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8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ooper Black" pitchFamily="18" charset="0"/>
      <p:regular r:id="rId18"/>
    </p:embeddedFont>
    <p:embeddedFont>
      <p:font typeface="Comic Sans MS" pitchFamily="66" charset="0"/>
      <p:regular r:id="rId19"/>
      <p:bold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AA17C"/>
    <a:srgbClr val="AA6D37"/>
    <a:srgbClr val="8DFBC7"/>
    <a:srgbClr val="035A30"/>
    <a:srgbClr val="FEA4B1"/>
    <a:srgbClr val="A90118"/>
    <a:srgbClr val="FFC28F"/>
    <a:srgbClr val="602B00"/>
    <a:srgbClr val="884406"/>
    <a:srgbClr val="FABE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8462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0268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596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2A6C-16E6-4641-B487-3A81D2C4D24A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118E-8613-47D9-9B1A-B0653DF439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18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4765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936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300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4933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9610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352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524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5549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D3FF-AD4E-40C7-B83F-4767BA08BD61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D7923-EB48-4F45-8D5C-E199CACC7D3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871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82A6C-16E6-4641-B487-3A81D2C4D24A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118E-8613-47D9-9B1A-B0653DF439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958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711F2F1-BC50-4785-9099-0A8AD40455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81887" y="1827"/>
            <a:ext cx="5262113" cy="68561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36AAD7A-263E-4102-B5C7-B5EBA0D6B2D4}"/>
              </a:ext>
            </a:extLst>
          </p:cNvPr>
          <p:cNvSpPr txBox="1"/>
          <p:nvPr/>
        </p:nvSpPr>
        <p:spPr>
          <a:xfrm>
            <a:off x="-1" y="1699494"/>
            <a:ext cx="3881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CĂLĂTORIA LA </a:t>
            </a:r>
            <a:r>
              <a:rPr lang="ro-RO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ROMA</a:t>
            </a:r>
            <a:endParaRPr lang="ro-RO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EDFE227-92C0-4E33-9A86-DB9A2BE51AB9}"/>
              </a:ext>
            </a:extLst>
          </p:cNvPr>
          <p:cNvSpPr txBox="1"/>
          <p:nvPr/>
        </p:nvSpPr>
        <p:spPr>
          <a:xfrm>
            <a:off x="744029" y="6106657"/>
            <a:ext cx="239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C2DDEC"/>
                </a:solidFill>
              </a:rPr>
              <a:t>Studiul </a:t>
            </a:r>
            <a:r>
              <a:rPr lang="ro-RO" b="1" dirty="0" smtClean="0">
                <a:solidFill>
                  <a:srgbClr val="C2DDEC"/>
                </a:solidFill>
              </a:rPr>
              <a:t>13 pentru </a:t>
            </a:r>
            <a:endParaRPr lang="ro-RO" b="1" dirty="0">
              <a:solidFill>
                <a:srgbClr val="C2DDEC"/>
              </a:solidFill>
            </a:endParaRPr>
          </a:p>
          <a:p>
            <a:pPr algn="ctr"/>
            <a:r>
              <a:rPr lang="ro-RO" b="1" dirty="0" smtClean="0">
                <a:solidFill>
                  <a:srgbClr val="C2DDEC"/>
                </a:solidFill>
              </a:rPr>
              <a:t>29 septembrie 2018</a:t>
            </a:r>
            <a:endParaRPr lang="ro-RO" b="1" dirty="0">
              <a:solidFill>
                <a:srgbClr val="C2DD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72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213F647-C5D3-45C6-91EE-1F448309CAB8}"/>
              </a:ext>
            </a:extLst>
          </p:cNvPr>
          <p:cNvSpPr/>
          <p:nvPr/>
        </p:nvSpPr>
        <p:spPr>
          <a:xfrm>
            <a:off x="2677766" y="891270"/>
            <a:ext cx="62333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Bef>
                <a:spcPts val="600"/>
              </a:spcBef>
            </a:pPr>
            <a:r>
              <a:rPr lang="ro-RO" sz="2400" dirty="0" smtClean="0">
                <a:latin typeface="Cooper Black" panose="0208090404030B020404" pitchFamily="18" charset="0"/>
              </a:rPr>
              <a:t>„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trebuie să facem ca lumina noastră să strălucească în mijlocul întunericului moral.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Mulţi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dintre cei care sunt acum în întuneric, pe măsură ce vor vedea o reflectare a Luminii lumii,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îşi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 da seama că au o nădejde de salvare. Lumina ta s-ar putea să fie mică, însă nu uita că aceasta este ceea ce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ţi-a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 Dumnezeu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eşti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răspunzător ca aceasta să strălucească. Cineva s-ar putea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să-şi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aprindă lumina de la lumina ta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astfel lumina sa poate deveni mijlocul prin care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alţii pot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scoşi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întuneric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o-RO" sz="2400" dirty="0" smtClean="0">
                <a:latin typeface="Cooper Black" panose="0208090404030B020404" pitchFamily="18" charset="0"/>
              </a:rPr>
              <a:t>”</a:t>
            </a:r>
            <a:endParaRPr lang="ro-RO" sz="2400" dirty="0">
              <a:latin typeface="Cooper Black" panose="0208090404030B0204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C2389F1-A823-4658-9F0D-DC604508D287}"/>
              </a:ext>
            </a:extLst>
          </p:cNvPr>
          <p:cNvSpPr txBox="1"/>
          <p:nvPr/>
        </p:nvSpPr>
        <p:spPr>
          <a:xfrm>
            <a:off x="4940859" y="5978106"/>
            <a:ext cx="412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(Sfaturi </a:t>
            </a:r>
            <a:r>
              <a:rPr lang="ro-RO" b="1"/>
              <a:t>pentru </a:t>
            </a:r>
            <a:r>
              <a:rPr lang="ro-RO" b="1" smtClean="0"/>
              <a:t>sănătate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</a:t>
            </a:r>
            <a:r>
              <a:rPr lang="ro-RO" b="1" smtClean="0"/>
              <a:t>. </a:t>
            </a:r>
            <a:r>
              <a:rPr lang="ro-RO" b="1" smtClean="0"/>
              <a:t>396</a:t>
            </a:r>
            <a:r>
              <a:rPr lang="ro-RO" b="1" smtClean="0"/>
              <a:t>)</a:t>
            </a:r>
            <a:endParaRPr lang="ro-RO" b="1"/>
          </a:p>
        </p:txBody>
      </p:sp>
      <p:pic>
        <p:nvPicPr>
          <p:cNvPr id="5" name="Picture 2" descr="Resultado de imagen de antorcha">
            <a:extLst>
              <a:ext uri="{FF2B5EF4-FFF2-40B4-BE49-F238E27FC236}">
                <a16:creationId xmlns:a16="http://schemas.microsoft.com/office/drawing/2014/main" xmlns="" id="{B75893B6-3533-4CB2-879D-43CAEF7C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174686" flipH="1">
            <a:off x="-58554" y="3512114"/>
            <a:ext cx="1927459" cy="17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644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E96707C-9BD6-4CF8-85A4-7DB57A28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253" y="2275719"/>
            <a:ext cx="3495494" cy="45045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1D47E35-39D4-43F6-91FA-E4C87C548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63706" y="2302484"/>
            <a:ext cx="3920041" cy="44668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770D690-C7C9-47CE-9CDB-7B9D88966063}"/>
              </a:ext>
            </a:extLst>
          </p:cNvPr>
          <p:cNvSpPr/>
          <p:nvPr/>
        </p:nvSpPr>
        <p:spPr>
          <a:xfrm>
            <a:off x="46548" y="21211"/>
            <a:ext cx="90509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ln w="19050">
                  <a:noFill/>
                </a:ln>
                <a:latin typeface="Comic Sans MS" panose="030F0702030302020204" pitchFamily="66" charset="0"/>
              </a:rPr>
              <a:t>„</a:t>
            </a:r>
            <a:r>
              <a:rPr lang="ro-RO" sz="2400" b="1" dirty="0" smtClean="0">
                <a:ln w="19050">
                  <a:noFill/>
                </a:ln>
                <a:latin typeface="Comic Sans MS" panose="030F0702030302020204" pitchFamily="66" charset="0"/>
              </a:rPr>
              <a:t>M-am luptat lupta cea bună, mi-am isprăvit alergarea, am păzit credinţa. De acum mă aşteaptă cununa neprihănirii, pe care mi-o va da în „ziua aceea” Domnul, Judecătorul cel drept. Şi nu numai mie, ci şi tuturor celor ce vor fi iubit venirea Lui.</a:t>
            </a:r>
            <a:r>
              <a:rPr lang="ro-RO" sz="2800" b="1" dirty="0" smtClean="0">
                <a:ln w="19050">
                  <a:noFill/>
                </a:ln>
                <a:latin typeface="Comic Sans MS" panose="030F0702030302020204" pitchFamily="66" charset="0"/>
              </a:rPr>
              <a:t>”</a:t>
            </a:r>
            <a:endParaRPr lang="ro-RO" sz="2800" b="1" dirty="0">
              <a:ln w="19050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6E23337-7923-4DE6-B8DB-1B5A1BB9B7DF}"/>
              </a:ext>
            </a:extLst>
          </p:cNvPr>
          <p:cNvSpPr/>
          <p:nvPr/>
        </p:nvSpPr>
        <p:spPr>
          <a:xfrm>
            <a:off x="3551545" y="2083314"/>
            <a:ext cx="1616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latin typeface="Comic Sans MS" panose="030F0702030302020204" pitchFamily="66" charset="0"/>
              </a:rPr>
              <a:t>2 </a:t>
            </a:r>
            <a:r>
              <a:rPr lang="ro-RO" b="1" smtClean="0">
                <a:latin typeface="Comic Sans MS" panose="030F0702030302020204" pitchFamily="66" charset="0"/>
              </a:rPr>
              <a:t>Timotei</a:t>
            </a:r>
            <a:r>
              <a:rPr lang="ro-RO" b="1" smtClean="0">
                <a:latin typeface="Comic Sans MS" panose="030F0702030302020204" pitchFamily="66" charset="0"/>
              </a:rPr>
              <a:t> </a:t>
            </a:r>
            <a:r>
              <a:rPr lang="ro-RO" b="1" smtClean="0">
                <a:latin typeface="Comic Sans MS" panose="030F0702030302020204" pitchFamily="66" charset="0"/>
              </a:rPr>
              <a:t>4:7-8</a:t>
            </a:r>
            <a:endParaRPr lang="ro-RO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t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4E5A672-7E77-44ED-8CC9-BE2904864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2107" y="0"/>
            <a:ext cx="5141893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DCFA0F4-4604-4E32-995B-0DE5D1D09C5B}"/>
              </a:ext>
            </a:extLst>
          </p:cNvPr>
          <p:cNvSpPr/>
          <p:nvPr/>
        </p:nvSpPr>
        <p:spPr>
          <a:xfrm>
            <a:off x="258791" y="1043731"/>
            <a:ext cx="3459193" cy="45858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o-RO" sz="3600" b="1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T.M.</a:t>
            </a:r>
            <a:r>
              <a:rPr lang="ro-RO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„Nu </a:t>
            </a:r>
            <a:r>
              <a:rPr lang="ro-RO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 teme, Pavele; căci tu trebuie să stai înaintea cezarului”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(Faptele apostolilor 27:24)</a:t>
            </a:r>
            <a:endParaRPr lang="ro-RO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4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F793E1A-EFEA-4A82-91EB-CAC49D94D579}"/>
              </a:ext>
            </a:extLst>
          </p:cNvPr>
          <p:cNvSpPr txBox="1"/>
          <p:nvPr/>
        </p:nvSpPr>
        <p:spPr>
          <a:xfrm>
            <a:off x="1004977" y="88174"/>
            <a:ext cx="713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Ferit de predicarea publică pentru mai </a:t>
            </a:r>
            <a:r>
              <a:rPr lang="ro-RO" sz="2000" b="1" dirty="0" smtClean="0">
                <a:solidFill>
                  <a:schemeClr val="bg1"/>
                </a:solidFill>
              </a:rPr>
              <a:t>mulţi </a:t>
            </a:r>
            <a:r>
              <a:rPr lang="ro-RO" sz="2000" b="1" dirty="0">
                <a:solidFill>
                  <a:schemeClr val="bg1"/>
                </a:solidFill>
              </a:rPr>
              <a:t>ani, Pavel putea în </a:t>
            </a:r>
            <a:r>
              <a:rPr lang="ro-RO" sz="2000" b="1" dirty="0" smtClean="0">
                <a:solidFill>
                  <a:schemeClr val="bg1"/>
                </a:solidFill>
              </a:rPr>
              <a:t>sfârşit </a:t>
            </a:r>
            <a:r>
              <a:rPr lang="ro-RO" sz="2000" b="1" dirty="0">
                <a:solidFill>
                  <a:schemeClr val="bg1"/>
                </a:solidFill>
              </a:rPr>
              <a:t>să predice în capitala Imperiului. Drumul spre Roma a fost plin de </a:t>
            </a:r>
            <a:r>
              <a:rPr lang="ro-RO" sz="2000" b="1" dirty="0" smtClean="0">
                <a:solidFill>
                  <a:schemeClr val="bg1"/>
                </a:solidFill>
              </a:rPr>
              <a:t>dificultăţi</a:t>
            </a:r>
            <a:r>
              <a:rPr lang="ro-RO" sz="2000" b="1" dirty="0">
                <a:solidFill>
                  <a:schemeClr val="bg1"/>
                </a:solidFill>
              </a:rPr>
              <a:t>, însă </a:t>
            </a:r>
            <a:r>
              <a:rPr lang="ro-RO" sz="2000" b="1" dirty="0" smtClean="0">
                <a:solidFill>
                  <a:schemeClr val="bg1"/>
                </a:solidFill>
              </a:rPr>
              <a:t>circumstanţele</a:t>
            </a:r>
            <a:r>
              <a:rPr lang="ro-RO" sz="2000" b="1" dirty="0">
                <a:solidFill>
                  <a:schemeClr val="bg1"/>
                </a:solidFill>
              </a:rPr>
              <a:t>, pericolele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chemeClr val="bg1"/>
                </a:solidFill>
              </a:rPr>
              <a:t>încercările nu au </a:t>
            </a:r>
            <a:r>
              <a:rPr lang="ro-RO" sz="2000" b="1" dirty="0" smtClean="0">
                <a:solidFill>
                  <a:schemeClr val="bg1"/>
                </a:solidFill>
              </a:rPr>
              <a:t>reuşit </a:t>
            </a:r>
            <a:r>
              <a:rPr lang="ro-RO" sz="2000" b="1" dirty="0">
                <a:solidFill>
                  <a:schemeClr val="bg1"/>
                </a:solidFill>
              </a:rPr>
              <a:t>să stopeze răspândirea Evangheliei.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67F3FAE-BE84-4B77-AD9E-562814AAD721}"/>
              </a:ext>
            </a:extLst>
          </p:cNvPr>
          <p:cNvSpPr txBox="1"/>
          <p:nvPr/>
        </p:nvSpPr>
        <p:spPr>
          <a:xfrm>
            <a:off x="3364298" y="1506220"/>
            <a:ext cx="572793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Circumstanţe adverse. Fapte 27:1-26.</a:t>
            </a:r>
          </a:p>
          <a:p>
            <a:pPr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Pericole </a:t>
            </a:r>
            <a:r>
              <a:rPr lang="ro-RO" sz="2400" b="1" dirty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pe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mare. Fapte 27:27-44.</a:t>
            </a:r>
          </a:p>
          <a:p>
            <a:pPr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Curaj </a:t>
            </a:r>
            <a:r>
              <a:rPr lang="ro-RO" sz="2400" b="1" dirty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în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încercare. Fapte 28:1-10.</a:t>
            </a:r>
          </a:p>
          <a:p>
            <a:pPr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Pregătind judecata. Fapte 28:11-22.</a:t>
            </a:r>
          </a:p>
          <a:p>
            <a:pPr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Răspândind Evanghelia. Fapte 28:23-31.</a:t>
            </a:r>
            <a:endParaRPr lang="ro-RO" sz="2400" b="1" dirty="0">
              <a:solidFill>
                <a:schemeClr val="bg1"/>
              </a:solidFill>
              <a:effectLst>
                <a:glow rad="127000">
                  <a:srgbClr val="3C3640"/>
                </a:glo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CA99291-A631-4ECA-B31B-603E2ECEE2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5298" y="4156026"/>
            <a:ext cx="4183811" cy="2543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055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57B39A9-0132-4D34-AD9E-84AE07936E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3208" y="1598415"/>
            <a:ext cx="310104" cy="30953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7133660C-CEA9-4ED8-B4F7-129EF77871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3208" y="2462205"/>
            <a:ext cx="309535" cy="30953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F34FD00D-308D-43CA-AF7E-FE55188C2B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3208" y="2894100"/>
            <a:ext cx="309535" cy="30953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8B2CE35-BDDC-4EEE-AE00-E0AA820B473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3208" y="2030310"/>
            <a:ext cx="309535" cy="30953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ECCA2340-656F-4DCE-B536-32496C94B7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3208" y="3325996"/>
            <a:ext cx="309535" cy="3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60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5ACE2A6-A458-43E0-83BB-D4D5FD654514}"/>
              </a:ext>
            </a:extLst>
          </p:cNvPr>
          <p:cNvSpPr/>
          <p:nvPr/>
        </p:nvSpPr>
        <p:spPr>
          <a:xfrm>
            <a:off x="0" y="0"/>
            <a:ext cx="148592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o-RO" b="1" smtClean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Fapte</a:t>
            </a:r>
            <a:r>
              <a:rPr lang="ro-RO" b="1" smtClean="0"/>
              <a:t> </a:t>
            </a:r>
            <a:r>
              <a:rPr lang="ro-RO" b="1" smtClean="0"/>
              <a:t>27:1-26</a:t>
            </a:r>
            <a:endParaRPr lang="ro-R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CB6C152-FD9B-414F-8513-C353B1416C11}"/>
              </a:ext>
            </a:extLst>
          </p:cNvPr>
          <p:cNvSpPr/>
          <p:nvPr/>
        </p:nvSpPr>
        <p:spPr>
          <a:xfrm>
            <a:off x="1973820" y="-86260"/>
            <a:ext cx="717017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contourW="12700">
              <a:bevelT w="50800" h="38100" prst="riblet"/>
              <a:contourClr>
                <a:schemeClr val="accent1"/>
              </a:contourClr>
            </a:sp3d>
          </a:bodyPr>
          <a:lstStyle/>
          <a:p>
            <a:pPr algn="ctr"/>
            <a:r>
              <a:rPr lang="ro-RO" sz="4400" b="1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CIRCUMSTANŢE ADVERSE</a:t>
            </a:r>
            <a:endParaRPr lang="ro-RO" sz="44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452061C-B9EF-4374-A253-6E5D54560C83}"/>
              </a:ext>
            </a:extLst>
          </p:cNvPr>
          <p:cNvSpPr/>
          <p:nvPr/>
        </p:nvSpPr>
        <p:spPr>
          <a:xfrm>
            <a:off x="2137719" y="551466"/>
            <a:ext cx="70062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dirty="0" smtClean="0">
                <a:solidFill>
                  <a:srgbClr val="213E65"/>
                </a:solidFill>
                <a:latin typeface="Comic Sans MS" panose="030F0702030302020204" pitchFamily="66" charset="0"/>
              </a:rPr>
              <a:t>«şi le‑a zis: „Oamenilor, văd că această călătorie urmează să se facă cu mare pagubă şi cu mare pierdere, nu doar pentru încărcătură şi corabie, ci şi pentru vieţile noastre.”» </a:t>
            </a:r>
            <a:r>
              <a:rPr lang="ro-RO" sz="1200" b="1" dirty="0" smtClean="0">
                <a:solidFill>
                  <a:srgbClr val="213E65"/>
                </a:solidFill>
                <a:latin typeface="Comic Sans MS" panose="030F0702030302020204" pitchFamily="66" charset="0"/>
              </a:rPr>
              <a:t>(Fapte 27:10 </a:t>
            </a:r>
            <a:r>
              <a:rPr lang="ro-RO" sz="1100" b="1" dirty="0" err="1" smtClean="0">
                <a:solidFill>
                  <a:srgbClr val="213E65"/>
                </a:solidFill>
                <a:latin typeface="Comic Sans MS" panose="030F0702030302020204" pitchFamily="66" charset="0"/>
              </a:rPr>
              <a:t>NTR</a:t>
            </a:r>
            <a:r>
              <a:rPr lang="ro-RO" sz="1200" b="1" dirty="0" smtClean="0">
                <a:solidFill>
                  <a:srgbClr val="213E65"/>
                </a:solidFill>
                <a:latin typeface="Comic Sans MS" panose="030F0702030302020204" pitchFamily="66" charset="0"/>
              </a:rPr>
              <a:t>)</a:t>
            </a:r>
            <a:endParaRPr lang="ro-RO" sz="1400" b="1" dirty="0">
              <a:solidFill>
                <a:srgbClr val="213E6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95A7FF8-0142-44DD-9FE5-F547A82A6ED6}"/>
              </a:ext>
            </a:extLst>
          </p:cNvPr>
          <p:cNvSpPr txBox="1"/>
          <p:nvPr/>
        </p:nvSpPr>
        <p:spPr>
          <a:xfrm>
            <a:off x="1994575" y="1445660"/>
            <a:ext cx="363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Plecând la finalul verii </a:t>
            </a:r>
            <a:r>
              <a:rPr lang="ro-RO" sz="2000" b="1" dirty="0" smtClean="0"/>
              <a:t>(septembrie), ar </a:t>
            </a:r>
            <a:r>
              <a:rPr lang="ro-RO" sz="2000" b="1" dirty="0"/>
              <a:t>fi trebuit să ajungă la Roma fără </a:t>
            </a:r>
            <a:r>
              <a:rPr lang="ro-RO" sz="2000" b="1" dirty="0" smtClean="0"/>
              <a:t>dificultăţi</a:t>
            </a:r>
            <a:r>
              <a:rPr lang="ro-RO" sz="2000" b="1" dirty="0"/>
              <a:t>, în </a:t>
            </a:r>
            <a:r>
              <a:rPr lang="ro-RO" sz="2000" b="1" dirty="0" smtClean="0"/>
              <a:t>circumstanţe </a:t>
            </a:r>
            <a:r>
              <a:rPr lang="ro-RO" sz="2000" b="1" dirty="0"/>
              <a:t>favorabile.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E2EB6C0-F53F-4FD2-AD8C-47B18484AD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2702" y="1690238"/>
            <a:ext cx="3300531" cy="2157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E737B1A-8567-4FBF-B8CB-DF8FD576E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9558" y="4011283"/>
            <a:ext cx="4239552" cy="2685050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601A8E9-4C93-44F3-B1A0-7BB975F9B1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018" y="478348"/>
            <a:ext cx="2028674" cy="224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736E730C-666C-4A53-A647-B6335A15CA09}"/>
              </a:ext>
            </a:extLst>
          </p:cNvPr>
          <p:cNvSpPr/>
          <p:nvPr/>
        </p:nvSpPr>
        <p:spPr>
          <a:xfrm>
            <a:off x="94889" y="2633418"/>
            <a:ext cx="47146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Din cauza avansării lente </a:t>
            </a:r>
            <a:r>
              <a:rPr lang="ro-RO" sz="2000" b="1" dirty="0" smtClean="0"/>
              <a:t>şi </a:t>
            </a:r>
            <a:r>
              <a:rPr lang="ro-RO" sz="2000" b="1" dirty="0"/>
              <a:t>estimând </a:t>
            </a:r>
            <a:r>
              <a:rPr lang="ro-RO" sz="2000" b="1" dirty="0" smtClean="0"/>
              <a:t>dificultăţile </a:t>
            </a:r>
            <a:r>
              <a:rPr lang="ro-RO" sz="2000" b="1" dirty="0"/>
              <a:t>care vor surveni dacă vor continua călătoria, Pavel a dat un sfat </a:t>
            </a:r>
            <a:r>
              <a:rPr lang="ro-RO" sz="2000" b="1" dirty="0" smtClean="0"/>
              <a:t>înţelept</a:t>
            </a:r>
            <a:r>
              <a:rPr lang="ro-RO" sz="2000" b="1" dirty="0"/>
              <a:t>. Însă Iuliu, centurionul, cu toate că îl trata amiabil pe Pavel, i-a ignorat sfatul</a:t>
            </a:r>
            <a:r>
              <a:rPr lang="ro-RO" sz="20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Sfatul inspirat al </a:t>
            </a:r>
            <a:r>
              <a:rPr lang="ro-RO" sz="2000" b="1" dirty="0"/>
              <a:t>unei </a:t>
            </a:r>
            <a:r>
              <a:rPr lang="ro-RO" sz="2000" b="1" dirty="0" smtClean="0"/>
              <a:t>persoane pioase este mai bun decât un sfat tehnic de la înţelepţii din lume.</a:t>
            </a:r>
            <a:endParaRPr lang="ro-RO" sz="2000" b="1" dirty="0"/>
          </a:p>
          <a:p>
            <a:pPr>
              <a:spcBef>
                <a:spcPts val="600"/>
              </a:spcBef>
            </a:pPr>
            <a:r>
              <a:rPr lang="ro-RO" sz="2000" b="1" dirty="0"/>
              <a:t>Pe durata furtunii, când </a:t>
            </a:r>
            <a:r>
              <a:rPr lang="ro-RO" sz="2000" b="1" dirty="0" smtClean="0"/>
              <a:t>şi-au </a:t>
            </a:r>
            <a:r>
              <a:rPr lang="ro-RO" sz="2000" b="1" dirty="0"/>
              <a:t>pierdut orice </a:t>
            </a:r>
            <a:r>
              <a:rPr lang="ro-RO" sz="2000" b="1" dirty="0" smtClean="0"/>
              <a:t>speranţă </a:t>
            </a:r>
            <a:r>
              <a:rPr lang="ro-RO" sz="2000" b="1" dirty="0"/>
              <a:t>de salvare, Pavel le-a dat un al doilea mesaj: un înger i-a spus că vor fi </a:t>
            </a:r>
            <a:r>
              <a:rPr lang="ro-RO" sz="2000" b="1" dirty="0" smtClean="0"/>
              <a:t>salvaţi </a:t>
            </a:r>
            <a:r>
              <a:rPr lang="ro-RO" sz="2000" b="1" dirty="0"/>
              <a:t>cu </a:t>
            </a:r>
            <a:r>
              <a:rPr lang="ro-RO" sz="2000" b="1" dirty="0" smtClean="0"/>
              <a:t>toţii</a:t>
            </a:r>
            <a:r>
              <a:rPr lang="ro-RO" sz="2000" b="1" dirty="0"/>
              <a:t>. De această dată l-au ascultat. </a:t>
            </a:r>
          </a:p>
        </p:txBody>
      </p:sp>
    </p:spTree>
    <p:extLst>
      <p:ext uri="{BB962C8B-B14F-4D97-AF65-F5344CB8AC3E}">
        <p14:creationId xmlns:p14="http://schemas.microsoft.com/office/powerpoint/2010/main" xmlns="" val="175987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133CEFDA-29AD-44FB-A1E0-A505ABC839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48230" y="3260358"/>
            <a:ext cx="2105614" cy="1579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25D9E7B-1C9F-4569-8F06-E0770D7C4DDF}"/>
              </a:ext>
            </a:extLst>
          </p:cNvPr>
          <p:cNvSpPr/>
          <p:nvPr/>
        </p:nvSpPr>
        <p:spPr>
          <a:xfrm>
            <a:off x="0" y="0"/>
            <a:ext cx="160293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o-RO" b="1" smtClean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Fapte</a:t>
            </a:r>
            <a:r>
              <a:rPr lang="ro-RO" b="1" smtClean="0"/>
              <a:t> </a:t>
            </a:r>
            <a:r>
              <a:rPr lang="ro-RO" b="1" smtClean="0"/>
              <a:t>27:27-44</a:t>
            </a:r>
            <a:endParaRPr lang="ro-R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4DC0998-4AAB-47D4-8B4E-746E5F6BF5E6}"/>
              </a:ext>
            </a:extLst>
          </p:cNvPr>
          <p:cNvSpPr/>
          <p:nvPr/>
        </p:nvSpPr>
        <p:spPr>
          <a:xfrm>
            <a:off x="1770035" y="-25878"/>
            <a:ext cx="737396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800" b="1" spc="300">
                <a:ln/>
                <a:solidFill>
                  <a:schemeClr val="accent4">
                    <a:lumMod val="50000"/>
                  </a:schemeClr>
                </a:solidFill>
              </a:rPr>
              <a:t>PERICOLE </a:t>
            </a:r>
            <a:r>
              <a:rPr lang="ro-RO" sz="4800" b="1" spc="300">
                <a:ln/>
                <a:solidFill>
                  <a:schemeClr val="accent4">
                    <a:lumMod val="50000"/>
                  </a:schemeClr>
                </a:solidFill>
              </a:rPr>
              <a:t>PE </a:t>
            </a:r>
            <a:r>
              <a:rPr lang="ro-RO" sz="4800" b="1" spc="300" smtClean="0">
                <a:ln/>
                <a:solidFill>
                  <a:schemeClr val="accent4">
                    <a:lumMod val="50000"/>
                  </a:schemeClr>
                </a:solidFill>
              </a:rPr>
              <a:t>MARE</a:t>
            </a:r>
            <a:endParaRPr lang="ro-RO" sz="4800" b="1" spc="30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78C87A-69AB-4C3E-A4B1-510259E44C7E}"/>
              </a:ext>
            </a:extLst>
          </p:cNvPr>
          <p:cNvSpPr/>
          <p:nvPr/>
        </p:nvSpPr>
        <p:spPr>
          <a:xfrm>
            <a:off x="0" y="629100"/>
            <a:ext cx="914399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dirty="0" smtClean="0">
                <a:solidFill>
                  <a:srgbClr val="884406"/>
                </a:solidFill>
                <a:latin typeface="Comic Sans MS" panose="030F0702030302020204" pitchFamily="66" charset="0"/>
              </a:rPr>
              <a:t>„Dar </a:t>
            </a:r>
            <a:r>
              <a:rPr lang="ro-RO" b="1" dirty="0" smtClean="0">
                <a:solidFill>
                  <a:srgbClr val="884406"/>
                </a:solidFill>
                <a:latin typeface="Comic Sans MS" panose="030F0702030302020204" pitchFamily="66" charset="0"/>
              </a:rPr>
              <a:t>au dat peste o limbă de pământ, unde s-a înfipt corabia, şi partea dinainte a corabiei s-a împlântat şi stătea neclintită, pe când partea dinapoi a început să se rupă de izbitura valurilor.” </a:t>
            </a:r>
            <a:r>
              <a:rPr lang="ro-RO" sz="1400" b="1" dirty="0" smtClean="0">
                <a:solidFill>
                  <a:srgbClr val="884406"/>
                </a:solidFill>
                <a:latin typeface="Comic Sans MS" panose="030F0702030302020204" pitchFamily="66" charset="0"/>
              </a:rPr>
              <a:t>(Fapte 27:41)</a:t>
            </a:r>
            <a:endParaRPr lang="ro-RO" b="1" dirty="0">
              <a:solidFill>
                <a:srgbClr val="88440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708C526-C184-4556-81BB-ED2FF9EE2CEA}"/>
              </a:ext>
            </a:extLst>
          </p:cNvPr>
          <p:cNvSpPr txBox="1"/>
          <p:nvPr/>
        </p:nvSpPr>
        <p:spPr>
          <a:xfrm>
            <a:off x="163901" y="1505198"/>
            <a:ext cx="8816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La paisprezece zile de la mesajul lui Pavel, nava a naufragiat pe Malta. </a:t>
            </a:r>
            <a:endParaRPr lang="ro-RO" sz="2000" b="1" dirty="0" smtClean="0"/>
          </a:p>
          <a:p>
            <a:r>
              <a:rPr lang="ro-RO" sz="2000" b="1" dirty="0" smtClean="0"/>
              <a:t>Cu </a:t>
            </a:r>
            <a:r>
              <a:rPr lang="ro-RO" sz="2000" b="1" dirty="0"/>
              <a:t>toate că Dumnezeu a promis că </a:t>
            </a:r>
            <a:r>
              <a:rPr lang="ro-RO" sz="2000" b="1" dirty="0" smtClean="0"/>
              <a:t>toţi </a:t>
            </a:r>
            <a:r>
              <a:rPr lang="ro-RO" sz="2000" b="1" dirty="0"/>
              <a:t>vor fi </a:t>
            </a:r>
            <a:r>
              <a:rPr lang="ro-RO" sz="2000" b="1" dirty="0" smtClean="0"/>
              <a:t>salvaţi</a:t>
            </a:r>
            <a:r>
              <a:rPr lang="ro-RO" sz="2000" b="1" dirty="0"/>
              <a:t>, trebuiau să coopereze pentru a îndeplini anumite </a:t>
            </a:r>
            <a:r>
              <a:rPr lang="ro-RO" sz="2000" b="1" dirty="0" smtClean="0"/>
              <a:t>condiţii:</a:t>
            </a:r>
            <a:endParaRPr lang="ro-RO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BB21EC5-65A8-490B-A387-9B1353843F2D}"/>
              </a:ext>
            </a:extLst>
          </p:cNvPr>
          <p:cNvSpPr txBox="1"/>
          <p:nvPr/>
        </p:nvSpPr>
        <p:spPr>
          <a:xfrm>
            <a:off x="4145280" y="5616265"/>
            <a:ext cx="4998720" cy="122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ro-RO" sz="2000" b="1" dirty="0"/>
              <a:t>Dumnezeu </a:t>
            </a:r>
            <a:r>
              <a:rPr lang="ro-RO" sz="2000" b="1" dirty="0" smtClean="0"/>
              <a:t>îşi îndeplineşte </a:t>
            </a:r>
            <a:r>
              <a:rPr lang="ro-RO" sz="2000" b="1" dirty="0"/>
              <a:t>promisiunile cooperând cu elementul </a:t>
            </a:r>
            <a:r>
              <a:rPr lang="ro-RO" sz="2000" b="1" dirty="0" smtClean="0"/>
              <a:t>uman.</a:t>
            </a: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ro-RO" sz="2000" b="1" dirty="0" smtClean="0"/>
              <a:t>Observă de asemenea </a:t>
            </a:r>
            <a:r>
              <a:rPr lang="ro-RO" sz="2000" b="1" dirty="0"/>
              <a:t>că, </a:t>
            </a:r>
            <a:r>
              <a:rPr lang="ro-RO" sz="2000" b="1" dirty="0" smtClean="0"/>
              <a:t>prezenţa </a:t>
            </a:r>
            <a:r>
              <a:rPr lang="ro-RO" sz="2000" b="1" dirty="0"/>
              <a:t>unui singur </a:t>
            </a:r>
            <a:r>
              <a:rPr lang="ro-RO" sz="2000" b="1" dirty="0" smtClean="0"/>
              <a:t>creştin, a </a:t>
            </a:r>
            <a:r>
              <a:rPr lang="ro-RO" sz="2000" b="1" dirty="0"/>
              <a:t>salvat </a:t>
            </a:r>
            <a:r>
              <a:rPr lang="ro-RO" sz="2000" b="1" dirty="0" smtClean="0"/>
              <a:t>viaţa </a:t>
            </a:r>
            <a:r>
              <a:rPr lang="ro-RO" sz="2000" b="1" dirty="0"/>
              <a:t>a </a:t>
            </a:r>
            <a:r>
              <a:rPr lang="ro-RO" sz="2000" b="1" dirty="0" smtClean="0"/>
              <a:t>276 </a:t>
            </a:r>
            <a:r>
              <a:rPr lang="ro-RO" sz="2000" b="1" dirty="0"/>
              <a:t>de </a:t>
            </a:r>
            <a:r>
              <a:rPr lang="ro-RO" sz="2000" b="1" dirty="0" smtClean="0"/>
              <a:t>oameni.</a:t>
            </a:r>
            <a:endParaRPr lang="ro-RO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9444915-8FD5-4818-9EDD-D9812487A1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268" y="2491544"/>
            <a:ext cx="3975238" cy="1697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ED2A6DE-0B8D-4B62-9728-4EA544C143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75553" y="4327467"/>
            <a:ext cx="1769727" cy="23603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84F7AE12-FEFD-4939-9095-EACEADEA3BBD}"/>
              </a:ext>
            </a:extLst>
          </p:cNvPr>
          <p:cNvSpPr/>
          <p:nvPr/>
        </p:nvSpPr>
        <p:spPr>
          <a:xfrm>
            <a:off x="122174" y="4225831"/>
            <a:ext cx="2181079" cy="1015663"/>
          </a:xfrm>
          <a:prstGeom prst="rect">
            <a:avLst/>
          </a:prstGeom>
          <a:solidFill>
            <a:srgbClr val="3C386B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Dacă marinarii fugeau, </a:t>
            </a:r>
            <a:r>
              <a:rPr lang="ro-RO" sz="2000" b="1" dirty="0" smtClean="0">
                <a:solidFill>
                  <a:schemeClr val="bg1"/>
                </a:solidFill>
              </a:rPr>
              <a:t>toţi </a:t>
            </a:r>
            <a:r>
              <a:rPr lang="ro-RO" sz="2000" b="1" dirty="0">
                <a:solidFill>
                  <a:schemeClr val="bg1"/>
                </a:solidFill>
              </a:rPr>
              <a:t>mureau </a:t>
            </a:r>
            <a:r>
              <a:rPr lang="ro-RO" sz="2000" b="1" dirty="0" smtClean="0">
                <a:solidFill>
                  <a:schemeClr val="bg1"/>
                </a:solidFill>
              </a:rPr>
              <a:t>(v. 30-32)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A219F82-27E6-4CF9-9B72-208FDD8E79E4}"/>
              </a:ext>
            </a:extLst>
          </p:cNvPr>
          <p:cNvSpPr/>
          <p:nvPr/>
        </p:nvSpPr>
        <p:spPr>
          <a:xfrm>
            <a:off x="6340027" y="2179700"/>
            <a:ext cx="2722021" cy="1015663"/>
          </a:xfrm>
          <a:prstGeom prst="rect">
            <a:avLst/>
          </a:prstGeom>
          <a:solidFill>
            <a:srgbClr val="B58426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Trebuiau să </a:t>
            </a:r>
            <a:r>
              <a:rPr lang="ro-RO" sz="2000" b="1" dirty="0" smtClean="0">
                <a:solidFill>
                  <a:schemeClr val="bg1"/>
                </a:solidFill>
              </a:rPr>
              <a:t>îşi </a:t>
            </a:r>
            <a:r>
              <a:rPr lang="ro-RO" sz="2000" b="1" dirty="0">
                <a:solidFill>
                  <a:schemeClr val="bg1"/>
                </a:solidFill>
              </a:rPr>
              <a:t>adune </a:t>
            </a:r>
            <a:r>
              <a:rPr lang="ro-RO" sz="2000" b="1" dirty="0" smtClean="0">
                <a:solidFill>
                  <a:schemeClr val="bg1"/>
                </a:solidFill>
              </a:rPr>
              <a:t>forţele şi </a:t>
            </a:r>
            <a:r>
              <a:rPr lang="ro-RO" sz="2000" b="1" dirty="0">
                <a:solidFill>
                  <a:schemeClr val="bg1"/>
                </a:solidFill>
              </a:rPr>
              <a:t>să mănânce </a:t>
            </a:r>
            <a:r>
              <a:rPr lang="ro-RO" sz="2000" b="1" dirty="0" smtClean="0">
                <a:solidFill>
                  <a:schemeClr val="bg1"/>
                </a:solidFill>
              </a:rPr>
              <a:t>(v. 33-36)</a:t>
            </a:r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B6053E85-6CDA-486B-873C-641818EB86CD}"/>
              </a:ext>
            </a:extLst>
          </p:cNvPr>
          <p:cNvSpPr/>
          <p:nvPr/>
        </p:nvSpPr>
        <p:spPr>
          <a:xfrm>
            <a:off x="122174" y="5372666"/>
            <a:ext cx="2157344" cy="1631216"/>
          </a:xfrm>
          <a:prstGeom prst="rect">
            <a:avLst/>
          </a:prstGeom>
          <a:solidFill>
            <a:srgbClr val="99415E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Trebuiau să lucreze împreună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chemeClr val="bg1"/>
                </a:solidFill>
              </a:rPr>
              <a:t>să se ajute </a:t>
            </a:r>
            <a:r>
              <a:rPr lang="ro-RO" sz="2000" b="1" dirty="0" smtClean="0">
                <a:solidFill>
                  <a:schemeClr val="bg1"/>
                </a:solidFill>
              </a:rPr>
              <a:t>reciproc</a:t>
            </a:r>
            <a:br>
              <a:rPr lang="ro-RO" sz="2000" b="1" dirty="0" smtClean="0">
                <a:solidFill>
                  <a:schemeClr val="bg1"/>
                </a:solidFill>
              </a:rPr>
            </a:br>
            <a:r>
              <a:rPr lang="ro-RO" sz="2000" b="1" dirty="0" smtClean="0">
                <a:solidFill>
                  <a:schemeClr val="bg1"/>
                </a:solidFill>
              </a:rPr>
              <a:t>(v. 43-44)</a:t>
            </a:r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E78F978B-220F-40A5-954C-CDC670283C3B}"/>
              </a:ext>
            </a:extLst>
          </p:cNvPr>
          <p:cNvSpPr/>
          <p:nvPr/>
        </p:nvSpPr>
        <p:spPr>
          <a:xfrm>
            <a:off x="5174723" y="4901218"/>
            <a:ext cx="3805373" cy="707886"/>
          </a:xfrm>
          <a:prstGeom prst="rect">
            <a:avLst/>
          </a:prstGeom>
          <a:solidFill>
            <a:srgbClr val="47897C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Dacă </a:t>
            </a:r>
            <a:r>
              <a:rPr lang="ro-RO" sz="2000" b="1" dirty="0" smtClean="0">
                <a:solidFill>
                  <a:schemeClr val="bg1"/>
                </a:solidFill>
              </a:rPr>
              <a:t>soldaţii </a:t>
            </a:r>
            <a:r>
              <a:rPr lang="ro-RO" sz="2000" b="1" dirty="0">
                <a:solidFill>
                  <a:schemeClr val="bg1"/>
                </a:solidFill>
              </a:rPr>
              <a:t>ucideau prizonierii nu aveau să fie </a:t>
            </a:r>
            <a:r>
              <a:rPr lang="ro-RO" sz="2000" b="1" dirty="0" smtClean="0">
                <a:solidFill>
                  <a:schemeClr val="bg1"/>
                </a:solidFill>
              </a:rPr>
              <a:t>salvaţi (v. 42)</a:t>
            </a:r>
            <a:endParaRPr lang="ro-RO" sz="2000" b="1" dirty="0">
              <a:solidFill>
                <a:schemeClr val="bg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D886D2C5-65D5-41C4-B9F1-C8A0D1C68A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42170" y="2309832"/>
            <a:ext cx="2012198" cy="2536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527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7" grpId="0" build="p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0BDA359-5A66-4B95-BF89-3C0B76A0B642}"/>
              </a:ext>
            </a:extLst>
          </p:cNvPr>
          <p:cNvSpPr/>
          <p:nvPr/>
        </p:nvSpPr>
        <p:spPr>
          <a:xfrm>
            <a:off x="0" y="0"/>
            <a:ext cx="148592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o-RO" b="1" smtClean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Fapte</a:t>
            </a:r>
            <a:r>
              <a:rPr lang="ro-RO" b="1" smtClean="0"/>
              <a:t> </a:t>
            </a:r>
            <a:r>
              <a:rPr lang="ro-RO" b="1" smtClean="0"/>
              <a:t>28:1-10</a:t>
            </a:r>
            <a:endParaRPr lang="ro-R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7E45545-BE1D-468D-A284-439E456AFDED}"/>
              </a:ext>
            </a:extLst>
          </p:cNvPr>
          <p:cNvSpPr/>
          <p:nvPr/>
        </p:nvSpPr>
        <p:spPr>
          <a:xfrm>
            <a:off x="1653016" y="34504"/>
            <a:ext cx="7490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CURAJ </a:t>
            </a:r>
            <a:r>
              <a:rPr lang="ro-RO" sz="44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ÎN </a:t>
            </a:r>
            <a:r>
              <a:rPr lang="ro-RO" sz="44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ÎNCERCARE</a:t>
            </a:r>
            <a:endParaRPr lang="ro-RO" sz="44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A42F671-44D4-443D-83BE-C50147A28F92}"/>
              </a:ext>
            </a:extLst>
          </p:cNvPr>
          <p:cNvSpPr/>
          <p:nvPr/>
        </p:nvSpPr>
        <p:spPr>
          <a:xfrm>
            <a:off x="2236926" y="620474"/>
            <a:ext cx="6738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EA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„Barbarii </a:t>
            </a:r>
            <a:r>
              <a:rPr lang="ro-RO" b="1" dirty="0" smtClean="0">
                <a:solidFill>
                  <a:srgbClr val="FEA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ne‑au arătat o bunăvoinţă neobişnuită, căci au aprins un foc şi ne‑au primit bine pe toţi, din cauză că începuse ploaia şi din cauza frigului” </a:t>
            </a:r>
            <a:r>
              <a:rPr lang="ro-RO" sz="1600" b="1" dirty="0" smtClean="0">
                <a:solidFill>
                  <a:srgbClr val="FEA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(Fapte 28:2 </a:t>
            </a:r>
            <a:r>
              <a:rPr lang="ro-RO" sz="1400" b="1" dirty="0" err="1" smtClean="0">
                <a:solidFill>
                  <a:srgbClr val="FEA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rgbClr val="FEA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FEA4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1760013-3A64-4A71-8441-229C105A6424}"/>
              </a:ext>
            </a:extLst>
          </p:cNvPr>
          <p:cNvSpPr txBox="1"/>
          <p:nvPr/>
        </p:nvSpPr>
        <p:spPr>
          <a:xfrm>
            <a:off x="100404" y="2095168"/>
            <a:ext cx="470115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Extenuaţi 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uzi,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naufragiaţii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fost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primiţi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amabilitate de către maltezi.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În timp ce colabora, punând lemne pe foc, Pavel a fost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muşcat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 viperă foarte veninoasă. Faptul că nu a suferit nicio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consecinţă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i-a lăsat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perplecşi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locuitori.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502FAAF-2741-4D88-A0C3-2D0B6E57E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404" y="4385470"/>
            <a:ext cx="1961309" cy="235357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7B55C8C-A35C-4BF3-AA9E-D59753445B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35570" y="1709538"/>
            <a:ext cx="4235326" cy="2117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44F8154-7BFB-4F20-997C-B1D43C9497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36926" y="4385470"/>
            <a:ext cx="2242867" cy="2358968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4F4D4BB8-67C5-423F-A1E2-90F5846B22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6086" y="419386"/>
            <a:ext cx="1653017" cy="15284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60A7E94-6E41-45A0-BE22-AAE378C30BED}"/>
              </a:ext>
            </a:extLst>
          </p:cNvPr>
          <p:cNvSpPr/>
          <p:nvPr/>
        </p:nvSpPr>
        <p:spPr>
          <a:xfrm>
            <a:off x="4470499" y="4113798"/>
            <a:ext cx="466416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toate că nu există vreo dovadă că Pavel ar fi predicat Evanghelia în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Malta, totuşi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realizat o importantă lucrare de vindecare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(Evanghelia în acţiune). L-a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vindecat pe tatăl lui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Paublius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procuratorul insulei,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toţi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bolnavii care apelau la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el.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Când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venit momentul să plece, locuitorii Maltei i-au aprovizionat pe călători cu toate cele necesare continuării drumului. </a:t>
            </a:r>
          </a:p>
        </p:txBody>
      </p:sp>
    </p:spTree>
    <p:extLst>
      <p:ext uri="{BB962C8B-B14F-4D97-AF65-F5344CB8AC3E}">
        <p14:creationId xmlns:p14="http://schemas.microsoft.com/office/powerpoint/2010/main" xmlns="" val="81773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FFDD3DB-E384-48AD-8E5B-E031EFB9AE3B}"/>
              </a:ext>
            </a:extLst>
          </p:cNvPr>
          <p:cNvSpPr/>
          <p:nvPr/>
        </p:nvSpPr>
        <p:spPr>
          <a:xfrm>
            <a:off x="0" y="0"/>
            <a:ext cx="285167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o-RO" b="1" dirty="0" smtClean="0"/>
              <a:t>Faptele apostolilor </a:t>
            </a:r>
            <a:r>
              <a:rPr lang="ro-RO" b="1" dirty="0" smtClean="0"/>
              <a:t>28:11-22</a:t>
            </a:r>
            <a:endParaRPr lang="ro-R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52C5F7E-33D8-409D-9059-E1C44429FD5C}"/>
              </a:ext>
            </a:extLst>
          </p:cNvPr>
          <p:cNvSpPr/>
          <p:nvPr/>
        </p:nvSpPr>
        <p:spPr>
          <a:xfrm>
            <a:off x="1770035" y="-43130"/>
            <a:ext cx="73739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PREGĂTIND</a:t>
            </a:r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JUDECATA</a:t>
            </a:r>
            <a:endParaRPr lang="ro-RO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A607BBE-4C23-4721-B21C-4E804D92BD41}"/>
              </a:ext>
            </a:extLst>
          </p:cNvPr>
          <p:cNvSpPr/>
          <p:nvPr/>
        </p:nvSpPr>
        <p:spPr>
          <a:xfrm>
            <a:off x="406399" y="644446"/>
            <a:ext cx="8321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C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„După </a:t>
            </a:r>
            <a:r>
              <a:rPr lang="ro-RO" b="1" dirty="0" smtClean="0">
                <a:solidFill>
                  <a:srgbClr val="FFC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trei zile, Pavel a chemat pe mai-marii iudeilor şi, când s-au adunat, le-a zis: „Fraţilor, fără să fi făcut ceva împotriva norodului sau obiceiurilor părinţilor noştri, am fost băgat la închisoare în Ierusalim şi de acolo am fost dat în mâinile romanilor”” </a:t>
            </a:r>
            <a:r>
              <a:rPr lang="ro-RO" sz="1600" b="1" dirty="0" smtClean="0">
                <a:solidFill>
                  <a:srgbClr val="FFC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(Faptele apostolilor </a:t>
            </a:r>
            <a:r>
              <a:rPr lang="ro-RO" sz="1600" b="1" dirty="0" smtClean="0">
                <a:solidFill>
                  <a:srgbClr val="FFC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28:17)</a:t>
            </a:r>
            <a:endParaRPr lang="ro-RO" b="1" dirty="0">
              <a:solidFill>
                <a:srgbClr val="FFC2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59C433C-A93E-48E8-ACD5-7F98751D5524}"/>
              </a:ext>
            </a:extLst>
          </p:cNvPr>
          <p:cNvSpPr txBox="1"/>
          <p:nvPr/>
        </p:nvSpPr>
        <p:spPr>
          <a:xfrm>
            <a:off x="155274" y="2532351"/>
            <a:ext cx="534837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Roma, Pavel </a:t>
            </a:r>
            <a:r>
              <a:rPr lang="ro-RO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şi-a </a:t>
            </a:r>
            <a:r>
              <a:rPr lang="ro-R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recăpătat curajul văzând onorurile cu care l-au primit </a:t>
            </a:r>
            <a:r>
              <a:rPr lang="ro-RO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fraţii</a:t>
            </a:r>
            <a:r>
              <a:rPr lang="ro-R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o-RO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autorităţile </a:t>
            </a:r>
            <a:r>
              <a:rPr lang="ro-R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romane l-au tratat special pe Pavel </a:t>
            </a:r>
            <a:r>
              <a:rPr lang="ro-RO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i-au permis să locuiască într-o casă închiriată (</a:t>
            </a:r>
            <a:r>
              <a:rPr lang="ro-RO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bineînţeles</a:t>
            </a:r>
            <a:r>
              <a:rPr lang="ro-R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sub supraveghere). </a:t>
            </a:r>
          </a:p>
          <a:p>
            <a:pPr>
              <a:spcBef>
                <a:spcPts val="600"/>
              </a:spcBef>
            </a:pPr>
            <a:r>
              <a:rPr lang="ro-RO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Imediat</a:t>
            </a:r>
            <a:r>
              <a:rPr lang="ro-R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i-a chemat pe conducătorii iudei pentru a pregăti judecata sa înaintea împăratului. Dorea să le explice </a:t>
            </a:r>
            <a:r>
              <a:rPr lang="ro-RO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nevinovăţia </a:t>
            </a:r>
            <a:r>
              <a:rPr lang="ro-R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sa. Ei nu au primit nicio </a:t>
            </a:r>
            <a:r>
              <a:rPr lang="ro-RO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instrucţiune </a:t>
            </a:r>
            <a:r>
              <a:rPr lang="ro-R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Ierusalim, dar au fost </a:t>
            </a:r>
            <a:r>
              <a:rPr lang="ro-RO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interesaţi </a:t>
            </a:r>
            <a:r>
              <a:rPr lang="ro-R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asculte doctrina pe care Pavel o prezenta.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9336BB2-0421-4F6F-B1D2-DB0165984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3652" y="2188952"/>
            <a:ext cx="3485072" cy="4567813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2664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0BA3408-A282-4979-A19A-05D42868224E}"/>
              </a:ext>
            </a:extLst>
          </p:cNvPr>
          <p:cNvSpPr/>
          <p:nvPr/>
        </p:nvSpPr>
        <p:spPr>
          <a:xfrm>
            <a:off x="0" y="0"/>
            <a:ext cx="160293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o-RO" b="1" smtClean="0">
                <a:solidFill>
                  <a:schemeClr val="bg1"/>
                </a:solidFill>
                <a:effectLst>
                  <a:glow rad="127000">
                    <a:srgbClr val="3C3640"/>
                  </a:glow>
                </a:effectLst>
              </a:rPr>
              <a:t>Fapte</a:t>
            </a:r>
            <a:r>
              <a:rPr lang="ro-RO" b="1" smtClean="0"/>
              <a:t> </a:t>
            </a:r>
            <a:r>
              <a:rPr lang="ro-RO" b="1" smtClean="0"/>
              <a:t>28:23-31</a:t>
            </a:r>
            <a:endParaRPr lang="ro-R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E153AB2-6C60-4AFB-8152-67FA3A62DB17}"/>
              </a:ext>
            </a:extLst>
          </p:cNvPr>
          <p:cNvSpPr/>
          <p:nvPr/>
        </p:nvSpPr>
        <p:spPr>
          <a:xfrm>
            <a:off x="1770035" y="0"/>
            <a:ext cx="737396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>
                <a:ln/>
                <a:solidFill>
                  <a:schemeClr val="accent4"/>
                </a:solidFill>
              </a:rPr>
              <a:t>RĂSPÂNDIND </a:t>
            </a:r>
            <a:r>
              <a:rPr lang="ro-RO" sz="4400" b="1" smtClean="0">
                <a:ln/>
                <a:solidFill>
                  <a:schemeClr val="accent4"/>
                </a:solidFill>
              </a:rPr>
              <a:t>EVANGHELIA</a:t>
            </a:r>
            <a:endParaRPr lang="ro-RO" sz="4400" b="1">
              <a:ln/>
              <a:solidFill>
                <a:schemeClr val="accent4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C757764-6C63-44B1-B9A7-99642A00205D}"/>
              </a:ext>
            </a:extLst>
          </p:cNvPr>
          <p:cNvSpPr/>
          <p:nvPr/>
        </p:nvSpPr>
        <p:spPr>
          <a:xfrm>
            <a:off x="406401" y="603698"/>
            <a:ext cx="840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8DF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„Proclamând </a:t>
            </a:r>
            <a:r>
              <a:rPr lang="ro-RO" b="1" dirty="0" smtClean="0">
                <a:solidFill>
                  <a:srgbClr val="8DF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Împărăţia lui Dumnezeu şi dând învăţătură despre Domnul Isus Cristos, cu toată îndrăzneala şi fără nicio piedică” </a:t>
            </a:r>
            <a:r>
              <a:rPr lang="ro-RO" sz="1600" b="1" dirty="0" smtClean="0">
                <a:solidFill>
                  <a:srgbClr val="8DF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(Fapte 28:31 </a:t>
            </a:r>
            <a:r>
              <a:rPr lang="ro-RO" sz="1400" b="1" dirty="0" err="1" smtClean="0">
                <a:solidFill>
                  <a:srgbClr val="8DF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rgbClr val="8DF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8DFB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A499BA2-C445-4BF8-9FE0-6E19D7E4882D}"/>
              </a:ext>
            </a:extLst>
          </p:cNvPr>
          <p:cNvSpPr txBox="1"/>
          <p:nvPr/>
        </p:nvSpPr>
        <p:spPr>
          <a:xfrm>
            <a:off x="2234238" y="1235137"/>
            <a:ext cx="369600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</a:rPr>
              <a:t>Iudeii s-au </a:t>
            </a:r>
            <a:r>
              <a:rPr lang="ro-RO" sz="2000" b="1" smtClean="0">
                <a:solidFill>
                  <a:schemeClr val="bg1"/>
                </a:solidFill>
              </a:rPr>
              <a:t>împărţit </a:t>
            </a:r>
            <a:r>
              <a:rPr lang="ro-RO" sz="2000" b="1">
                <a:solidFill>
                  <a:schemeClr val="bg1"/>
                </a:solidFill>
              </a:rPr>
              <a:t>când a venit vorba de acceptarea Evangheliei, </a:t>
            </a:r>
            <a:r>
              <a:rPr lang="ro-RO" sz="2000" b="1" smtClean="0">
                <a:solidFill>
                  <a:schemeClr val="bg1"/>
                </a:solidFill>
              </a:rPr>
              <a:t>aşadar </a:t>
            </a:r>
            <a:r>
              <a:rPr lang="ro-RO" sz="2000" b="1">
                <a:solidFill>
                  <a:schemeClr val="bg1"/>
                </a:solidFill>
              </a:rPr>
              <a:t>Pavel s-a îndreptat spre neamuri </a:t>
            </a:r>
            <a:r>
              <a:rPr lang="ro-RO" sz="2000" b="1" smtClean="0">
                <a:solidFill>
                  <a:schemeClr val="bg1"/>
                </a:solidFill>
              </a:rPr>
              <a:t>şi </a:t>
            </a:r>
            <a:r>
              <a:rPr lang="ro-RO" sz="2000" b="1">
                <a:solidFill>
                  <a:schemeClr val="bg1"/>
                </a:solidFill>
              </a:rPr>
              <a:t>le-a predicat acestora timp de doi ani. </a:t>
            </a: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</a:rPr>
              <a:t>Din scrisorile sale, aflăm că a fost absolvit de Nero </a:t>
            </a:r>
            <a:r>
              <a:rPr lang="ro-RO" sz="2000" b="1" smtClean="0">
                <a:solidFill>
                  <a:schemeClr val="bg1"/>
                </a:solidFill>
              </a:rPr>
              <a:t>şi </a:t>
            </a:r>
            <a:r>
              <a:rPr lang="ro-RO" sz="2000" b="1">
                <a:solidFill>
                  <a:schemeClr val="bg1"/>
                </a:solidFill>
              </a:rPr>
              <a:t>a realizat o a patra </a:t>
            </a:r>
            <a:r>
              <a:rPr lang="ro-RO" sz="2000" b="1">
                <a:solidFill>
                  <a:schemeClr val="bg1"/>
                </a:solidFill>
              </a:rPr>
              <a:t>călătorie </a:t>
            </a:r>
            <a:r>
              <a:rPr lang="ro-RO" sz="2000" b="1" smtClean="0">
                <a:solidFill>
                  <a:schemeClr val="bg1"/>
                </a:solidFill>
              </a:rPr>
              <a:t>misionară</a:t>
            </a:r>
            <a:r>
              <a:rPr lang="ro-RO" sz="2000" b="1" smtClean="0">
                <a:solidFill>
                  <a:schemeClr val="bg1"/>
                </a:solidFill>
              </a:rPr>
              <a:t>.</a:t>
            </a:r>
            <a:endParaRPr lang="ro-RO" sz="2000" b="1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C7BCF43-AE31-4E20-859F-E1825E227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18" y="1363019"/>
            <a:ext cx="2039112" cy="2441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77B88BD-D77E-4C54-A727-172265C02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18" y="3966554"/>
            <a:ext cx="3608784" cy="271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0BA237-EF3E-4BC6-A052-AADDF1308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29225" y="1292812"/>
            <a:ext cx="2916178" cy="4121532"/>
          </a:xfrm>
          <a:prstGeom prst="snip2DiagRect">
            <a:avLst>
              <a:gd name="adj1" fmla="val 12424"/>
              <a:gd name="adj2" fmla="val 143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C8EBE6EF-9F83-4062-9746-B69D51339BF0}"/>
              </a:ext>
            </a:extLst>
          </p:cNvPr>
          <p:cNvSpPr/>
          <p:nvPr/>
        </p:nvSpPr>
        <p:spPr>
          <a:xfrm>
            <a:off x="5676178" y="5457127"/>
            <a:ext cx="3453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</a:rPr>
              <a:t>În timpul acestei călătorii, a fost arestat </a:t>
            </a:r>
            <a:r>
              <a:rPr lang="ro-RO" sz="2000" b="1" smtClean="0">
                <a:solidFill>
                  <a:schemeClr val="bg1"/>
                </a:solidFill>
              </a:rPr>
              <a:t>şi </a:t>
            </a:r>
            <a:r>
              <a:rPr lang="ro-RO" sz="2000" b="1">
                <a:solidFill>
                  <a:schemeClr val="bg1"/>
                </a:solidFill>
              </a:rPr>
              <a:t>adus din nou înaintea </a:t>
            </a:r>
            <a:r>
              <a:rPr lang="ro-RO" sz="2000" b="1">
                <a:solidFill>
                  <a:schemeClr val="bg1"/>
                </a:solidFill>
              </a:rPr>
              <a:t>lui </a:t>
            </a:r>
            <a:r>
              <a:rPr lang="ro-RO" sz="2000" b="1" smtClean="0">
                <a:solidFill>
                  <a:schemeClr val="bg1"/>
                </a:solidFill>
              </a:rPr>
              <a:t>Nero</a:t>
            </a:r>
            <a:r>
              <a:rPr lang="ro-RO" sz="2000" b="1" smtClean="0">
                <a:solidFill>
                  <a:schemeClr val="bg1"/>
                </a:solidFill>
              </a:rPr>
              <a:t>. De </a:t>
            </a:r>
            <a:r>
              <a:rPr lang="ro-RO" sz="2000" b="1">
                <a:solidFill>
                  <a:schemeClr val="bg1"/>
                </a:solidFill>
              </a:rPr>
              <a:t>această dată, Pavel a </a:t>
            </a:r>
            <a:r>
              <a:rPr lang="ro-RO" sz="2000" b="1">
                <a:solidFill>
                  <a:schemeClr val="bg1"/>
                </a:solidFill>
              </a:rPr>
              <a:t>fost </a:t>
            </a:r>
            <a:r>
              <a:rPr lang="ro-RO" sz="2000" b="1" smtClean="0">
                <a:solidFill>
                  <a:schemeClr val="bg1"/>
                </a:solidFill>
              </a:rPr>
              <a:t>decapitat</a:t>
            </a:r>
            <a:r>
              <a:rPr lang="ro-RO" sz="2000" b="1" smtClean="0">
                <a:solidFill>
                  <a:schemeClr val="bg1"/>
                </a:solidFill>
              </a:rPr>
              <a:t>.</a:t>
            </a:r>
            <a:endParaRPr lang="ro-RO" sz="2000" b="1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1E835E6-7D65-48DD-9DD6-57A3E21CD8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7372" y="3966555"/>
            <a:ext cx="1792115" cy="271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1825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A499BA2-C445-4BF8-9FE0-6E19D7E4882D}"/>
              </a:ext>
            </a:extLst>
          </p:cNvPr>
          <p:cNvSpPr txBox="1"/>
          <p:nvPr/>
        </p:nvSpPr>
        <p:spPr>
          <a:xfrm>
            <a:off x="362310" y="45795"/>
            <a:ext cx="8419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Cartea Faptelor se încheie abrupt, fără un final logic. Este o carte deschisă, în care ne rămâne nouă să scriem ultimul capitol</a:t>
            </a:r>
            <a:r>
              <a:rPr lang="ro-RO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endParaRPr lang="ro-RO" sz="2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C054DFE-9A71-4F5B-8E51-0842948F0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3014" y="804760"/>
            <a:ext cx="6997972" cy="5248480"/>
          </a:xfrm>
          <a:prstGeom prst="snip2DiagRect">
            <a:avLst>
              <a:gd name="adj1" fmla="val 13971"/>
              <a:gd name="adj2" fmla="val 16667"/>
            </a:avLst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ED248D8-FFD5-4D6C-AE07-051583990F70}"/>
              </a:ext>
            </a:extLst>
          </p:cNvPr>
          <p:cNvSpPr/>
          <p:nvPr/>
        </p:nvSpPr>
        <p:spPr>
          <a:xfrm>
            <a:off x="101600" y="6073555"/>
            <a:ext cx="894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Întăriţi </a:t>
            </a:r>
            <a:r>
              <a:rPr lang="ro-RO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de </a:t>
            </a:r>
            <a:r>
              <a:rPr lang="ro-RO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curajul </a:t>
            </a:r>
            <a:r>
              <a:rPr lang="ro-RO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înverşunatului </a:t>
            </a:r>
            <a:r>
              <a:rPr lang="ro-RO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apostol, trebuie să ne luăm </a:t>
            </a:r>
            <a:r>
              <a:rPr lang="ro-RO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torţa şi </a:t>
            </a:r>
            <a:r>
              <a:rPr lang="ro-RO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să continuăm lucrarea sa neîntreruptă: să ducem Evanghelia </a:t>
            </a:r>
            <a:r>
              <a:rPr lang="ro-RO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veşnică </a:t>
            </a:r>
            <a:r>
              <a:rPr lang="ro-RO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în </a:t>
            </a:r>
            <a:r>
              <a:rPr lang="ro-RO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întreaga </a:t>
            </a:r>
            <a:r>
              <a:rPr lang="ro-RO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lume</a:t>
            </a:r>
            <a:r>
              <a:rPr lang="ro-RO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ro-RO" sz="2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Resultado de imagen de antorcha">
            <a:extLst>
              <a:ext uri="{FF2B5EF4-FFF2-40B4-BE49-F238E27FC236}">
                <a16:creationId xmlns:a16="http://schemas.microsoft.com/office/drawing/2014/main" xmlns="" id="{141B5200-F7C5-4E21-8223-B657435B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425314">
            <a:off x="-219872" y="4127208"/>
            <a:ext cx="1756975" cy="15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de antorcha">
            <a:extLst>
              <a:ext uri="{FF2B5EF4-FFF2-40B4-BE49-F238E27FC236}">
                <a16:creationId xmlns:a16="http://schemas.microsoft.com/office/drawing/2014/main" xmlns="" id="{738545D4-58E9-4BFC-8C8D-BA0F1189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174686" flipH="1">
            <a:off x="7584160" y="4157973"/>
            <a:ext cx="1756975" cy="15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62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1048</Words>
  <Application>Microsoft Office PowerPoint</Application>
  <PresentationFormat>Expunere pe ecran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Cooper Black</vt:lpstr>
      <vt:lpstr>Comic Sans MS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13 - Calatoria la Roma</dc:title>
  <dc:subject>Studiu Biblic, Trim. III, 2018 – Faptele apostolilor</dc:subject>
  <dc:creator>Sergio Fustero Carreras</dc:creator>
  <cp:keywords>http://www.fustero.net/es/index_ro.php</cp:keywords>
  <cp:lastModifiedBy>Administrator</cp:lastModifiedBy>
  <cp:revision>72</cp:revision>
  <dcterms:created xsi:type="dcterms:W3CDTF">2018-09-02T16:44:20Z</dcterms:created>
  <dcterms:modified xsi:type="dcterms:W3CDTF">2018-09-25T08:40:20Z</dcterms:modified>
</cp:coreProperties>
</file>