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7" r:id="rId4"/>
    <p:sldId id="266" r:id="rId5"/>
    <p:sldId id="258" r:id="rId6"/>
    <p:sldId id="259" r:id="rId7"/>
    <p:sldId id="260" r:id="rId8"/>
    <p:sldId id="261" r:id="rId9"/>
    <p:sldId id="262" r:id="rId10"/>
    <p:sldId id="263" r:id="rId11"/>
    <p:sldId id="264" r:id="rId12"/>
    <p:sldId id="265"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oper Black" pitchFamily="18" charset="0"/>
      <p:regular r:id="rId18"/>
    </p:embeddedFont>
    <p:embeddedFont>
      <p:font typeface="Comic Sans MS" pitchFamily="66" charset="0"/>
      <p:regular r:id="rId19"/>
      <p:bold r:id="rId20"/>
    </p:embeddedFont>
    <p:embeddedFont>
      <p:font typeface="Arial Black" pitchFamily="34" charset="0"/>
      <p:bold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B77A"/>
    <a:srgbClr val="BDA254"/>
    <a:srgbClr val="4C3114"/>
    <a:srgbClr val="CC883E"/>
    <a:srgbClr val="6C4815"/>
    <a:srgbClr val="AD7238"/>
    <a:srgbClr val="BA7914"/>
    <a:srgbClr val="C68341"/>
    <a:srgbClr val="D2C67C"/>
    <a:srgbClr val="C065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2758245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2778059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434505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82A6C-16E6-4641-B487-3A81D2C4D24A}" type="datetimeFigureOut">
              <a:rPr lang="es-ES" smtClean="0">
                <a:solidFill>
                  <a:prstClr val="black">
                    <a:tint val="75000"/>
                  </a:prstClr>
                </a:solidFill>
              </a:rPr>
              <a:pPr/>
              <a:t>30/08/2018</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FE45118E-8613-47D9-9B1A-B0653DF4390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63186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979518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1060051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4292556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6820808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836613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1064062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4281871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B759E2F-DF97-4A36-8400-1D447E5008CE}" type="datetimeFigureOut">
              <a:rPr lang="es-ES" smtClean="0"/>
              <a:pPr/>
              <a:t>30/08/2018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3721696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59E2F-DF97-4A36-8400-1D447E5008CE}" type="datetimeFigureOut">
              <a:rPr lang="es-ES" smtClean="0"/>
              <a:pPr/>
              <a:t>30/08/2018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F18A7-4A34-4AC1-BFCB-BED1F4EA9F86}" type="slidenum">
              <a:rPr lang="es-ES" smtClean="0"/>
              <a:pPr/>
              <a:t>‹#›</a:t>
            </a:fld>
            <a:endParaRPr lang="es-ES"/>
          </a:p>
        </p:txBody>
      </p:sp>
    </p:spTree>
    <p:extLst>
      <p:ext uri="{BB962C8B-B14F-4D97-AF65-F5344CB8AC3E}">
        <p14:creationId xmlns:p14="http://schemas.microsoft.com/office/powerpoint/2010/main" xmlns="" val="170206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82A6C-16E6-4641-B487-3A81D2C4D24A}" type="datetimeFigureOut">
              <a:rPr lang="es-ES" smtClean="0">
                <a:solidFill>
                  <a:prstClr val="black">
                    <a:tint val="75000"/>
                  </a:prstClr>
                </a:solidFill>
              </a:rPr>
              <a:pPr/>
              <a:t>30/08/2018</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5118E-8613-47D9-9B1A-B0653DF4390A}"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90958333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3356423-7980-487E-B9E8-9C28FC0A03A4}"/>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174810" y="-69012"/>
            <a:ext cx="6794380" cy="6981619"/>
          </a:xfrm>
          <a:prstGeom prst="rect">
            <a:avLst/>
          </a:prstGeom>
          <a:effectLst>
            <a:softEdge rad="50800"/>
          </a:effectLst>
        </p:spPr>
      </p:pic>
      <p:sp>
        <p:nvSpPr>
          <p:cNvPr id="4" name="CuadroTexto 3">
            <a:extLst>
              <a:ext uri="{FF2B5EF4-FFF2-40B4-BE49-F238E27FC236}">
                <a16:creationId xmlns:a16="http://schemas.microsoft.com/office/drawing/2014/main" xmlns="" id="{66ADCAA7-4BE1-4FC8-87DF-99CDF9EE82C9}"/>
              </a:ext>
            </a:extLst>
          </p:cNvPr>
          <p:cNvSpPr txBox="1"/>
          <p:nvPr/>
        </p:nvSpPr>
        <p:spPr>
          <a:xfrm>
            <a:off x="0" y="8629"/>
            <a:ext cx="9144000" cy="1754326"/>
          </a:xfrm>
          <a:prstGeom prst="rect">
            <a:avLst/>
          </a:prstGeom>
          <a:noFill/>
        </p:spPr>
        <p:txBody>
          <a:bodyPr wrap="square" rtlCol="0">
            <a:spAutoFit/>
          </a:bodyPr>
          <a:lstStyle>
            <a:defPPr>
              <a:defRPr lang="es-ES"/>
            </a:defPPr>
            <a:lvl1pPr algn="ctr" defTabSz="914400">
              <a:defRPr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vl2pPr defTabSz="914400"/>
            <a:lvl3pPr defTabSz="914400"/>
            <a:lvl4pPr defTabSz="914400"/>
            <a:lvl5pPr defTabSz="914400"/>
            <a:lvl6pPr defTabSz="914400"/>
            <a:lvl7pPr defTabSz="914400"/>
            <a:lvl8pPr defTabSz="914400"/>
            <a:lvl9pPr defTabSz="914400"/>
          </a:lstStyle>
          <a:p>
            <a:r>
              <a:rPr lang="ro-RO" sz="5400" dirty="0">
                <a:ln w="15875" cmpd="sng">
                  <a:solidFill>
                    <a:schemeClr val="tx1"/>
                  </a:solidFill>
                  <a:prstDash val="solid"/>
                </a:ln>
              </a:rPr>
              <a:t>A DOUA CĂLĂTORIE </a:t>
            </a:r>
            <a:r>
              <a:rPr lang="ro-RO" sz="5400" dirty="0" smtClean="0">
                <a:ln w="15875" cmpd="sng">
                  <a:solidFill>
                    <a:schemeClr val="tx1"/>
                  </a:solidFill>
                  <a:prstDash val="solid"/>
                </a:ln>
              </a:rPr>
              <a:t>MISIONARĂ</a:t>
            </a:r>
            <a:endParaRPr lang="ro-RO" sz="5400" dirty="0">
              <a:ln w="15875" cmpd="sng">
                <a:solidFill>
                  <a:schemeClr val="tx1"/>
                </a:solidFill>
                <a:prstDash val="solid"/>
              </a:ln>
            </a:endParaRPr>
          </a:p>
        </p:txBody>
      </p:sp>
      <p:sp>
        <p:nvSpPr>
          <p:cNvPr id="5" name="CuadroTexto 4">
            <a:extLst>
              <a:ext uri="{FF2B5EF4-FFF2-40B4-BE49-F238E27FC236}">
                <a16:creationId xmlns:a16="http://schemas.microsoft.com/office/drawing/2014/main" xmlns="" id="{00D377CF-9C0C-4161-A41F-44F6765699FC}"/>
              </a:ext>
            </a:extLst>
          </p:cNvPr>
          <p:cNvSpPr txBox="1"/>
          <p:nvPr/>
        </p:nvSpPr>
        <p:spPr>
          <a:xfrm>
            <a:off x="1403186" y="6134028"/>
            <a:ext cx="2366558" cy="646331"/>
          </a:xfrm>
          <a:prstGeom prst="rect">
            <a:avLst/>
          </a:prstGeom>
          <a:noFill/>
        </p:spPr>
        <p:txBody>
          <a:bodyPr wrap="square" rtlCol="0">
            <a:spAutoFit/>
          </a:bodyPr>
          <a:lstStyle/>
          <a:p>
            <a:pPr algn="ctr"/>
            <a:r>
              <a:rPr lang="ro-RO" b="1" dirty="0" smtClean="0">
                <a:solidFill>
                  <a:schemeClr val="accent4">
                    <a:lumMod val="60000"/>
                    <a:lumOff val="40000"/>
                  </a:schemeClr>
                </a:solidFill>
                <a:effectLst>
                  <a:outerShdw blurRad="38100" dist="38100" dir="2700000" algn="tl">
                    <a:srgbClr val="000000">
                      <a:alpha val="43137"/>
                    </a:srgbClr>
                  </a:outerShdw>
                </a:effectLst>
              </a:rPr>
              <a:t>Studiul 9 pentru 1 septembrie 2018</a:t>
            </a:r>
            <a:endParaRPr lang="ro-RO" b="1"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14182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018D055A-C00D-493B-B87F-18DA9F1EB445}"/>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l="23572"/>
          <a:stretch/>
        </p:blipFill>
        <p:spPr>
          <a:xfrm>
            <a:off x="7647151" y="4772341"/>
            <a:ext cx="1410588" cy="1948525"/>
          </a:xfrm>
          <a:prstGeom prst="rect">
            <a:avLst/>
          </a:prstGeom>
          <a:ln w="38100" cap="sq">
            <a:solidFill>
              <a:srgbClr val="4C3114"/>
            </a:solidFill>
            <a:prstDash val="solid"/>
            <a:miter lim="800000"/>
          </a:ln>
          <a:effectLst>
            <a:outerShdw blurRad="50800" dist="38100" dir="2700000" algn="tl" rotWithShape="0">
              <a:srgbClr val="000000">
                <a:alpha val="43000"/>
              </a:srgbClr>
            </a:outerShdw>
          </a:effectLst>
        </p:spPr>
      </p:pic>
      <p:sp>
        <p:nvSpPr>
          <p:cNvPr id="3" name="Rectángulo 2">
            <a:extLst>
              <a:ext uri="{FF2B5EF4-FFF2-40B4-BE49-F238E27FC236}">
                <a16:creationId xmlns:a16="http://schemas.microsoft.com/office/drawing/2014/main" xmlns="" id="{CFB3391D-1229-4150-90D7-DD9788787559}"/>
              </a:ext>
            </a:extLst>
          </p:cNvPr>
          <p:cNvSpPr/>
          <p:nvPr/>
        </p:nvSpPr>
        <p:spPr>
          <a:xfrm>
            <a:off x="0" y="34504"/>
            <a:ext cx="9143999" cy="769441"/>
          </a:xfrm>
          <a:prstGeom prst="rect">
            <a:avLst/>
          </a:prstGeom>
          <a:noFill/>
        </p:spPr>
        <p:txBody>
          <a:bodyPr wrap="square" rtlCol="0">
            <a:spAutoFit/>
          </a:bodyPr>
          <a:lstStyle/>
          <a:p>
            <a:pPr algn="ctr" defTabSz="914400"/>
            <a:r>
              <a:rPr lang="ro-RO" sz="4400" b="1" spc="300" dirty="0" smtClean="0">
                <a:ln w="12700" cmpd="sng">
                  <a:solidFill>
                    <a:srgbClr val="4C3114"/>
                  </a:solidFill>
                  <a:prstDash val="solid"/>
                </a:ln>
                <a:solidFill>
                  <a:schemeClr val="accent6">
                    <a:tint val="1000"/>
                  </a:schemeClr>
                </a:solidFill>
                <a:effectLst>
                  <a:glow rad="53100">
                    <a:srgbClr val="4C3114">
                      <a:alpha val="30000"/>
                    </a:srgbClr>
                  </a:glow>
                </a:effectLst>
              </a:rPr>
              <a:t>„VORBEŞTE </a:t>
            </a:r>
            <a:r>
              <a:rPr lang="ro-RO" sz="4400" b="1" spc="300" dirty="0" smtClean="0">
                <a:ln w="12700" cmpd="sng">
                  <a:solidFill>
                    <a:srgbClr val="4C3114"/>
                  </a:solidFill>
                  <a:prstDash val="solid"/>
                </a:ln>
                <a:solidFill>
                  <a:schemeClr val="accent6">
                    <a:tint val="1000"/>
                  </a:schemeClr>
                </a:solidFill>
                <a:effectLst>
                  <a:glow rad="53100">
                    <a:srgbClr val="4C3114">
                      <a:alpha val="30000"/>
                    </a:srgbClr>
                  </a:glow>
                </a:effectLst>
              </a:rPr>
              <a:t>ŞI </a:t>
            </a:r>
            <a:r>
              <a:rPr lang="ro-RO" sz="4400" b="1" spc="300" dirty="0">
                <a:ln w="12700" cmpd="sng">
                  <a:solidFill>
                    <a:srgbClr val="4C3114"/>
                  </a:solidFill>
                  <a:prstDash val="solid"/>
                </a:ln>
                <a:solidFill>
                  <a:schemeClr val="accent6">
                    <a:tint val="1000"/>
                  </a:schemeClr>
                </a:solidFill>
                <a:effectLst>
                  <a:glow rad="53100">
                    <a:srgbClr val="4C3114">
                      <a:alpha val="30000"/>
                    </a:srgbClr>
                  </a:glow>
                </a:effectLst>
              </a:rPr>
              <a:t>NU </a:t>
            </a:r>
            <a:r>
              <a:rPr lang="ro-RO" sz="4400" b="1" spc="300" dirty="0" smtClean="0">
                <a:ln w="12700" cmpd="sng">
                  <a:solidFill>
                    <a:srgbClr val="4C3114"/>
                  </a:solidFill>
                  <a:prstDash val="solid"/>
                </a:ln>
                <a:solidFill>
                  <a:schemeClr val="accent6">
                    <a:tint val="1000"/>
                  </a:schemeClr>
                </a:solidFill>
                <a:effectLst>
                  <a:glow rad="53100">
                    <a:srgbClr val="4C3114">
                      <a:alpha val="30000"/>
                    </a:srgbClr>
                  </a:glow>
                </a:effectLst>
              </a:rPr>
              <a:t>TĂCEA”</a:t>
            </a:r>
            <a:endParaRPr lang="ro-RO" sz="4400" b="1" spc="300" dirty="0">
              <a:ln w="12700" cmpd="sng">
                <a:solidFill>
                  <a:srgbClr val="4C3114"/>
                </a:solidFill>
                <a:prstDash val="solid"/>
              </a:ln>
              <a:solidFill>
                <a:schemeClr val="accent6">
                  <a:tint val="1000"/>
                </a:schemeClr>
              </a:solidFill>
              <a:effectLst>
                <a:glow rad="53100">
                  <a:srgbClr val="4C3114">
                    <a:alpha val="30000"/>
                  </a:srgbClr>
                </a:glow>
              </a:effectLst>
            </a:endParaRPr>
          </a:p>
        </p:txBody>
      </p:sp>
      <p:sp>
        <p:nvSpPr>
          <p:cNvPr id="2" name="Rectángulo 1">
            <a:extLst>
              <a:ext uri="{FF2B5EF4-FFF2-40B4-BE49-F238E27FC236}">
                <a16:creationId xmlns:a16="http://schemas.microsoft.com/office/drawing/2014/main" xmlns="" id="{83935034-D708-4B7A-8776-B63F7BFC8B98}"/>
              </a:ext>
            </a:extLst>
          </p:cNvPr>
          <p:cNvSpPr/>
          <p:nvPr/>
        </p:nvSpPr>
        <p:spPr>
          <a:xfrm>
            <a:off x="0" y="672233"/>
            <a:ext cx="9143999" cy="646331"/>
          </a:xfrm>
          <a:prstGeom prst="rect">
            <a:avLst/>
          </a:prstGeom>
        </p:spPr>
        <p:txBody>
          <a:bodyPr wrap="square">
            <a:spAutoFit/>
          </a:bodyPr>
          <a:lstStyle/>
          <a:p>
            <a:pPr algn="ctr"/>
            <a:r>
              <a:rPr lang="ro-RO" b="1" dirty="0" smtClean="0">
                <a:solidFill>
                  <a:srgbClr val="CCB77A"/>
                </a:solidFill>
                <a:effectLst>
                  <a:glow rad="88900">
                    <a:srgbClr val="4C3114"/>
                  </a:glow>
                </a:effectLst>
                <a:latin typeface="Comic Sans MS" panose="030F0702030302020204" pitchFamily="66" charset="0"/>
              </a:rPr>
              <a:t>„căci </a:t>
            </a:r>
            <a:r>
              <a:rPr lang="ro-RO" b="1" dirty="0" smtClean="0">
                <a:solidFill>
                  <a:srgbClr val="CCB77A"/>
                </a:solidFill>
                <a:effectLst>
                  <a:glow rad="88900">
                    <a:srgbClr val="4C3114"/>
                  </a:glow>
                </a:effectLst>
                <a:latin typeface="Comic Sans MS" panose="030F0702030302020204" pitchFamily="66" charset="0"/>
              </a:rPr>
              <a:t>Eu sunt cu tine; şi nimeni nu va pune mâna pe tine, ca să-ţi facă rău: vorbeşte, fiindcă am mult norod în această cetate.” </a:t>
            </a:r>
            <a:r>
              <a:rPr lang="ro-RO" sz="1600" b="1" dirty="0" smtClean="0">
                <a:solidFill>
                  <a:srgbClr val="CCB77A"/>
                </a:solidFill>
                <a:effectLst>
                  <a:glow rad="88900">
                    <a:srgbClr val="4C3114"/>
                  </a:glow>
                </a:effectLst>
                <a:latin typeface="Comic Sans MS" panose="030F0702030302020204" pitchFamily="66" charset="0"/>
              </a:rPr>
              <a:t>(Fapte 18:10)</a:t>
            </a:r>
            <a:endParaRPr lang="ro-RO" sz="1600" b="1" dirty="0">
              <a:solidFill>
                <a:srgbClr val="CCB77A"/>
              </a:solidFill>
              <a:effectLst>
                <a:glow rad="88900">
                  <a:srgbClr val="4C3114"/>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D9B05E46-1873-4C7E-BA39-F34E6983A8A9}"/>
              </a:ext>
            </a:extLst>
          </p:cNvPr>
          <p:cNvSpPr txBox="1"/>
          <p:nvPr/>
        </p:nvSpPr>
        <p:spPr>
          <a:xfrm>
            <a:off x="86261" y="1783471"/>
            <a:ext cx="5366946" cy="1938992"/>
          </a:xfrm>
          <a:prstGeom prst="rect">
            <a:avLst/>
          </a:prstGeom>
          <a:solidFill>
            <a:srgbClr val="AD7238">
              <a:alpha val="65000"/>
            </a:srgbClr>
          </a:solidFill>
        </p:spPr>
        <p:txBody>
          <a:bodyPr wrap="square" rtlCol="0">
            <a:spAutoFit/>
          </a:bodyPr>
          <a:lstStyle/>
          <a:p>
            <a:pPr>
              <a:spcBef>
                <a:spcPts val="600"/>
              </a:spcBef>
            </a:pPr>
            <a:r>
              <a:rPr lang="ro-RO" sz="2000" b="1"/>
              <a:t>În Corint, Pavel i-a cunoscut pe Acuila </a:t>
            </a:r>
            <a:r>
              <a:rPr lang="ro-RO" sz="2000" b="1" smtClean="0"/>
              <a:t>şi </a:t>
            </a:r>
            <a:r>
              <a:rPr lang="ro-RO" sz="2000" b="1"/>
              <a:t>Priscila. Cum aveau </a:t>
            </a:r>
            <a:r>
              <a:rPr lang="ro-RO" sz="2000" b="1" smtClean="0"/>
              <a:t>aceeaşi </a:t>
            </a:r>
            <a:r>
              <a:rPr lang="ro-RO" sz="2000" b="1"/>
              <a:t>meserie, a rămas să lucreze împreună cu ei. Însă Pavel a fost respins vehement de către iudei. </a:t>
            </a:r>
            <a:r>
              <a:rPr lang="ro-RO" sz="2000" b="1" smtClean="0"/>
              <a:t>Scuturându-şi </a:t>
            </a:r>
            <a:r>
              <a:rPr lang="ro-RO" sz="2000" b="1"/>
              <a:t>praful de pe haine, a hotărât să nu le mai predice lor, </a:t>
            </a:r>
            <a:r>
              <a:rPr lang="ro-RO" sz="2000" b="1" smtClean="0"/>
              <a:t>şi </a:t>
            </a:r>
            <a:r>
              <a:rPr lang="ro-RO" sz="2000" b="1"/>
              <a:t>să vorbească </a:t>
            </a:r>
            <a:r>
              <a:rPr lang="ro-RO" sz="2000" b="1"/>
              <a:t>numai </a:t>
            </a:r>
            <a:r>
              <a:rPr lang="ro-RO" sz="2000" b="1" smtClean="0"/>
              <a:t>neamurilor</a:t>
            </a:r>
            <a:r>
              <a:rPr lang="ro-RO" sz="2000" b="1" smtClean="0"/>
              <a:t>.</a:t>
            </a:r>
            <a:endParaRPr lang="ro-RO" sz="2000" b="1"/>
          </a:p>
        </p:txBody>
      </p:sp>
      <p:pic>
        <p:nvPicPr>
          <p:cNvPr id="6" name="Imagen 5">
            <a:extLst>
              <a:ext uri="{FF2B5EF4-FFF2-40B4-BE49-F238E27FC236}">
                <a16:creationId xmlns:a16="http://schemas.microsoft.com/office/drawing/2014/main" xmlns="" id="{5DDF1F2F-2013-4BF0-B7D7-8BCFA1AF06E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6261" y="3702659"/>
            <a:ext cx="2640994" cy="3070199"/>
          </a:xfrm>
          <a:prstGeom prst="roundRect">
            <a:avLst>
              <a:gd name="adj" fmla="val 4167"/>
            </a:avLst>
          </a:prstGeom>
          <a:solidFill>
            <a:srgbClr val="FFFFFF"/>
          </a:solidFill>
          <a:ln w="381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xmlns="" id="{2296D7A4-4D27-428F-A7D5-3D193CA95C0E}"/>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5515651" y="1391068"/>
            <a:ext cx="3542085" cy="2331396"/>
          </a:xfrm>
          <a:prstGeom prst="roundRect">
            <a:avLst>
              <a:gd name="adj" fmla="val 4167"/>
            </a:avLst>
          </a:prstGeom>
          <a:solidFill>
            <a:srgbClr val="FFFFFF"/>
          </a:solidFill>
          <a:ln w="381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9" name="Rectángulo 8">
            <a:extLst>
              <a:ext uri="{FF2B5EF4-FFF2-40B4-BE49-F238E27FC236}">
                <a16:creationId xmlns:a16="http://schemas.microsoft.com/office/drawing/2014/main" xmlns="" id="{CB51132D-A638-4B8D-99CA-A92B0D1C7589}"/>
              </a:ext>
            </a:extLst>
          </p:cNvPr>
          <p:cNvSpPr/>
          <p:nvPr/>
        </p:nvSpPr>
        <p:spPr>
          <a:xfrm>
            <a:off x="2789699" y="3794968"/>
            <a:ext cx="6268040" cy="1015663"/>
          </a:xfrm>
          <a:prstGeom prst="rect">
            <a:avLst/>
          </a:prstGeom>
        </p:spPr>
        <p:txBody>
          <a:bodyPr wrap="square">
            <a:spAutoFit/>
          </a:bodyPr>
          <a:lstStyle/>
          <a:p>
            <a:pPr>
              <a:spcBef>
                <a:spcPts val="600"/>
              </a:spcBef>
            </a:pPr>
            <a:r>
              <a:rPr lang="ro-RO" sz="2000" b="1" dirty="0"/>
              <a:t>Această </a:t>
            </a:r>
            <a:r>
              <a:rPr lang="ro-RO" sz="2000" b="1" dirty="0" smtClean="0"/>
              <a:t>situaţie </a:t>
            </a:r>
            <a:r>
              <a:rPr lang="ro-RO" sz="2000" b="1" dirty="0"/>
              <a:t>i-a provocat o mare descurajare, chiar în punctul de a </a:t>
            </a:r>
            <a:r>
              <a:rPr lang="ro-RO" sz="2000" b="1" dirty="0" smtClean="0"/>
              <a:t>hotărî </a:t>
            </a:r>
            <a:r>
              <a:rPr lang="ro-RO" sz="2000" b="1" dirty="0"/>
              <a:t>să pornească pe alt drum </a:t>
            </a:r>
            <a:r>
              <a:rPr lang="ro-RO" sz="2000" b="1" dirty="0" smtClean="0"/>
              <a:t>şi </a:t>
            </a:r>
            <a:r>
              <a:rPr lang="ro-RO" sz="2000" b="1" dirty="0"/>
              <a:t>să abandoneze </a:t>
            </a:r>
            <a:r>
              <a:rPr lang="ro-RO" sz="2000" b="1" dirty="0" smtClean="0"/>
              <a:t>oraşul.</a:t>
            </a:r>
            <a:endParaRPr lang="ro-RO" sz="2000" b="1" dirty="0"/>
          </a:p>
        </p:txBody>
      </p:sp>
      <p:sp>
        <p:nvSpPr>
          <p:cNvPr id="10" name="Rectángulo 9">
            <a:extLst>
              <a:ext uri="{FF2B5EF4-FFF2-40B4-BE49-F238E27FC236}">
                <a16:creationId xmlns:a16="http://schemas.microsoft.com/office/drawing/2014/main" xmlns="" id="{79682BC2-2D06-40C8-BD4E-887F8BBBBAEE}"/>
              </a:ext>
            </a:extLst>
          </p:cNvPr>
          <p:cNvSpPr/>
          <p:nvPr/>
        </p:nvSpPr>
        <p:spPr>
          <a:xfrm>
            <a:off x="2789699" y="4772341"/>
            <a:ext cx="4795008" cy="2015936"/>
          </a:xfrm>
          <a:prstGeom prst="rect">
            <a:avLst/>
          </a:prstGeom>
          <a:solidFill>
            <a:srgbClr val="AD7238">
              <a:alpha val="65000"/>
            </a:srgbClr>
          </a:solidFill>
        </p:spPr>
        <p:txBody>
          <a:bodyPr wrap="square" rtlCol="0">
            <a:spAutoFit/>
          </a:bodyPr>
          <a:lstStyle/>
          <a:p>
            <a:pPr>
              <a:spcBef>
                <a:spcPts val="600"/>
              </a:spcBef>
            </a:pPr>
            <a:r>
              <a:rPr lang="ro-RO" sz="2000" b="1" dirty="0"/>
              <a:t>Însă Dumnezeu avea din nou alte planuri. Pavel a rămas în Corint un an </a:t>
            </a:r>
            <a:r>
              <a:rPr lang="ro-RO" sz="2000" b="1" dirty="0" smtClean="0"/>
              <a:t>şi </a:t>
            </a:r>
            <a:r>
              <a:rPr lang="ro-RO" sz="2000" b="1" dirty="0"/>
              <a:t>jumătate, mult mai mult decât în oricare alt </a:t>
            </a:r>
            <a:r>
              <a:rPr lang="ro-RO" sz="2000" b="1" dirty="0" smtClean="0"/>
              <a:t>oraş </a:t>
            </a:r>
            <a:r>
              <a:rPr lang="ro-RO" sz="2000" b="1" dirty="0"/>
              <a:t>de până </a:t>
            </a:r>
            <a:r>
              <a:rPr lang="ro-RO" sz="2000" b="1" dirty="0" smtClean="0"/>
              <a:t>atunci.</a:t>
            </a:r>
          </a:p>
          <a:p>
            <a:pPr>
              <a:spcBef>
                <a:spcPts val="600"/>
              </a:spcBef>
            </a:pPr>
            <a:r>
              <a:rPr lang="ro-RO" sz="2000" b="1" dirty="0" smtClean="0"/>
              <a:t>Cât </a:t>
            </a:r>
            <a:r>
              <a:rPr lang="ro-RO" sz="2000" b="1" dirty="0"/>
              <a:t>popor are Dumnezeu în </a:t>
            </a:r>
            <a:r>
              <a:rPr lang="ro-RO" sz="2000" b="1" dirty="0" smtClean="0"/>
              <a:t>oraşul </a:t>
            </a:r>
            <a:r>
              <a:rPr lang="ro-RO" sz="2000" b="1" dirty="0"/>
              <a:t>tău, care încă nu Îl </a:t>
            </a:r>
            <a:r>
              <a:rPr lang="ro-RO" sz="2000" b="1" dirty="0" smtClean="0"/>
              <a:t>cunoaşte</a:t>
            </a:r>
            <a:r>
              <a:rPr lang="ro-RO" sz="2000" b="1" dirty="0"/>
              <a:t>? </a:t>
            </a:r>
            <a:r>
              <a:rPr lang="ro-RO" sz="2000" b="1" dirty="0" smtClean="0"/>
              <a:t>Vorbeşte şi </a:t>
            </a:r>
            <a:r>
              <a:rPr lang="ro-RO" sz="2000" b="1" dirty="0"/>
              <a:t>nu </a:t>
            </a:r>
            <a:r>
              <a:rPr lang="ro-RO" sz="2000" b="1" dirty="0" smtClean="0"/>
              <a:t>tăcea!</a:t>
            </a:r>
            <a:endParaRPr lang="ro-RO" sz="2000" b="1" dirty="0"/>
          </a:p>
        </p:txBody>
      </p:sp>
    </p:spTree>
    <p:extLst>
      <p:ext uri="{BB962C8B-B14F-4D97-AF65-F5344CB8AC3E}">
        <p14:creationId xmlns:p14="http://schemas.microsoft.com/office/powerpoint/2010/main" xmlns="" val="9171142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bg/>
                                          </p:spTgt>
                                        </p:tgtEl>
                                        <p:attrNameLst>
                                          <p:attrName>style.visibility</p:attrName>
                                        </p:attrNameLst>
                                      </p:cBhvr>
                                      <p:to>
                                        <p:strVal val="visible"/>
                                      </p:to>
                                    </p:set>
                                    <p:animEffect transition="in" filter="wipe(left)">
                                      <p:cBhvr>
                                        <p:cTn id="30" dur="500"/>
                                        <p:tgtEl>
                                          <p:spTgt spid="4">
                                            <p:bg/>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500"/>
                                        <p:tgtEl>
                                          <p:spTgt spid="4">
                                            <p:txEl>
                                              <p:pRg st="0" end="0"/>
                                            </p:txEl>
                                          </p:spTgt>
                                        </p:tgtEl>
                                      </p:cBhvr>
                                    </p:animEffect>
                                  </p:childTnLst>
                                </p:cTn>
                              </p:par>
                            </p:childTnLst>
                          </p:cTn>
                        </p:par>
                        <p:par>
                          <p:cTn id="34" fill="hold">
                            <p:stCondLst>
                              <p:cond delay="1000"/>
                            </p:stCondLst>
                            <p:childTnLst>
                              <p:par>
                                <p:cTn id="35" presetID="49" presetClass="entr" presetSubtype="0" decel="10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bg/>
                                          </p:spTgt>
                                        </p:tgtEl>
                                        <p:attrNameLst>
                                          <p:attrName>style.visibility</p:attrName>
                                        </p:attrNameLst>
                                      </p:cBhvr>
                                      <p:to>
                                        <p:strVal val="visible"/>
                                      </p:to>
                                    </p:set>
                                    <p:animEffect transition="in" filter="wipe(left)">
                                      <p:cBhvr>
                                        <p:cTn id="50" dur="500"/>
                                        <p:tgtEl>
                                          <p:spTgt spid="10">
                                            <p:bg/>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Effect transition="in" filter="wipe(left)">
                                      <p:cBhvr>
                                        <p:cTn id="53" dur="500"/>
                                        <p:tgtEl>
                                          <p:spTgt spid="10">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wipe(left)">
                                      <p:cBhvr>
                                        <p:cTn id="6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uiExpand="1" build="p" animBg="1"/>
      <p:bldP spid="9" grpId="0"/>
      <p:bldP spid="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8B5A987-316A-491F-8B81-71A7B9511657}"/>
              </a:ext>
            </a:extLst>
          </p:cNvPr>
          <p:cNvSpPr/>
          <p:nvPr/>
        </p:nvSpPr>
        <p:spPr>
          <a:xfrm>
            <a:off x="715992" y="300389"/>
            <a:ext cx="7893169" cy="5509200"/>
          </a:xfrm>
          <a:prstGeom prst="rect">
            <a:avLst/>
          </a:prstGeom>
        </p:spPr>
        <p:txBody>
          <a:bodyPr wrap="square">
            <a:spAutoFit/>
          </a:bodyPr>
          <a:lstStyle/>
          <a:p>
            <a:pPr indent="358775" algn="just">
              <a:spcBef>
                <a:spcPts val="600"/>
              </a:spcBef>
            </a:pPr>
            <a:r>
              <a:rPr lang="ro-RO" sz="2200" b="1" dirty="0" smtClean="0">
                <a:effectLst>
                  <a:outerShdw blurRad="38100" dist="38100" dir="2700000" algn="tl">
                    <a:srgbClr val="000000">
                      <a:alpha val="43137"/>
                    </a:srgbClr>
                  </a:outerShdw>
                </a:effectLst>
                <a:latin typeface="Cooper Black" pitchFamily="18" charset="0"/>
              </a:rPr>
              <a:t>„</a:t>
            </a:r>
            <a:r>
              <a:rPr lang="ro-RO" sz="2200" b="1" dirty="0" smtClean="0">
                <a:effectLst>
                  <a:outerShdw blurRad="38100" dist="38100" dir="2700000" algn="tl">
                    <a:srgbClr val="000000">
                      <a:alpha val="43137"/>
                    </a:srgbClr>
                  </a:outerShdw>
                </a:effectLst>
                <a:latin typeface="Arial Black" panose="020B0A04020102020204" pitchFamily="34" charset="0"/>
              </a:rPr>
              <a:t>Solii </a:t>
            </a:r>
            <a:r>
              <a:rPr lang="ro-RO" sz="2200" b="1" dirty="0">
                <a:effectLst>
                  <a:outerShdw blurRad="38100" dist="38100" dir="2700000" algn="tl">
                    <a:srgbClr val="000000">
                      <a:alpha val="43137"/>
                    </a:srgbClr>
                  </a:outerShdw>
                </a:effectLst>
                <a:latin typeface="Arial Black" panose="020B0A04020102020204" pitchFamily="34" charset="0"/>
              </a:rPr>
              <a:t>lui Dumnezeu din oraşele cele mari nu trebuie să se descurajeze în faţa nelegiuirii, nedreptăţii şi devastării cărora sunt chemaţi să le facă faţă, şi în timp ce se străduiesc să proclame vestea bună a mântuirii. </a:t>
            </a:r>
            <a:r>
              <a:rPr lang="ro-RO" sz="2200" b="1" dirty="0" smtClean="0">
                <a:effectLst>
                  <a:outerShdw blurRad="38100" dist="38100" dir="2700000" algn="tl">
                    <a:srgbClr val="000000">
                      <a:alpha val="43137"/>
                    </a:srgbClr>
                  </a:outerShdw>
                </a:effectLst>
                <a:latin typeface="Arial Black" panose="020B0A04020102020204" pitchFamily="34" charset="0"/>
              </a:rPr>
              <a:t>… Toţi </a:t>
            </a:r>
            <a:r>
              <a:rPr lang="ro-RO" sz="2200" b="1" dirty="0">
                <a:effectLst>
                  <a:outerShdw blurRad="38100" dist="38100" dir="2700000" algn="tl">
                    <a:srgbClr val="000000">
                      <a:alpha val="43137"/>
                    </a:srgbClr>
                  </a:outerShdw>
                </a:effectLst>
                <a:latin typeface="Arial Black" panose="020B0A04020102020204" pitchFamily="34" charset="0"/>
              </a:rPr>
              <a:t>cei angajaţi în lucrarea de salvare de suflete să-şi aducă aminte că în timp ce mulţi nu vor lua aminte la sfatul lui Dumnezeu din Cuvântul Său, nu toată lumea va întoarce spatele luminii şi adevărului, invitaţiei unui Mântuitor răbdător şi iertător. În fiecare oraş, oricât de plin de violenţă şi crimă ar fi, sunt mulţi care, cu ajutorul unei instruiri potrivite, pot să înveţe să devină urmaşi ai lui Isus. În felul acesta se poate ajunge la mii cu adevărul mântuitor, şi ei pot fi conduşi să-L primească pe Hristos ca Mântuitor personal</a:t>
            </a:r>
            <a:r>
              <a:rPr lang="ro-RO" sz="2200" b="1" dirty="0" smtClean="0">
                <a:effectLst>
                  <a:outerShdw blurRad="38100" dist="38100" dir="2700000" algn="tl">
                    <a:srgbClr val="000000">
                      <a:alpha val="43137"/>
                    </a:srgbClr>
                  </a:outerShdw>
                </a:effectLst>
                <a:latin typeface="Arial Black" panose="020B0A04020102020204" pitchFamily="34" charset="0"/>
              </a:rPr>
              <a:t>.</a:t>
            </a:r>
            <a:r>
              <a:rPr lang="ro-RO" sz="2200" b="1" dirty="0" smtClean="0">
                <a:effectLst>
                  <a:outerShdw blurRad="38100" dist="38100" dir="2700000" algn="tl">
                    <a:srgbClr val="000000">
                      <a:alpha val="43137"/>
                    </a:srgbClr>
                  </a:outerShdw>
                </a:effectLst>
                <a:latin typeface="Cooper Black" pitchFamily="18" charset="0"/>
              </a:rPr>
              <a:t>”</a:t>
            </a:r>
            <a:endParaRPr lang="ro-RO" sz="2200" b="1" dirty="0">
              <a:effectLst>
                <a:outerShdw blurRad="38100" dist="38100" dir="2700000" algn="tl">
                  <a:srgbClr val="000000">
                    <a:alpha val="43137"/>
                  </a:srgbClr>
                </a:outerShdw>
              </a:effectLst>
              <a:latin typeface="Cooper Black" pitchFamily="18" charset="0"/>
            </a:endParaRPr>
          </a:p>
        </p:txBody>
      </p:sp>
      <p:sp>
        <p:nvSpPr>
          <p:cNvPr id="3" name="CuadroTexto 2">
            <a:extLst>
              <a:ext uri="{FF2B5EF4-FFF2-40B4-BE49-F238E27FC236}">
                <a16:creationId xmlns:a16="http://schemas.microsoft.com/office/drawing/2014/main" xmlns="" id="{9871C3AE-1FDA-4885-BF6C-C7B4202CE49D}"/>
              </a:ext>
            </a:extLst>
          </p:cNvPr>
          <p:cNvSpPr txBox="1"/>
          <p:nvPr/>
        </p:nvSpPr>
        <p:spPr>
          <a:xfrm>
            <a:off x="5551995" y="6245524"/>
            <a:ext cx="3181513" cy="369332"/>
          </a:xfrm>
          <a:prstGeom prst="rect">
            <a:avLst/>
          </a:prstGeom>
          <a:noFill/>
        </p:spPr>
        <p:txBody>
          <a:bodyPr wrap="none" rtlCol="0">
            <a:spAutoFit/>
          </a:bodyPr>
          <a:lstStyle/>
          <a:p>
            <a:pPr algn="r"/>
            <a:r>
              <a:rPr lang="ro-RO" b="1" smtClean="0"/>
              <a:t>E.G.W. (Profeţi </a:t>
            </a:r>
            <a:r>
              <a:rPr lang="ro-RO" b="1" smtClean="0"/>
              <a:t>şi </a:t>
            </a:r>
            <a:r>
              <a:rPr lang="ro-RO" b="1" smtClean="0"/>
              <a:t>regi</a:t>
            </a:r>
            <a:r>
              <a:rPr lang="ro-RO" b="1" smtClean="0"/>
              <a:t>, </a:t>
            </a:r>
            <a:r>
              <a:rPr lang="ro-RO" b="1" smtClean="0"/>
              <a:t>pa</a:t>
            </a:r>
            <a:r>
              <a:rPr lang="ro-RO" b="1" smtClean="0"/>
              <a:t>g</a:t>
            </a:r>
            <a:r>
              <a:rPr lang="ro-RO" b="1" smtClean="0"/>
              <a:t>. </a:t>
            </a:r>
            <a:r>
              <a:rPr lang="ro-RO" b="1" smtClean="0"/>
              <a:t>277</a:t>
            </a:r>
            <a:r>
              <a:rPr lang="ro-RO" b="1" smtClean="0"/>
              <a:t>)</a:t>
            </a:r>
            <a:endParaRPr lang="ro-RO" b="1"/>
          </a:p>
        </p:txBody>
      </p:sp>
    </p:spTree>
    <p:extLst>
      <p:ext uri="{BB962C8B-B14F-4D97-AF65-F5344CB8AC3E}">
        <p14:creationId xmlns:p14="http://schemas.microsoft.com/office/powerpoint/2010/main" xmlns="" val="3011954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artisticCrisscrossEtching trans="69000" pressure="34"/>
                    </a14:imgEffect>
                    <a14:imgEffect>
                      <a14:brightnessContrast contrast="-20000"/>
                    </a14:imgEffect>
                  </a14:imgLayer>
                </a14:imgProps>
              </a:ext>
            </a:extLst>
          </a:blip>
          <a:srcRect/>
          <a:stretch>
            <a:fillRect l="-9000" t="-3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D45FC14-81CB-44F9-8D7E-420E80F531FD}"/>
              </a:ext>
            </a:extLst>
          </p:cNvPr>
          <p:cNvSpPr/>
          <p:nvPr/>
        </p:nvSpPr>
        <p:spPr>
          <a:xfrm>
            <a:off x="1" y="2539909"/>
            <a:ext cx="5998028" cy="1938992"/>
          </a:xfrm>
          <a:prstGeom prst="rect">
            <a:avLst/>
          </a:prstGeom>
        </p:spPr>
        <p:txBody>
          <a:bodyPr wrap="square" lIns="36000" rIns="36000">
            <a:spAutoFit/>
          </a:bodyPr>
          <a:lstStyle/>
          <a:p>
            <a:pPr algn="ctr"/>
            <a:r>
              <a:rPr lang="ro-RO" sz="2400" b="1" dirty="0" smtClean="0">
                <a:solidFill>
                  <a:prstClr val="black"/>
                </a:solidFill>
                <a:latin typeface="Cooper Black" pitchFamily="18" charset="0"/>
              </a:rPr>
              <a:t>T.M.</a:t>
            </a:r>
            <a:r>
              <a:rPr lang="ro-RO" sz="2400" b="1" dirty="0" smtClean="0">
                <a:solidFill>
                  <a:prstClr val="black"/>
                </a:solidFill>
                <a:latin typeface="Comic Sans MS" panose="030F0702030302020204" pitchFamily="66" charset="0"/>
              </a:rPr>
              <a:t> „Nu </a:t>
            </a:r>
            <a:r>
              <a:rPr lang="ro-RO" sz="2400" b="1" dirty="0" smtClean="0">
                <a:solidFill>
                  <a:prstClr val="black"/>
                </a:solidFill>
                <a:latin typeface="Comic Sans MS" panose="030F0702030302020204" pitchFamily="66" charset="0"/>
              </a:rPr>
              <a:t>te teme; ci </a:t>
            </a:r>
            <a:r>
              <a:rPr lang="ro-RO" sz="2400" b="1" dirty="0" smtClean="0">
                <a:solidFill>
                  <a:prstClr val="black"/>
                </a:solidFill>
                <a:latin typeface="Comic Sans MS" panose="030F0702030302020204" pitchFamily="66" charset="0"/>
              </a:rPr>
              <a:t>vorbeşte şi </a:t>
            </a:r>
            <a:r>
              <a:rPr lang="ro-RO" sz="2400" b="1" dirty="0" smtClean="0">
                <a:solidFill>
                  <a:prstClr val="black"/>
                </a:solidFill>
                <a:latin typeface="Comic Sans MS" panose="030F0702030302020204" pitchFamily="66" charset="0"/>
              </a:rPr>
              <a:t>nu tăcea, căci Eu sunt cu tine; </a:t>
            </a:r>
            <a:r>
              <a:rPr lang="ro-RO" sz="2400" b="1" dirty="0" smtClean="0">
                <a:solidFill>
                  <a:prstClr val="black"/>
                </a:solidFill>
                <a:latin typeface="Comic Sans MS" panose="030F0702030302020204" pitchFamily="66" charset="0"/>
              </a:rPr>
              <a:t>şi </a:t>
            </a:r>
            <a:r>
              <a:rPr lang="ro-RO" sz="2400" b="1" dirty="0" smtClean="0">
                <a:solidFill>
                  <a:prstClr val="black"/>
                </a:solidFill>
                <a:latin typeface="Comic Sans MS" panose="030F0702030302020204" pitchFamily="66" charset="0"/>
              </a:rPr>
              <a:t>nimeni nu va pune mâna pe tine, ca </a:t>
            </a:r>
            <a:r>
              <a:rPr lang="ro-RO" sz="2400" b="1" dirty="0" smtClean="0">
                <a:solidFill>
                  <a:prstClr val="black"/>
                </a:solidFill>
                <a:latin typeface="Comic Sans MS" panose="030F0702030302020204" pitchFamily="66" charset="0"/>
              </a:rPr>
              <a:t>să-ţi </a:t>
            </a:r>
            <a:r>
              <a:rPr lang="ro-RO" sz="2400" b="1" dirty="0" smtClean="0">
                <a:solidFill>
                  <a:prstClr val="black"/>
                </a:solidFill>
                <a:latin typeface="Comic Sans MS" panose="030F0702030302020204" pitchFamily="66" charset="0"/>
              </a:rPr>
              <a:t>facă rău: </a:t>
            </a:r>
            <a:r>
              <a:rPr lang="ro-RO" sz="2400" b="1" dirty="0" smtClean="0">
                <a:solidFill>
                  <a:prstClr val="black"/>
                </a:solidFill>
                <a:latin typeface="Comic Sans MS" panose="030F0702030302020204" pitchFamily="66" charset="0"/>
              </a:rPr>
              <a:t>vorbeşte</a:t>
            </a:r>
            <a:r>
              <a:rPr lang="ro-RO" sz="2400" b="1" dirty="0" smtClean="0">
                <a:solidFill>
                  <a:prstClr val="black"/>
                </a:solidFill>
                <a:latin typeface="Comic Sans MS" panose="030F0702030302020204" pitchFamily="66" charset="0"/>
              </a:rPr>
              <a:t>, fiindcă am mult norod în această cetate.”</a:t>
            </a:r>
            <a:r>
              <a:rPr lang="ro-RO" b="1" dirty="0" smtClean="0">
                <a:solidFill>
                  <a:prstClr val="black"/>
                </a:solidFill>
                <a:latin typeface="Comic Sans MS" panose="030F0702030302020204" pitchFamily="66" charset="0"/>
              </a:rPr>
              <a:t> (Faptele apostolilor 18:9,10)</a:t>
            </a:r>
            <a:endParaRPr lang="ro-RO" b="1" dirty="0">
              <a:solidFill>
                <a:prstClr val="black"/>
              </a:solidFill>
              <a:latin typeface="Comic Sans MS" panose="030F0702030302020204" pitchFamily="66" charset="0"/>
            </a:endParaRPr>
          </a:p>
        </p:txBody>
      </p:sp>
      <p:pic>
        <p:nvPicPr>
          <p:cNvPr id="4" name="Imagen 3">
            <a:extLst>
              <a:ext uri="{FF2B5EF4-FFF2-40B4-BE49-F238E27FC236}">
                <a16:creationId xmlns:a16="http://schemas.microsoft.com/office/drawing/2014/main" xmlns="" id="{F2ACD101-459E-4E92-B7B3-3DA0ED9366D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48432" y="130033"/>
            <a:ext cx="3121152" cy="2340864"/>
          </a:xfrm>
          <a:prstGeom prst="rect">
            <a:avLst/>
          </a:prstGeom>
          <a:ln w="38100">
            <a:solidFill>
              <a:schemeClr val="tx1"/>
            </a:solidFill>
          </a:ln>
        </p:spPr>
      </p:pic>
      <p:pic>
        <p:nvPicPr>
          <p:cNvPr id="6" name="Imagen 5">
            <a:extLst>
              <a:ext uri="{FF2B5EF4-FFF2-40B4-BE49-F238E27FC236}">
                <a16:creationId xmlns:a16="http://schemas.microsoft.com/office/drawing/2014/main" xmlns="" id="{8498AF3D-3907-43CA-A6CE-F5DBA6B9F9A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21152" y="4517136"/>
            <a:ext cx="3121152" cy="2340864"/>
          </a:xfrm>
          <a:prstGeom prst="rect">
            <a:avLst/>
          </a:prstGeom>
          <a:ln w="38100">
            <a:solidFill>
              <a:schemeClr val="bg1"/>
            </a:solidFill>
          </a:ln>
        </p:spPr>
      </p:pic>
      <p:pic>
        <p:nvPicPr>
          <p:cNvPr id="8" name="Imagen 7">
            <a:extLst>
              <a:ext uri="{FF2B5EF4-FFF2-40B4-BE49-F238E27FC236}">
                <a16:creationId xmlns:a16="http://schemas.microsoft.com/office/drawing/2014/main" xmlns="" id="{AC8B7985-6C1C-476D-98C0-C26E04D1D22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4517136"/>
            <a:ext cx="3121152" cy="2340864"/>
          </a:xfrm>
          <a:prstGeom prst="rect">
            <a:avLst/>
          </a:prstGeom>
          <a:ln w="38100">
            <a:solidFill>
              <a:schemeClr val="bg1"/>
            </a:solidFill>
          </a:ln>
        </p:spPr>
      </p:pic>
      <p:pic>
        <p:nvPicPr>
          <p:cNvPr id="10" name="Imagen 9">
            <a:extLst>
              <a:ext uri="{FF2B5EF4-FFF2-40B4-BE49-F238E27FC236}">
                <a16:creationId xmlns:a16="http://schemas.microsoft.com/office/drawing/2014/main" xmlns="" id="{F928020E-D103-4336-8132-E281793F6AD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022848" y="0"/>
            <a:ext cx="3121152" cy="2340864"/>
          </a:xfrm>
          <a:prstGeom prst="rect">
            <a:avLst/>
          </a:prstGeom>
          <a:ln w="38100">
            <a:solidFill>
              <a:schemeClr val="bg1"/>
            </a:solidFill>
          </a:ln>
        </p:spPr>
      </p:pic>
      <p:pic>
        <p:nvPicPr>
          <p:cNvPr id="14" name="Imagen 13">
            <a:extLst>
              <a:ext uri="{FF2B5EF4-FFF2-40B4-BE49-F238E27FC236}">
                <a16:creationId xmlns:a16="http://schemas.microsoft.com/office/drawing/2014/main" xmlns="" id="{4F91885A-4CCE-4292-A434-03525F705306}"/>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22850" y="2174794"/>
            <a:ext cx="3121152" cy="2340864"/>
          </a:xfrm>
          <a:prstGeom prst="rect">
            <a:avLst/>
          </a:prstGeom>
          <a:ln w="38100">
            <a:solidFill>
              <a:schemeClr val="bg1"/>
            </a:solidFill>
          </a:ln>
        </p:spPr>
      </p:pic>
      <p:pic>
        <p:nvPicPr>
          <p:cNvPr id="16" name="Imagen 15">
            <a:extLst>
              <a:ext uri="{FF2B5EF4-FFF2-40B4-BE49-F238E27FC236}">
                <a16:creationId xmlns:a16="http://schemas.microsoft.com/office/drawing/2014/main" xmlns="" id="{23E8EB4A-1DEF-432D-BFC0-F17FA3D1B6E6}"/>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022848" y="4517136"/>
            <a:ext cx="3121152" cy="2340864"/>
          </a:xfrm>
          <a:prstGeom prst="rect">
            <a:avLst/>
          </a:prstGeom>
          <a:ln w="38100">
            <a:solidFill>
              <a:schemeClr val="bg1"/>
            </a:solidFill>
          </a:ln>
        </p:spPr>
      </p:pic>
    </p:spTree>
    <p:extLst>
      <p:ext uri="{BB962C8B-B14F-4D97-AF65-F5344CB8AC3E}">
        <p14:creationId xmlns:p14="http://schemas.microsoft.com/office/powerpoint/2010/main" xmlns="" val="12863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8AF"/>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CB5A71A-36D1-4105-82CC-CA794E158EC1}"/>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0" y="1128406"/>
            <a:ext cx="9144000" cy="5550755"/>
          </a:xfrm>
          <a:prstGeom prst="rect">
            <a:avLst/>
          </a:prstGeom>
        </p:spPr>
      </p:pic>
      <p:cxnSp>
        <p:nvCxnSpPr>
          <p:cNvPr id="12" name="Conector recto de flecha 11">
            <a:extLst>
              <a:ext uri="{FF2B5EF4-FFF2-40B4-BE49-F238E27FC236}">
                <a16:creationId xmlns:a16="http://schemas.microsoft.com/office/drawing/2014/main" xmlns="" id="{CAD32FD9-6DBD-49BD-AF95-3593874475EC}"/>
              </a:ext>
            </a:extLst>
          </p:cNvPr>
          <p:cNvCxnSpPr/>
          <p:nvPr/>
        </p:nvCxnSpPr>
        <p:spPr>
          <a:xfrm flipH="1">
            <a:off x="7930662" y="1765883"/>
            <a:ext cx="360484" cy="1393848"/>
          </a:xfrm>
          <a:prstGeom prst="straightConnector1">
            <a:avLst/>
          </a:prstGeom>
          <a:ln w="76200">
            <a:solidFill>
              <a:srgbClr val="00B0F0"/>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xmlns="" id="{C3D90590-90FE-4645-99A4-19EE0C364C36}"/>
              </a:ext>
            </a:extLst>
          </p:cNvPr>
          <p:cNvCxnSpPr>
            <a:cxnSpLocks/>
          </p:cNvCxnSpPr>
          <p:nvPr/>
        </p:nvCxnSpPr>
        <p:spPr>
          <a:xfrm flipH="1">
            <a:off x="6510705" y="2502758"/>
            <a:ext cx="360484" cy="666466"/>
          </a:xfrm>
          <a:prstGeom prst="straightConnector1">
            <a:avLst/>
          </a:prstGeom>
          <a:ln w="76200">
            <a:solidFill>
              <a:srgbClr val="FFC000"/>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sp>
        <p:nvSpPr>
          <p:cNvPr id="10" name="Rectángulo 9">
            <a:extLst>
              <a:ext uri="{FF2B5EF4-FFF2-40B4-BE49-F238E27FC236}">
                <a16:creationId xmlns:a16="http://schemas.microsoft.com/office/drawing/2014/main" xmlns="" id="{C654818E-20DF-45D0-864E-BDF7387345B3}"/>
              </a:ext>
            </a:extLst>
          </p:cNvPr>
          <p:cNvSpPr/>
          <p:nvPr/>
        </p:nvSpPr>
        <p:spPr>
          <a:xfrm>
            <a:off x="4116835" y="1794872"/>
            <a:ext cx="3613883" cy="707886"/>
          </a:xfrm>
          <a:prstGeom prst="rect">
            <a:avLst/>
          </a:prstGeom>
          <a:solidFill>
            <a:schemeClr val="bg1">
              <a:alpha val="56000"/>
            </a:schemeClr>
          </a:solidFill>
          <a:ln w="76200">
            <a:solidFill>
              <a:srgbClr val="FFC000"/>
            </a:solidFill>
          </a:ln>
          <a:effectLst>
            <a:softEdge rad="38100"/>
          </a:effectLst>
        </p:spPr>
        <p:txBody>
          <a:bodyPr wrap="square">
            <a:spAutoFit/>
          </a:bodyPr>
          <a:lstStyle/>
          <a:p>
            <a:pPr marL="273050" indent="-273050">
              <a:buFont typeface="+mj-lt"/>
              <a:buAutoNum type="arabicPeriod" startAt="2"/>
            </a:pPr>
            <a:r>
              <a:rPr lang="ro-RO" sz="2000" b="1" dirty="0" err="1" smtClean="0"/>
              <a:t>Derbe</a:t>
            </a:r>
            <a:r>
              <a:rPr lang="ro-RO" sz="2000" b="1" dirty="0" smtClean="0"/>
              <a:t> şi </a:t>
            </a:r>
            <a:r>
              <a:rPr lang="ro-RO" sz="2000" b="1" dirty="0" err="1" smtClean="0"/>
              <a:t>Listra</a:t>
            </a:r>
            <a:r>
              <a:rPr lang="ro-RO" sz="2000" b="1" dirty="0" smtClean="0"/>
              <a:t>. Fapte 16:1-5.</a:t>
            </a:r>
          </a:p>
          <a:p>
            <a:pPr marL="800100" lvl="1" indent="-342900">
              <a:buFont typeface="Wingdings" panose="05000000000000000000" pitchFamily="2" charset="2"/>
              <a:buChar char="v"/>
            </a:pPr>
            <a:r>
              <a:rPr lang="ro-RO" sz="2000" b="1" dirty="0" smtClean="0"/>
              <a:t>Tânărul Timotei.</a:t>
            </a:r>
            <a:endParaRPr lang="ro-RO" sz="2000" b="1" dirty="0"/>
          </a:p>
        </p:txBody>
      </p:sp>
      <p:cxnSp>
        <p:nvCxnSpPr>
          <p:cNvPr id="16" name="Conector recto de flecha 15">
            <a:extLst>
              <a:ext uri="{FF2B5EF4-FFF2-40B4-BE49-F238E27FC236}">
                <a16:creationId xmlns:a16="http://schemas.microsoft.com/office/drawing/2014/main" xmlns="" id="{A8CA0EA9-5A94-4696-9B97-8D41D3610AD1}"/>
              </a:ext>
            </a:extLst>
          </p:cNvPr>
          <p:cNvCxnSpPr>
            <a:cxnSpLocks/>
          </p:cNvCxnSpPr>
          <p:nvPr/>
        </p:nvCxnSpPr>
        <p:spPr>
          <a:xfrm flipH="1" flipV="1">
            <a:off x="4336105" y="3058449"/>
            <a:ext cx="235895" cy="1030084"/>
          </a:xfrm>
          <a:prstGeom prst="straightConnector1">
            <a:avLst/>
          </a:prstGeom>
          <a:ln w="76200">
            <a:solidFill>
              <a:srgbClr val="92D050"/>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sp>
        <p:nvSpPr>
          <p:cNvPr id="9" name="Rectángulo 8">
            <a:extLst>
              <a:ext uri="{FF2B5EF4-FFF2-40B4-BE49-F238E27FC236}">
                <a16:creationId xmlns:a16="http://schemas.microsoft.com/office/drawing/2014/main" xmlns="" id="{5A1B86D2-0C96-48F3-9A40-A35265FCD3E8}"/>
              </a:ext>
            </a:extLst>
          </p:cNvPr>
          <p:cNvSpPr/>
          <p:nvPr/>
        </p:nvSpPr>
        <p:spPr>
          <a:xfrm>
            <a:off x="3877409" y="4088533"/>
            <a:ext cx="5266592" cy="707886"/>
          </a:xfrm>
          <a:prstGeom prst="rect">
            <a:avLst/>
          </a:prstGeom>
          <a:solidFill>
            <a:schemeClr val="bg1">
              <a:alpha val="56000"/>
            </a:schemeClr>
          </a:solidFill>
          <a:ln w="76200">
            <a:solidFill>
              <a:srgbClr val="92D050"/>
            </a:solidFill>
          </a:ln>
          <a:effectLst>
            <a:softEdge rad="38100"/>
          </a:effectLst>
        </p:spPr>
        <p:txBody>
          <a:bodyPr wrap="square">
            <a:spAutoFit/>
          </a:bodyPr>
          <a:lstStyle/>
          <a:p>
            <a:pPr marL="273050" indent="-273050">
              <a:buFont typeface="+mj-lt"/>
              <a:buAutoNum type="arabicPeriod" startAt="3"/>
            </a:pPr>
            <a:r>
              <a:rPr lang="ro-RO" sz="2000" b="1" dirty="0" err="1" smtClean="0"/>
              <a:t>Frigia</a:t>
            </a:r>
            <a:r>
              <a:rPr lang="ro-RO" sz="2000" b="1" dirty="0" smtClean="0"/>
              <a:t>, Galatia, Misia şi </a:t>
            </a:r>
            <a:r>
              <a:rPr lang="ro-RO" sz="2000" b="1" dirty="0" err="1" smtClean="0"/>
              <a:t>Troa</a:t>
            </a:r>
            <a:r>
              <a:rPr lang="ro-RO" sz="2000" b="1" dirty="0" smtClean="0"/>
              <a:t>. Fapte 16:6-10.</a:t>
            </a:r>
          </a:p>
          <a:p>
            <a:pPr marL="800100" lvl="1" indent="-342900">
              <a:buFont typeface="Wingdings" panose="05000000000000000000" pitchFamily="2" charset="2"/>
              <a:buChar char="v"/>
            </a:pPr>
            <a:r>
              <a:rPr lang="ro-RO" sz="2000" b="1" dirty="0" smtClean="0"/>
              <a:t>Chemarea </a:t>
            </a:r>
            <a:r>
              <a:rPr lang="ro-RO" sz="2000" b="1" dirty="0"/>
              <a:t>din </a:t>
            </a:r>
            <a:r>
              <a:rPr lang="ro-RO" sz="2000" b="1" dirty="0" smtClean="0"/>
              <a:t>Macedonia.</a:t>
            </a:r>
            <a:endParaRPr lang="ro-RO" sz="2000" b="1" dirty="0"/>
          </a:p>
        </p:txBody>
      </p:sp>
      <p:cxnSp>
        <p:nvCxnSpPr>
          <p:cNvPr id="21" name="Conector recto de flecha 20">
            <a:extLst>
              <a:ext uri="{FF2B5EF4-FFF2-40B4-BE49-F238E27FC236}">
                <a16:creationId xmlns:a16="http://schemas.microsoft.com/office/drawing/2014/main" xmlns="" id="{829CD2ED-EFB9-4EB1-971C-C89670BDBA99}"/>
              </a:ext>
            </a:extLst>
          </p:cNvPr>
          <p:cNvCxnSpPr>
            <a:cxnSpLocks/>
          </p:cNvCxnSpPr>
          <p:nvPr/>
        </p:nvCxnSpPr>
        <p:spPr>
          <a:xfrm>
            <a:off x="3596054" y="884510"/>
            <a:ext cx="111192" cy="1714212"/>
          </a:xfrm>
          <a:prstGeom prst="straightConnector1">
            <a:avLst/>
          </a:prstGeom>
          <a:ln w="76200">
            <a:solidFill>
              <a:srgbClr val="AA72D4"/>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sp>
        <p:nvSpPr>
          <p:cNvPr id="8" name="Rectángulo 7">
            <a:extLst>
              <a:ext uri="{FF2B5EF4-FFF2-40B4-BE49-F238E27FC236}">
                <a16:creationId xmlns:a16="http://schemas.microsoft.com/office/drawing/2014/main" xmlns="" id="{4DCD7F07-73C0-4A1D-9B11-3391F37D9214}"/>
              </a:ext>
            </a:extLst>
          </p:cNvPr>
          <p:cNvSpPr/>
          <p:nvPr/>
        </p:nvSpPr>
        <p:spPr>
          <a:xfrm>
            <a:off x="994968" y="176624"/>
            <a:ext cx="5810278" cy="707886"/>
          </a:xfrm>
          <a:prstGeom prst="rect">
            <a:avLst/>
          </a:prstGeom>
          <a:solidFill>
            <a:schemeClr val="bg1">
              <a:alpha val="56000"/>
            </a:schemeClr>
          </a:solidFill>
          <a:ln w="76200">
            <a:solidFill>
              <a:srgbClr val="AA72D4"/>
            </a:solidFill>
          </a:ln>
          <a:effectLst>
            <a:softEdge rad="38100"/>
          </a:effectLst>
        </p:spPr>
        <p:txBody>
          <a:bodyPr wrap="square">
            <a:spAutoFit/>
          </a:bodyPr>
          <a:lstStyle/>
          <a:p>
            <a:pPr marL="273050" indent="-273050">
              <a:buFont typeface="+mj-lt"/>
              <a:buAutoNum type="arabicPeriod" startAt="4"/>
            </a:pPr>
            <a:r>
              <a:rPr lang="ro-RO" sz="2000" b="1" dirty="0" err="1" smtClean="0"/>
              <a:t>Samotracia</a:t>
            </a:r>
            <a:r>
              <a:rPr lang="ro-RO" sz="2000" b="1" dirty="0" smtClean="0"/>
              <a:t>, </a:t>
            </a:r>
            <a:r>
              <a:rPr lang="ro-RO" sz="2000" b="1" dirty="0" err="1" smtClean="0"/>
              <a:t>Neapolis</a:t>
            </a:r>
            <a:r>
              <a:rPr lang="ro-RO" sz="2000" b="1" dirty="0" smtClean="0"/>
              <a:t> şi </a:t>
            </a:r>
            <a:r>
              <a:rPr lang="ro-RO" sz="2000" b="1" dirty="0" err="1" smtClean="0"/>
              <a:t>Filipi</a:t>
            </a:r>
            <a:r>
              <a:rPr lang="ro-RO" sz="2000" b="1" dirty="0" smtClean="0"/>
              <a:t>. Fapte 16:11-40.</a:t>
            </a:r>
          </a:p>
          <a:p>
            <a:pPr marL="800100" lvl="1" indent="-342900">
              <a:buFont typeface="Wingdings" panose="05000000000000000000" pitchFamily="2" charset="2"/>
              <a:buChar char="v"/>
            </a:pPr>
            <a:r>
              <a:rPr lang="ro-RO" sz="2000" b="1" dirty="0" smtClean="0"/>
              <a:t>Noi convertiţi.</a:t>
            </a:r>
            <a:endParaRPr lang="ro-RO" sz="2000" b="1" dirty="0"/>
          </a:p>
        </p:txBody>
      </p:sp>
      <p:sp>
        <p:nvSpPr>
          <p:cNvPr id="2" name="CuadroTexto 1">
            <a:extLst>
              <a:ext uri="{FF2B5EF4-FFF2-40B4-BE49-F238E27FC236}">
                <a16:creationId xmlns:a16="http://schemas.microsoft.com/office/drawing/2014/main" xmlns="" id="{EF7C038C-84A1-4C90-B973-CACB85EFEE7E}"/>
              </a:ext>
            </a:extLst>
          </p:cNvPr>
          <p:cNvSpPr txBox="1"/>
          <p:nvPr/>
        </p:nvSpPr>
        <p:spPr>
          <a:xfrm>
            <a:off x="5369182" y="1043026"/>
            <a:ext cx="3774818" cy="707886"/>
          </a:xfrm>
          <a:prstGeom prst="rect">
            <a:avLst/>
          </a:prstGeom>
          <a:solidFill>
            <a:schemeClr val="bg1">
              <a:alpha val="56000"/>
            </a:schemeClr>
          </a:solidFill>
          <a:ln w="57150">
            <a:solidFill>
              <a:srgbClr val="00B0F0"/>
            </a:solidFill>
          </a:ln>
          <a:effectLst>
            <a:softEdge rad="38100"/>
          </a:effectLst>
        </p:spPr>
        <p:txBody>
          <a:bodyPr wrap="square" rtlCol="0">
            <a:spAutoFit/>
          </a:bodyPr>
          <a:lstStyle/>
          <a:p>
            <a:pPr marL="273050" indent="-273050">
              <a:buFont typeface="+mj-lt"/>
              <a:buAutoNum type="arabicPeriod"/>
            </a:pPr>
            <a:r>
              <a:rPr lang="ro-RO" sz="2000" b="1" dirty="0" smtClean="0"/>
              <a:t>Siria şi </a:t>
            </a:r>
            <a:r>
              <a:rPr lang="ro-RO" sz="2000" b="1" dirty="0" err="1" smtClean="0"/>
              <a:t>Cilicia</a:t>
            </a:r>
            <a:r>
              <a:rPr lang="ro-RO" sz="2000" b="1" dirty="0" smtClean="0"/>
              <a:t>. Fapte 15:36-41.</a:t>
            </a:r>
          </a:p>
          <a:p>
            <a:pPr marL="800100" lvl="1" indent="-342900">
              <a:buFont typeface="Wingdings" panose="05000000000000000000" pitchFamily="2" charset="2"/>
              <a:buChar char="v"/>
            </a:pPr>
            <a:r>
              <a:rPr lang="ro-RO" sz="2000" b="1" dirty="0" smtClean="0"/>
              <a:t>Două </a:t>
            </a:r>
            <a:r>
              <a:rPr lang="ro-RO" sz="2000" b="1" dirty="0"/>
              <a:t>echipe </a:t>
            </a:r>
            <a:r>
              <a:rPr lang="ro-RO" sz="2000" b="1" dirty="0" smtClean="0"/>
              <a:t>misionare.</a:t>
            </a:r>
            <a:endParaRPr lang="ro-RO" sz="2000" b="1" dirty="0"/>
          </a:p>
        </p:txBody>
      </p:sp>
      <p:cxnSp>
        <p:nvCxnSpPr>
          <p:cNvPr id="25" name="Conector recto de flecha 24">
            <a:extLst>
              <a:ext uri="{FF2B5EF4-FFF2-40B4-BE49-F238E27FC236}">
                <a16:creationId xmlns:a16="http://schemas.microsoft.com/office/drawing/2014/main" xmlns="" id="{E2A1112C-9C73-41D8-901D-1AF8E6C7A810}"/>
              </a:ext>
            </a:extLst>
          </p:cNvPr>
          <p:cNvCxnSpPr>
            <a:cxnSpLocks/>
            <a:stCxn id="7" idx="2"/>
          </p:cNvCxnSpPr>
          <p:nvPr/>
        </p:nvCxnSpPr>
        <p:spPr>
          <a:xfrm>
            <a:off x="1404490" y="2893450"/>
            <a:ext cx="1162864" cy="164999"/>
          </a:xfrm>
          <a:prstGeom prst="straightConnector1">
            <a:avLst/>
          </a:prstGeom>
          <a:ln w="76200">
            <a:solidFill>
              <a:schemeClr val="accent3">
                <a:lumMod val="60000"/>
                <a:lumOff val="40000"/>
              </a:schemeClr>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sp>
        <p:nvSpPr>
          <p:cNvPr id="7" name="Rectángulo 6">
            <a:extLst>
              <a:ext uri="{FF2B5EF4-FFF2-40B4-BE49-F238E27FC236}">
                <a16:creationId xmlns:a16="http://schemas.microsoft.com/office/drawing/2014/main" xmlns="" id="{573E23B9-B2E2-4BD1-8693-58DDA27BCDD8}"/>
              </a:ext>
            </a:extLst>
          </p:cNvPr>
          <p:cNvSpPr/>
          <p:nvPr/>
        </p:nvSpPr>
        <p:spPr>
          <a:xfrm>
            <a:off x="-3677" y="1570011"/>
            <a:ext cx="2816333" cy="1323439"/>
          </a:xfrm>
          <a:prstGeom prst="rect">
            <a:avLst/>
          </a:prstGeom>
          <a:solidFill>
            <a:schemeClr val="bg1">
              <a:alpha val="56000"/>
            </a:schemeClr>
          </a:solidFill>
          <a:ln w="76200">
            <a:solidFill>
              <a:schemeClr val="bg2">
                <a:lumMod val="50000"/>
              </a:schemeClr>
            </a:solidFill>
          </a:ln>
          <a:effectLst>
            <a:softEdge rad="38100"/>
          </a:effectLst>
        </p:spPr>
        <p:txBody>
          <a:bodyPr wrap="square">
            <a:spAutoFit/>
          </a:bodyPr>
          <a:lstStyle/>
          <a:p>
            <a:pPr marL="266700" indent="-266700">
              <a:buFont typeface="+mj-lt"/>
              <a:buAutoNum type="arabicPeriod" startAt="5"/>
            </a:pPr>
            <a:r>
              <a:rPr lang="ro-RO" sz="2000" b="1" dirty="0" smtClean="0"/>
              <a:t>Tesalonic şi Berea. Fapte 17:1-15.</a:t>
            </a:r>
          </a:p>
          <a:p>
            <a:pPr marL="800100" lvl="1" indent="-342900">
              <a:buFont typeface="Wingdings" panose="05000000000000000000" pitchFamily="2" charset="2"/>
              <a:buChar char="v"/>
            </a:pPr>
            <a:r>
              <a:rPr lang="ro-RO" sz="2000" b="1" dirty="0" smtClean="0"/>
              <a:t>Cercetând scripturile.</a:t>
            </a:r>
            <a:endParaRPr lang="ro-RO" sz="2000" b="1" dirty="0"/>
          </a:p>
        </p:txBody>
      </p:sp>
      <p:cxnSp>
        <p:nvCxnSpPr>
          <p:cNvPr id="30" name="Conector recto de flecha 29">
            <a:extLst>
              <a:ext uri="{FF2B5EF4-FFF2-40B4-BE49-F238E27FC236}">
                <a16:creationId xmlns:a16="http://schemas.microsoft.com/office/drawing/2014/main" xmlns="" id="{B389A9C2-D999-467C-AB2E-9340F0637036}"/>
              </a:ext>
            </a:extLst>
          </p:cNvPr>
          <p:cNvCxnSpPr>
            <a:cxnSpLocks/>
          </p:cNvCxnSpPr>
          <p:nvPr/>
        </p:nvCxnSpPr>
        <p:spPr>
          <a:xfrm flipV="1">
            <a:off x="2812656" y="4149243"/>
            <a:ext cx="266686" cy="1057131"/>
          </a:xfrm>
          <a:prstGeom prst="straightConnector1">
            <a:avLst/>
          </a:prstGeom>
          <a:ln w="76200">
            <a:solidFill>
              <a:srgbClr val="FF9999"/>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sp>
        <p:nvSpPr>
          <p:cNvPr id="5" name="Rectángulo 4">
            <a:extLst>
              <a:ext uri="{FF2B5EF4-FFF2-40B4-BE49-F238E27FC236}">
                <a16:creationId xmlns:a16="http://schemas.microsoft.com/office/drawing/2014/main" xmlns="" id="{82AA93BE-180C-43F8-A57F-4EE6D0EA7E59}"/>
              </a:ext>
            </a:extLst>
          </p:cNvPr>
          <p:cNvSpPr/>
          <p:nvPr/>
        </p:nvSpPr>
        <p:spPr>
          <a:xfrm>
            <a:off x="821185" y="5206374"/>
            <a:ext cx="3676924" cy="707886"/>
          </a:xfrm>
          <a:prstGeom prst="rect">
            <a:avLst/>
          </a:prstGeom>
          <a:solidFill>
            <a:schemeClr val="bg1">
              <a:alpha val="56000"/>
            </a:schemeClr>
          </a:solidFill>
          <a:ln w="76200">
            <a:solidFill>
              <a:srgbClr val="FF9999"/>
            </a:solidFill>
          </a:ln>
          <a:effectLst>
            <a:softEdge rad="38100"/>
          </a:effectLst>
        </p:spPr>
        <p:txBody>
          <a:bodyPr wrap="square">
            <a:spAutoFit/>
          </a:bodyPr>
          <a:lstStyle/>
          <a:p>
            <a:pPr marL="266700" indent="-266700">
              <a:buFont typeface="+mj-lt"/>
              <a:buAutoNum type="arabicPeriod" startAt="7"/>
            </a:pPr>
            <a:r>
              <a:rPr lang="ro-RO" sz="2000" b="1" dirty="0" smtClean="0"/>
              <a:t>Corint. </a:t>
            </a:r>
            <a:r>
              <a:rPr lang="ro-RO" sz="2000" b="1" dirty="0"/>
              <a:t>Fapte </a:t>
            </a:r>
            <a:r>
              <a:rPr lang="ro-RO" sz="2000" b="1" dirty="0" smtClean="0"/>
              <a:t>18:1-17.</a:t>
            </a:r>
          </a:p>
          <a:p>
            <a:pPr marL="800100" lvl="1" indent="-342900">
              <a:buFont typeface="Wingdings" panose="05000000000000000000" pitchFamily="2" charset="2"/>
              <a:buChar char="v"/>
            </a:pPr>
            <a:r>
              <a:rPr lang="ro-RO" sz="2000" b="1" dirty="0" smtClean="0"/>
              <a:t>„</a:t>
            </a:r>
            <a:r>
              <a:rPr lang="ro-RO" sz="2000" b="1" dirty="0" smtClean="0"/>
              <a:t>Vorbeşte </a:t>
            </a:r>
            <a:r>
              <a:rPr lang="ro-RO" sz="2000" b="1" dirty="0" smtClean="0"/>
              <a:t>şi </a:t>
            </a:r>
            <a:r>
              <a:rPr lang="ro-RO" sz="2000" b="1" dirty="0"/>
              <a:t>nu </a:t>
            </a:r>
            <a:r>
              <a:rPr lang="ro-RO" sz="2000" b="1" dirty="0" smtClean="0"/>
              <a:t>tăcea”.</a:t>
            </a:r>
            <a:endParaRPr lang="ro-RO" sz="2000" b="1" dirty="0"/>
          </a:p>
        </p:txBody>
      </p:sp>
      <p:cxnSp>
        <p:nvCxnSpPr>
          <p:cNvPr id="34" name="Conector recto de flecha 33">
            <a:extLst>
              <a:ext uri="{FF2B5EF4-FFF2-40B4-BE49-F238E27FC236}">
                <a16:creationId xmlns:a16="http://schemas.microsoft.com/office/drawing/2014/main" xmlns="" id="{A71C8458-A0F5-402C-BD64-C1332F0EFAEB}"/>
              </a:ext>
            </a:extLst>
          </p:cNvPr>
          <p:cNvCxnSpPr>
            <a:cxnSpLocks/>
            <a:stCxn id="6" idx="3"/>
          </p:cNvCxnSpPr>
          <p:nvPr/>
        </p:nvCxnSpPr>
        <p:spPr>
          <a:xfrm>
            <a:off x="3219030" y="3620599"/>
            <a:ext cx="458694" cy="283184"/>
          </a:xfrm>
          <a:prstGeom prst="straightConnector1">
            <a:avLst/>
          </a:prstGeom>
          <a:ln w="76200">
            <a:solidFill>
              <a:schemeClr val="accent4">
                <a:lumMod val="75000"/>
              </a:schemeClr>
            </a:solidFill>
            <a:tailEnd type="triangle"/>
          </a:ln>
          <a:effectLst>
            <a:glow rad="38100">
              <a:schemeClr val="tx1"/>
            </a:glow>
          </a:effectLst>
        </p:spPr>
        <p:style>
          <a:lnRef idx="3">
            <a:schemeClr val="dk1"/>
          </a:lnRef>
          <a:fillRef idx="0">
            <a:schemeClr val="dk1"/>
          </a:fillRef>
          <a:effectRef idx="2">
            <a:schemeClr val="dk1"/>
          </a:effectRef>
          <a:fontRef idx="minor">
            <a:schemeClr val="tx1"/>
          </a:fontRef>
        </p:style>
      </p:cxnSp>
      <p:sp>
        <p:nvSpPr>
          <p:cNvPr id="6" name="Rectángulo 5">
            <a:extLst>
              <a:ext uri="{FF2B5EF4-FFF2-40B4-BE49-F238E27FC236}">
                <a16:creationId xmlns:a16="http://schemas.microsoft.com/office/drawing/2014/main" xmlns="" id="{EE3D255A-5BE8-46B3-BE58-C7ECA62338DB}"/>
              </a:ext>
            </a:extLst>
          </p:cNvPr>
          <p:cNvSpPr/>
          <p:nvPr/>
        </p:nvSpPr>
        <p:spPr>
          <a:xfrm>
            <a:off x="0" y="3266656"/>
            <a:ext cx="3219030" cy="707886"/>
          </a:xfrm>
          <a:prstGeom prst="rect">
            <a:avLst/>
          </a:prstGeom>
          <a:solidFill>
            <a:schemeClr val="bg1">
              <a:alpha val="56000"/>
            </a:schemeClr>
          </a:solidFill>
          <a:ln w="76200">
            <a:solidFill>
              <a:schemeClr val="accent4">
                <a:lumMod val="50000"/>
              </a:schemeClr>
            </a:solidFill>
          </a:ln>
          <a:effectLst>
            <a:softEdge rad="38100"/>
          </a:effectLst>
        </p:spPr>
        <p:txBody>
          <a:bodyPr wrap="square">
            <a:spAutoFit/>
          </a:bodyPr>
          <a:lstStyle/>
          <a:p>
            <a:pPr marL="266700" indent="-266700">
              <a:buFont typeface="+mj-lt"/>
              <a:buAutoNum type="arabicPeriod" startAt="6"/>
            </a:pPr>
            <a:r>
              <a:rPr lang="ro-RO" sz="2000" b="1" smtClean="0"/>
              <a:t>Atena</a:t>
            </a:r>
            <a:r>
              <a:rPr lang="ro-RO" sz="2000" b="1" smtClean="0"/>
              <a:t>. </a:t>
            </a:r>
            <a:r>
              <a:rPr lang="ro-RO" sz="2000" b="1" smtClean="0"/>
              <a:t>Fapte</a:t>
            </a:r>
            <a:r>
              <a:rPr lang="ro-RO" sz="2000" b="1" smtClean="0"/>
              <a:t> </a:t>
            </a:r>
            <a:r>
              <a:rPr lang="ro-RO" sz="2000" b="1" smtClean="0"/>
              <a:t>17:16-34.</a:t>
            </a:r>
            <a:endParaRPr lang="ro-RO" sz="2000" b="1" smtClean="0"/>
          </a:p>
          <a:p>
            <a:pPr marL="800100" lvl="1" indent="-342900">
              <a:buFont typeface="Wingdings" panose="05000000000000000000" pitchFamily="2" charset="2"/>
              <a:buChar char="v"/>
            </a:pPr>
            <a:r>
              <a:rPr lang="ro-RO" sz="2000" b="1" smtClean="0"/>
              <a:t>Areopagul</a:t>
            </a:r>
            <a:r>
              <a:rPr lang="ro-RO" sz="2000" b="1" smtClean="0"/>
              <a:t>.</a:t>
            </a:r>
            <a:endParaRPr lang="ro-RO" sz="2000" b="1"/>
          </a:p>
        </p:txBody>
      </p:sp>
    </p:spTree>
    <p:extLst>
      <p:ext uri="{BB962C8B-B14F-4D97-AF65-F5344CB8AC3E}">
        <p14:creationId xmlns:p14="http://schemas.microsoft.com/office/powerpoint/2010/main" xmlns="" val="661904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7" presetClass="entr" presetSubtype="1"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17"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ppt_x</p:attrName>
                                        </p:attrNameLst>
                                      </p:cBhvr>
                                      <p:tavLst>
                                        <p:tav tm="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ppt_h/2"/>
                                          </p:val>
                                        </p:tav>
                                        <p:tav tm="100000">
                                          <p:val>
                                            <p:strVal val="#ppt_y"/>
                                          </p:val>
                                        </p:tav>
                                      </p:tavLst>
                                    </p:anim>
                                    <p:anim calcmode="lin" valueType="num">
                                      <p:cBhvr>
                                        <p:cTn id="29" dur="500" fill="hold"/>
                                        <p:tgtEl>
                                          <p:spTgt spid="13"/>
                                        </p:tgtEl>
                                        <p:attrNameLst>
                                          <p:attrName>ppt_w</p:attrName>
                                        </p:attrNameLst>
                                      </p:cBhvr>
                                      <p:tavLst>
                                        <p:tav tm="0">
                                          <p:val>
                                            <p:strVal val="#ppt_w"/>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500"/>
                            </p:stCondLst>
                            <p:childTnLst>
                              <p:par>
                                <p:cTn id="39" presetID="17" presetClass="entr" presetSubtype="4"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ppt_x</p:attrName>
                                        </p:attrNameLst>
                                      </p:cBhvr>
                                      <p:tavLst>
                                        <p:tav tm="0">
                                          <p:val>
                                            <p:strVal val="#ppt_x"/>
                                          </p:val>
                                        </p:tav>
                                        <p:tav tm="100000">
                                          <p:val>
                                            <p:strVal val="#ppt_x"/>
                                          </p:val>
                                        </p:tav>
                                      </p:tavLst>
                                    </p:anim>
                                    <p:anim calcmode="lin" valueType="num">
                                      <p:cBhvr>
                                        <p:cTn id="42" dur="500" fill="hold"/>
                                        <p:tgtEl>
                                          <p:spTgt spid="16"/>
                                        </p:tgtEl>
                                        <p:attrNameLst>
                                          <p:attrName>ppt_y</p:attrName>
                                        </p:attrNameLst>
                                      </p:cBhvr>
                                      <p:tavLst>
                                        <p:tav tm="0">
                                          <p:val>
                                            <p:strVal val="#ppt_y+#ppt_h/2"/>
                                          </p:val>
                                        </p:tav>
                                        <p:tav tm="100000">
                                          <p:val>
                                            <p:strVal val="#ppt_y"/>
                                          </p:val>
                                        </p:tav>
                                      </p:tavLst>
                                    </p:anim>
                                    <p:anim calcmode="lin" valueType="num">
                                      <p:cBhvr>
                                        <p:cTn id="43" dur="500" fill="hold"/>
                                        <p:tgtEl>
                                          <p:spTgt spid="16"/>
                                        </p:tgtEl>
                                        <p:attrNameLst>
                                          <p:attrName>ppt_w</p:attrName>
                                        </p:attrNameLst>
                                      </p:cBhvr>
                                      <p:tavLst>
                                        <p:tav tm="0">
                                          <p:val>
                                            <p:strVal val="#ppt_w"/>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par>
                          <p:cTn id="52" fill="hold">
                            <p:stCondLst>
                              <p:cond delay="500"/>
                            </p:stCondLst>
                            <p:childTnLst>
                              <p:par>
                                <p:cTn id="53" presetID="17" presetClass="entr" presetSubtype="1"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childTnLst>
                          </p:cTn>
                        </p:par>
                        <p:par>
                          <p:cTn id="66" fill="hold">
                            <p:stCondLst>
                              <p:cond delay="500"/>
                            </p:stCondLst>
                            <p:childTnLst>
                              <p:par>
                                <p:cTn id="67" presetID="17"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ppt_x</p:attrName>
                                        </p:attrNameLst>
                                      </p:cBhvr>
                                      <p:tavLst>
                                        <p:tav tm="0">
                                          <p:val>
                                            <p:strVal val="#ppt_x-#ppt_w/2"/>
                                          </p:val>
                                        </p:tav>
                                        <p:tav tm="100000">
                                          <p:val>
                                            <p:strVal val="#ppt_x"/>
                                          </p:val>
                                        </p:tav>
                                      </p:tavLst>
                                    </p:anim>
                                    <p:anim calcmode="lin" valueType="num">
                                      <p:cBhvr>
                                        <p:cTn id="70" dur="500" fill="hold"/>
                                        <p:tgtEl>
                                          <p:spTgt spid="25"/>
                                        </p:tgtEl>
                                        <p:attrNameLst>
                                          <p:attrName>ppt_y</p:attrName>
                                        </p:attrNameLst>
                                      </p:cBhvr>
                                      <p:tavLst>
                                        <p:tav tm="0">
                                          <p:val>
                                            <p:strVal val="#ppt_y"/>
                                          </p:val>
                                        </p:tav>
                                        <p:tav tm="100000">
                                          <p:val>
                                            <p:strVal val="#ppt_y"/>
                                          </p:val>
                                        </p:tav>
                                      </p:tavLst>
                                    </p:anim>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childTnLst>
                          </p:cTn>
                        </p:par>
                        <p:par>
                          <p:cTn id="80" fill="hold">
                            <p:stCondLst>
                              <p:cond delay="500"/>
                            </p:stCondLst>
                            <p:childTnLst>
                              <p:par>
                                <p:cTn id="81" presetID="17" presetClass="entr" presetSubtype="8"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ppt_x</p:attrName>
                                        </p:attrNameLst>
                                      </p:cBhvr>
                                      <p:tavLst>
                                        <p:tav tm="0">
                                          <p:val>
                                            <p:strVal val="#ppt_x-#ppt_w/2"/>
                                          </p:val>
                                        </p:tav>
                                        <p:tav tm="100000">
                                          <p:val>
                                            <p:strVal val="#ppt_x"/>
                                          </p:val>
                                        </p:tav>
                                      </p:tavLst>
                                    </p:anim>
                                    <p:anim calcmode="lin" valueType="num">
                                      <p:cBhvr>
                                        <p:cTn id="84" dur="500" fill="hold"/>
                                        <p:tgtEl>
                                          <p:spTgt spid="34"/>
                                        </p:tgtEl>
                                        <p:attrNameLst>
                                          <p:attrName>ppt_y</p:attrName>
                                        </p:attrNameLst>
                                      </p:cBhvr>
                                      <p:tavLst>
                                        <p:tav tm="0">
                                          <p:val>
                                            <p:strVal val="#ppt_y"/>
                                          </p:val>
                                        </p:tav>
                                        <p:tav tm="100000">
                                          <p:val>
                                            <p:strVal val="#ppt_y"/>
                                          </p:val>
                                        </p:tav>
                                      </p:tavLst>
                                    </p:anim>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500" fill="hold"/>
                                        <p:tgtEl>
                                          <p:spTgt spid="5"/>
                                        </p:tgtEl>
                                        <p:attrNameLst>
                                          <p:attrName>ppt_w</p:attrName>
                                        </p:attrNameLst>
                                      </p:cBhvr>
                                      <p:tavLst>
                                        <p:tav tm="0">
                                          <p:val>
                                            <p:fltVal val="0"/>
                                          </p:val>
                                        </p:tav>
                                        <p:tav tm="100000">
                                          <p:val>
                                            <p:strVal val="#ppt_w"/>
                                          </p:val>
                                        </p:tav>
                                      </p:tavLst>
                                    </p:anim>
                                    <p:anim calcmode="lin" valueType="num">
                                      <p:cBhvr>
                                        <p:cTn id="92" dur="500" fill="hold"/>
                                        <p:tgtEl>
                                          <p:spTgt spid="5"/>
                                        </p:tgtEl>
                                        <p:attrNameLst>
                                          <p:attrName>ppt_h</p:attrName>
                                        </p:attrNameLst>
                                      </p:cBhvr>
                                      <p:tavLst>
                                        <p:tav tm="0">
                                          <p:val>
                                            <p:fltVal val="0"/>
                                          </p:val>
                                        </p:tav>
                                        <p:tav tm="100000">
                                          <p:val>
                                            <p:strVal val="#ppt_h"/>
                                          </p:val>
                                        </p:tav>
                                      </p:tavLst>
                                    </p:anim>
                                    <p:animEffect transition="in" filter="fade">
                                      <p:cBhvr>
                                        <p:cTn id="93" dur="500"/>
                                        <p:tgtEl>
                                          <p:spTgt spid="5"/>
                                        </p:tgtEl>
                                      </p:cBhvr>
                                    </p:animEffect>
                                  </p:childTnLst>
                                </p:cTn>
                              </p:par>
                            </p:childTnLst>
                          </p:cTn>
                        </p:par>
                        <p:par>
                          <p:cTn id="94" fill="hold">
                            <p:stCondLst>
                              <p:cond delay="500"/>
                            </p:stCondLst>
                            <p:childTnLst>
                              <p:par>
                                <p:cTn id="95" presetID="17" presetClass="entr" presetSubtype="4" fill="hold"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ppt_x</p:attrName>
                                        </p:attrNameLst>
                                      </p:cBhvr>
                                      <p:tavLst>
                                        <p:tav tm="0">
                                          <p:val>
                                            <p:strVal val="#ppt_x"/>
                                          </p:val>
                                        </p:tav>
                                        <p:tav tm="100000">
                                          <p:val>
                                            <p:strVal val="#ppt_x"/>
                                          </p:val>
                                        </p:tav>
                                      </p:tavLst>
                                    </p:anim>
                                    <p:anim calcmode="lin" valueType="num">
                                      <p:cBhvr>
                                        <p:cTn id="98" dur="500" fill="hold"/>
                                        <p:tgtEl>
                                          <p:spTgt spid="30"/>
                                        </p:tgtEl>
                                        <p:attrNameLst>
                                          <p:attrName>ppt_y</p:attrName>
                                        </p:attrNameLst>
                                      </p:cBhvr>
                                      <p:tavLst>
                                        <p:tav tm="0">
                                          <p:val>
                                            <p:strVal val="#ppt_y+#ppt_h/2"/>
                                          </p:val>
                                        </p:tav>
                                        <p:tav tm="100000">
                                          <p:val>
                                            <p:strVal val="#ppt_y"/>
                                          </p:val>
                                        </p:tav>
                                      </p:tavLst>
                                    </p:anim>
                                    <p:anim calcmode="lin" valueType="num">
                                      <p:cBhvr>
                                        <p:cTn id="99" dur="500" fill="hold"/>
                                        <p:tgtEl>
                                          <p:spTgt spid="30"/>
                                        </p:tgtEl>
                                        <p:attrNameLst>
                                          <p:attrName>ppt_w</p:attrName>
                                        </p:attrNameLst>
                                      </p:cBhvr>
                                      <p:tavLst>
                                        <p:tav tm="0">
                                          <p:val>
                                            <p:strVal val="#ppt_w"/>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2" grpId="0" animBg="1"/>
      <p:bldP spid="7"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896D0FC5-9FE1-4A63-888B-11610BBC177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3519" y="4484607"/>
            <a:ext cx="4572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ángulo 2">
            <a:extLst>
              <a:ext uri="{FF2B5EF4-FFF2-40B4-BE49-F238E27FC236}">
                <a16:creationId xmlns:a16="http://schemas.microsoft.com/office/drawing/2014/main" xmlns="" id="{03D1E773-D971-4408-80BA-D17261DE6665}"/>
              </a:ext>
            </a:extLst>
          </p:cNvPr>
          <p:cNvSpPr/>
          <p:nvPr/>
        </p:nvSpPr>
        <p:spPr>
          <a:xfrm>
            <a:off x="0" y="-60382"/>
            <a:ext cx="9143999" cy="830997"/>
          </a:xfrm>
          <a:prstGeom prst="rect">
            <a:avLst/>
          </a:prstGeom>
          <a:noFill/>
        </p:spPr>
        <p:txBody>
          <a:bodyPr wrap="square" rtlCol="0">
            <a:spAutoFit/>
          </a:bodyPr>
          <a:lstStyle/>
          <a:p>
            <a:pPr algn="ctr" defTabSz="914400"/>
            <a:r>
              <a:rPr lang="ro-RO" sz="4800" b="1">
                <a:ln w="900" cmpd="sng">
                  <a:solidFill>
                    <a:srgbClr val="001848">
                      <a:alpha val="55000"/>
                    </a:srgbClr>
                  </a:solidFill>
                  <a:prstDash val="solid"/>
                </a:ln>
                <a:solidFill>
                  <a:schemeClr val="accent1">
                    <a:satMod val="200000"/>
                    <a:tint val="3000"/>
                  </a:schemeClr>
                </a:solidFill>
                <a:effectLst>
                  <a:innerShdw blurRad="101600" dist="76200" dir="5400000">
                    <a:srgbClr val="002060">
                      <a:alpha val="74000"/>
                    </a:srgbClr>
                  </a:innerShdw>
                </a:effectLst>
              </a:rPr>
              <a:t>DOUĂ </a:t>
            </a:r>
            <a:r>
              <a:rPr lang="ro-RO" sz="4800" b="1">
                <a:ln w="900" cmpd="sng">
                  <a:solidFill>
                    <a:srgbClr val="001848">
                      <a:alpha val="55000"/>
                    </a:srgbClr>
                  </a:solidFill>
                  <a:prstDash val="solid"/>
                </a:ln>
                <a:solidFill>
                  <a:schemeClr val="accent1">
                    <a:satMod val="200000"/>
                    <a:tint val="3000"/>
                  </a:schemeClr>
                </a:solidFill>
                <a:effectLst>
                  <a:innerShdw blurRad="101600" dist="76200" dir="5400000">
                    <a:srgbClr val="002060">
                      <a:alpha val="74000"/>
                    </a:srgbClr>
                  </a:innerShdw>
                </a:effectLst>
              </a:rPr>
              <a:t>ECHIPE </a:t>
            </a:r>
            <a:r>
              <a:rPr lang="ro-RO" sz="4800" b="1" smtClean="0">
                <a:ln w="900" cmpd="sng">
                  <a:solidFill>
                    <a:srgbClr val="001848">
                      <a:alpha val="55000"/>
                    </a:srgbClr>
                  </a:solidFill>
                  <a:prstDash val="solid"/>
                </a:ln>
                <a:solidFill>
                  <a:schemeClr val="accent1">
                    <a:satMod val="200000"/>
                    <a:tint val="3000"/>
                  </a:schemeClr>
                </a:solidFill>
                <a:effectLst>
                  <a:innerShdw blurRad="101600" dist="76200" dir="5400000">
                    <a:srgbClr val="002060">
                      <a:alpha val="74000"/>
                    </a:srgbClr>
                  </a:innerShdw>
                </a:effectLst>
              </a:rPr>
              <a:t>MISIONARE</a:t>
            </a:r>
            <a:endParaRPr lang="ro-RO" sz="4800" b="1">
              <a:ln w="900" cmpd="sng">
                <a:solidFill>
                  <a:srgbClr val="001848">
                    <a:alpha val="55000"/>
                  </a:srgbClr>
                </a:solidFill>
                <a:prstDash val="solid"/>
              </a:ln>
              <a:solidFill>
                <a:schemeClr val="accent1">
                  <a:satMod val="200000"/>
                  <a:tint val="3000"/>
                </a:schemeClr>
              </a:solidFill>
              <a:effectLst>
                <a:innerShdw blurRad="101600" dist="76200" dir="5400000">
                  <a:srgbClr val="002060">
                    <a:alpha val="74000"/>
                  </a:srgbClr>
                </a:innerShdw>
              </a:effectLst>
            </a:endParaRPr>
          </a:p>
        </p:txBody>
      </p:sp>
      <p:sp>
        <p:nvSpPr>
          <p:cNvPr id="2" name="Rectángulo 1">
            <a:extLst>
              <a:ext uri="{FF2B5EF4-FFF2-40B4-BE49-F238E27FC236}">
                <a16:creationId xmlns:a16="http://schemas.microsoft.com/office/drawing/2014/main" xmlns="" id="{498EC0DA-6718-47B3-981D-40D47208D5C8}"/>
              </a:ext>
            </a:extLst>
          </p:cNvPr>
          <p:cNvSpPr/>
          <p:nvPr/>
        </p:nvSpPr>
        <p:spPr>
          <a:xfrm>
            <a:off x="429768" y="616825"/>
            <a:ext cx="5678423" cy="1200329"/>
          </a:xfrm>
          <a:prstGeom prst="rect">
            <a:avLst/>
          </a:prstGeom>
        </p:spPr>
        <p:txBody>
          <a:bodyPr wrap="square">
            <a:spAutoFit/>
          </a:bodyPr>
          <a:lstStyle/>
          <a:p>
            <a:r>
              <a:rPr lang="ro-RO" b="1" dirty="0" smtClean="0">
                <a:solidFill>
                  <a:srgbClr val="001848"/>
                </a:solidFill>
                <a:latin typeface="Comic Sans MS" panose="030F0702030302020204" pitchFamily="66" charset="0"/>
              </a:rPr>
              <a:t>„După </a:t>
            </a:r>
            <a:r>
              <a:rPr lang="ro-RO" b="1" dirty="0" smtClean="0">
                <a:solidFill>
                  <a:srgbClr val="001848"/>
                </a:solidFill>
                <a:latin typeface="Comic Sans MS" panose="030F0702030302020204" pitchFamily="66" charset="0"/>
              </a:rPr>
              <a:t>câteva zile, Pavel a zis lui Barnaba: Să ne întoarcem, şi să mergem pe la fraţii din toate cetăţile, în cari am vestit Cuvântul Domnului, ca să vedem ce mai fac.” </a:t>
            </a:r>
            <a:r>
              <a:rPr lang="ro-RO" sz="1600" b="1" dirty="0" smtClean="0">
                <a:solidFill>
                  <a:srgbClr val="001848"/>
                </a:solidFill>
                <a:latin typeface="Comic Sans MS" panose="030F0702030302020204" pitchFamily="66" charset="0"/>
              </a:rPr>
              <a:t>(Fapte 15:36)</a:t>
            </a:r>
            <a:endParaRPr lang="ro-RO" sz="1600" b="1" dirty="0">
              <a:solidFill>
                <a:srgbClr val="001848"/>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6E09CA6-189E-47EF-B183-AD1062591526}"/>
              </a:ext>
            </a:extLst>
          </p:cNvPr>
          <p:cNvSpPr txBox="1"/>
          <p:nvPr/>
        </p:nvSpPr>
        <p:spPr>
          <a:xfrm>
            <a:off x="72835" y="2020117"/>
            <a:ext cx="4203069" cy="2323713"/>
          </a:xfrm>
          <a:prstGeom prst="rect">
            <a:avLst/>
          </a:prstGeom>
          <a:noFill/>
        </p:spPr>
        <p:txBody>
          <a:bodyPr wrap="square" rtlCol="0">
            <a:spAutoFit/>
          </a:bodyPr>
          <a:lstStyle/>
          <a:p>
            <a:pPr>
              <a:spcBef>
                <a:spcPts val="600"/>
              </a:spcBef>
            </a:pPr>
            <a:r>
              <a:rPr lang="ro-RO" sz="2000" b="1"/>
              <a:t>La hotărârea de a vizita din nou bisericile care s-au format în prima călătorie, Barnaba a dorit să îl ia cu ei pe vărul său Ioan </a:t>
            </a:r>
            <a:r>
              <a:rPr lang="ro-RO" sz="2000" b="1"/>
              <a:t>Marcu </a:t>
            </a:r>
            <a:r>
              <a:rPr lang="ro-RO" sz="2000" b="1" smtClean="0"/>
              <a:t>(</a:t>
            </a:r>
            <a:r>
              <a:rPr lang="ro-RO" sz="2000" b="1" smtClean="0"/>
              <a:t>Col</a:t>
            </a:r>
            <a:r>
              <a:rPr lang="ro-RO" sz="2000" b="1" smtClean="0"/>
              <a:t>.</a:t>
            </a:r>
            <a:r>
              <a:rPr lang="ro-RO" sz="2000" b="1" smtClean="0"/>
              <a:t> </a:t>
            </a:r>
            <a:r>
              <a:rPr lang="ro-RO" sz="2000" b="1" smtClean="0"/>
              <a:t>4:10).</a:t>
            </a:r>
            <a:endParaRPr lang="ro-RO" sz="2000" b="1" smtClean="0"/>
          </a:p>
          <a:p>
            <a:pPr>
              <a:spcBef>
                <a:spcPts val="600"/>
              </a:spcBef>
            </a:pPr>
            <a:r>
              <a:rPr lang="ro-RO" sz="2000" b="1" smtClean="0"/>
              <a:t>Pavel </a:t>
            </a:r>
            <a:r>
              <a:rPr lang="ro-RO" sz="2000" b="1"/>
              <a:t>nu a fost dispus să îi acorde o a doua </a:t>
            </a:r>
            <a:r>
              <a:rPr lang="ro-RO" sz="2000" b="1" smtClean="0"/>
              <a:t>şansă </a:t>
            </a:r>
            <a:r>
              <a:rPr lang="ro-RO" sz="2000" b="1"/>
              <a:t>celui care i-a abandonat în călătoria anterioară</a:t>
            </a:r>
            <a:r>
              <a:rPr lang="ro-RO" sz="2000" b="1"/>
              <a:t>. </a:t>
            </a:r>
            <a:endParaRPr lang="ro-RO" sz="2000" b="1"/>
          </a:p>
        </p:txBody>
      </p:sp>
      <p:pic>
        <p:nvPicPr>
          <p:cNvPr id="12" name="Imagen 11">
            <a:extLst>
              <a:ext uri="{FF2B5EF4-FFF2-40B4-BE49-F238E27FC236}">
                <a16:creationId xmlns:a16="http://schemas.microsoft.com/office/drawing/2014/main" xmlns="" id="{3606D7CD-0518-4CBD-A6C8-6E3D176E60A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332466" y="1837456"/>
            <a:ext cx="1949845" cy="2600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xmlns="" id="{B5A5F306-74AB-4974-8BAD-299B4FE861D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395434" y="850512"/>
            <a:ext cx="2619169" cy="3493318"/>
          </a:xfrm>
          <a:prstGeom prst="round2DiagRect">
            <a:avLst>
              <a:gd name="adj1" fmla="val 16667"/>
              <a:gd name="adj2" fmla="val 13504"/>
            </a:avLst>
          </a:prstGeom>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Rectángulo 14">
            <a:extLst>
              <a:ext uri="{FF2B5EF4-FFF2-40B4-BE49-F238E27FC236}">
                <a16:creationId xmlns:a16="http://schemas.microsoft.com/office/drawing/2014/main" xmlns="" id="{ECF2E078-AD90-4EF9-8604-ABC4344CDADA}"/>
              </a:ext>
            </a:extLst>
          </p:cNvPr>
          <p:cNvSpPr/>
          <p:nvPr/>
        </p:nvSpPr>
        <p:spPr>
          <a:xfrm>
            <a:off x="4701397" y="4455520"/>
            <a:ext cx="4442603" cy="2323713"/>
          </a:xfrm>
          <a:prstGeom prst="rect">
            <a:avLst/>
          </a:prstGeom>
        </p:spPr>
        <p:txBody>
          <a:bodyPr wrap="square">
            <a:spAutoFit/>
          </a:bodyPr>
          <a:lstStyle/>
          <a:p>
            <a:pPr>
              <a:spcBef>
                <a:spcPts val="600"/>
              </a:spcBef>
            </a:pPr>
            <a:r>
              <a:rPr lang="ro-RO" sz="2000" b="1" dirty="0" smtClean="0"/>
              <a:t>Aşadar</a:t>
            </a:r>
            <a:r>
              <a:rPr lang="ro-RO" sz="2000" b="1" dirty="0"/>
              <a:t>, </a:t>
            </a:r>
            <a:r>
              <a:rPr lang="ro-RO" sz="2000" b="1" dirty="0" err="1"/>
              <a:t>Barbana</a:t>
            </a:r>
            <a:r>
              <a:rPr lang="ro-RO" sz="2000" b="1" dirty="0"/>
              <a:t> </a:t>
            </a:r>
            <a:r>
              <a:rPr lang="ro-RO" sz="2000" b="1" dirty="0" smtClean="0"/>
              <a:t>şi </a:t>
            </a:r>
            <a:r>
              <a:rPr lang="ro-RO" sz="2000" b="1" dirty="0"/>
              <a:t>Ioan Marcu au plecat la Cipru, iar Pavel </a:t>
            </a:r>
            <a:r>
              <a:rPr lang="ro-RO" sz="2000" b="1" dirty="0" smtClean="0"/>
              <a:t>şi </a:t>
            </a:r>
            <a:r>
              <a:rPr lang="ro-RO" sz="2000" b="1" dirty="0"/>
              <a:t>Sila au aplecat în Asia.</a:t>
            </a:r>
          </a:p>
          <a:p>
            <a:pPr>
              <a:spcBef>
                <a:spcPts val="600"/>
              </a:spcBef>
            </a:pPr>
            <a:r>
              <a:rPr lang="ro-RO" sz="2000" b="1" dirty="0"/>
              <a:t>Cu timpul, Pavel a </a:t>
            </a:r>
            <a:r>
              <a:rPr lang="ro-RO" sz="2000" b="1" dirty="0" smtClean="0"/>
              <a:t>învăţat </a:t>
            </a:r>
            <a:r>
              <a:rPr lang="ro-RO" sz="2000" b="1" dirty="0"/>
              <a:t>să aprecieze lucrarea lui Ioan Marcu </a:t>
            </a:r>
            <a:r>
              <a:rPr lang="ro-RO" sz="2000" b="1" dirty="0" smtClean="0"/>
              <a:t>şi </a:t>
            </a:r>
            <a:r>
              <a:rPr lang="ro-RO" sz="2000" b="1" dirty="0"/>
              <a:t>l-a avut drept colaborator </a:t>
            </a:r>
            <a:r>
              <a:rPr lang="ro-RO" sz="2000" b="1" dirty="0" smtClean="0"/>
              <a:t>„de </a:t>
            </a:r>
            <a:r>
              <a:rPr lang="ro-RO" sz="2000" b="1" dirty="0"/>
              <a:t>folos pentru </a:t>
            </a:r>
            <a:r>
              <a:rPr lang="ro-RO" sz="2000" b="1" dirty="0" smtClean="0"/>
              <a:t>slujbă” (Filimon. 1:24; 2 Tim. 4:11)</a:t>
            </a:r>
            <a:endParaRPr lang="ro-RO" sz="2000" b="1" dirty="0"/>
          </a:p>
        </p:txBody>
      </p:sp>
    </p:spTree>
    <p:extLst>
      <p:ext uri="{BB962C8B-B14F-4D97-AF65-F5344CB8AC3E}">
        <p14:creationId xmlns:p14="http://schemas.microsoft.com/office/powerpoint/2010/main" xmlns="" val="1136043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8)">
                                      <p:cBhvr>
                                        <p:cTn id="22" dur="1000"/>
                                        <p:tgtEl>
                                          <p:spTgt spid="14"/>
                                        </p:tgtEl>
                                      </p:cBhvr>
                                    </p:animEffect>
                                  </p:childTnLst>
                                </p:cTn>
                              </p:par>
                            </p:childTnLst>
                          </p:cTn>
                        </p:par>
                        <p:par>
                          <p:cTn id="23" fill="hold">
                            <p:stCondLst>
                              <p:cond delay="1000"/>
                            </p:stCondLst>
                            <p:childTnLst>
                              <p:par>
                                <p:cTn id="24" presetID="37"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left)">
                                      <p:cBhvr>
                                        <p:cTn id="42" dur="500"/>
                                        <p:tgtEl>
                                          <p:spTgt spid="15">
                                            <p:txEl>
                                              <p:pRg st="0" end="0"/>
                                            </p:txEl>
                                          </p:spTgt>
                                        </p:tgtEl>
                                      </p:cBhvr>
                                    </p:animEffect>
                                  </p:childTnLst>
                                </p:cTn>
                              </p:par>
                              <p:par>
                                <p:cTn id="43" presetID="22" presetClass="entr" presetSubtype="2"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500"/>
                                        <p:tgtEl>
                                          <p:spTgt spid="6"/>
                                        </p:tgtEl>
                                      </p:cBhvr>
                                    </p:animEffect>
                                  </p:childTnLst>
                                </p:cTn>
                              </p:par>
                              <p:par>
                                <p:cTn id="46" presetID="2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xEl>
                                              <p:pRg st="1" end="1"/>
                                            </p:txEl>
                                          </p:spTgt>
                                        </p:tgtEl>
                                        <p:attrNameLst>
                                          <p:attrName>style.visibility</p:attrName>
                                        </p:attrNameLst>
                                      </p:cBhvr>
                                      <p:to>
                                        <p:strVal val="visible"/>
                                      </p:to>
                                    </p:set>
                                    <p:animEffect transition="in" filter="wipe(left)">
                                      <p:cBhvr>
                                        <p:cTn id="5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uiExpand="1" build="p"/>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612F8DB-4109-4907-BBE3-8819A84F19E6}"/>
              </a:ext>
            </a:extLst>
          </p:cNvPr>
          <p:cNvSpPr/>
          <p:nvPr/>
        </p:nvSpPr>
        <p:spPr>
          <a:xfrm>
            <a:off x="0" y="-60382"/>
            <a:ext cx="9143999" cy="830997"/>
          </a:xfrm>
          <a:prstGeom prst="rect">
            <a:avLst/>
          </a:prstGeom>
          <a:noFill/>
        </p:spPr>
        <p:txBody>
          <a:bodyPr wrap="square" rtlCol="0">
            <a:spAutoFit/>
          </a:bodyPr>
          <a:lstStyle/>
          <a:p>
            <a:pPr algn="ctr" defTabSz="914400"/>
            <a:r>
              <a:rPr lang="ro-RO" sz="4800" b="1" spc="30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TÂNĂRUL </a:t>
            </a:r>
            <a:r>
              <a:rPr lang="ro-RO" sz="4800" b="1" spc="30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TIMOTEI</a:t>
            </a:r>
            <a:endParaRPr lang="ro-RO" sz="4800" b="1" spc="30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Rectángulo 1">
            <a:extLst>
              <a:ext uri="{FF2B5EF4-FFF2-40B4-BE49-F238E27FC236}">
                <a16:creationId xmlns:a16="http://schemas.microsoft.com/office/drawing/2014/main" xmlns="" id="{C81229AD-047A-441C-B0C6-01CBE287F70B}"/>
              </a:ext>
            </a:extLst>
          </p:cNvPr>
          <p:cNvSpPr/>
          <p:nvPr/>
        </p:nvSpPr>
        <p:spPr>
          <a:xfrm>
            <a:off x="138023" y="645877"/>
            <a:ext cx="8867955" cy="923330"/>
          </a:xfrm>
          <a:prstGeom prst="rect">
            <a:avLst/>
          </a:prstGeom>
        </p:spPr>
        <p:txBody>
          <a:bodyPr wrap="square">
            <a:spAutoFit/>
          </a:bodyPr>
          <a:lstStyle/>
          <a:p>
            <a:pPr algn="ctr"/>
            <a:r>
              <a:rPr lang="ro-RO" b="1" dirty="0" smtClean="0">
                <a:solidFill>
                  <a:srgbClr val="503D00"/>
                </a:solidFill>
                <a:latin typeface="Comic Sans MS" panose="030F0702030302020204" pitchFamily="66" charset="0"/>
              </a:rPr>
              <a:t>„Pavel </a:t>
            </a:r>
            <a:r>
              <a:rPr lang="ro-RO" b="1" dirty="0" smtClean="0">
                <a:solidFill>
                  <a:srgbClr val="503D00"/>
                </a:solidFill>
                <a:latin typeface="Comic Sans MS" panose="030F0702030302020204" pitchFamily="66" charset="0"/>
              </a:rPr>
              <a:t>a vrut să-l ia cu el; şi, după ce l-a luat, l-a tăiat împrejur, din pricina Iudeilor, cari erau în acele locuri; căci toţi ştiau că tatăl lui era Grec.” </a:t>
            </a:r>
            <a:r>
              <a:rPr lang="ro-RO" sz="1600" b="1" dirty="0" smtClean="0">
                <a:solidFill>
                  <a:srgbClr val="503D00"/>
                </a:solidFill>
                <a:latin typeface="Comic Sans MS" panose="030F0702030302020204" pitchFamily="66" charset="0"/>
              </a:rPr>
              <a:t>(Fapte 16:3)</a:t>
            </a:r>
            <a:endParaRPr lang="ro-RO" sz="1600" b="1" dirty="0">
              <a:solidFill>
                <a:srgbClr val="503D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18934486-329C-4F7C-B56C-99114941E6DA}"/>
              </a:ext>
            </a:extLst>
          </p:cNvPr>
          <p:cNvSpPr txBox="1"/>
          <p:nvPr/>
        </p:nvSpPr>
        <p:spPr>
          <a:xfrm>
            <a:off x="3651730" y="1603711"/>
            <a:ext cx="5424533" cy="1708160"/>
          </a:xfrm>
          <a:prstGeom prst="rect">
            <a:avLst/>
          </a:prstGeom>
          <a:noFill/>
        </p:spPr>
        <p:txBody>
          <a:bodyPr wrap="square" rtlCol="0">
            <a:spAutoFit/>
          </a:bodyPr>
          <a:lstStyle/>
          <a:p>
            <a:pPr>
              <a:spcBef>
                <a:spcPts val="600"/>
              </a:spcBef>
            </a:pPr>
            <a:r>
              <a:rPr lang="ro-RO" sz="2000" b="1" dirty="0"/>
              <a:t>În </a:t>
            </a:r>
            <a:r>
              <a:rPr lang="ro-RO" sz="2000" b="1" dirty="0" err="1" smtClean="0"/>
              <a:t>Listra</a:t>
            </a:r>
            <a:r>
              <a:rPr lang="ro-RO" sz="2000" b="1" dirty="0" smtClean="0"/>
              <a:t>, Pavel </a:t>
            </a:r>
            <a:r>
              <a:rPr lang="ro-RO" sz="2000" b="1" dirty="0"/>
              <a:t>l-a întâlnit pe </a:t>
            </a:r>
            <a:r>
              <a:rPr lang="ro-RO" sz="2000" b="1" dirty="0" smtClean="0"/>
              <a:t>Timotei, un </a:t>
            </a:r>
            <a:r>
              <a:rPr lang="ro-RO" sz="2000" b="1" dirty="0"/>
              <a:t>tânăr care a fost educat din </a:t>
            </a:r>
            <a:r>
              <a:rPr lang="ro-RO" sz="2000" b="1" dirty="0" smtClean="0"/>
              <a:t>scripturi </a:t>
            </a:r>
            <a:r>
              <a:rPr lang="ro-RO" sz="2000" b="1" dirty="0"/>
              <a:t>de mama sa </a:t>
            </a:r>
            <a:r>
              <a:rPr lang="ro-RO" sz="2000" b="1" dirty="0" err="1"/>
              <a:t>Eunice</a:t>
            </a:r>
            <a:r>
              <a:rPr lang="ro-RO" sz="2000" b="1" dirty="0"/>
              <a:t> </a:t>
            </a:r>
            <a:r>
              <a:rPr lang="ro-RO" sz="2000" b="1" dirty="0" smtClean="0"/>
              <a:t>şi </a:t>
            </a:r>
            <a:r>
              <a:rPr lang="ro-RO" sz="2000" b="1" dirty="0"/>
              <a:t>bunica sa </a:t>
            </a:r>
            <a:r>
              <a:rPr lang="ro-RO" sz="2000" b="1" dirty="0" err="1"/>
              <a:t>Lois</a:t>
            </a:r>
            <a:r>
              <a:rPr lang="ro-RO" sz="2000" b="1" dirty="0"/>
              <a:t> </a:t>
            </a:r>
            <a:r>
              <a:rPr lang="ro-RO" sz="2000" b="1" dirty="0" smtClean="0"/>
              <a:t>(2 Tim. 1:5).</a:t>
            </a:r>
          </a:p>
          <a:p>
            <a:pPr>
              <a:spcBef>
                <a:spcPts val="600"/>
              </a:spcBef>
            </a:pPr>
            <a:r>
              <a:rPr lang="ro-RO" sz="2000" b="1" dirty="0" smtClean="0"/>
              <a:t>Văzând </a:t>
            </a:r>
            <a:r>
              <a:rPr lang="ro-RO" sz="2000" b="1" dirty="0"/>
              <a:t>în el o persoană consacrată </a:t>
            </a:r>
            <a:r>
              <a:rPr lang="ro-RO" sz="2000" b="1" dirty="0" smtClean="0"/>
              <a:t>şi </a:t>
            </a:r>
            <a:r>
              <a:rPr lang="ro-RO" sz="2000" b="1" dirty="0"/>
              <a:t>înzestrată pentru lucrare, a hotărât să îl ia cu el. </a:t>
            </a:r>
          </a:p>
        </p:txBody>
      </p:sp>
      <p:pic>
        <p:nvPicPr>
          <p:cNvPr id="10" name="Imagen 9">
            <a:extLst>
              <a:ext uri="{FF2B5EF4-FFF2-40B4-BE49-F238E27FC236}">
                <a16:creationId xmlns:a16="http://schemas.microsoft.com/office/drawing/2014/main" xmlns="" id="{312AB949-379D-4DF9-B463-75B05B63EAE5}"/>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38621" y="1620963"/>
            <a:ext cx="3442223" cy="3450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F76AA000-0B0E-4446-83F4-739F5A20D153}"/>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6090613" y="3343935"/>
            <a:ext cx="2914765" cy="3450082"/>
          </a:xfrm>
          <a:prstGeom prst="rect">
            <a:avLst/>
          </a:prstGeom>
          <a:solidFill>
            <a:srgbClr val="FFFFFF">
              <a:shade val="85000"/>
            </a:srgbClr>
          </a:solidFill>
          <a:ln w="57150" cap="sq">
            <a:solidFill>
              <a:srgbClr val="7192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a16="http://schemas.microsoft.com/office/drawing/2014/main" xmlns="" id="{FE9A9F87-1567-41BC-A179-1C2A18499317}"/>
              </a:ext>
            </a:extLst>
          </p:cNvPr>
          <p:cNvSpPr/>
          <p:nvPr/>
        </p:nvSpPr>
        <p:spPr>
          <a:xfrm>
            <a:off x="3651730" y="3545370"/>
            <a:ext cx="2438883" cy="1015663"/>
          </a:xfrm>
          <a:prstGeom prst="rect">
            <a:avLst/>
          </a:prstGeom>
        </p:spPr>
        <p:txBody>
          <a:bodyPr wrap="square">
            <a:spAutoFit/>
          </a:bodyPr>
          <a:lstStyle/>
          <a:p>
            <a:pPr>
              <a:spcBef>
                <a:spcPts val="600"/>
              </a:spcBef>
            </a:pPr>
            <a:r>
              <a:rPr lang="ro-RO" sz="2000" b="1" smtClean="0"/>
              <a:t>Cum </a:t>
            </a:r>
            <a:r>
              <a:rPr lang="ro-RO" sz="2000" b="1"/>
              <a:t>tatăl său era grec, nu li s-a permis să fie circumcidat</a:t>
            </a:r>
            <a:r>
              <a:rPr lang="ro-RO" sz="2000" b="1"/>
              <a:t>. </a:t>
            </a:r>
            <a:endParaRPr lang="ro-RO" sz="2000" b="1"/>
          </a:p>
        </p:txBody>
      </p:sp>
      <p:sp>
        <p:nvSpPr>
          <p:cNvPr id="14" name="Rectángulo 13">
            <a:extLst>
              <a:ext uri="{FF2B5EF4-FFF2-40B4-BE49-F238E27FC236}">
                <a16:creationId xmlns:a16="http://schemas.microsoft.com/office/drawing/2014/main" xmlns="" id="{CD866043-51F5-4886-81C9-7B77D382F7D3}"/>
              </a:ext>
            </a:extLst>
          </p:cNvPr>
          <p:cNvSpPr/>
          <p:nvPr/>
        </p:nvSpPr>
        <p:spPr>
          <a:xfrm>
            <a:off x="77488" y="5125230"/>
            <a:ext cx="6013125" cy="1708160"/>
          </a:xfrm>
          <a:prstGeom prst="rect">
            <a:avLst/>
          </a:prstGeom>
        </p:spPr>
        <p:txBody>
          <a:bodyPr wrap="square">
            <a:spAutoFit/>
          </a:bodyPr>
          <a:lstStyle/>
          <a:p>
            <a:pPr>
              <a:spcBef>
                <a:spcPts val="600"/>
              </a:spcBef>
            </a:pPr>
            <a:r>
              <a:rPr lang="ro-RO" sz="2000" b="1" dirty="0"/>
              <a:t>De ce Pavel l-a circumcis, contrazicând, aparent, acordul </a:t>
            </a:r>
            <a:r>
              <a:rPr lang="ro-RO" sz="2000" b="1" dirty="0" smtClean="0"/>
              <a:t>Adunării </a:t>
            </a:r>
            <a:r>
              <a:rPr lang="ro-RO" sz="2000" b="1" dirty="0"/>
              <a:t>din Ierusalim? </a:t>
            </a:r>
          </a:p>
          <a:p>
            <a:pPr>
              <a:spcBef>
                <a:spcPts val="600"/>
              </a:spcBef>
            </a:pPr>
            <a:r>
              <a:rPr lang="ro-RO" sz="2000" b="1" dirty="0"/>
              <a:t>Această măsură a fost luată din dragoste pentru iudei. Pentru ca </a:t>
            </a:r>
            <a:r>
              <a:rPr lang="ro-RO" sz="2000" b="1" dirty="0" smtClean="0"/>
              <a:t>aceştia </a:t>
            </a:r>
            <a:r>
              <a:rPr lang="ro-RO" sz="2000" b="1" dirty="0"/>
              <a:t>să nu găsească o scuză în ascultarea mesajului predicat de Timotei. </a:t>
            </a:r>
          </a:p>
        </p:txBody>
      </p:sp>
    </p:spTree>
    <p:extLst>
      <p:ext uri="{BB962C8B-B14F-4D97-AF65-F5344CB8AC3E}">
        <p14:creationId xmlns:p14="http://schemas.microsoft.com/office/powerpoint/2010/main" xmlns="" val="3401662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p:cTn id="50"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53"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14">
                                            <p:txEl>
                                              <p:pRg st="1" end="1"/>
                                            </p:txEl>
                                          </p:spTgt>
                                        </p:tgtEl>
                                        <p:attrNameLst>
                                          <p:attrName>style.visibility</p:attrName>
                                        </p:attrNameLst>
                                      </p:cBhvr>
                                      <p:to>
                                        <p:strVal val="visible"/>
                                      </p:to>
                                    </p:set>
                                    <p:anim calcmode="lin" valueType="num">
                                      <p:cBhvr>
                                        <p:cTn id="62" dur="500" decel="50000" fill="hold">
                                          <p:stCondLst>
                                            <p:cond delay="0"/>
                                          </p:stCondLst>
                                        </p:cTn>
                                        <p:tgtEl>
                                          <p:spTgt spid="14">
                                            <p:txEl>
                                              <p:pRg st="1" end="1"/>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4">
                                            <p:txEl>
                                              <p:pRg st="1" end="1"/>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4">
                                            <p:txEl>
                                              <p:pRg st="1" end="1"/>
                                            </p:txEl>
                                          </p:spTgt>
                                        </p:tgtEl>
                                        <p:attrNameLst>
                                          <p:attrName>ppt_w</p:attrName>
                                        </p:attrNameLst>
                                      </p:cBhvr>
                                      <p:tavLst>
                                        <p:tav tm="0">
                                          <p:val>
                                            <p:strVal val="#ppt_w*.05"/>
                                          </p:val>
                                        </p:tav>
                                        <p:tav tm="100000">
                                          <p:val>
                                            <p:strVal val="#ppt_w"/>
                                          </p:val>
                                        </p:tav>
                                      </p:tavLst>
                                    </p:anim>
                                    <p:anim calcmode="lin" valueType="num">
                                      <p:cBhvr>
                                        <p:cTn id="65" dur="1000" fill="hold"/>
                                        <p:tgtEl>
                                          <p:spTgt spid="14">
                                            <p:txEl>
                                              <p:pRg st="1" end="1"/>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4">
                                            <p:txEl>
                                              <p:pRg st="1" end="1"/>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4">
                                            <p:txEl>
                                              <p:pRg st="1" end="1"/>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4">
                                            <p:txEl>
                                              <p:pRg st="1" end="1"/>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uiExpand="1" build="p"/>
      <p:bldP spid="13" grpId="0"/>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B00E8AF-0A9F-45F6-AD76-26355AA69038}"/>
              </a:ext>
            </a:extLst>
          </p:cNvPr>
          <p:cNvSpPr/>
          <p:nvPr/>
        </p:nvSpPr>
        <p:spPr>
          <a:xfrm>
            <a:off x="0" y="-60382"/>
            <a:ext cx="91440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r>
              <a:rPr lang="ro-RO" sz="4400" b="1">
                <a:ln w="11430"/>
                <a:solidFill>
                  <a:srgbClr val="989ACB"/>
                </a:solidFill>
                <a:effectLst>
                  <a:outerShdw blurRad="50800" dist="39000" dir="5460000" algn="tl">
                    <a:srgbClr val="000000">
                      <a:alpha val="38000"/>
                    </a:srgbClr>
                  </a:outerShdw>
                </a:effectLst>
              </a:rPr>
              <a:t>CHEMAREA </a:t>
            </a:r>
            <a:r>
              <a:rPr lang="ro-RO" sz="4400" b="1">
                <a:ln w="11430"/>
                <a:solidFill>
                  <a:srgbClr val="989ACB"/>
                </a:solidFill>
                <a:effectLst>
                  <a:outerShdw blurRad="50800" dist="39000" dir="5460000" algn="tl">
                    <a:srgbClr val="000000">
                      <a:alpha val="38000"/>
                    </a:srgbClr>
                  </a:outerShdw>
                </a:effectLst>
              </a:rPr>
              <a:t>DIN </a:t>
            </a:r>
            <a:r>
              <a:rPr lang="ro-RO" sz="4400" b="1" smtClean="0">
                <a:ln w="11430"/>
                <a:solidFill>
                  <a:srgbClr val="989ACB"/>
                </a:solidFill>
                <a:effectLst>
                  <a:outerShdw blurRad="50800" dist="39000" dir="5460000" algn="tl">
                    <a:srgbClr val="000000">
                      <a:alpha val="38000"/>
                    </a:srgbClr>
                  </a:outerShdw>
                </a:effectLst>
              </a:rPr>
              <a:t>MACEDONIA</a:t>
            </a:r>
            <a:endParaRPr lang="ro-RO" sz="4400" b="1">
              <a:ln w="11430"/>
              <a:solidFill>
                <a:srgbClr val="989ACB"/>
              </a:soli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08812281-B829-46DF-A9FF-104EFC398AA7}"/>
              </a:ext>
            </a:extLst>
          </p:cNvPr>
          <p:cNvSpPr/>
          <p:nvPr/>
        </p:nvSpPr>
        <p:spPr>
          <a:xfrm>
            <a:off x="2643992" y="620473"/>
            <a:ext cx="6366299" cy="923330"/>
          </a:xfrm>
          <a:prstGeom prst="rect">
            <a:avLst/>
          </a:prstGeom>
        </p:spPr>
        <p:txBody>
          <a:bodyPr wrap="square">
            <a:spAutoFit/>
          </a:bodyPr>
          <a:lstStyle/>
          <a:p>
            <a:r>
              <a:rPr lang="ro-RO" b="1" dirty="0" smtClean="0">
                <a:solidFill>
                  <a:srgbClr val="2A2C54"/>
                </a:solidFill>
                <a:latin typeface="Comic Sans MS" panose="030F0702030302020204" pitchFamily="66" charset="0"/>
              </a:rPr>
              <a:t>„Noaptea</a:t>
            </a:r>
            <a:r>
              <a:rPr lang="ro-RO" b="1" dirty="0" smtClean="0">
                <a:solidFill>
                  <a:srgbClr val="2A2C54"/>
                </a:solidFill>
                <a:latin typeface="Comic Sans MS" panose="030F0702030302020204" pitchFamily="66" charset="0"/>
              </a:rPr>
              <a:t>, Pavel a avut o vedenie: un om din Macedonia sta în picioare şi i-a făcut următoarea rugăminte: Treci în Macedonia, şi ajută-ne!” </a:t>
            </a:r>
            <a:r>
              <a:rPr lang="ro-RO" sz="1600" b="1" dirty="0" smtClean="0">
                <a:solidFill>
                  <a:srgbClr val="2A2C54"/>
                </a:solidFill>
                <a:latin typeface="Comic Sans MS" panose="030F0702030302020204" pitchFamily="66" charset="0"/>
              </a:rPr>
              <a:t>(Fapte 16:9)</a:t>
            </a:r>
            <a:endParaRPr lang="ro-RO" sz="1600" b="1" dirty="0">
              <a:solidFill>
                <a:srgbClr val="2A2C54"/>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61A13F63-9535-46B1-AE3E-A1A6CA903AFF}"/>
              </a:ext>
            </a:extLst>
          </p:cNvPr>
          <p:cNvSpPr txBox="1"/>
          <p:nvPr/>
        </p:nvSpPr>
        <p:spPr>
          <a:xfrm>
            <a:off x="133709" y="1877637"/>
            <a:ext cx="4899804" cy="4939814"/>
          </a:xfrm>
          <a:prstGeom prst="rect">
            <a:avLst/>
          </a:prstGeom>
          <a:noFill/>
        </p:spPr>
        <p:txBody>
          <a:bodyPr wrap="square" rtlCol="0">
            <a:spAutoFit/>
          </a:bodyPr>
          <a:lstStyle/>
          <a:p>
            <a:pPr>
              <a:spcBef>
                <a:spcPts val="600"/>
              </a:spcBef>
            </a:pPr>
            <a:r>
              <a:rPr lang="ro-RO" sz="2000" b="1"/>
              <a:t>Cu toate că planul original al lui Pavel era să viziteze bisericile deja întemeiate, planul Duhului Sfânt era altul. </a:t>
            </a:r>
          </a:p>
          <a:p>
            <a:pPr>
              <a:spcBef>
                <a:spcPts val="600"/>
              </a:spcBef>
            </a:pPr>
            <a:r>
              <a:rPr lang="ro-RO" sz="2000" b="1"/>
              <a:t>Împiedicându-i să </a:t>
            </a:r>
            <a:r>
              <a:rPr lang="ro-RO" sz="2000" b="1" smtClean="0"/>
              <a:t>îşi </a:t>
            </a:r>
            <a:r>
              <a:rPr lang="ro-RO" sz="2000" b="1"/>
              <a:t>continue predicarea în Asia, Duhul Sfânt i-a condus până la Misia. Acolo i-a împiedicat să meargă în Bitinia </a:t>
            </a:r>
            <a:r>
              <a:rPr lang="ro-RO" sz="2000" b="1" smtClean="0"/>
              <a:t>şi </a:t>
            </a:r>
            <a:r>
              <a:rPr lang="ro-RO" sz="2000" b="1"/>
              <a:t>i-a condus până la Troa, un port maritim. În final, le-a arătat calea </a:t>
            </a:r>
            <a:r>
              <a:rPr lang="ro-RO" sz="2000" b="1"/>
              <a:t>într-o </a:t>
            </a:r>
            <a:r>
              <a:rPr lang="ro-RO" sz="2000" b="1" smtClean="0"/>
              <a:t>viziune</a:t>
            </a:r>
            <a:r>
              <a:rPr lang="ro-RO" sz="2000" b="1" smtClean="0"/>
              <a:t>.</a:t>
            </a:r>
          </a:p>
          <a:p>
            <a:pPr>
              <a:spcBef>
                <a:spcPts val="600"/>
              </a:spcBef>
            </a:pPr>
            <a:r>
              <a:rPr lang="ro-RO" sz="2000" b="1" smtClean="0"/>
              <a:t>Această </a:t>
            </a:r>
            <a:r>
              <a:rPr lang="ro-RO" sz="2000" b="1"/>
              <a:t>schimbare a traseului presupunea predicarea în Europa, un teritoriu complet nou.</a:t>
            </a:r>
          </a:p>
          <a:p>
            <a:pPr>
              <a:spcBef>
                <a:spcPts val="600"/>
              </a:spcBef>
            </a:pPr>
            <a:r>
              <a:rPr lang="ro-RO" sz="2000" b="1"/>
              <a:t>Din această </a:t>
            </a:r>
            <a:r>
              <a:rPr lang="ro-RO" sz="2000" b="1" smtClean="0"/>
              <a:t>experienţă învăţăm importanţa </a:t>
            </a:r>
            <a:r>
              <a:rPr lang="ro-RO" sz="2000" b="1"/>
              <a:t>supunerii continue înaintea conducerii Duhului Sfânt, chiar </a:t>
            </a:r>
            <a:r>
              <a:rPr lang="ro-RO" sz="2000" b="1" smtClean="0"/>
              <a:t>şi </a:t>
            </a:r>
            <a:r>
              <a:rPr lang="ro-RO" sz="2000" b="1"/>
              <a:t>atunci când aceasta contrazice planurile sau ideile noastre</a:t>
            </a:r>
            <a:r>
              <a:rPr lang="ro-RO" sz="2000" b="1"/>
              <a:t>. </a:t>
            </a:r>
            <a:endParaRPr lang="ro-RO" sz="2000" b="1"/>
          </a:p>
        </p:txBody>
      </p:sp>
      <p:pic>
        <p:nvPicPr>
          <p:cNvPr id="6" name="Imagen 5">
            <a:extLst>
              <a:ext uri="{FF2B5EF4-FFF2-40B4-BE49-F238E27FC236}">
                <a16:creationId xmlns:a16="http://schemas.microsoft.com/office/drawing/2014/main" xmlns="" id="{A920C849-E23B-414F-9BDE-0EA5EE62287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155245" y="1595563"/>
            <a:ext cx="3855046" cy="51416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4DAC725E-005B-43A3-8683-432DB48D7C2C}"/>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401121" y="388187"/>
            <a:ext cx="2013301" cy="164472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3748443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37" presetClass="entr" presetSubtype="0" fill="hold" grpId="0" nodeType="after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anim calcmode="lin" valueType="num">
                                      <p:cBhvr>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11850B0-1EC6-4367-B015-233F01153FC4}"/>
              </a:ext>
            </a:extLst>
          </p:cNvPr>
          <p:cNvSpPr/>
          <p:nvPr/>
        </p:nvSpPr>
        <p:spPr>
          <a:xfrm>
            <a:off x="0" y="-94886"/>
            <a:ext cx="9144000" cy="830997"/>
          </a:xfrm>
          <a:prstGeom prst="rect">
            <a:avLst/>
          </a:prstGeom>
          <a:noFill/>
        </p:spPr>
        <p:txBody>
          <a:bodyPr wrap="square" rtlCol="0">
            <a:spAutoFit/>
          </a:bodyPr>
          <a:lstStyle/>
          <a:p>
            <a:pPr algn="ctr" defTabSz="914400"/>
            <a:r>
              <a:rPr lang="ro-RO" sz="4800" b="1" spc="300" dirty="0">
                <a:ln w="24500" cmpd="dbl">
                  <a:solidFill>
                    <a:srgbClr val="C06500"/>
                  </a:solidFill>
                  <a:prstDash val="solid"/>
                  <a:miter lim="800000"/>
                </a:ln>
                <a:gradFill flip="none" rotWithShape="1">
                  <a:gsLst>
                    <a:gs pos="0">
                      <a:srgbClr val="FFB561">
                        <a:tint val="66000"/>
                        <a:satMod val="160000"/>
                      </a:srgbClr>
                    </a:gs>
                    <a:gs pos="50000">
                      <a:srgbClr val="FFB561">
                        <a:tint val="44500"/>
                        <a:satMod val="160000"/>
                      </a:srgbClr>
                    </a:gs>
                    <a:gs pos="100000">
                      <a:srgbClr val="FFB561">
                        <a:tint val="23500"/>
                        <a:satMod val="160000"/>
                      </a:srgbClr>
                    </a:gs>
                  </a:gsLst>
                  <a:lin ang="16200000" scaled="1"/>
                  <a:tileRect/>
                </a:gradFill>
                <a:effectLst>
                  <a:outerShdw blurRad="38100" dist="38100" dir="7020000" algn="tl">
                    <a:srgbClr val="000000">
                      <a:alpha val="35000"/>
                    </a:srgbClr>
                  </a:outerShdw>
                </a:effectLst>
              </a:rPr>
              <a:t>NOI </a:t>
            </a:r>
            <a:r>
              <a:rPr lang="ro-RO" sz="4800" b="1" spc="300" dirty="0" smtClean="0">
                <a:ln w="24500" cmpd="dbl">
                  <a:solidFill>
                    <a:srgbClr val="C06500"/>
                  </a:solidFill>
                  <a:prstDash val="solid"/>
                  <a:miter lim="800000"/>
                </a:ln>
                <a:gradFill flip="none" rotWithShape="1">
                  <a:gsLst>
                    <a:gs pos="0">
                      <a:srgbClr val="FFB561">
                        <a:tint val="66000"/>
                        <a:satMod val="160000"/>
                      </a:srgbClr>
                    </a:gs>
                    <a:gs pos="50000">
                      <a:srgbClr val="FFB561">
                        <a:tint val="44500"/>
                        <a:satMod val="160000"/>
                      </a:srgbClr>
                    </a:gs>
                    <a:gs pos="100000">
                      <a:srgbClr val="FFB561">
                        <a:tint val="23500"/>
                        <a:satMod val="160000"/>
                      </a:srgbClr>
                    </a:gs>
                  </a:gsLst>
                  <a:lin ang="16200000" scaled="1"/>
                  <a:tileRect/>
                </a:gradFill>
                <a:effectLst>
                  <a:outerShdw blurRad="38100" dist="38100" dir="7020000" algn="tl">
                    <a:srgbClr val="000000">
                      <a:alpha val="35000"/>
                    </a:srgbClr>
                  </a:outerShdw>
                </a:effectLst>
              </a:rPr>
              <a:t>CONVERTIŢI</a:t>
            </a:r>
            <a:endParaRPr lang="ro-RO" sz="4800" b="1" spc="300" dirty="0">
              <a:ln w="24500" cmpd="dbl">
                <a:solidFill>
                  <a:srgbClr val="C06500"/>
                </a:solidFill>
                <a:prstDash val="solid"/>
                <a:miter lim="800000"/>
              </a:ln>
              <a:gradFill flip="none" rotWithShape="1">
                <a:gsLst>
                  <a:gs pos="0">
                    <a:srgbClr val="FFB561">
                      <a:tint val="66000"/>
                      <a:satMod val="160000"/>
                    </a:srgbClr>
                  </a:gs>
                  <a:gs pos="50000">
                    <a:srgbClr val="FFB561">
                      <a:tint val="44500"/>
                      <a:satMod val="160000"/>
                    </a:srgbClr>
                  </a:gs>
                  <a:gs pos="100000">
                    <a:srgbClr val="FFB561">
                      <a:tint val="23500"/>
                      <a:satMod val="160000"/>
                    </a:srgbClr>
                  </a:gs>
                </a:gsLst>
                <a:lin ang="16200000" scaled="1"/>
                <a:tileRect/>
              </a:gradFill>
              <a:effectLst>
                <a:outerShdw blurRad="38100" dist="38100" dir="7020000" algn="tl">
                  <a:srgbClr val="000000">
                    <a:alpha val="35000"/>
                  </a:srgbClr>
                </a:outerShdw>
              </a:effectLst>
            </a:endParaRPr>
          </a:p>
        </p:txBody>
      </p:sp>
      <p:sp>
        <p:nvSpPr>
          <p:cNvPr id="3" name="Rectángulo 2">
            <a:extLst>
              <a:ext uri="{FF2B5EF4-FFF2-40B4-BE49-F238E27FC236}">
                <a16:creationId xmlns:a16="http://schemas.microsoft.com/office/drawing/2014/main" xmlns="" id="{5C402C4D-B060-4B96-A0CB-28395ED29C97}"/>
              </a:ext>
            </a:extLst>
          </p:cNvPr>
          <p:cNvSpPr/>
          <p:nvPr/>
        </p:nvSpPr>
        <p:spPr>
          <a:xfrm>
            <a:off x="112142" y="707167"/>
            <a:ext cx="4822167" cy="1200329"/>
          </a:xfrm>
          <a:prstGeom prst="rect">
            <a:avLst/>
          </a:prstGeom>
        </p:spPr>
        <p:txBody>
          <a:bodyPr wrap="square" lIns="36000" rIns="36000">
            <a:spAutoFit/>
            <a:scene3d>
              <a:camera prst="orthographicFront"/>
              <a:lightRig rig="threePt" dir="t"/>
            </a:scene3d>
            <a:sp3d extrusionH="57150">
              <a:bevelT w="38100" h="38100"/>
            </a:sp3d>
          </a:bodyPr>
          <a:lstStyle/>
          <a:p>
            <a:r>
              <a:rPr lang="ro-RO" b="1" dirty="0" smtClean="0">
                <a:solidFill>
                  <a:srgbClr val="C06500"/>
                </a:solidFill>
                <a:latin typeface="Comic Sans MS" panose="030F0702030302020204" pitchFamily="66" charset="0"/>
              </a:rPr>
              <a:t>„i-a </a:t>
            </a:r>
            <a:r>
              <a:rPr lang="ro-RO" b="1" dirty="0" smtClean="0">
                <a:solidFill>
                  <a:srgbClr val="C06500"/>
                </a:solidFill>
                <a:latin typeface="Comic Sans MS" panose="030F0702030302020204" pitchFamily="66" charset="0"/>
              </a:rPr>
              <a:t>scos afară, şi le-a zis: Domnilor, ce trebuie să fac ca să fiu mântuit? Pavel şi Sila i-au răspuns: Crede în Domnul Isus, şi vei fi mântuit tu şi casa ta.</a:t>
            </a:r>
            <a:r>
              <a:rPr lang="ro-RO" sz="1100" b="1" dirty="0" smtClean="0">
                <a:solidFill>
                  <a:srgbClr val="C06500"/>
                </a:solidFill>
                <a:latin typeface="Comic Sans MS" panose="030F0702030302020204" pitchFamily="66" charset="0"/>
              </a:rPr>
              <a:t> </a:t>
            </a:r>
            <a:r>
              <a:rPr lang="ro-RO" sz="1200" b="1" dirty="0" smtClean="0">
                <a:solidFill>
                  <a:srgbClr val="C06500"/>
                </a:solidFill>
                <a:latin typeface="Comic Sans MS" panose="030F0702030302020204" pitchFamily="66" charset="0"/>
              </a:rPr>
              <a:t>(</a:t>
            </a:r>
            <a:r>
              <a:rPr lang="ro-RO" sz="1100" b="1" dirty="0">
                <a:solidFill>
                  <a:srgbClr val="C06500"/>
                </a:solidFill>
                <a:latin typeface="Comic Sans MS" panose="030F0702030302020204" pitchFamily="66" charset="0"/>
              </a:rPr>
              <a:t>Fapte </a:t>
            </a:r>
            <a:r>
              <a:rPr lang="ro-RO" sz="1100" b="1" dirty="0" smtClean="0">
                <a:solidFill>
                  <a:srgbClr val="C06500"/>
                </a:solidFill>
                <a:latin typeface="Comic Sans MS" panose="030F0702030302020204" pitchFamily="66" charset="0"/>
              </a:rPr>
              <a:t>16:30-31)</a:t>
            </a:r>
            <a:endParaRPr lang="ro-RO" sz="1200" b="1" dirty="0">
              <a:solidFill>
                <a:srgbClr val="C065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4AD87D4-3ECF-4879-951F-037DE136AA77}"/>
              </a:ext>
            </a:extLst>
          </p:cNvPr>
          <p:cNvSpPr txBox="1"/>
          <p:nvPr/>
        </p:nvSpPr>
        <p:spPr>
          <a:xfrm>
            <a:off x="185358" y="1918186"/>
            <a:ext cx="4636809" cy="2323713"/>
          </a:xfrm>
          <a:prstGeom prst="rect">
            <a:avLst/>
          </a:prstGeom>
          <a:noFill/>
        </p:spPr>
        <p:txBody>
          <a:bodyPr wrap="square" rtlCol="0">
            <a:spAutoFit/>
          </a:bodyPr>
          <a:lstStyle/>
          <a:p>
            <a:pPr>
              <a:spcBef>
                <a:spcPts val="600"/>
              </a:spcBef>
            </a:pPr>
            <a:r>
              <a:rPr lang="ro-RO" sz="2000" b="1" dirty="0"/>
              <a:t>Ajungând în </a:t>
            </a:r>
            <a:r>
              <a:rPr lang="ro-RO" sz="2000" b="1" dirty="0" err="1"/>
              <a:t>Filipi</a:t>
            </a:r>
            <a:r>
              <a:rPr lang="ro-RO" sz="2000" b="1" dirty="0"/>
              <a:t>, Pavel a căutat un loc de adunare al iudeilor din acest </a:t>
            </a:r>
            <a:r>
              <a:rPr lang="ro-RO" sz="2000" b="1" dirty="0" smtClean="0"/>
              <a:t>oraş. </a:t>
            </a:r>
            <a:r>
              <a:rPr lang="ro-RO" sz="2000" b="1" dirty="0"/>
              <a:t>Cum nu exista o sinagogă, a găsit un grup de femei adunate pe malul râului. </a:t>
            </a:r>
          </a:p>
          <a:p>
            <a:pPr>
              <a:spcBef>
                <a:spcPts val="600"/>
              </a:spcBef>
            </a:pPr>
            <a:r>
              <a:rPr lang="ro-RO" sz="2000" b="1" dirty="0" smtClean="0"/>
              <a:t>Una </a:t>
            </a:r>
            <a:r>
              <a:rPr lang="ro-RO" sz="2000" b="1" dirty="0"/>
              <a:t>dintre femeile reunite acolo, Lidia, originară din </a:t>
            </a:r>
            <a:r>
              <a:rPr lang="ro-RO" sz="2000" b="1" dirty="0" err="1"/>
              <a:t>Tiatira</a:t>
            </a:r>
            <a:r>
              <a:rPr lang="ro-RO" sz="2000" b="1" dirty="0"/>
              <a:t>, a fost prima </a:t>
            </a:r>
            <a:r>
              <a:rPr lang="ro-RO" sz="2000" b="1" dirty="0" smtClean="0"/>
              <a:t>creştină </a:t>
            </a:r>
            <a:r>
              <a:rPr lang="ro-RO" sz="2000" b="1" dirty="0"/>
              <a:t>convertită din </a:t>
            </a:r>
            <a:r>
              <a:rPr lang="ro-RO" sz="2000" b="1" dirty="0" smtClean="0"/>
              <a:t>Europa.</a:t>
            </a:r>
            <a:endParaRPr lang="ro-RO" sz="2000" b="1" dirty="0"/>
          </a:p>
        </p:txBody>
      </p:sp>
      <p:pic>
        <p:nvPicPr>
          <p:cNvPr id="6" name="Imagen 5">
            <a:extLst>
              <a:ext uri="{FF2B5EF4-FFF2-40B4-BE49-F238E27FC236}">
                <a16:creationId xmlns:a16="http://schemas.microsoft.com/office/drawing/2014/main" xmlns="" id="{C5DD0016-9F64-4CC1-AFC8-482EF6E779C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247628" y="707167"/>
            <a:ext cx="1784230" cy="1492806"/>
          </a:xfrm>
          <a:prstGeom prst="roundRect">
            <a:avLst>
              <a:gd name="adj" fmla="val 4167"/>
            </a:avLst>
          </a:prstGeom>
          <a:solidFill>
            <a:srgbClr val="FFFFFF"/>
          </a:solidFill>
          <a:ln w="38100" cap="sq">
            <a:solidFill>
              <a:srgbClr val="C06500"/>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xmlns="" id="{4DDAFDCC-07A8-4BED-BAA9-DB7BAD5E0D8E}"/>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984183" y="707167"/>
            <a:ext cx="2101429" cy="1492806"/>
          </a:xfrm>
          <a:prstGeom prst="roundRect">
            <a:avLst>
              <a:gd name="adj" fmla="val 4167"/>
            </a:avLst>
          </a:prstGeom>
          <a:solidFill>
            <a:srgbClr val="FFFFFF"/>
          </a:solidFill>
          <a:ln w="38100" cap="sq">
            <a:solidFill>
              <a:srgbClr val="C06500"/>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xmlns="" id="{49567139-6167-4771-B8DF-0985E7D61ECE}"/>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2383762" y="4321833"/>
            <a:ext cx="1884707" cy="24303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xmlns="" id="{BC864CA3-8876-4116-9050-6E0E4A9F39C1}"/>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360009" y="2409099"/>
            <a:ext cx="1671849" cy="1824174"/>
          </a:xfrm>
          <a:prstGeom prst="round2DiagRect">
            <a:avLst>
              <a:gd name="adj1" fmla="val 16667"/>
              <a:gd name="adj2" fmla="val 0"/>
            </a:avLst>
          </a:prstGeom>
          <a:ln w="38100" cap="sq">
            <a:solidFill>
              <a:srgbClr val="C06500"/>
            </a:solidFill>
            <a:miter lim="800000"/>
          </a:ln>
          <a:effectLst>
            <a:outerShdw blurRad="254000" algn="tl" rotWithShape="0">
              <a:srgbClr val="000000">
                <a:alpha val="43000"/>
              </a:srgbClr>
            </a:outerShdw>
          </a:effectLst>
        </p:spPr>
      </p:pic>
      <p:pic>
        <p:nvPicPr>
          <p:cNvPr id="16" name="Imagen 15">
            <a:extLst>
              <a:ext uri="{FF2B5EF4-FFF2-40B4-BE49-F238E27FC236}">
                <a16:creationId xmlns:a16="http://schemas.microsoft.com/office/drawing/2014/main" xmlns="" id="{A543A8DE-0E6A-4A48-9202-BC8FC8609044}"/>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984183" y="2417725"/>
            <a:ext cx="2230648" cy="1824174"/>
          </a:xfrm>
          <a:prstGeom prst="round2DiagRect">
            <a:avLst>
              <a:gd name="adj1" fmla="val 0"/>
              <a:gd name="adj2" fmla="val 18916"/>
            </a:avLst>
          </a:prstGeom>
          <a:ln w="38100" cap="sq">
            <a:solidFill>
              <a:srgbClr val="C06500"/>
            </a:solidFill>
            <a:miter lim="800000"/>
          </a:ln>
          <a:effectLst>
            <a:outerShdw blurRad="254000" algn="tl" rotWithShape="0">
              <a:srgbClr val="000000">
                <a:alpha val="43000"/>
              </a:srgbClr>
            </a:outerShdw>
          </a:effectLst>
        </p:spPr>
      </p:pic>
      <p:pic>
        <p:nvPicPr>
          <p:cNvPr id="18" name="Imagen 17">
            <a:extLst>
              <a:ext uri="{FF2B5EF4-FFF2-40B4-BE49-F238E27FC236}">
                <a16:creationId xmlns:a16="http://schemas.microsoft.com/office/drawing/2014/main" xmlns="" id="{36991269-1EDF-4AB6-9132-180D6D0F0C58}"/>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293294" y="4321834"/>
            <a:ext cx="1766914" cy="2430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ángulo 18">
            <a:extLst>
              <a:ext uri="{FF2B5EF4-FFF2-40B4-BE49-F238E27FC236}">
                <a16:creationId xmlns:a16="http://schemas.microsoft.com/office/drawing/2014/main" xmlns="" id="{7A56DEDC-0EB6-4B1D-9F76-E76CA624D2D4}"/>
              </a:ext>
            </a:extLst>
          </p:cNvPr>
          <p:cNvSpPr/>
          <p:nvPr/>
        </p:nvSpPr>
        <p:spPr>
          <a:xfrm>
            <a:off x="4420689" y="4375163"/>
            <a:ext cx="4572000" cy="2323713"/>
          </a:xfrm>
          <a:prstGeom prst="rect">
            <a:avLst/>
          </a:prstGeom>
        </p:spPr>
        <p:txBody>
          <a:bodyPr>
            <a:spAutoFit/>
          </a:bodyPr>
          <a:lstStyle/>
          <a:p>
            <a:pPr>
              <a:spcBef>
                <a:spcPts val="600"/>
              </a:spcBef>
            </a:pPr>
            <a:r>
              <a:rPr lang="ro-RO" sz="2000" b="1"/>
              <a:t>Însă curând au </a:t>
            </a:r>
            <a:r>
              <a:rPr lang="ro-RO" sz="2000" b="1"/>
              <a:t>apărut </a:t>
            </a:r>
            <a:r>
              <a:rPr lang="ro-RO" sz="2000" b="1" smtClean="0"/>
              <a:t>problemele</a:t>
            </a:r>
            <a:r>
              <a:rPr lang="ro-RO" sz="2000" b="1" smtClean="0"/>
              <a:t>. Pavel </a:t>
            </a:r>
            <a:r>
              <a:rPr lang="ro-RO" sz="2000" b="1"/>
              <a:t>a alungat un demon care poseda o tânără ghicitoare. Stăpânii ei, </a:t>
            </a:r>
            <a:r>
              <a:rPr lang="ro-RO" sz="2000" b="1" smtClean="0"/>
              <a:t>supăraţi</a:t>
            </a:r>
            <a:r>
              <a:rPr lang="ro-RO" sz="2000" b="1"/>
              <a:t>, l-au dus la tribunal. </a:t>
            </a:r>
          </a:p>
          <a:p>
            <a:pPr>
              <a:spcBef>
                <a:spcPts val="600"/>
              </a:spcBef>
            </a:pPr>
            <a:r>
              <a:rPr lang="ro-RO" sz="2000" b="1" smtClean="0"/>
              <a:t>Bătuţi şi încarceraţi</a:t>
            </a:r>
            <a:r>
              <a:rPr lang="ro-RO" sz="2000" b="1"/>
              <a:t>, Pavel </a:t>
            </a:r>
            <a:r>
              <a:rPr lang="ro-RO" sz="2000" b="1" smtClean="0"/>
              <a:t>şi </a:t>
            </a:r>
            <a:r>
              <a:rPr lang="ro-RO" sz="2000" b="1"/>
              <a:t>Sila cântau în închisoare. Mărturia lor a atins </a:t>
            </a:r>
            <a:r>
              <a:rPr lang="ro-RO" sz="2000" b="1" smtClean="0"/>
              <a:t>conştiinţa </a:t>
            </a:r>
            <a:r>
              <a:rPr lang="ro-RO" sz="2000" b="1" smtClean="0"/>
              <a:t>temnicerului</a:t>
            </a:r>
            <a:r>
              <a:rPr lang="ro-RO" sz="2000" b="1" smtClean="0"/>
              <a:t>.</a:t>
            </a:r>
            <a:endParaRPr lang="ro-RO" sz="2000" b="1"/>
          </a:p>
        </p:txBody>
      </p:sp>
    </p:spTree>
    <p:extLst>
      <p:ext uri="{BB962C8B-B14F-4D97-AF65-F5344CB8AC3E}">
        <p14:creationId xmlns:p14="http://schemas.microsoft.com/office/powerpoint/2010/main" xmlns="" val="1656754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2000"/>
                                        <p:tgtEl>
                                          <p:spTgt spid="3"/>
                                        </p:tgtEl>
                                      </p:cBhvr>
                                    </p:animEffect>
                                  </p:childTnLst>
                                </p:cTn>
                              </p:par>
                            </p:childTnLst>
                          </p:cTn>
                        </p:par>
                        <p:par>
                          <p:cTn id="17" fill="hold">
                            <p:stCondLst>
                              <p:cond delay="3000"/>
                            </p:stCondLst>
                            <p:childTnLst>
                              <p:par>
                                <p:cTn id="18" presetID="26"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left)">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7" dur="1000" fill="hold"/>
                                        <p:tgtEl>
                                          <p:spTgt spid="6"/>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6"/>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Effect transition="in" filter="wipe(left)">
                                      <p:cBhvr>
                                        <p:cTn id="65" dur="500"/>
                                        <p:tgtEl>
                                          <p:spTgt spid="4">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900" decel="100000" fill="hold"/>
                                        <p:tgtEl>
                                          <p:spTgt spid="1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5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900" decel="100000" fill="hold"/>
                                        <p:tgtEl>
                                          <p:spTgt spid="14"/>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9">
                                            <p:txEl>
                                              <p:pRg st="0" end="0"/>
                                            </p:txEl>
                                          </p:spTgt>
                                        </p:tgtEl>
                                        <p:attrNameLst>
                                          <p:attrName>style.visibility</p:attrName>
                                        </p:attrNameLst>
                                      </p:cBhvr>
                                      <p:to>
                                        <p:strVal val="visible"/>
                                      </p:to>
                                    </p:set>
                                    <p:animEffect transition="in" filter="wipe(left)">
                                      <p:cBhvr>
                                        <p:cTn id="83" dur="500"/>
                                        <p:tgtEl>
                                          <p:spTgt spid="19">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80">
                                          <p:stCondLst>
                                            <p:cond delay="0"/>
                                          </p:stCondLst>
                                        </p:cTn>
                                        <p:tgtEl>
                                          <p:spTgt spid="18"/>
                                        </p:tgtEl>
                                      </p:cBhvr>
                                    </p:animEffect>
                                    <p:anim calcmode="lin" valueType="num">
                                      <p:cBhvr>
                                        <p:cTn id="8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4" dur="26">
                                          <p:stCondLst>
                                            <p:cond delay="650"/>
                                          </p:stCondLst>
                                        </p:cTn>
                                        <p:tgtEl>
                                          <p:spTgt spid="18"/>
                                        </p:tgtEl>
                                      </p:cBhvr>
                                      <p:to x="100000" y="60000"/>
                                    </p:animScale>
                                    <p:animScale>
                                      <p:cBhvr>
                                        <p:cTn id="95" dur="166" decel="50000">
                                          <p:stCondLst>
                                            <p:cond delay="676"/>
                                          </p:stCondLst>
                                        </p:cTn>
                                        <p:tgtEl>
                                          <p:spTgt spid="18"/>
                                        </p:tgtEl>
                                      </p:cBhvr>
                                      <p:to x="100000" y="100000"/>
                                    </p:animScale>
                                    <p:animScale>
                                      <p:cBhvr>
                                        <p:cTn id="96" dur="26">
                                          <p:stCondLst>
                                            <p:cond delay="1312"/>
                                          </p:stCondLst>
                                        </p:cTn>
                                        <p:tgtEl>
                                          <p:spTgt spid="18"/>
                                        </p:tgtEl>
                                      </p:cBhvr>
                                      <p:to x="100000" y="80000"/>
                                    </p:animScale>
                                    <p:animScale>
                                      <p:cBhvr>
                                        <p:cTn id="97" dur="166" decel="50000">
                                          <p:stCondLst>
                                            <p:cond delay="1338"/>
                                          </p:stCondLst>
                                        </p:cTn>
                                        <p:tgtEl>
                                          <p:spTgt spid="18"/>
                                        </p:tgtEl>
                                      </p:cBhvr>
                                      <p:to x="100000" y="100000"/>
                                    </p:animScale>
                                    <p:animScale>
                                      <p:cBhvr>
                                        <p:cTn id="98" dur="26">
                                          <p:stCondLst>
                                            <p:cond delay="1642"/>
                                          </p:stCondLst>
                                        </p:cTn>
                                        <p:tgtEl>
                                          <p:spTgt spid="18"/>
                                        </p:tgtEl>
                                      </p:cBhvr>
                                      <p:to x="100000" y="90000"/>
                                    </p:animScale>
                                    <p:animScale>
                                      <p:cBhvr>
                                        <p:cTn id="99" dur="166" decel="50000">
                                          <p:stCondLst>
                                            <p:cond delay="1668"/>
                                          </p:stCondLst>
                                        </p:cTn>
                                        <p:tgtEl>
                                          <p:spTgt spid="18"/>
                                        </p:tgtEl>
                                      </p:cBhvr>
                                      <p:to x="100000" y="100000"/>
                                    </p:animScale>
                                    <p:animScale>
                                      <p:cBhvr>
                                        <p:cTn id="100" dur="26">
                                          <p:stCondLst>
                                            <p:cond delay="1808"/>
                                          </p:stCondLst>
                                        </p:cTn>
                                        <p:tgtEl>
                                          <p:spTgt spid="18"/>
                                        </p:tgtEl>
                                      </p:cBhvr>
                                      <p:to x="100000" y="95000"/>
                                    </p:animScale>
                                    <p:animScale>
                                      <p:cBhvr>
                                        <p:cTn id="101" dur="166" decel="50000">
                                          <p:stCondLst>
                                            <p:cond delay="1834"/>
                                          </p:stCondLst>
                                        </p:cTn>
                                        <p:tgtEl>
                                          <p:spTgt spid="18"/>
                                        </p:tgtEl>
                                      </p:cBhvr>
                                      <p:to x="100000" y="100000"/>
                                    </p:animScale>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19">
                                            <p:txEl>
                                              <p:pRg st="1" end="1"/>
                                            </p:txEl>
                                          </p:spTgt>
                                        </p:tgtEl>
                                        <p:attrNameLst>
                                          <p:attrName>style.visibility</p:attrName>
                                        </p:attrNameLst>
                                      </p:cBhvr>
                                      <p:to>
                                        <p:strVal val="visible"/>
                                      </p:to>
                                    </p:set>
                                    <p:animEffect transition="in" filter="wipe(left)">
                                      <p:cBhvr>
                                        <p:cTn id="105"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A690CE51-6BDE-4920-B4B8-C3A0ADA7C9E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918553" y="-169224"/>
            <a:ext cx="1225447" cy="1752594"/>
          </a:xfrm>
          <a:prstGeom prst="rect">
            <a:avLst/>
          </a:prstGeom>
        </p:spPr>
      </p:pic>
      <p:sp>
        <p:nvSpPr>
          <p:cNvPr id="2" name="Rectángulo 1">
            <a:extLst>
              <a:ext uri="{FF2B5EF4-FFF2-40B4-BE49-F238E27FC236}">
                <a16:creationId xmlns:a16="http://schemas.microsoft.com/office/drawing/2014/main" xmlns="" id="{75B7D8D1-54A6-479E-9D14-000BBEA358C4}"/>
              </a:ext>
            </a:extLst>
          </p:cNvPr>
          <p:cNvSpPr/>
          <p:nvPr/>
        </p:nvSpPr>
        <p:spPr>
          <a:xfrm>
            <a:off x="0" y="-60384"/>
            <a:ext cx="8574656" cy="769441"/>
          </a:xfrm>
          <a:prstGeom prst="rect">
            <a:avLst/>
          </a:prstGeom>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CERCETÂND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SCRIPTURILE</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0369A87E-09CB-430E-8764-969FD334417A}"/>
              </a:ext>
            </a:extLst>
          </p:cNvPr>
          <p:cNvSpPr/>
          <p:nvPr/>
        </p:nvSpPr>
        <p:spPr>
          <a:xfrm>
            <a:off x="457201" y="583702"/>
            <a:ext cx="7799831" cy="923330"/>
          </a:xfrm>
          <a:prstGeom prst="rect">
            <a:avLst/>
          </a:prstGeom>
        </p:spPr>
        <p:txBody>
          <a:bodyPr wrap="square">
            <a:spAutoFit/>
          </a:bodyPr>
          <a:lstStyle/>
          <a:p>
            <a:r>
              <a:rPr lang="ro-RO" b="1" dirty="0" smtClean="0">
                <a:solidFill>
                  <a:srgbClr val="D2C67C"/>
                </a:solidFill>
                <a:latin typeface="Comic Sans MS" panose="030F0702030302020204" pitchFamily="66" charset="0"/>
              </a:rPr>
              <a:t>„Iudeii </a:t>
            </a:r>
            <a:r>
              <a:rPr lang="ro-RO" b="1" dirty="0" smtClean="0">
                <a:solidFill>
                  <a:srgbClr val="D2C67C"/>
                </a:solidFill>
                <a:latin typeface="Comic Sans MS" panose="030F0702030302020204" pitchFamily="66" charset="0"/>
              </a:rPr>
              <a:t>aceştia aveau o inimă mai aleasă decât cei din Tesalonic. Au primit Cuvântul cu toată râvna, şi cercetau Scripturile în fiecare zi, ca să vadă dacă ce li se spunea, este aşa.” </a:t>
            </a:r>
            <a:r>
              <a:rPr lang="ro-RO" sz="1600" b="1" dirty="0" smtClean="0">
                <a:solidFill>
                  <a:srgbClr val="D2C67C"/>
                </a:solidFill>
                <a:latin typeface="Comic Sans MS" panose="030F0702030302020204" pitchFamily="66" charset="0"/>
              </a:rPr>
              <a:t>(Fapte 17:11)</a:t>
            </a:r>
            <a:endParaRPr lang="ro-RO" b="1" dirty="0">
              <a:solidFill>
                <a:srgbClr val="D2C67C"/>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DB9E5F1-2019-42E7-B72E-1603ED28C081}"/>
              </a:ext>
            </a:extLst>
          </p:cNvPr>
          <p:cNvSpPr txBox="1"/>
          <p:nvPr/>
        </p:nvSpPr>
        <p:spPr>
          <a:xfrm>
            <a:off x="405445" y="1744259"/>
            <a:ext cx="8497018" cy="2015936"/>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Tesalonicul </a:t>
            </a:r>
            <a:r>
              <a:rPr lang="ro-RO" sz="2000" b="1">
                <a:solidFill>
                  <a:schemeClr val="bg1"/>
                </a:solidFill>
                <a:effectLst>
                  <a:glow rad="127000">
                    <a:schemeClr val="tx1"/>
                  </a:glow>
                </a:effectLst>
              </a:rPr>
              <a:t>era capitala Macedoniei. Acolo, Pavel mergea în Sabat la sinagogă pentru a predica iudeilor moartea </a:t>
            </a:r>
            <a:r>
              <a:rPr lang="ro-RO" sz="2000" b="1" smtClean="0">
                <a:solidFill>
                  <a:schemeClr val="bg1"/>
                </a:solidFill>
                <a:effectLst>
                  <a:glow rad="127000">
                    <a:schemeClr val="tx1"/>
                  </a:glow>
                </a:effectLst>
              </a:rPr>
              <a:t>şi </a:t>
            </a:r>
            <a:r>
              <a:rPr lang="ro-RO" sz="2000" b="1">
                <a:solidFill>
                  <a:schemeClr val="bg1"/>
                </a:solidFill>
                <a:effectLst>
                  <a:glow rad="127000">
                    <a:schemeClr val="tx1"/>
                  </a:glow>
                </a:effectLst>
              </a:rPr>
              <a:t>învierea lui Isus. Doar </a:t>
            </a:r>
            <a:r>
              <a:rPr lang="ro-RO" sz="2000" b="1" smtClean="0">
                <a:solidFill>
                  <a:schemeClr val="bg1"/>
                </a:solidFill>
                <a:effectLst>
                  <a:glow rad="127000">
                    <a:schemeClr val="tx1"/>
                  </a:glow>
                </a:effectLst>
              </a:rPr>
              <a:t>câţiva </a:t>
            </a:r>
            <a:r>
              <a:rPr lang="ro-RO" sz="2000" b="1">
                <a:solidFill>
                  <a:schemeClr val="bg1"/>
                </a:solidFill>
                <a:effectLst>
                  <a:glow rad="127000">
                    <a:schemeClr val="tx1"/>
                  </a:glow>
                </a:effectLst>
              </a:rPr>
              <a:t>iudei au crezut. Restul, folosind oameni fără căpătâi, au </a:t>
            </a:r>
            <a:r>
              <a:rPr lang="ro-RO" sz="2000" b="1" smtClean="0">
                <a:solidFill>
                  <a:schemeClr val="bg1"/>
                </a:solidFill>
                <a:effectLst>
                  <a:glow rad="127000">
                    <a:schemeClr val="tx1"/>
                  </a:glow>
                </a:effectLst>
              </a:rPr>
              <a:t>provocat o </a:t>
            </a:r>
            <a:r>
              <a:rPr lang="ro-RO" sz="2000" b="1">
                <a:solidFill>
                  <a:schemeClr val="bg1"/>
                </a:solidFill>
                <a:effectLst>
                  <a:glow rad="127000">
                    <a:schemeClr val="tx1"/>
                  </a:glow>
                </a:effectLst>
              </a:rPr>
              <a:t>răscoală împotriva lui Pavel </a:t>
            </a:r>
            <a:r>
              <a:rPr lang="ro-RO" sz="2000" b="1" smtClean="0">
                <a:solidFill>
                  <a:schemeClr val="bg1"/>
                </a:solidFill>
                <a:effectLst>
                  <a:glow rad="127000">
                    <a:schemeClr val="tx1"/>
                  </a:glow>
                </a:effectLst>
              </a:rPr>
              <a:t>şi </a:t>
            </a:r>
            <a:r>
              <a:rPr lang="ro-RO" sz="2000" b="1">
                <a:solidFill>
                  <a:schemeClr val="bg1"/>
                </a:solidFill>
                <a:effectLst>
                  <a:glow rad="127000">
                    <a:schemeClr val="tx1"/>
                  </a:glow>
                </a:effectLst>
              </a:rPr>
              <a:t>restul </a:t>
            </a:r>
            <a:r>
              <a:rPr lang="ro-RO" sz="2000" b="1" smtClean="0">
                <a:solidFill>
                  <a:schemeClr val="bg1"/>
                </a:solidFill>
                <a:effectLst>
                  <a:glow rad="127000">
                    <a:schemeClr val="tx1"/>
                  </a:glow>
                </a:effectLst>
              </a:rPr>
              <a:t>convertiţilor</a:t>
            </a:r>
            <a:r>
              <a:rPr lang="ro-RO" sz="2000" b="1">
                <a:solidFill>
                  <a:schemeClr val="bg1"/>
                </a:solidFill>
                <a:effectLst>
                  <a:glow rad="127000">
                    <a:schemeClr val="tx1"/>
                  </a:glow>
                </a:effectLst>
              </a:rPr>
              <a:t>.</a:t>
            </a:r>
          </a:p>
          <a:p>
            <a:pPr>
              <a:spcBef>
                <a:spcPts val="600"/>
              </a:spcBef>
            </a:pPr>
            <a:r>
              <a:rPr lang="ro-RO" sz="2000" b="1">
                <a:solidFill>
                  <a:schemeClr val="bg1"/>
                </a:solidFill>
                <a:effectLst>
                  <a:glow rad="127000">
                    <a:schemeClr val="tx1"/>
                  </a:glow>
                </a:effectLst>
              </a:rPr>
              <a:t>În Berea, mesajul a </a:t>
            </a:r>
            <a:r>
              <a:rPr lang="ro-RO" sz="2000" b="1" smtClean="0">
                <a:solidFill>
                  <a:schemeClr val="bg1"/>
                </a:solidFill>
                <a:effectLst>
                  <a:glow rad="127000">
                    <a:schemeClr val="tx1"/>
                  </a:glow>
                </a:effectLst>
              </a:rPr>
              <a:t>fost primit foarte </a:t>
            </a:r>
            <a:r>
              <a:rPr lang="ro-RO" sz="2000" b="1">
                <a:solidFill>
                  <a:schemeClr val="bg1"/>
                </a:solidFill>
                <a:effectLst>
                  <a:glow rad="127000">
                    <a:schemeClr val="tx1"/>
                  </a:glow>
                </a:effectLst>
              </a:rPr>
              <a:t>diferit de către iudei. </a:t>
            </a:r>
            <a:r>
              <a:rPr lang="ro-RO" sz="2000" b="1" smtClean="0">
                <a:solidFill>
                  <a:schemeClr val="bg1"/>
                </a:solidFill>
                <a:effectLst>
                  <a:glow rad="127000">
                    <a:schemeClr val="tx1"/>
                  </a:glow>
                </a:effectLst>
              </a:rPr>
              <a:t>Aceştia </a:t>
            </a:r>
            <a:r>
              <a:rPr lang="ro-RO" sz="2000" b="1">
                <a:solidFill>
                  <a:schemeClr val="bg1"/>
                </a:solidFill>
                <a:effectLst>
                  <a:glow rad="127000">
                    <a:schemeClr val="tx1"/>
                  </a:glow>
                </a:effectLst>
              </a:rPr>
              <a:t>au fost </a:t>
            </a:r>
            <a:r>
              <a:rPr lang="ro-RO" sz="2000" b="1" smtClean="0">
                <a:solidFill>
                  <a:schemeClr val="bg1"/>
                </a:solidFill>
                <a:effectLst>
                  <a:glow rad="127000">
                    <a:schemeClr val="tx1"/>
                  </a:glow>
                </a:effectLst>
              </a:rPr>
              <a:t>convinşi </a:t>
            </a:r>
            <a:r>
              <a:rPr lang="ro-RO" sz="2000" b="1">
                <a:solidFill>
                  <a:schemeClr val="bg1"/>
                </a:solidFill>
                <a:effectLst>
                  <a:glow rad="127000">
                    <a:schemeClr val="tx1"/>
                  </a:glow>
                </a:effectLst>
              </a:rPr>
              <a:t>de adevăr prin cercetarea cu </a:t>
            </a:r>
            <a:r>
              <a:rPr lang="ro-RO" sz="2000" b="1" smtClean="0">
                <a:solidFill>
                  <a:schemeClr val="bg1"/>
                </a:solidFill>
                <a:effectLst>
                  <a:glow rad="127000">
                    <a:schemeClr val="tx1"/>
                  </a:glow>
                </a:effectLst>
              </a:rPr>
              <a:t>conştiinciozitate </a:t>
            </a:r>
            <a:r>
              <a:rPr lang="ro-RO" sz="2000" b="1">
                <a:solidFill>
                  <a:schemeClr val="bg1"/>
                </a:solidFill>
                <a:effectLst>
                  <a:glow rad="127000">
                    <a:schemeClr val="tx1"/>
                  </a:glow>
                </a:effectLst>
              </a:rPr>
              <a:t>a </a:t>
            </a:r>
            <a:r>
              <a:rPr lang="ro-RO" sz="2000" b="1">
                <a:solidFill>
                  <a:schemeClr val="bg1"/>
                </a:solidFill>
                <a:effectLst>
                  <a:glow rad="127000">
                    <a:schemeClr val="tx1"/>
                  </a:glow>
                </a:effectLst>
              </a:rPr>
              <a:t>Scripturilor</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pic>
        <p:nvPicPr>
          <p:cNvPr id="6" name="Imagen 5">
            <a:extLst>
              <a:ext uri="{FF2B5EF4-FFF2-40B4-BE49-F238E27FC236}">
                <a16:creationId xmlns:a16="http://schemas.microsoft.com/office/drawing/2014/main" xmlns="" id="{FBB5F6B3-FBA4-4454-8241-9FA04B6A454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331124" y="3932081"/>
            <a:ext cx="3700732" cy="27755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xmlns="" id="{5F364FBC-21F2-43B7-AD6E-1B61ACD481B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91704" y="3906203"/>
            <a:ext cx="2553897" cy="286493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ángulo 8">
            <a:extLst>
              <a:ext uri="{FF2B5EF4-FFF2-40B4-BE49-F238E27FC236}">
                <a16:creationId xmlns:a16="http://schemas.microsoft.com/office/drawing/2014/main" xmlns="" id="{A50EC6D2-8957-4A45-8601-355FE6E9629F}"/>
              </a:ext>
            </a:extLst>
          </p:cNvPr>
          <p:cNvSpPr/>
          <p:nvPr/>
        </p:nvSpPr>
        <p:spPr>
          <a:xfrm>
            <a:off x="3071479" y="4087353"/>
            <a:ext cx="2173380" cy="1938992"/>
          </a:xfrm>
          <a:prstGeom prst="rect">
            <a:avLst/>
          </a:prstGeom>
        </p:spPr>
        <p:txBody>
          <a:bodyPr wrap="square">
            <a:spAutoFit/>
          </a:bodyPr>
          <a:lstStyle/>
          <a:p>
            <a:pPr algn="ctr">
              <a:spcBef>
                <a:spcPts val="600"/>
              </a:spcBef>
            </a:pPr>
            <a:r>
              <a:rPr lang="ro-RO" sz="2000" b="1">
                <a:solidFill>
                  <a:schemeClr val="bg1"/>
                </a:solidFill>
                <a:effectLst>
                  <a:glow rad="127000">
                    <a:schemeClr val="tx1"/>
                  </a:glow>
                </a:effectLst>
              </a:rPr>
              <a:t>Un răpuns pur </a:t>
            </a:r>
            <a:r>
              <a:rPr lang="ro-RO" sz="2000" b="1" smtClean="0">
                <a:solidFill>
                  <a:schemeClr val="bg1"/>
                </a:solidFill>
                <a:effectLst>
                  <a:glow rad="127000">
                    <a:schemeClr val="tx1"/>
                  </a:glow>
                </a:effectLst>
              </a:rPr>
              <a:t>emoţional</a:t>
            </a:r>
            <a:r>
              <a:rPr lang="ro-RO" sz="2000" b="1">
                <a:solidFill>
                  <a:schemeClr val="bg1"/>
                </a:solidFill>
                <a:effectLst>
                  <a:glow rad="127000">
                    <a:schemeClr val="tx1"/>
                  </a:glow>
                </a:effectLst>
              </a:rPr>
              <a:t>, lipsit de studiu personal, este superficial </a:t>
            </a:r>
            <a:r>
              <a:rPr lang="ro-RO" sz="2000" b="1" smtClean="0">
                <a:solidFill>
                  <a:schemeClr val="bg1"/>
                </a:solidFill>
                <a:effectLst>
                  <a:glow rad="127000">
                    <a:schemeClr val="tx1"/>
                  </a:glow>
                </a:effectLst>
              </a:rPr>
              <a:t>şi </a:t>
            </a:r>
            <a:r>
              <a:rPr lang="ro-RO" sz="2000" b="1">
                <a:solidFill>
                  <a:schemeClr val="bg1"/>
                </a:solidFill>
                <a:effectLst>
                  <a:glow rad="127000">
                    <a:schemeClr val="tx1"/>
                  </a:glow>
                </a:effectLst>
              </a:rPr>
              <a:t>de scurtă durată</a:t>
            </a:r>
            <a:r>
              <a:rPr lang="ro-RO" sz="2000" b="1">
                <a:solidFill>
                  <a:schemeClr val="bg1"/>
                </a:solidFill>
                <a:effectLst>
                  <a:glow rad="127000">
                    <a:schemeClr val="tx1"/>
                  </a:glow>
                </a:effectLst>
              </a:rPr>
              <a:t>. </a:t>
            </a:r>
            <a:endParaRPr lang="ro-RO" sz="2000" b="1">
              <a:solidFill>
                <a:schemeClr val="bg1"/>
              </a:solidFill>
              <a:effectLst>
                <a:glow rad="127000">
                  <a:schemeClr val="tx1"/>
                </a:glow>
              </a:effectLst>
            </a:endParaRPr>
          </a:p>
        </p:txBody>
      </p:sp>
    </p:spTree>
    <p:extLst>
      <p:ext uri="{BB962C8B-B14F-4D97-AF65-F5344CB8AC3E}">
        <p14:creationId xmlns:p14="http://schemas.microsoft.com/office/powerpoint/2010/main" xmlns="" val="954242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2877DF8-DCB0-490B-922B-5AEAA1980D6E}"/>
              </a:ext>
            </a:extLst>
          </p:cNvPr>
          <p:cNvSpPr/>
          <p:nvPr/>
        </p:nvSpPr>
        <p:spPr>
          <a:xfrm>
            <a:off x="5063706" y="0"/>
            <a:ext cx="4080293"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r>
              <a:rPr lang="ro-RO" sz="4400" b="1" spc="50" smtClean="0">
                <a:ln w="11430"/>
                <a:gradFill flip="none" rotWithShape="1">
                  <a:gsLst>
                    <a:gs pos="0">
                      <a:schemeClr val="accent4">
                        <a:lumMod val="75000"/>
                        <a:shade val="30000"/>
                        <a:satMod val="115000"/>
                      </a:schemeClr>
                    </a:gs>
                    <a:gs pos="29000">
                      <a:schemeClr val="accent4">
                        <a:lumMod val="75000"/>
                        <a:shade val="67500"/>
                        <a:satMod val="115000"/>
                      </a:schemeClr>
                    </a:gs>
                    <a:gs pos="64000">
                      <a:schemeClr val="accent4">
                        <a:lumMod val="75000"/>
                        <a:shade val="100000"/>
                        <a:satMod val="115000"/>
                      </a:schemeClr>
                    </a:gs>
                  </a:gsLst>
                  <a:lin ang="16200000" scaled="1"/>
                  <a:tileRect/>
                </a:gradFill>
                <a:effectLst>
                  <a:outerShdw blurRad="76200" dist="50800" dir="5400000" algn="tl" rotWithShape="0">
                    <a:srgbClr val="000000">
                      <a:alpha val="65000"/>
                    </a:srgbClr>
                  </a:outerShdw>
                </a:effectLst>
              </a:rPr>
              <a:t>AREOPAGUL</a:t>
            </a:r>
            <a:endParaRPr lang="ro-RO" sz="4400" b="1" spc="50">
              <a:ln w="11430"/>
              <a:gradFill flip="none" rotWithShape="1">
                <a:gsLst>
                  <a:gs pos="0">
                    <a:schemeClr val="accent4">
                      <a:lumMod val="75000"/>
                      <a:shade val="30000"/>
                      <a:satMod val="115000"/>
                    </a:schemeClr>
                  </a:gs>
                  <a:gs pos="29000">
                    <a:schemeClr val="accent4">
                      <a:lumMod val="75000"/>
                      <a:shade val="67500"/>
                      <a:satMod val="115000"/>
                    </a:schemeClr>
                  </a:gs>
                  <a:gs pos="64000">
                    <a:schemeClr val="accent4">
                      <a:lumMod val="75000"/>
                      <a:shade val="100000"/>
                      <a:satMod val="115000"/>
                    </a:schemeClr>
                  </a:gs>
                </a:gsLst>
                <a:lin ang="16200000" scaled="1"/>
                <a:tileRect/>
              </a:gradFill>
              <a:effectLst>
                <a:outerShdw blurRad="76200" dist="50800" dir="5400000" algn="tl" rotWithShape="0">
                  <a:srgbClr val="000000">
                    <a:alpha val="65000"/>
                  </a:srgbClr>
                </a:outerShdw>
              </a:effectLst>
            </a:endParaRPr>
          </a:p>
        </p:txBody>
      </p:sp>
      <p:sp>
        <p:nvSpPr>
          <p:cNvPr id="3" name="Rectángulo 2">
            <a:extLst>
              <a:ext uri="{FF2B5EF4-FFF2-40B4-BE49-F238E27FC236}">
                <a16:creationId xmlns:a16="http://schemas.microsoft.com/office/drawing/2014/main" xmlns="" id="{E44FBB95-C868-42F9-A2C6-B679A2D656DA}"/>
              </a:ext>
            </a:extLst>
          </p:cNvPr>
          <p:cNvSpPr/>
          <p:nvPr/>
        </p:nvSpPr>
        <p:spPr>
          <a:xfrm>
            <a:off x="951345" y="715945"/>
            <a:ext cx="8104331" cy="646331"/>
          </a:xfrm>
          <a:prstGeom prst="rect">
            <a:avLst/>
          </a:prstGeom>
        </p:spPr>
        <p:txBody>
          <a:bodyPr wrap="square">
            <a:spAutoFit/>
          </a:bodyPr>
          <a:lstStyle/>
          <a:p>
            <a:pPr algn="ctr"/>
            <a:r>
              <a:rPr lang="ro-RO" b="1" dirty="0" smtClean="0">
                <a:solidFill>
                  <a:srgbClr val="002060"/>
                </a:solidFill>
                <a:latin typeface="Comic Sans MS" panose="030F0702030302020204" pitchFamily="66" charset="0"/>
              </a:rPr>
              <a:t>„Atunci </a:t>
            </a:r>
            <a:r>
              <a:rPr lang="ro-RO" b="1" dirty="0" smtClean="0">
                <a:solidFill>
                  <a:srgbClr val="002060"/>
                </a:solidFill>
                <a:latin typeface="Comic Sans MS" panose="030F0702030302020204" pitchFamily="66" charset="0"/>
              </a:rPr>
              <a:t>l-au luat, l-au dus la Areopag, şi au zis: „Putem să ştim care este această învăţătură nouă, pe care o vesteşti tu?”” </a:t>
            </a:r>
            <a:r>
              <a:rPr lang="ro-RO" sz="1600" b="1" dirty="0" smtClean="0">
                <a:solidFill>
                  <a:srgbClr val="002060"/>
                </a:solidFill>
                <a:latin typeface="Comic Sans MS" panose="030F0702030302020204" pitchFamily="66" charset="0"/>
              </a:rPr>
              <a:t>(Fapte 17:19)</a:t>
            </a:r>
            <a:endParaRPr lang="ro-RO" sz="1600" b="1" dirty="0">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3A889849-4E9F-4DB1-84D5-692ADEC9058B}"/>
              </a:ext>
            </a:extLst>
          </p:cNvPr>
          <p:cNvSpPr txBox="1"/>
          <p:nvPr/>
        </p:nvSpPr>
        <p:spPr>
          <a:xfrm>
            <a:off x="2380886" y="1393027"/>
            <a:ext cx="6674790" cy="2092881"/>
          </a:xfrm>
          <a:prstGeom prst="rect">
            <a:avLst/>
          </a:prstGeom>
          <a:noFill/>
        </p:spPr>
        <p:txBody>
          <a:bodyPr wrap="square" rtlCol="0">
            <a:spAutoFit/>
          </a:bodyPr>
          <a:lstStyle/>
          <a:p>
            <a:pPr>
              <a:spcBef>
                <a:spcPts val="600"/>
              </a:spcBef>
            </a:pPr>
            <a:r>
              <a:rPr lang="ro-RO" sz="2000" b="1"/>
              <a:t>În Atena, Pavel a folosit noi tehnici de prezentare a Evangheliei.</a:t>
            </a:r>
          </a:p>
          <a:p>
            <a:pPr>
              <a:spcBef>
                <a:spcPts val="600"/>
              </a:spcBef>
            </a:pPr>
            <a:r>
              <a:rPr lang="ro-RO" sz="2000" b="1"/>
              <a:t> În </a:t>
            </a:r>
            <a:r>
              <a:rPr lang="ro-RO" sz="2000" b="1" smtClean="0"/>
              <a:t>faţa </a:t>
            </a:r>
            <a:r>
              <a:rPr lang="ro-RO" sz="2000" b="1"/>
              <a:t>unui public format exclusiv din neamuri, nu a putut folosi Scripturile ca bază a predicării sale. </a:t>
            </a:r>
          </a:p>
          <a:p>
            <a:pPr>
              <a:spcBef>
                <a:spcPts val="600"/>
              </a:spcBef>
            </a:pPr>
            <a:r>
              <a:rPr lang="ro-RO" sz="2000" b="1"/>
              <a:t>A pornit de la </a:t>
            </a:r>
            <a:r>
              <a:rPr lang="ro-RO" sz="2000" b="1" smtClean="0"/>
              <a:t>cunoştinţele </a:t>
            </a:r>
            <a:r>
              <a:rPr lang="ro-RO" sz="2000" b="1"/>
              <a:t>despre lumea naturală </a:t>
            </a:r>
            <a:r>
              <a:rPr lang="ro-RO" sz="2000" b="1" smtClean="0"/>
              <a:t>şi </a:t>
            </a:r>
            <a:r>
              <a:rPr lang="ro-RO" sz="2000" b="1"/>
              <a:t>filozofie pentru ca ei să poată </a:t>
            </a:r>
            <a:r>
              <a:rPr lang="ro-RO" sz="2000" b="1" smtClean="0"/>
              <a:t>înţelege </a:t>
            </a:r>
            <a:r>
              <a:rPr lang="ro-RO" sz="2000" b="1"/>
              <a:t>ceea ce el dorea să îi </a:t>
            </a:r>
            <a:r>
              <a:rPr lang="ro-RO" sz="2000" b="1" smtClean="0"/>
              <a:t>înveţe</a:t>
            </a:r>
            <a:r>
              <a:rPr lang="ro-RO" sz="2000" b="1" smtClean="0"/>
              <a:t>.</a:t>
            </a:r>
            <a:endParaRPr lang="ro-RO" sz="2000" b="1"/>
          </a:p>
        </p:txBody>
      </p:sp>
      <p:pic>
        <p:nvPicPr>
          <p:cNvPr id="7" name="Imagen 6">
            <a:extLst>
              <a:ext uri="{FF2B5EF4-FFF2-40B4-BE49-F238E27FC236}">
                <a16:creationId xmlns:a16="http://schemas.microsoft.com/office/drawing/2014/main" xmlns="" id="{76EE9623-F5A2-44B9-A4E2-04508C5CC134}"/>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512804" y="3468558"/>
            <a:ext cx="4536301" cy="3389442"/>
          </a:xfrm>
          <a:prstGeom prst="snip2DiagRect">
            <a:avLst>
              <a:gd name="adj1" fmla="val 9417"/>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ángulo 9">
            <a:extLst>
              <a:ext uri="{FF2B5EF4-FFF2-40B4-BE49-F238E27FC236}">
                <a16:creationId xmlns:a16="http://schemas.microsoft.com/office/drawing/2014/main" xmlns="" id="{DDDD7F35-814A-4E20-AB9A-2327D1B42E5F}"/>
              </a:ext>
            </a:extLst>
          </p:cNvPr>
          <p:cNvSpPr/>
          <p:nvPr/>
        </p:nvSpPr>
        <p:spPr>
          <a:xfrm>
            <a:off x="86259" y="4464534"/>
            <a:ext cx="4400668" cy="2323713"/>
          </a:xfrm>
          <a:prstGeom prst="rect">
            <a:avLst/>
          </a:prstGeom>
        </p:spPr>
        <p:txBody>
          <a:bodyPr wrap="square">
            <a:spAutoFit/>
          </a:bodyPr>
          <a:lstStyle/>
          <a:p>
            <a:pPr>
              <a:spcBef>
                <a:spcPts val="600"/>
              </a:spcBef>
            </a:pPr>
            <a:r>
              <a:rPr lang="ro-RO" sz="2000" b="1" smtClean="0"/>
              <a:t>Pentru minţile obişnuite </a:t>
            </a:r>
            <a:r>
              <a:rPr lang="ro-RO" sz="2000" b="1"/>
              <a:t>să creadă că zeilor nu le pasă de ce se întâmplă pe pământ, mesajul lui Pavel era cu adevărat special. </a:t>
            </a:r>
          </a:p>
          <a:p>
            <a:pPr>
              <a:spcBef>
                <a:spcPts val="600"/>
              </a:spcBef>
            </a:pPr>
            <a:r>
              <a:rPr lang="ro-RO" sz="2000" b="1" smtClean="0"/>
              <a:t>Deşi </a:t>
            </a:r>
            <a:r>
              <a:rPr lang="ro-RO" sz="2000" b="1"/>
              <a:t>majoritatea l-au luat în derâdere, unii, precum Dionisie </a:t>
            </a:r>
            <a:r>
              <a:rPr lang="ro-RO" sz="2000" b="1" smtClean="0"/>
              <a:t>şi </a:t>
            </a:r>
            <a:r>
              <a:rPr lang="ro-RO" sz="2000" b="1"/>
              <a:t>Damaris, </a:t>
            </a:r>
            <a:r>
              <a:rPr lang="ro-RO" sz="2000" b="1"/>
              <a:t>au </a:t>
            </a:r>
            <a:r>
              <a:rPr lang="ro-RO" sz="2000" b="1" smtClean="0"/>
              <a:t>crezut</a:t>
            </a:r>
            <a:r>
              <a:rPr lang="ro-RO" sz="2000" b="1" smtClean="0"/>
              <a:t>. </a:t>
            </a:r>
            <a:endParaRPr lang="ro-RO" sz="2000" b="1"/>
          </a:p>
        </p:txBody>
      </p:sp>
      <p:pic>
        <p:nvPicPr>
          <p:cNvPr id="1026" name="Picture 2" descr="https://www.goodsalt.com/thumbs_big/lfwas1826.jpg">
            <a:extLst>
              <a:ext uri="{FF2B5EF4-FFF2-40B4-BE49-F238E27FC236}">
                <a16:creationId xmlns:a16="http://schemas.microsoft.com/office/drawing/2014/main" xmlns="" id="{E06A433B-FF43-4499-BDCA-9FE3F366A670}"/>
              </a:ext>
            </a:extLst>
          </p:cNvPr>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86258" y="1447128"/>
            <a:ext cx="2241171" cy="2909212"/>
          </a:xfrm>
          <a:prstGeom prst="snip2DiagRect">
            <a:avLst>
              <a:gd name="adj1" fmla="val 14242"/>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 name="Imagen 11">
            <a:extLst>
              <a:ext uri="{FF2B5EF4-FFF2-40B4-BE49-F238E27FC236}">
                <a16:creationId xmlns:a16="http://schemas.microsoft.com/office/drawing/2014/main" xmlns="" id="{7D42F6E6-695B-4B4C-AF75-16C0EEF6624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583219" y="3504326"/>
            <a:ext cx="1673795" cy="941789"/>
          </a:xfrm>
          <a:prstGeom prst="snip2DiagRect">
            <a:avLst>
              <a:gd name="adj1" fmla="val 21067"/>
              <a:gd name="adj2" fmla="val 16667"/>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79105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ppt_w/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ppt_w</p:attrName>
                                        </p:attrNameLst>
                                      </p:cBhvr>
                                      <p:tavLst>
                                        <p:tav tm="0" fmla="#ppt_w*sin(2.5*pi*$)">
                                          <p:val>
                                            <p:fltVal val="0"/>
                                          </p:val>
                                        </p:tav>
                                        <p:tav tm="100000">
                                          <p:val>
                                            <p:fltVal val="1"/>
                                          </p:val>
                                        </p:tav>
                                      </p:tavLst>
                                    </p:anim>
                                    <p:anim calcmode="lin" valueType="num">
                                      <p:cBhvr>
                                        <p:cTn id="26" dur="1000" fill="hold"/>
                                        <p:tgtEl>
                                          <p:spTgt spid="1026"/>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ppt_w</p:attrName>
                                        </p:attrNameLst>
                                      </p:cBhvr>
                                      <p:tavLst>
                                        <p:tav tm="0" fmla="#ppt_w*sin(2.5*pi*$)">
                                          <p:val>
                                            <p:fltVal val="0"/>
                                          </p:val>
                                        </p:tav>
                                        <p:tav tm="100000">
                                          <p:val>
                                            <p:fltVal val="1"/>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ppt_w</p:attrName>
                                        </p:attrNameLst>
                                      </p:cBhvr>
                                      <p:tavLst>
                                        <p:tav tm="0" fmla="#ppt_w*sin(2.5*pi*$)">
                                          <p:val>
                                            <p:fltVal val="0"/>
                                          </p:val>
                                        </p:tav>
                                        <p:tav tm="100000">
                                          <p:val>
                                            <p:fltVal val="1"/>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left)">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57" dur="5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6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0"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1314</Words>
  <Application>Microsoft Office PowerPoint</Application>
  <PresentationFormat>Expunere pe ecran (4:3)</PresentationFormat>
  <Paragraphs>62</Paragraphs>
  <Slides>11</Slides>
  <Notes>0</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11</vt:i4>
      </vt:variant>
    </vt:vector>
  </HeadingPairs>
  <TitlesOfParts>
    <vt:vector size="20" baseType="lpstr">
      <vt:lpstr>Arial</vt:lpstr>
      <vt:lpstr>Calibri</vt:lpstr>
      <vt:lpstr>Cooper Black</vt:lpstr>
      <vt:lpstr>Comic Sans MS</vt:lpstr>
      <vt:lpstr>Wingdings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A doua calatorie misionara</dc:title>
  <dc:subject>Studiu Biblic, Trim. III, 2018 – Faptele apostolilor</dc:subject>
  <dc:creator>Sergio Fustero Carreras</dc:creator>
  <cp:keywords>http://www.fustero.net/es/index_ro.php</cp:keywords>
  <cp:lastModifiedBy>Tronaru Viorel</cp:lastModifiedBy>
  <cp:revision>92</cp:revision>
  <dcterms:created xsi:type="dcterms:W3CDTF">2018-08-08T15:28:59Z</dcterms:created>
  <dcterms:modified xsi:type="dcterms:W3CDTF">2018-08-30T18:42:45Z</dcterms:modified>
</cp:coreProperties>
</file>