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5" r:id="rId3"/>
    <p:sldId id="257" r:id="rId4"/>
    <p:sldId id="258" r:id="rId5"/>
    <p:sldId id="259" r:id="rId6"/>
    <p:sldId id="264"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8266"/>
    <a:srgbClr val="1A5C48"/>
    <a:srgbClr val="298E6F"/>
    <a:srgbClr val="99382C"/>
    <a:srgbClr val="2E4BA0"/>
    <a:srgbClr val="002170"/>
    <a:srgbClr val="2E2300"/>
    <a:srgbClr val="163456"/>
    <a:srgbClr val="9CBEE5"/>
    <a:srgbClr val="A44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874700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4057057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61704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3113836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4127568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3640215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1545291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2472438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1562504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15150415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DEE51F7-F93A-43F0-A7AD-1BF72FC2719A}" type="datetimeFigureOut">
              <a:rPr lang="es-ES" smtClean="0"/>
              <a:pPr/>
              <a:t>10/07/2018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3472678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E51F7-F93A-43F0-A7AD-1BF72FC2719A}" type="datetimeFigureOut">
              <a:rPr lang="es-ES" smtClean="0"/>
              <a:pPr/>
              <a:t>10/07/2018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6DEDD-5838-48CF-A69A-73C815C3E3F8}" type="slidenum">
              <a:rPr lang="es-ES" smtClean="0"/>
              <a:pPr/>
              <a:t>‹#›</a:t>
            </a:fld>
            <a:endParaRPr lang="es-ES"/>
          </a:p>
        </p:txBody>
      </p:sp>
    </p:spTree>
    <p:extLst>
      <p:ext uri="{BB962C8B-B14F-4D97-AF65-F5344CB8AC3E}">
        <p14:creationId xmlns:p14="http://schemas.microsoft.com/office/powerpoint/2010/main" xmlns="" val="1680923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38496A5-E8C4-4BD1-A50F-0C37B1D6B5A8}"/>
              </a:ext>
            </a:extLst>
          </p:cNvPr>
          <p:cNvSpPr txBox="1"/>
          <p:nvPr/>
        </p:nvSpPr>
        <p:spPr>
          <a:xfrm>
            <a:off x="-1" y="147456"/>
            <a:ext cx="9143999"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ro-RO" sz="8800" spc="300" dirty="0" smtClean="0">
                <a:gradFill>
                  <a:gsLst>
                    <a:gs pos="0">
                      <a:srgbClr val="FFFF00"/>
                    </a:gs>
                    <a:gs pos="76000">
                      <a:schemeClr val="accent2">
                        <a:tint val="90000"/>
                        <a:shade val="60000"/>
                        <a:satMod val="240000"/>
                      </a:schemeClr>
                    </a:gs>
                    <a:gs pos="100000">
                      <a:srgbClr val="FF0000"/>
                    </a:gs>
                  </a:gsLst>
                  <a:lin ang="5400000"/>
                </a:gradFill>
              </a:rPr>
              <a:t>CINCIZECIMEA</a:t>
            </a:r>
            <a:endParaRPr lang="ro-RO" sz="8800" spc="300" dirty="0">
              <a:gradFill>
                <a:gsLst>
                  <a:gs pos="0">
                    <a:srgbClr val="FFFF00"/>
                  </a:gs>
                  <a:gs pos="76000">
                    <a:schemeClr val="accent2">
                      <a:tint val="90000"/>
                      <a:shade val="60000"/>
                      <a:satMod val="240000"/>
                    </a:schemeClr>
                  </a:gs>
                  <a:gs pos="100000">
                    <a:srgbClr val="FF0000"/>
                  </a:gs>
                </a:gsLst>
                <a:lin ang="5400000"/>
              </a:gradFill>
            </a:endParaRPr>
          </a:p>
        </p:txBody>
      </p:sp>
      <p:sp>
        <p:nvSpPr>
          <p:cNvPr id="5" name="CuadroTexto 4">
            <a:extLst>
              <a:ext uri="{FF2B5EF4-FFF2-40B4-BE49-F238E27FC236}">
                <a16:creationId xmlns:a16="http://schemas.microsoft.com/office/drawing/2014/main" xmlns="" id="{C582F17F-DE9C-4B9B-8F7F-AC691100CE33}"/>
              </a:ext>
            </a:extLst>
          </p:cNvPr>
          <p:cNvSpPr txBox="1"/>
          <p:nvPr/>
        </p:nvSpPr>
        <p:spPr>
          <a:xfrm>
            <a:off x="6151386" y="6454164"/>
            <a:ext cx="2992614" cy="369332"/>
          </a:xfrm>
          <a:prstGeom prst="rect">
            <a:avLst/>
          </a:prstGeom>
          <a:noFill/>
        </p:spPr>
        <p:txBody>
          <a:bodyPr wrap="none" rtlCol="0">
            <a:spAutoFit/>
          </a:bodyPr>
          <a:lstStyle/>
          <a:p>
            <a:pPr algn="r"/>
            <a:r>
              <a:rPr lang="ro-RO" b="1" dirty="0" smtClean="0">
                <a:solidFill>
                  <a:srgbClr val="EBD0AB"/>
                </a:solidFill>
              </a:rPr>
              <a:t>Studiul 2 pentru 14 iulie 2018</a:t>
            </a:r>
            <a:endParaRPr lang="ro-RO" b="1" dirty="0">
              <a:solidFill>
                <a:srgbClr val="EBD0AB"/>
              </a:solidFill>
            </a:endParaRPr>
          </a:p>
        </p:txBody>
      </p:sp>
      <p:pic>
        <p:nvPicPr>
          <p:cNvPr id="7" name="Imagen 6">
            <a:extLst>
              <a:ext uri="{FF2B5EF4-FFF2-40B4-BE49-F238E27FC236}">
                <a16:creationId xmlns:a16="http://schemas.microsoft.com/office/drawing/2014/main" xmlns="" id="{748E0A4A-6264-40CD-9550-CB3C0FBD456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824484"/>
            <a:ext cx="9144000" cy="4572000"/>
          </a:xfrm>
          <a:prstGeom prst="rect">
            <a:avLst/>
          </a:prstGeom>
        </p:spPr>
      </p:pic>
    </p:spTree>
    <p:extLst>
      <p:ext uri="{BB962C8B-B14F-4D97-AF65-F5344CB8AC3E}">
        <p14:creationId xmlns:p14="http://schemas.microsoft.com/office/powerpoint/2010/main" xmlns="" val="35469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B0B6DE2-A176-4DD7-A136-F435036A388D}"/>
              </a:ext>
            </a:extLst>
          </p:cNvPr>
          <p:cNvSpPr/>
          <p:nvPr/>
        </p:nvSpPr>
        <p:spPr>
          <a:xfrm>
            <a:off x="243696" y="1351508"/>
            <a:ext cx="8656608" cy="3816429"/>
          </a:xfrm>
          <a:prstGeom prst="rect">
            <a:avLst/>
          </a:prstGeom>
        </p:spPr>
        <p:txBody>
          <a:bodyPr wrap="square">
            <a:spAutoFit/>
          </a:bodyPr>
          <a:lstStyle/>
          <a:p>
            <a:pPr>
              <a:spcBef>
                <a:spcPts val="600"/>
              </a:spcBef>
            </a:pPr>
            <a:r>
              <a:rPr lang="ro-RO" sz="2200" b="1" dirty="0" smtClean="0">
                <a:effectLst>
                  <a:outerShdw blurRad="38100" dist="38100" dir="2700000" algn="tl">
                    <a:srgbClr val="000000">
                      <a:alpha val="43137"/>
                    </a:srgbClr>
                  </a:outerShdw>
                </a:effectLst>
                <a:latin typeface="Cooper Black" pitchFamily="18" charset="0"/>
              </a:rPr>
              <a:t>„</a:t>
            </a:r>
            <a:r>
              <a:rPr lang="ro-RO" sz="2200" b="1" dirty="0" smtClean="0">
                <a:effectLst>
                  <a:outerShdw blurRad="38100" dist="38100" dir="2700000" algn="tl">
                    <a:srgbClr val="000000">
                      <a:alpha val="43137"/>
                    </a:srgbClr>
                  </a:outerShdw>
                </a:effectLst>
                <a:latin typeface="Arial Black" panose="020B0A04020102020204" pitchFamily="34" charset="0"/>
              </a:rPr>
              <a:t>Când </a:t>
            </a:r>
            <a:r>
              <a:rPr lang="ro-RO" sz="2200" b="1" dirty="0">
                <a:effectLst>
                  <a:outerShdw blurRad="38100" dist="38100" dir="2700000" algn="tl">
                    <a:srgbClr val="000000">
                      <a:alpha val="43137"/>
                    </a:srgbClr>
                  </a:outerShdw>
                </a:effectLst>
                <a:latin typeface="Arial Black" panose="020B0A04020102020204" pitchFamily="34" charset="0"/>
              </a:rPr>
              <a:t>ia inima în stăpânire, Duhul lui Dumnezeu transformă viaţa. Gândurile păcătoase sunt înlăturate, faptele rele sunt părăsite, iubirea, umilinţa şi pacea iau locul mâniei, invidiei şi certurilor. Bucuria ia locul întristării, iar faţa oglindeşte lumina cerească. Nimeni nu vede mâna care ridică povara, nimeni nu vede lumina care se coboară de sus. Binecuvântarea vine atunci când sufletul se predă prin credinţă lui Dumnezeu. Apoi, acea putere pe care nici un ochi omenesc nu o poate vedea creează o făptură nouă, după chipul lui Dumnezeu</a:t>
            </a:r>
            <a:r>
              <a:rPr lang="ro-RO" sz="2200" b="1" dirty="0" smtClean="0">
                <a:effectLst>
                  <a:outerShdw blurRad="38100" dist="38100" dir="2700000" algn="tl">
                    <a:srgbClr val="000000">
                      <a:alpha val="43137"/>
                    </a:srgbClr>
                  </a:outerShdw>
                </a:effectLst>
                <a:latin typeface="Arial Black" panose="020B0A04020102020204" pitchFamily="34" charset="0"/>
              </a:rPr>
              <a:t>.</a:t>
            </a:r>
            <a:r>
              <a:rPr lang="ro-RO" sz="2200" b="1" dirty="0" smtClean="0">
                <a:effectLst>
                  <a:outerShdw blurRad="38100" dist="38100" dir="2700000" algn="tl">
                    <a:srgbClr val="000000">
                      <a:alpha val="43137"/>
                    </a:srgbClr>
                  </a:outerShdw>
                </a:effectLst>
                <a:latin typeface="Cooper Black" pitchFamily="18" charset="0"/>
              </a:rPr>
              <a:t>”</a:t>
            </a:r>
            <a:endParaRPr lang="ro-RO" sz="2200" b="1" dirty="0">
              <a:effectLst>
                <a:outerShdw blurRad="38100" dist="38100" dir="2700000" algn="tl">
                  <a:srgbClr val="000000">
                    <a:alpha val="43137"/>
                  </a:srgbClr>
                </a:outerShdw>
              </a:effectLst>
              <a:latin typeface="Cooper Black" pitchFamily="18" charset="0"/>
            </a:endParaRPr>
          </a:p>
        </p:txBody>
      </p:sp>
      <p:sp>
        <p:nvSpPr>
          <p:cNvPr id="3" name="CuadroTexto 2">
            <a:extLst>
              <a:ext uri="{FF2B5EF4-FFF2-40B4-BE49-F238E27FC236}">
                <a16:creationId xmlns:a16="http://schemas.microsoft.com/office/drawing/2014/main" xmlns="" id="{C079E208-8A92-4CC2-8213-2013366D70FF}"/>
              </a:ext>
            </a:extLst>
          </p:cNvPr>
          <p:cNvSpPr txBox="1"/>
          <p:nvPr/>
        </p:nvSpPr>
        <p:spPr>
          <a:xfrm>
            <a:off x="5161301" y="6488668"/>
            <a:ext cx="3917098" cy="369332"/>
          </a:xfrm>
          <a:prstGeom prst="rect">
            <a:avLst/>
          </a:prstGeom>
          <a:noFill/>
        </p:spPr>
        <p:txBody>
          <a:bodyPr wrap="none" rtlCol="0">
            <a:spAutoFit/>
          </a:bodyPr>
          <a:lstStyle/>
          <a:p>
            <a:pPr algn="r"/>
            <a:r>
              <a:rPr lang="ro-RO" b="1" smtClean="0"/>
              <a:t>E.G.W. (Hristos </a:t>
            </a:r>
            <a:r>
              <a:rPr lang="ro-RO" b="1"/>
              <a:t>Lumina </a:t>
            </a:r>
            <a:r>
              <a:rPr lang="ro-RO" b="1" smtClean="0"/>
              <a:t>Lumii</a:t>
            </a:r>
            <a:r>
              <a:rPr lang="ro-RO" b="1" smtClean="0"/>
              <a:t>, </a:t>
            </a:r>
            <a:r>
              <a:rPr lang="ro-RO" b="1" smtClean="0"/>
              <a:t>pa</a:t>
            </a:r>
            <a:r>
              <a:rPr lang="ro-RO" b="1" smtClean="0"/>
              <a:t>g</a:t>
            </a:r>
            <a:r>
              <a:rPr lang="ro-RO" b="1" smtClean="0"/>
              <a:t>. </a:t>
            </a:r>
            <a:r>
              <a:rPr lang="ro-RO" b="1" smtClean="0"/>
              <a:t>173</a:t>
            </a:r>
            <a:r>
              <a:rPr lang="ro-RO" b="1" smtClean="0"/>
              <a:t>)</a:t>
            </a:r>
            <a:endParaRPr lang="ro-RO" b="1"/>
          </a:p>
        </p:txBody>
      </p:sp>
    </p:spTree>
    <p:extLst>
      <p:ext uri="{BB962C8B-B14F-4D97-AF65-F5344CB8AC3E}">
        <p14:creationId xmlns:p14="http://schemas.microsoft.com/office/powerpoint/2010/main" xmlns="" val="2101893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94723"/>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3928C1C-A2D7-467E-9D7E-AEB6DC10E4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60121"/>
            <a:ext cx="9155932" cy="4577966"/>
          </a:xfrm>
          <a:prstGeom prst="rect">
            <a:avLst/>
          </a:prstGeom>
          <a:ln>
            <a:noFill/>
          </a:ln>
          <a:effectLst>
            <a:softEdge rad="63500"/>
          </a:effectLst>
        </p:spPr>
      </p:pic>
      <p:sp>
        <p:nvSpPr>
          <p:cNvPr id="2" name="Rectángulo 1">
            <a:extLst>
              <a:ext uri="{FF2B5EF4-FFF2-40B4-BE49-F238E27FC236}">
                <a16:creationId xmlns:a16="http://schemas.microsoft.com/office/drawing/2014/main" xmlns="" id="{C69F2EDD-CF62-4311-82D2-6129AC83E4FC}"/>
              </a:ext>
            </a:extLst>
          </p:cNvPr>
          <p:cNvSpPr/>
          <p:nvPr/>
        </p:nvSpPr>
        <p:spPr>
          <a:xfrm>
            <a:off x="199292" y="219608"/>
            <a:ext cx="8721970" cy="1938992"/>
          </a:xfrm>
          <a:prstGeom prst="rect">
            <a:avLst/>
          </a:prstGeom>
        </p:spPr>
        <p:txBody>
          <a:bodyPr wrap="square">
            <a:spAutoFit/>
            <a:scene3d>
              <a:camera prst="orthographicFront"/>
              <a:lightRig rig="sunrise"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„Dumnezeu a înviat pe acest Isus,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şi </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noi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toţi </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suntem martori ai Lui. Şi acum, odată ce S-a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înălţat </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prin dreapta lui Dumnezeu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şi </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a primit de la Tatăl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făgăduinţa </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Duhului Sfânt, a turnat ce </a:t>
            </a:r>
            <a:r>
              <a:rPr kumimoji="0" lang="ro-RO" sz="2400" b="1" i="0" u="none" strike="noStrike" kern="1200" cap="none" spc="0" normalizeH="0" baseline="0" noProof="0" dirty="0" smtClean="0">
                <a:ln>
                  <a:noFill/>
                </a:ln>
                <a:solidFill>
                  <a:srgbClr val="FFFF66"/>
                </a:solidFill>
                <a:effectLst/>
                <a:uLnTx/>
                <a:uFillTx/>
                <a:latin typeface="Comic Sans MS" panose="030F0702030302020204" pitchFamily="66" charset="0"/>
                <a:ea typeface="+mn-ea"/>
                <a:cs typeface="+mn-cs"/>
              </a:rPr>
              <a:t>vedeţi şi auziţi</a:t>
            </a: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a:t>
            </a:r>
            <a:b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br>
            <a:r>
              <a:rPr kumimoji="0" lang="ro-RO" sz="2400" b="1" i="0" u="none" strike="noStrike" kern="1200" cap="none" spc="0" normalizeH="0" baseline="0" noProof="0" dirty="0">
                <a:ln>
                  <a:noFill/>
                </a:ln>
                <a:solidFill>
                  <a:srgbClr val="FFFF66"/>
                </a:solidFill>
                <a:effectLst/>
                <a:uLnTx/>
                <a:uFillTx/>
                <a:latin typeface="Comic Sans MS" panose="030F0702030302020204" pitchFamily="66" charset="0"/>
                <a:ea typeface="+mn-ea"/>
                <a:cs typeface="+mn-cs"/>
              </a:rPr>
              <a:t>(Faptele apostolilor 2:32,33)</a:t>
            </a:r>
          </a:p>
        </p:txBody>
      </p:sp>
    </p:spTree>
    <p:extLst>
      <p:ext uri="{BB962C8B-B14F-4D97-AF65-F5344CB8AC3E}">
        <p14:creationId xmlns:p14="http://schemas.microsoft.com/office/powerpoint/2010/main" xmlns="" val="23374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52549E6-65EB-4DBA-9549-BB681F65746B}"/>
              </a:ext>
            </a:extLst>
          </p:cNvPr>
          <p:cNvSpPr txBox="1"/>
          <p:nvPr/>
        </p:nvSpPr>
        <p:spPr>
          <a:xfrm>
            <a:off x="750498" y="2687628"/>
            <a:ext cx="4106174" cy="4170372"/>
          </a:xfrm>
          <a:prstGeom prst="rect">
            <a:avLst/>
          </a:prstGeom>
          <a:noFill/>
        </p:spPr>
        <p:txBody>
          <a:bodyPr wrap="square" rtlCol="0">
            <a:spAutoFit/>
          </a:bodyPr>
          <a:lstStyle/>
          <a:p>
            <a:pPr marL="342900" indent="-342900">
              <a:spcBef>
                <a:spcPts val="600"/>
              </a:spcBef>
              <a:buFont typeface="+mj-lt"/>
              <a:buAutoNum type="arabicPeriod"/>
            </a:pPr>
            <a:r>
              <a:rPr lang="ro-RO" sz="2200" b="1" dirty="0" smtClean="0">
                <a:solidFill>
                  <a:schemeClr val="accent4">
                    <a:lumMod val="60000"/>
                    <a:lumOff val="40000"/>
                  </a:schemeClr>
                </a:solidFill>
                <a:effectLst>
                  <a:outerShdw blurRad="38100" dist="38100" dir="2700000" algn="tl">
                    <a:srgbClr val="000000">
                      <a:alpha val="43137"/>
                    </a:srgbClr>
                  </a:outerShdw>
                </a:effectLst>
              </a:rPr>
              <a:t>Fapte 2:1-3.</a:t>
            </a:r>
          </a:p>
          <a:p>
            <a:pPr marL="800100" lvl="1" indent="-342900">
              <a:spcBef>
                <a:spcPts val="600"/>
              </a:spcBef>
              <a:buSzPct val="120000"/>
              <a:buBlip>
                <a:blip r:embed="rId3"/>
              </a:buBlip>
            </a:pPr>
            <a:r>
              <a:rPr lang="ro-RO" sz="2200" b="1" dirty="0" smtClean="0">
                <a:solidFill>
                  <a:schemeClr val="bg1"/>
                </a:solidFill>
                <a:effectLst>
                  <a:outerShdw blurRad="38100" dist="38100" dir="2700000" algn="tl">
                    <a:srgbClr val="000000">
                      <a:alpha val="43137"/>
                    </a:srgbClr>
                  </a:outerShdw>
                </a:effectLst>
              </a:rPr>
              <a:t>Ploaia timpurie.</a:t>
            </a:r>
          </a:p>
          <a:p>
            <a:pPr marL="342900" indent="-342900">
              <a:spcBef>
                <a:spcPts val="600"/>
              </a:spcBef>
              <a:buFont typeface="+mj-lt"/>
              <a:buAutoNum type="arabicPeriod"/>
            </a:pPr>
            <a:r>
              <a:rPr lang="ro-RO" sz="2200" b="1" dirty="0" smtClean="0">
                <a:solidFill>
                  <a:schemeClr val="accent4">
                    <a:lumMod val="60000"/>
                    <a:lumOff val="40000"/>
                  </a:schemeClr>
                </a:solidFill>
                <a:effectLst>
                  <a:outerShdw blurRad="38100" dist="38100" dir="2700000" algn="tl">
                    <a:srgbClr val="000000">
                      <a:alpha val="43137"/>
                    </a:srgbClr>
                  </a:outerShdw>
                </a:effectLst>
              </a:rPr>
              <a:t>Fapte</a:t>
            </a:r>
            <a:r>
              <a:rPr lang="ro-RO" sz="2200" b="1" dirty="0" smtClean="0">
                <a:solidFill>
                  <a:srgbClr val="FF7575"/>
                </a:solidFill>
                <a:effectLst>
                  <a:outerShdw blurRad="38100" dist="38100" dir="2700000" algn="tl">
                    <a:srgbClr val="000000">
                      <a:alpha val="43137"/>
                    </a:srgbClr>
                  </a:outerShdw>
                </a:effectLst>
              </a:rPr>
              <a:t> 2:4-13.</a:t>
            </a:r>
          </a:p>
          <a:p>
            <a:pPr marL="800100" lvl="1" indent="-342900">
              <a:spcBef>
                <a:spcPts val="600"/>
              </a:spcBef>
              <a:buSzPct val="120000"/>
              <a:buBlip>
                <a:blip r:embed="rId3"/>
              </a:buBlip>
            </a:pPr>
            <a:r>
              <a:rPr lang="ro-RO" sz="2200" b="1" dirty="0" smtClean="0">
                <a:solidFill>
                  <a:schemeClr val="bg1"/>
                </a:solidFill>
                <a:effectLst>
                  <a:outerShdw blurRad="38100" dist="38100" dir="2700000" algn="tl">
                    <a:srgbClr val="000000">
                      <a:alpha val="43137"/>
                    </a:srgbClr>
                  </a:outerShdw>
                </a:effectLst>
              </a:rPr>
              <a:t>Darul limbilor.</a:t>
            </a:r>
          </a:p>
          <a:p>
            <a:pPr marL="342900" indent="-342900">
              <a:spcBef>
                <a:spcPts val="600"/>
              </a:spcBef>
              <a:buFont typeface="+mj-lt"/>
              <a:buAutoNum type="arabicPeriod"/>
            </a:pPr>
            <a:r>
              <a:rPr lang="ro-RO" sz="2200" b="1" dirty="0" smtClean="0">
                <a:solidFill>
                  <a:schemeClr val="accent4">
                    <a:lumMod val="60000"/>
                    <a:lumOff val="40000"/>
                  </a:schemeClr>
                </a:solidFill>
                <a:effectLst>
                  <a:outerShdw blurRad="38100" dist="38100" dir="2700000" algn="tl">
                    <a:srgbClr val="000000">
                      <a:alpha val="43137"/>
                    </a:srgbClr>
                  </a:outerShdw>
                </a:effectLst>
              </a:rPr>
              <a:t>Fapte 2:14-32.</a:t>
            </a:r>
          </a:p>
          <a:p>
            <a:pPr marL="800100" lvl="1" indent="-342900">
              <a:spcBef>
                <a:spcPts val="600"/>
              </a:spcBef>
              <a:buSzPct val="120000"/>
              <a:buBlip>
                <a:blip r:embed="rId3"/>
              </a:buBlip>
            </a:pPr>
            <a:r>
              <a:rPr lang="ro-RO" sz="2200" b="1" dirty="0" smtClean="0">
                <a:solidFill>
                  <a:schemeClr val="bg1"/>
                </a:solidFill>
                <a:effectLst>
                  <a:outerShdw blurRad="38100" dist="38100" dir="2700000" algn="tl">
                    <a:srgbClr val="000000">
                      <a:alpha val="43137"/>
                    </a:srgbClr>
                  </a:outerShdw>
                </a:effectLst>
              </a:rPr>
              <a:t>Prima predică.</a:t>
            </a:r>
          </a:p>
          <a:p>
            <a:pPr marL="342900" indent="-342900">
              <a:spcBef>
                <a:spcPts val="600"/>
              </a:spcBef>
              <a:buFont typeface="+mj-lt"/>
              <a:buAutoNum type="arabicPeriod"/>
            </a:pPr>
            <a:r>
              <a:rPr lang="ro-RO" sz="2200" b="1" dirty="0" smtClean="0">
                <a:solidFill>
                  <a:schemeClr val="accent4">
                    <a:lumMod val="60000"/>
                    <a:lumOff val="40000"/>
                  </a:schemeClr>
                </a:solidFill>
                <a:effectLst>
                  <a:outerShdw blurRad="38100" dist="38100" dir="2700000" algn="tl">
                    <a:srgbClr val="000000">
                      <a:alpha val="43137"/>
                    </a:srgbClr>
                  </a:outerShdw>
                </a:effectLst>
              </a:rPr>
              <a:t>Fapte</a:t>
            </a:r>
            <a:r>
              <a:rPr lang="ro-RO" sz="2200" b="1" dirty="0" smtClean="0">
                <a:solidFill>
                  <a:srgbClr val="FF7575"/>
                </a:solidFill>
                <a:effectLst>
                  <a:outerShdw blurRad="38100" dist="38100" dir="2700000" algn="tl">
                    <a:srgbClr val="000000">
                      <a:alpha val="43137"/>
                    </a:srgbClr>
                  </a:outerShdw>
                </a:effectLst>
              </a:rPr>
              <a:t> 2:33-36.</a:t>
            </a:r>
          </a:p>
          <a:p>
            <a:pPr marL="800100" lvl="1" indent="-342900">
              <a:spcBef>
                <a:spcPts val="600"/>
              </a:spcBef>
              <a:buSzPct val="120000"/>
              <a:buBlip>
                <a:blip r:embed="rId3"/>
              </a:buBlip>
            </a:pPr>
            <a:r>
              <a:rPr lang="ro-RO" sz="2200" b="1" dirty="0" smtClean="0">
                <a:solidFill>
                  <a:schemeClr val="bg1"/>
                </a:solidFill>
                <a:effectLst>
                  <a:outerShdw blurRad="38100" dist="38100" dir="2700000" algn="tl">
                    <a:srgbClr val="000000">
                      <a:alpha val="43137"/>
                    </a:srgbClr>
                  </a:outerShdw>
                </a:effectLst>
              </a:rPr>
              <a:t>Înălţarea </a:t>
            </a:r>
            <a:r>
              <a:rPr lang="ro-RO" sz="2200" b="1" dirty="0">
                <a:solidFill>
                  <a:schemeClr val="bg1"/>
                </a:solidFill>
                <a:effectLst>
                  <a:outerShdw blurRad="38100" dist="38100" dir="2700000" algn="tl">
                    <a:srgbClr val="000000">
                      <a:alpha val="43137"/>
                    </a:srgbClr>
                  </a:outerShdw>
                </a:effectLst>
              </a:rPr>
              <a:t>lui </a:t>
            </a:r>
            <a:r>
              <a:rPr lang="ro-RO" sz="2200" b="1" dirty="0" smtClean="0">
                <a:solidFill>
                  <a:schemeClr val="bg1"/>
                </a:solidFill>
                <a:effectLst>
                  <a:outerShdw blurRad="38100" dist="38100" dir="2700000" algn="tl">
                    <a:srgbClr val="000000">
                      <a:alpha val="43137"/>
                    </a:srgbClr>
                  </a:outerShdw>
                </a:effectLst>
              </a:rPr>
              <a:t>Isus.</a:t>
            </a:r>
          </a:p>
          <a:p>
            <a:pPr marL="342900" indent="-342900">
              <a:spcBef>
                <a:spcPts val="600"/>
              </a:spcBef>
              <a:buFont typeface="+mj-lt"/>
              <a:buAutoNum type="arabicPeriod"/>
            </a:pPr>
            <a:r>
              <a:rPr lang="ro-RO" sz="2200" b="1" dirty="0" smtClean="0">
                <a:solidFill>
                  <a:schemeClr val="accent4">
                    <a:lumMod val="60000"/>
                    <a:lumOff val="40000"/>
                  </a:schemeClr>
                </a:solidFill>
                <a:effectLst>
                  <a:outerShdw blurRad="38100" dist="38100" dir="2700000" algn="tl">
                    <a:srgbClr val="000000">
                      <a:alpha val="43137"/>
                    </a:srgbClr>
                  </a:outerShdw>
                </a:effectLst>
              </a:rPr>
              <a:t>Fapte 2:37-41.</a:t>
            </a:r>
          </a:p>
          <a:p>
            <a:pPr marL="800100" lvl="1" indent="-342900">
              <a:spcBef>
                <a:spcPts val="600"/>
              </a:spcBef>
              <a:buSzPct val="120000"/>
              <a:buBlip>
                <a:blip r:embed="rId3"/>
              </a:buBlip>
            </a:pPr>
            <a:r>
              <a:rPr lang="ro-RO" sz="2200" b="1" dirty="0" smtClean="0">
                <a:solidFill>
                  <a:schemeClr val="bg1"/>
                </a:solidFill>
                <a:effectLst>
                  <a:outerShdw blurRad="38100" dist="38100" dir="2700000" algn="tl">
                    <a:srgbClr val="000000">
                      <a:alpha val="43137"/>
                    </a:srgbClr>
                  </a:outerShdw>
                </a:effectLst>
              </a:rPr>
              <a:t>Cele </a:t>
            </a:r>
            <a:r>
              <a:rPr lang="ro-RO" sz="2200" b="1" dirty="0">
                <a:solidFill>
                  <a:schemeClr val="bg1"/>
                </a:solidFill>
                <a:effectLst>
                  <a:outerShdw blurRad="38100" dist="38100" dir="2700000" algn="tl">
                    <a:srgbClr val="000000">
                      <a:alpha val="43137"/>
                    </a:srgbClr>
                  </a:outerShdw>
                </a:effectLst>
              </a:rPr>
              <a:t>dintâi </a:t>
            </a:r>
            <a:r>
              <a:rPr lang="ro-RO" sz="2200" b="1" dirty="0" smtClean="0">
                <a:solidFill>
                  <a:schemeClr val="bg1"/>
                </a:solidFill>
                <a:effectLst>
                  <a:outerShdw blurRad="38100" dist="38100" dir="2700000" algn="tl">
                    <a:srgbClr val="000000">
                      <a:alpha val="43137"/>
                    </a:srgbClr>
                  </a:outerShdw>
                </a:effectLst>
              </a:rPr>
              <a:t>roade.</a:t>
            </a:r>
            <a:endParaRPr lang="ro-RO" sz="22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7D764517-5F09-40A4-AEE4-67B6A13E4AA2}"/>
              </a:ext>
            </a:extLst>
          </p:cNvPr>
          <p:cNvSpPr txBox="1"/>
          <p:nvPr/>
        </p:nvSpPr>
        <p:spPr>
          <a:xfrm>
            <a:off x="3490993" y="311339"/>
            <a:ext cx="5443269" cy="2200602"/>
          </a:xfrm>
          <a:prstGeom prst="rect">
            <a:avLst/>
          </a:prstGeom>
          <a:noFill/>
        </p:spPr>
        <p:txBody>
          <a:bodyPr wrap="square" rtlCol="0">
            <a:spAutoFit/>
          </a:bodyPr>
          <a:lstStyle/>
          <a:p>
            <a:pPr>
              <a:spcBef>
                <a:spcPts val="600"/>
              </a:spcBef>
            </a:pPr>
            <a:r>
              <a:rPr lang="ro-RO" sz="2200" b="1" dirty="0">
                <a:solidFill>
                  <a:schemeClr val="bg1"/>
                </a:solidFill>
                <a:effectLst>
                  <a:outerShdw blurRad="38100" dist="38100" dir="2700000" algn="tl">
                    <a:srgbClr val="000000">
                      <a:alpha val="43137"/>
                    </a:srgbClr>
                  </a:outerShdw>
                </a:effectLst>
              </a:rPr>
              <a:t>Capitolul </a:t>
            </a:r>
            <a:r>
              <a:rPr lang="ro-RO" sz="2200" b="1" dirty="0" smtClean="0">
                <a:solidFill>
                  <a:schemeClr val="bg1"/>
                </a:solidFill>
                <a:effectLst>
                  <a:outerShdw blurRad="38100" dist="38100" dir="2700000" algn="tl">
                    <a:srgbClr val="000000">
                      <a:alpha val="43137"/>
                    </a:srgbClr>
                  </a:outerShdw>
                </a:effectLst>
              </a:rPr>
              <a:t>2 din </a:t>
            </a:r>
            <a:r>
              <a:rPr lang="ro-RO" sz="2200" b="1" dirty="0">
                <a:solidFill>
                  <a:schemeClr val="bg1"/>
                </a:solidFill>
                <a:effectLst>
                  <a:outerShdw blurRad="38100" dist="38100" dir="2700000" algn="tl">
                    <a:srgbClr val="000000">
                      <a:alpha val="43137"/>
                    </a:srgbClr>
                  </a:outerShdw>
                </a:effectLst>
              </a:rPr>
              <a:t>Fapte prezintă actul inaugurării recent formatei biserici </a:t>
            </a:r>
            <a:r>
              <a:rPr lang="ro-RO" sz="2200" b="1" dirty="0" smtClean="0">
                <a:solidFill>
                  <a:schemeClr val="bg1"/>
                </a:solidFill>
                <a:effectLst>
                  <a:outerShdw blurRad="38100" dist="38100" dir="2700000" algn="tl">
                    <a:srgbClr val="000000">
                      <a:alpha val="43137"/>
                    </a:srgbClr>
                  </a:outerShdw>
                </a:effectLst>
              </a:rPr>
              <a:t>creştine.</a:t>
            </a:r>
          </a:p>
          <a:p>
            <a:pPr>
              <a:spcBef>
                <a:spcPts val="600"/>
              </a:spcBef>
            </a:pPr>
            <a:r>
              <a:rPr lang="ro-RO" sz="2200" b="1" dirty="0" smtClean="0">
                <a:solidFill>
                  <a:schemeClr val="bg1"/>
                </a:solidFill>
                <a:effectLst>
                  <a:outerShdw blurRad="38100" dist="38100" dir="2700000" algn="tl">
                    <a:srgbClr val="000000">
                      <a:alpha val="43137"/>
                    </a:srgbClr>
                  </a:outerShdw>
                </a:effectLst>
              </a:rPr>
              <a:t>Într-o </a:t>
            </a:r>
            <a:r>
              <a:rPr lang="ro-RO" sz="2200" b="1" dirty="0">
                <a:solidFill>
                  <a:schemeClr val="bg1"/>
                </a:solidFill>
                <a:effectLst>
                  <a:outerShdw blurRad="38100" dist="38100" dir="2700000" algn="tl">
                    <a:srgbClr val="000000">
                      <a:alpha val="43137"/>
                    </a:srgbClr>
                  </a:outerShdw>
                </a:effectLst>
              </a:rPr>
              <a:t>singură zi, s-au convertit 3000 de oameni. </a:t>
            </a:r>
            <a:r>
              <a:rPr lang="ro-RO" sz="2200" b="1" dirty="0" smtClean="0">
                <a:solidFill>
                  <a:schemeClr val="bg1"/>
                </a:solidFill>
                <a:effectLst>
                  <a:outerShdw blurRad="38100" dist="38100" dir="2700000" algn="tl">
                    <a:srgbClr val="000000">
                      <a:alpha val="43137"/>
                    </a:srgbClr>
                  </a:outerShdw>
                </a:effectLst>
              </a:rPr>
              <a:t>Mulţumită </a:t>
            </a:r>
            <a:r>
              <a:rPr lang="ro-RO" sz="2200" b="1" dirty="0">
                <a:solidFill>
                  <a:schemeClr val="bg1"/>
                </a:solidFill>
                <a:effectLst>
                  <a:outerShdw blurRad="38100" dist="38100" dir="2700000" algn="tl">
                    <a:srgbClr val="000000">
                      <a:alpha val="43137"/>
                    </a:srgbClr>
                  </a:outerShdw>
                </a:effectLst>
              </a:rPr>
              <a:t>puterii Duhului Sfânt, biserica </a:t>
            </a:r>
            <a:r>
              <a:rPr lang="ro-RO" sz="2200" b="1" dirty="0" smtClean="0">
                <a:solidFill>
                  <a:schemeClr val="bg1"/>
                </a:solidFill>
                <a:effectLst>
                  <a:outerShdw blurRad="38100" dist="38100" dir="2700000" algn="tl">
                    <a:srgbClr val="000000">
                      <a:alpha val="43137"/>
                    </a:srgbClr>
                  </a:outerShdw>
                </a:effectLst>
              </a:rPr>
              <a:t>„a </a:t>
            </a:r>
            <a:r>
              <a:rPr lang="ro-RO" sz="2200" b="1" dirty="0">
                <a:solidFill>
                  <a:schemeClr val="bg1"/>
                </a:solidFill>
                <a:effectLst>
                  <a:outerShdw blurRad="38100" dist="38100" dir="2700000" algn="tl">
                    <a:srgbClr val="000000">
                      <a:alpha val="43137"/>
                    </a:srgbClr>
                  </a:outerShdw>
                </a:effectLst>
              </a:rPr>
              <a:t>pornit biruitoare </a:t>
            </a:r>
            <a:r>
              <a:rPr lang="ro-RO" sz="2200" b="1" dirty="0" smtClean="0">
                <a:solidFill>
                  <a:schemeClr val="bg1"/>
                </a:solidFill>
                <a:effectLst>
                  <a:outerShdw blurRad="38100" dist="38100" dir="2700000" algn="tl">
                    <a:srgbClr val="000000">
                      <a:alpha val="43137"/>
                    </a:srgbClr>
                  </a:outerShdw>
                </a:effectLst>
              </a:rPr>
              <a:t>şi </a:t>
            </a:r>
            <a:r>
              <a:rPr lang="ro-RO" sz="2200" b="1" dirty="0">
                <a:solidFill>
                  <a:schemeClr val="bg1"/>
                </a:solidFill>
                <a:effectLst>
                  <a:outerShdw blurRad="38100" dist="38100" dir="2700000" algn="tl">
                    <a:srgbClr val="000000">
                      <a:alpha val="43137"/>
                    </a:srgbClr>
                  </a:outerShdw>
                </a:effectLst>
              </a:rPr>
              <a:t>ca să </a:t>
            </a:r>
            <a:r>
              <a:rPr lang="ro-RO" sz="2200" b="1" dirty="0" smtClean="0">
                <a:solidFill>
                  <a:schemeClr val="bg1"/>
                </a:solidFill>
                <a:effectLst>
                  <a:outerShdw blurRad="38100" dist="38100" dir="2700000" algn="tl">
                    <a:srgbClr val="000000">
                      <a:alpha val="43137"/>
                    </a:srgbClr>
                  </a:outerShdw>
                </a:effectLst>
              </a:rPr>
              <a:t>biruiască” (Apocalipsa 6:2).</a:t>
            </a:r>
            <a:endParaRPr lang="ro-RO" sz="22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85899F63-C143-463A-A7DD-E0059CB09AD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09738" y="202785"/>
            <a:ext cx="3128686" cy="23465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94293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left)">
                                      <p:cBhvr>
                                        <p:cTn id="42" dur="500"/>
                                        <p:tgtEl>
                                          <p:spTgt spid="2">
                                            <p:txEl>
                                              <p:pRg st="4" end="4"/>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wipe(left)">
                                      <p:cBhvr>
                                        <p:cTn id="45" dur="5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wipe(left)">
                                      <p:cBhvr>
                                        <p:cTn id="50" dur="500"/>
                                        <p:tgtEl>
                                          <p:spTgt spid="2">
                                            <p:txEl>
                                              <p:pRg st="6" end="6"/>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wipe(left)">
                                      <p:cBhvr>
                                        <p:cTn id="53" dur="500"/>
                                        <p:tgtEl>
                                          <p:spTgt spid="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wipe(left)">
                                      <p:cBhvr>
                                        <p:cTn id="58" dur="500"/>
                                        <p:tgtEl>
                                          <p:spTgt spid="2">
                                            <p:txEl>
                                              <p:pRg st="8" end="8"/>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wipe(left)">
                                      <p:cBhvr>
                                        <p:cTn id="6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00E60C4-04A4-4AF4-A06B-C9E814F7EE95}"/>
              </a:ext>
            </a:extLst>
          </p:cNvPr>
          <p:cNvSpPr/>
          <p:nvPr/>
        </p:nvSpPr>
        <p:spPr>
          <a:xfrm>
            <a:off x="7892119" y="0"/>
            <a:ext cx="1251881" cy="369332"/>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pPr algn="r"/>
            <a:r>
              <a:rPr lang="ro-RO" b="1" smtClean="0"/>
              <a:t>Fapte</a:t>
            </a:r>
            <a:r>
              <a:rPr lang="ro-RO" b="1" smtClean="0"/>
              <a:t> 2:1-3</a:t>
            </a:r>
            <a:endParaRPr lang="ro-RO" b="1"/>
          </a:p>
        </p:txBody>
      </p:sp>
      <p:sp>
        <p:nvSpPr>
          <p:cNvPr id="3" name="Rectángulo 2">
            <a:extLst>
              <a:ext uri="{FF2B5EF4-FFF2-40B4-BE49-F238E27FC236}">
                <a16:creationId xmlns:a16="http://schemas.microsoft.com/office/drawing/2014/main" xmlns="" id="{ECA5360C-0EE2-432F-9EF3-1F580650F621}"/>
              </a:ext>
            </a:extLst>
          </p:cNvPr>
          <p:cNvSpPr/>
          <p:nvPr/>
        </p:nvSpPr>
        <p:spPr>
          <a:xfrm>
            <a:off x="0" y="0"/>
            <a:ext cx="6212397"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tx1"/>
              </a:contourClr>
            </a:sp3d>
          </a:bodyPr>
          <a:lstStyle/>
          <a:p>
            <a:pPr lvl="1" algn="ctr" defTabSz="914400"/>
            <a:r>
              <a:rPr lang="ro-RO" sz="4400" b="1" spc="50">
                <a:ln w="11430"/>
                <a:solidFill>
                  <a:srgbClr val="FFFF00"/>
                </a:solidFill>
                <a:effectLst>
                  <a:outerShdw blurRad="76200" dist="50800" dir="5400000" algn="tl" rotWithShape="0">
                    <a:srgbClr val="000000">
                      <a:alpha val="65000"/>
                    </a:srgbClr>
                  </a:outerShdw>
                </a:effectLst>
              </a:rPr>
              <a:t>PLOAIA </a:t>
            </a:r>
            <a:r>
              <a:rPr lang="ro-RO" sz="4400" b="1" spc="50" smtClean="0">
                <a:ln w="11430"/>
                <a:solidFill>
                  <a:srgbClr val="FFFF00"/>
                </a:solidFill>
                <a:effectLst>
                  <a:outerShdw blurRad="76200" dist="50800" dir="5400000" algn="tl" rotWithShape="0">
                    <a:srgbClr val="000000">
                      <a:alpha val="65000"/>
                    </a:srgbClr>
                  </a:outerShdw>
                </a:effectLst>
              </a:rPr>
              <a:t>TIMPURIE</a:t>
            </a:r>
            <a:endParaRPr lang="ro-RO" sz="4400" b="1" spc="50">
              <a:ln w="11430"/>
              <a:solidFill>
                <a:srgbClr val="FFFF00"/>
              </a:solidFill>
              <a:effectLst>
                <a:outerShdw blurRad="76200" dist="50800" dir="5400000" algn="tl" rotWithShape="0">
                  <a:srgbClr val="000000">
                    <a:alpha val="65000"/>
                  </a:srgbClr>
                </a:outerShdw>
              </a:effectLst>
            </a:endParaRPr>
          </a:p>
        </p:txBody>
      </p:sp>
      <p:sp>
        <p:nvSpPr>
          <p:cNvPr id="4" name="Rectángulo 3">
            <a:extLst>
              <a:ext uri="{FF2B5EF4-FFF2-40B4-BE49-F238E27FC236}">
                <a16:creationId xmlns:a16="http://schemas.microsoft.com/office/drawing/2014/main" xmlns="" id="{9252314B-BFE9-433F-9CEB-24F93B2BFD59}"/>
              </a:ext>
            </a:extLst>
          </p:cNvPr>
          <p:cNvSpPr/>
          <p:nvPr/>
        </p:nvSpPr>
        <p:spPr>
          <a:xfrm>
            <a:off x="173219" y="710695"/>
            <a:ext cx="5848708" cy="1477328"/>
          </a:xfrm>
          <a:prstGeom prst="rect">
            <a:avLst/>
          </a:prstGeom>
        </p:spPr>
        <p:txBody>
          <a:bodyPr wrap="square">
            <a:spAutoFit/>
          </a:bodyPr>
          <a:lstStyle/>
          <a:p>
            <a:r>
              <a:rPr lang="ro-RO" b="1" dirty="0" smtClean="0">
                <a:solidFill>
                  <a:schemeClr val="bg1"/>
                </a:solidFill>
                <a:effectLst>
                  <a:glow rad="127000">
                    <a:srgbClr val="763504"/>
                  </a:glow>
                </a:effectLst>
                <a:latin typeface="Comic Sans MS" panose="030F0702030302020204" pitchFamily="66" charset="0"/>
              </a:rPr>
              <a:t>„Deodată</a:t>
            </a:r>
            <a:r>
              <a:rPr lang="ro-RO" b="1" dirty="0" smtClean="0">
                <a:solidFill>
                  <a:schemeClr val="bg1"/>
                </a:solidFill>
                <a:effectLst>
                  <a:glow rad="127000">
                    <a:srgbClr val="763504"/>
                  </a:glow>
                </a:effectLst>
                <a:latin typeface="Comic Sans MS" panose="030F0702030302020204" pitchFamily="66" charset="0"/>
              </a:rPr>
              <a:t>, a venit din cer un sunet ca vâjâitul unui vânt puternic şi a umplut toată casa unde şedeau ei. Nişte limbi ca de foc au fost văzute împărţindu-se printre ei şi s-au aşezat câte una pe fiecare din ei” </a:t>
            </a:r>
            <a:r>
              <a:rPr lang="ro-RO" sz="1600" b="1" dirty="0" smtClean="0">
                <a:solidFill>
                  <a:schemeClr val="bg1"/>
                </a:solidFill>
                <a:effectLst>
                  <a:glow rad="127000">
                    <a:srgbClr val="763504"/>
                  </a:glow>
                </a:effectLst>
                <a:latin typeface="Comic Sans MS" panose="030F0702030302020204" pitchFamily="66" charset="0"/>
              </a:rPr>
              <a:t>(Fapte 2:2-3)</a:t>
            </a:r>
            <a:endParaRPr lang="ro-RO" sz="1600" b="1" dirty="0">
              <a:solidFill>
                <a:schemeClr val="bg1"/>
              </a:solidFill>
              <a:effectLst>
                <a:glow rad="127000">
                  <a:srgbClr val="763504"/>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83EB2693-AC97-40E9-82D3-06BB9F6E8C25}"/>
              </a:ext>
            </a:extLst>
          </p:cNvPr>
          <p:cNvSpPr txBox="1"/>
          <p:nvPr/>
        </p:nvSpPr>
        <p:spPr>
          <a:xfrm>
            <a:off x="3732002" y="2271172"/>
            <a:ext cx="5368860" cy="4247317"/>
          </a:xfrm>
          <a:prstGeom prst="rect">
            <a:avLst/>
          </a:prstGeom>
          <a:solidFill>
            <a:schemeClr val="bg1">
              <a:alpha val="50000"/>
            </a:schemeClr>
          </a:solidFill>
          <a:effectLst>
            <a:softEdge rad="50800"/>
          </a:effectLst>
        </p:spPr>
        <p:txBody>
          <a:bodyPr wrap="square" rtlCol="0">
            <a:spAutoFit/>
          </a:bodyPr>
          <a:lstStyle/>
          <a:p>
            <a:pPr>
              <a:spcBef>
                <a:spcPts val="600"/>
              </a:spcBef>
            </a:pPr>
            <a:r>
              <a:rPr lang="ro-RO" sz="2000" b="1" dirty="0"/>
              <a:t>Prin </a:t>
            </a:r>
            <a:r>
              <a:rPr lang="ro-RO" sz="2000" b="1" dirty="0" smtClean="0"/>
              <a:t>pocăinţă</a:t>
            </a:r>
            <a:r>
              <a:rPr lang="ro-RO" sz="2000" b="1" dirty="0"/>
              <a:t>, laudă </a:t>
            </a:r>
            <a:r>
              <a:rPr lang="ro-RO" sz="2000" b="1" dirty="0" smtClean="0"/>
              <a:t>şi </a:t>
            </a:r>
            <a:r>
              <a:rPr lang="ro-RO" sz="2000" b="1" dirty="0"/>
              <a:t>rugăciune, ucenicii au ajuns la o stare de unitate </a:t>
            </a:r>
            <a:r>
              <a:rPr lang="ro-RO" sz="2000" b="1" dirty="0" smtClean="0"/>
              <a:t>desăvârşită.</a:t>
            </a:r>
          </a:p>
          <a:p>
            <a:pPr>
              <a:spcBef>
                <a:spcPts val="600"/>
              </a:spcBef>
            </a:pPr>
            <a:r>
              <a:rPr lang="ro-RO" sz="2000" b="1" dirty="0" smtClean="0"/>
              <a:t>Erau pregătiţi </a:t>
            </a:r>
            <a:r>
              <a:rPr lang="ro-RO" sz="2000" b="1" dirty="0"/>
              <a:t>să primească promisiunea Duhului </a:t>
            </a:r>
            <a:r>
              <a:rPr lang="ro-RO" sz="2000" b="1" dirty="0" smtClean="0"/>
              <a:t>Sfânt, cunoscută </a:t>
            </a:r>
            <a:r>
              <a:rPr lang="ro-RO" sz="2000" b="1" dirty="0"/>
              <a:t>drept </a:t>
            </a:r>
            <a:r>
              <a:rPr lang="ro-RO" sz="2000" b="1" dirty="0" smtClean="0"/>
              <a:t>„ploaia </a:t>
            </a:r>
            <a:r>
              <a:rPr lang="ro-RO" sz="2000" b="1" dirty="0" smtClean="0"/>
              <a:t>timpurie” (Ioel 2:23). Acest </a:t>
            </a:r>
            <a:r>
              <a:rPr lang="ro-RO" sz="2000" b="1" dirty="0"/>
              <a:t>act a fost </a:t>
            </a:r>
            <a:r>
              <a:rPr lang="ro-RO" sz="2000" b="1" dirty="0" smtClean="0"/>
              <a:t>însoţit </a:t>
            </a:r>
            <a:r>
              <a:rPr lang="ro-RO" sz="2000" b="1" dirty="0"/>
              <a:t>de manifestări </a:t>
            </a:r>
            <a:r>
              <a:rPr lang="ro-RO" sz="2000" b="1" dirty="0" smtClean="0"/>
              <a:t>extraordinare.</a:t>
            </a:r>
          </a:p>
          <a:p>
            <a:pPr>
              <a:spcBef>
                <a:spcPts val="600"/>
              </a:spcBef>
            </a:pPr>
            <a:r>
              <a:rPr lang="ro-RO" sz="2000" b="1" dirty="0" smtClean="0"/>
              <a:t>Cu </a:t>
            </a:r>
            <a:r>
              <a:rPr lang="ro-RO" sz="2000" b="1" dirty="0"/>
              <a:t>toate că Duhul a lucrat totdeauna prin oameni, în acest moment a fost revărsat în plinătatea Sa. A fost răspunsul primei mijlociri a lui Isus înaintea Tatălui </a:t>
            </a:r>
            <a:r>
              <a:rPr lang="ro-RO" sz="2000" b="1" dirty="0" smtClean="0"/>
              <a:t>(Ioan 14:16). Această experienţă </a:t>
            </a:r>
            <a:r>
              <a:rPr lang="ro-RO" sz="2000" b="1" dirty="0"/>
              <a:t>s-a repetat </a:t>
            </a:r>
            <a:r>
              <a:rPr lang="ro-RO" sz="2000" b="1" dirty="0" smtClean="0"/>
              <a:t>şi </a:t>
            </a:r>
            <a:r>
              <a:rPr lang="ro-RO" sz="2000" b="1" dirty="0"/>
              <a:t>în alte ocazii; </a:t>
            </a:r>
            <a:r>
              <a:rPr lang="ro-RO" sz="2000" b="1" dirty="0" smtClean="0"/>
              <a:t>şi </a:t>
            </a:r>
            <a:r>
              <a:rPr lang="ro-RO" sz="2000" b="1" dirty="0"/>
              <a:t>se va repeta cu </a:t>
            </a:r>
            <a:r>
              <a:rPr lang="ro-RO" sz="2000" b="1" dirty="0" smtClean="0"/>
              <a:t>aceeaşi </a:t>
            </a:r>
            <a:r>
              <a:rPr lang="ro-RO" sz="2000" b="1" dirty="0"/>
              <a:t>intensitate înaintea celei de-a Doua </a:t>
            </a:r>
            <a:r>
              <a:rPr lang="ro-RO" sz="2000" b="1" dirty="0" smtClean="0"/>
              <a:t>Veniri („ploaia </a:t>
            </a:r>
            <a:r>
              <a:rPr lang="ro-RO" sz="2000" b="1" dirty="0" smtClean="0"/>
              <a:t>târzie”).</a:t>
            </a:r>
            <a:endParaRPr lang="ro-RO" sz="2000" b="1" dirty="0"/>
          </a:p>
        </p:txBody>
      </p:sp>
      <p:pic>
        <p:nvPicPr>
          <p:cNvPr id="7" name="Imagen 6">
            <a:extLst>
              <a:ext uri="{FF2B5EF4-FFF2-40B4-BE49-F238E27FC236}">
                <a16:creationId xmlns:a16="http://schemas.microsoft.com/office/drawing/2014/main" xmlns="" id="{716815DB-E0B1-4ECE-B780-3499B10B1B06}"/>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2283362"/>
            <a:ext cx="3611238" cy="4522882"/>
          </a:xfrm>
          <a:prstGeom prst="rect">
            <a:avLst/>
          </a:prstGeom>
          <a:ln>
            <a:noFill/>
          </a:ln>
          <a:effectLst>
            <a:softEdge rad="112500"/>
          </a:effectLst>
        </p:spPr>
      </p:pic>
      <p:pic>
        <p:nvPicPr>
          <p:cNvPr id="9" name="Imagen 8">
            <a:extLst>
              <a:ext uri="{FF2B5EF4-FFF2-40B4-BE49-F238E27FC236}">
                <a16:creationId xmlns:a16="http://schemas.microsoft.com/office/drawing/2014/main" xmlns="" id="{E185707E-475D-4BE2-AC68-2CF2CC0191E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212397" y="510808"/>
            <a:ext cx="2799597" cy="162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71160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left)">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C031DC2-0E6E-4743-A2B2-3AA87459E47D}"/>
              </a:ext>
            </a:extLst>
          </p:cNvPr>
          <p:cNvSpPr/>
          <p:nvPr/>
        </p:nvSpPr>
        <p:spPr>
          <a:xfrm>
            <a:off x="7775099" y="0"/>
            <a:ext cx="1368901" cy="369332"/>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pPr algn="r"/>
            <a:r>
              <a:rPr lang="ro-RO" b="1" smtClean="0"/>
              <a:t>Fapte</a:t>
            </a:r>
            <a:r>
              <a:rPr lang="ro-RO" b="1" smtClean="0"/>
              <a:t> 2:4-13</a:t>
            </a:r>
            <a:endParaRPr lang="ro-RO" b="1"/>
          </a:p>
        </p:txBody>
      </p:sp>
      <p:sp>
        <p:nvSpPr>
          <p:cNvPr id="3" name="Rectángulo 2">
            <a:extLst>
              <a:ext uri="{FF2B5EF4-FFF2-40B4-BE49-F238E27FC236}">
                <a16:creationId xmlns:a16="http://schemas.microsoft.com/office/drawing/2014/main" xmlns="" id="{12620D95-CA41-4EF5-ACB5-CDCAC875BE85}"/>
              </a:ext>
            </a:extLst>
          </p:cNvPr>
          <p:cNvSpPr/>
          <p:nvPr/>
        </p:nvSpPr>
        <p:spPr>
          <a:xfrm>
            <a:off x="0" y="-120770"/>
            <a:ext cx="7608002" cy="769441"/>
          </a:xfrm>
          <a:prstGeom prst="rect">
            <a:avLst/>
          </a:prstGeom>
          <a:noFill/>
        </p:spPr>
        <p:txBody>
          <a:bodyPr wrap="square" rtlCol="0">
            <a:spAutoFit/>
          </a:bodyPr>
          <a:lstStyle/>
          <a:p>
            <a:pPr algn="ctr" defTabSz="914400"/>
            <a:r>
              <a:rPr lang="ro-RO" sz="4400" b="1" spc="3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DARUL </a:t>
            </a:r>
            <a:r>
              <a:rPr lang="ro-RO" sz="4400" b="1" spc="3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rPr>
              <a:t>LIMBILOR</a:t>
            </a:r>
            <a:endParaRPr lang="ro-RO" sz="4400" b="1" spc="3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outerShdw>
              </a:effectLst>
            </a:endParaRPr>
          </a:p>
        </p:txBody>
      </p:sp>
      <p:sp>
        <p:nvSpPr>
          <p:cNvPr id="4" name="Rectángulo: esquinas redondeadas 3">
            <a:extLst>
              <a:ext uri="{FF2B5EF4-FFF2-40B4-BE49-F238E27FC236}">
                <a16:creationId xmlns:a16="http://schemas.microsoft.com/office/drawing/2014/main" xmlns="" id="{CB354D52-8BEB-4393-B039-BC19CBE19561}"/>
              </a:ext>
            </a:extLst>
          </p:cNvPr>
          <p:cNvSpPr/>
          <p:nvPr/>
        </p:nvSpPr>
        <p:spPr>
          <a:xfrm>
            <a:off x="4779784" y="648672"/>
            <a:ext cx="4098292" cy="1783978"/>
          </a:xfrm>
          <a:prstGeom prst="roundRect">
            <a:avLst>
              <a:gd name="adj" fmla="val 941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nchor="ctr" anchorCtr="0">
            <a:noAutofit/>
            <a:scene3d>
              <a:camera prst="orthographicFront"/>
              <a:lightRig rig="threePt" dir="t"/>
            </a:scene3d>
            <a:sp3d extrusionH="57150">
              <a:bevelT w="38100" h="38100"/>
            </a:sp3d>
          </a:bodyPr>
          <a:lstStyle/>
          <a:p>
            <a:pPr algn="ctr"/>
            <a:r>
              <a:rPr lang="ro-RO" b="1" dirty="0" smtClean="0">
                <a:solidFill>
                  <a:srgbClr val="163456"/>
                </a:solidFill>
                <a:latin typeface="Comic Sans MS" panose="030F0702030302020204" pitchFamily="66" charset="0"/>
              </a:rPr>
              <a:t>Ei erau uimiţi şi se minunau, zicând: „Iată, nu sunt oare </a:t>
            </a:r>
            <a:r>
              <a:rPr lang="ro-RO" b="1" dirty="0" err="1" smtClean="0">
                <a:solidFill>
                  <a:srgbClr val="163456"/>
                </a:solidFill>
                <a:latin typeface="Comic Sans MS" panose="030F0702030302020204" pitchFamily="66" charset="0"/>
              </a:rPr>
              <a:t>galileeni</a:t>
            </a:r>
            <a:r>
              <a:rPr lang="ro-RO" b="1" dirty="0" smtClean="0">
                <a:solidFill>
                  <a:srgbClr val="163456"/>
                </a:solidFill>
                <a:latin typeface="Comic Sans MS" panose="030F0702030302020204" pitchFamily="66" charset="0"/>
              </a:rPr>
              <a:t> toţi aceştia care vorbesc?!” </a:t>
            </a:r>
            <a:r>
              <a:rPr lang="ro-RO" sz="1600" b="1" dirty="0" smtClean="0">
                <a:solidFill>
                  <a:srgbClr val="163456"/>
                </a:solidFill>
                <a:latin typeface="Comic Sans MS" panose="030F0702030302020204" pitchFamily="66" charset="0"/>
              </a:rPr>
              <a:t>(Fapte 2:7-8 </a:t>
            </a:r>
            <a:r>
              <a:rPr lang="ro-RO" sz="1400" b="1" dirty="0" err="1" smtClean="0">
                <a:solidFill>
                  <a:srgbClr val="163456"/>
                </a:solidFill>
                <a:latin typeface="Comic Sans MS" panose="030F0702030302020204" pitchFamily="66" charset="0"/>
              </a:rPr>
              <a:t>NTR</a:t>
            </a:r>
            <a:r>
              <a:rPr lang="ro-RO" sz="1600" b="1" dirty="0" smtClean="0">
                <a:solidFill>
                  <a:srgbClr val="163456"/>
                </a:solidFill>
                <a:latin typeface="Comic Sans MS" panose="030F0702030302020204" pitchFamily="66" charset="0"/>
              </a:rPr>
              <a:t>)</a:t>
            </a:r>
            <a:endParaRPr lang="ro-RO" b="1" dirty="0">
              <a:solidFill>
                <a:srgbClr val="163456"/>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CCE5373E-596F-4CE5-AFDD-1EC39193FD82}"/>
              </a:ext>
            </a:extLst>
          </p:cNvPr>
          <p:cNvSpPr txBox="1"/>
          <p:nvPr/>
        </p:nvSpPr>
        <p:spPr>
          <a:xfrm>
            <a:off x="189532" y="640632"/>
            <a:ext cx="4451479" cy="5863144"/>
          </a:xfrm>
          <a:prstGeom prst="rect">
            <a:avLst/>
          </a:prstGeom>
          <a:noFill/>
        </p:spPr>
        <p:txBody>
          <a:bodyPr wrap="square" rtlCol="0">
            <a:spAutoFit/>
          </a:bodyPr>
          <a:lstStyle/>
          <a:p>
            <a:pPr>
              <a:spcBef>
                <a:spcPts val="600"/>
              </a:spcBef>
            </a:pPr>
            <a:r>
              <a:rPr lang="ro-RO" sz="2000" b="1" dirty="0"/>
              <a:t>Duhul Sfânt se manifestă prin diverse daruri </a:t>
            </a:r>
            <a:r>
              <a:rPr lang="ro-RO" sz="2000" b="1" dirty="0" smtClean="0"/>
              <a:t>(1 Corinteni 12:4-11). Această </a:t>
            </a:r>
            <a:r>
              <a:rPr lang="ro-RO" sz="2000" b="1" dirty="0"/>
              <a:t>varietate de daruri este dată spre binele bisericii </a:t>
            </a:r>
            <a:r>
              <a:rPr lang="ro-RO" sz="2000" b="1" dirty="0" err="1"/>
              <a:t>a.î</a:t>
            </a:r>
            <a:r>
              <a:rPr lang="ro-RO" sz="2000" b="1" dirty="0"/>
              <a:t>. Evanghelia să fie predicată cu </a:t>
            </a:r>
            <a:r>
              <a:rPr lang="ro-RO" sz="2000" b="1" dirty="0" smtClean="0"/>
              <a:t>eficienţă</a:t>
            </a:r>
            <a:r>
              <a:rPr lang="ro-RO" sz="2000" b="1" dirty="0"/>
              <a:t>.</a:t>
            </a:r>
          </a:p>
          <a:p>
            <a:pPr>
              <a:spcBef>
                <a:spcPts val="600"/>
              </a:spcBef>
            </a:pPr>
            <a:r>
              <a:rPr lang="ro-RO" sz="2000" b="1" dirty="0"/>
              <a:t>Ascultarea </a:t>
            </a:r>
            <a:r>
              <a:rPr lang="ro-RO" sz="2000" b="1" dirty="0" smtClean="0"/>
              <a:t>făgăduinţelor </a:t>
            </a:r>
            <a:r>
              <a:rPr lang="ro-RO" sz="2000" b="1" dirty="0"/>
              <a:t>în limba maternă a ajutat enorm ascultătorii să </a:t>
            </a:r>
            <a:r>
              <a:rPr lang="ro-RO" sz="2000" b="1" dirty="0" smtClean="0"/>
              <a:t>înţeleagă </a:t>
            </a:r>
            <a:r>
              <a:rPr lang="ro-RO" sz="2000" b="1" dirty="0"/>
              <a:t>adevărurile prezentate de către ucenici. </a:t>
            </a:r>
          </a:p>
          <a:p>
            <a:pPr>
              <a:spcBef>
                <a:spcPts val="600"/>
              </a:spcBef>
            </a:pPr>
            <a:r>
              <a:rPr lang="ro-RO" sz="2000" b="1" dirty="0"/>
              <a:t>Acest dar s-a repetat în casa lui Corneliu </a:t>
            </a:r>
            <a:r>
              <a:rPr lang="ro-RO" sz="2000" b="1" dirty="0" smtClean="0"/>
              <a:t>(Fapte 10:46; 11:15-17). Mai apoi, se vorbeşte </a:t>
            </a:r>
            <a:r>
              <a:rPr lang="ro-RO" sz="2000" b="1" dirty="0"/>
              <a:t>despre un dar al limbilor diferit, dar pe care nimeni nu îl </a:t>
            </a:r>
            <a:r>
              <a:rPr lang="ro-RO" sz="2000" b="1" dirty="0" smtClean="0"/>
              <a:t>înţelege</a:t>
            </a:r>
            <a:r>
              <a:rPr lang="ro-RO" sz="2000" b="1" dirty="0"/>
              <a:t>, </a:t>
            </a:r>
            <a:r>
              <a:rPr lang="ro-RO" sz="2000" b="1" dirty="0" smtClean="0"/>
              <a:t>şi </a:t>
            </a:r>
            <a:r>
              <a:rPr lang="ro-RO" sz="2000" b="1" dirty="0"/>
              <a:t>care are nevoie să fie interpretat </a:t>
            </a:r>
            <a:r>
              <a:rPr lang="ro-RO" sz="2000" b="1" dirty="0" smtClean="0"/>
              <a:t>(1</a:t>
            </a:r>
            <a:r>
              <a:rPr lang="ro-RO" sz="2000" dirty="0" smtClean="0"/>
              <a:t> </a:t>
            </a:r>
            <a:r>
              <a:rPr lang="ro-RO" sz="2000" b="1" dirty="0" smtClean="0"/>
              <a:t>Corinteni 14:2, 5, 13).</a:t>
            </a:r>
          </a:p>
          <a:p>
            <a:pPr>
              <a:spcBef>
                <a:spcPts val="600"/>
              </a:spcBef>
            </a:pPr>
            <a:r>
              <a:rPr lang="ro-RO" sz="2000" b="1" dirty="0" smtClean="0"/>
              <a:t>Totuşi</a:t>
            </a:r>
            <a:r>
              <a:rPr lang="ro-RO" sz="2000" b="1" dirty="0"/>
              <a:t>, unii au dorit să </a:t>
            </a:r>
            <a:r>
              <a:rPr lang="ro-RO" sz="2000" b="1" dirty="0" smtClean="0"/>
              <a:t>îşi </a:t>
            </a:r>
            <a:r>
              <a:rPr lang="ro-RO" sz="2000" b="1" dirty="0"/>
              <a:t>bată joc de acest dar </a:t>
            </a:r>
            <a:r>
              <a:rPr lang="ro-RO" sz="2000" b="1" dirty="0" smtClean="0"/>
              <a:t>(Fapte 2:13), pentru </a:t>
            </a:r>
            <a:r>
              <a:rPr lang="ro-RO" sz="2000" b="1" dirty="0"/>
              <a:t>a contracara lucrarea ucenicilor. </a:t>
            </a:r>
          </a:p>
        </p:txBody>
      </p:sp>
      <p:pic>
        <p:nvPicPr>
          <p:cNvPr id="7" name="Imagen 6">
            <a:extLst>
              <a:ext uri="{FF2B5EF4-FFF2-40B4-BE49-F238E27FC236}">
                <a16:creationId xmlns:a16="http://schemas.microsoft.com/office/drawing/2014/main" xmlns="" id="{83B8DEAB-ACC8-45B2-9CDC-A4171C94A4A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778543" y="2604680"/>
            <a:ext cx="4098292" cy="4098292"/>
          </a:xfrm>
          <a:prstGeom prst="roundRect">
            <a:avLst>
              <a:gd name="adj" fmla="val 509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xmlns="" val="1081164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anim calcmode="lin" valueType="num">
                                      <p:cBhvr>
                                        <p:cTn id="5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B0B6DE2-A176-4DD7-A136-F435036A388D}"/>
              </a:ext>
            </a:extLst>
          </p:cNvPr>
          <p:cNvSpPr/>
          <p:nvPr/>
        </p:nvSpPr>
        <p:spPr>
          <a:xfrm>
            <a:off x="555989" y="378794"/>
            <a:ext cx="7941030" cy="5940088"/>
          </a:xfrm>
          <a:prstGeom prst="rect">
            <a:avLst/>
          </a:prstGeom>
        </p:spPr>
        <p:txBody>
          <a:bodyPr wrap="square">
            <a:spAutoFit/>
          </a:bodyPr>
          <a:lstStyle/>
          <a:p>
            <a:pPr indent="358775" algn="just">
              <a:spcBef>
                <a:spcPts val="600"/>
              </a:spcBef>
            </a:pPr>
            <a:r>
              <a:rPr lang="ro-RO" sz="2000" b="1" dirty="0" smtClean="0">
                <a:effectLst>
                  <a:outerShdw blurRad="38100" dist="38100" dir="2700000" algn="tl">
                    <a:srgbClr val="000000">
                      <a:alpha val="43137"/>
                    </a:srgbClr>
                  </a:outerShdw>
                </a:effectLst>
                <a:latin typeface="Cooper Black" pitchFamily="18" charset="0"/>
              </a:rPr>
              <a:t>„</a:t>
            </a:r>
            <a:r>
              <a:rPr lang="ro-RO" sz="2000" b="1" dirty="0" smtClean="0">
                <a:effectLst>
                  <a:outerShdw blurRad="38100" dist="38100" dir="2700000" algn="tl">
                    <a:srgbClr val="000000">
                      <a:alpha val="43137"/>
                    </a:srgbClr>
                  </a:outerShdw>
                </a:effectLst>
                <a:latin typeface="Arial Black" panose="020B0A04020102020204" pitchFamily="34" charset="0"/>
              </a:rPr>
              <a:t>Evreii </a:t>
            </a:r>
            <a:r>
              <a:rPr lang="ro-RO" sz="2000" b="1" dirty="0">
                <a:effectLst>
                  <a:outerShdw blurRad="38100" dist="38100" dir="2700000" algn="tl">
                    <a:srgbClr val="000000">
                      <a:alpha val="43137"/>
                    </a:srgbClr>
                  </a:outerShdw>
                </a:effectLst>
                <a:latin typeface="Arial Black" panose="020B0A04020102020204" pitchFamily="34" charset="0"/>
              </a:rPr>
              <a:t>se răspândiseră prin aproape toate naţiunile şi vorbeau diferite limbi. Ei au venit de la distanţe mari la Ierusalim şi, pentru un timp, au rămas să locuiască acolo, ca să poată participa la sărbătorile religioase aflate atunci în desfăşurare şi să respecte cerinţele lor. Când se adunau, fiecare vorbea limba pe care o cunoştea. Această diversitate de limbi era un mare obstacol pentru lucrarea servilor lui Dumnezeu de a vesti doctrina Domnului Hristos până la marginile pământului. Pentru oameni, desăvârşita confirmare a mărturiei pe care o dădeau apostolii pentru Hristos a fost aceea că Dumnezeu le-a suplinit lipsurile în chip minunat. Duhul Sfânt a făcut pentru ei ceea ce ei n-ar fi putut face singuri într-o viaţă întreagă; de-acum puteau să răspândească adevărul evangheliei peste hotare, vorbind cu acurateţe limba celor pentru care lucrau. Acest dar miraculos era cea mai puternică dovadă pe care o puteau prezenta lumii că însărcinarea lor purta sigiliul cerului</a:t>
            </a:r>
            <a:r>
              <a:rPr lang="ro-RO" sz="2000" b="1" dirty="0" smtClean="0">
                <a:effectLst>
                  <a:outerShdw blurRad="38100" dist="38100" dir="2700000" algn="tl">
                    <a:srgbClr val="000000">
                      <a:alpha val="43137"/>
                    </a:srgbClr>
                  </a:outerShdw>
                </a:effectLst>
                <a:latin typeface="Arial Black" panose="020B0A04020102020204" pitchFamily="34" charset="0"/>
              </a:rPr>
              <a:t>.</a:t>
            </a:r>
            <a:r>
              <a:rPr lang="ro-RO" sz="2000" b="1" dirty="0" smtClean="0">
                <a:effectLst>
                  <a:outerShdw blurRad="38100" dist="38100" dir="2700000" algn="tl">
                    <a:srgbClr val="000000">
                      <a:alpha val="43137"/>
                    </a:srgbClr>
                  </a:outerShdw>
                </a:effectLst>
                <a:latin typeface="Cooper Black" pitchFamily="18" charset="0"/>
              </a:rPr>
              <a:t>”</a:t>
            </a:r>
            <a:endParaRPr lang="ro-RO" sz="2000" b="1" dirty="0">
              <a:effectLst>
                <a:outerShdw blurRad="38100" dist="38100" dir="2700000" algn="tl">
                  <a:srgbClr val="000000">
                    <a:alpha val="43137"/>
                  </a:srgbClr>
                </a:outerShdw>
              </a:effectLst>
              <a:latin typeface="Cooper Black" pitchFamily="18" charset="0"/>
            </a:endParaRPr>
          </a:p>
        </p:txBody>
      </p:sp>
      <p:sp>
        <p:nvSpPr>
          <p:cNvPr id="3" name="CuadroTexto 2">
            <a:extLst>
              <a:ext uri="{FF2B5EF4-FFF2-40B4-BE49-F238E27FC236}">
                <a16:creationId xmlns:a16="http://schemas.microsoft.com/office/drawing/2014/main" xmlns="" id="{C079E208-8A92-4CC2-8213-2013366D70FF}"/>
              </a:ext>
            </a:extLst>
          </p:cNvPr>
          <p:cNvSpPr txBox="1"/>
          <p:nvPr/>
        </p:nvSpPr>
        <p:spPr>
          <a:xfrm>
            <a:off x="5042098" y="6032240"/>
            <a:ext cx="3454921" cy="369332"/>
          </a:xfrm>
          <a:prstGeom prst="rect">
            <a:avLst/>
          </a:prstGeom>
          <a:noFill/>
        </p:spPr>
        <p:txBody>
          <a:bodyPr wrap="none" rtlCol="0">
            <a:spAutoFit/>
          </a:bodyPr>
          <a:lstStyle/>
          <a:p>
            <a:pPr algn="r"/>
            <a:r>
              <a:rPr lang="ro-RO" b="1" smtClean="0"/>
              <a:t>E.G.W. (</a:t>
            </a:r>
            <a:r>
              <a:rPr lang="ro-RO" b="1" smtClean="0"/>
              <a:t>Istoria </a:t>
            </a:r>
            <a:r>
              <a:rPr lang="ro-RO" b="1" smtClean="0"/>
              <a:t>mântuirii</a:t>
            </a:r>
            <a:r>
              <a:rPr lang="ro-RO" b="1" smtClean="0"/>
              <a:t>, </a:t>
            </a:r>
            <a:r>
              <a:rPr lang="ro-RO" b="1" smtClean="0"/>
              <a:t>pa</a:t>
            </a:r>
            <a:r>
              <a:rPr lang="ro-RO" b="1" smtClean="0"/>
              <a:t>g</a:t>
            </a:r>
            <a:r>
              <a:rPr lang="ro-RO" b="1" smtClean="0"/>
              <a:t>. </a:t>
            </a:r>
            <a:r>
              <a:rPr lang="ro-RO" b="1" smtClean="0"/>
              <a:t>242</a:t>
            </a:r>
            <a:r>
              <a:rPr lang="ro-RO" b="1" smtClean="0"/>
              <a:t>)</a:t>
            </a:r>
            <a:endParaRPr lang="ro-RO" b="1"/>
          </a:p>
        </p:txBody>
      </p:sp>
    </p:spTree>
    <p:extLst>
      <p:ext uri="{BB962C8B-B14F-4D97-AF65-F5344CB8AC3E}">
        <p14:creationId xmlns:p14="http://schemas.microsoft.com/office/powerpoint/2010/main" xmlns="" val="1662702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AFA8709-13E7-41DF-88C1-5028C3064E04}"/>
              </a:ext>
            </a:extLst>
          </p:cNvPr>
          <p:cNvSpPr/>
          <p:nvPr/>
        </p:nvSpPr>
        <p:spPr>
          <a:xfrm>
            <a:off x="7658079" y="0"/>
            <a:ext cx="1485921" cy="369332"/>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pPr algn="r"/>
            <a:r>
              <a:rPr lang="ro-RO" b="1" smtClean="0"/>
              <a:t>Fapte</a:t>
            </a:r>
            <a:r>
              <a:rPr lang="ro-RO" b="1" smtClean="0"/>
              <a:t> 2:14-32</a:t>
            </a:r>
            <a:endParaRPr lang="ro-RO" b="1"/>
          </a:p>
        </p:txBody>
      </p:sp>
      <p:sp>
        <p:nvSpPr>
          <p:cNvPr id="3" name="Rectángulo 2">
            <a:extLst>
              <a:ext uri="{FF2B5EF4-FFF2-40B4-BE49-F238E27FC236}">
                <a16:creationId xmlns:a16="http://schemas.microsoft.com/office/drawing/2014/main" xmlns="" id="{404B2C48-9405-4556-9198-9C862F130E93}"/>
              </a:ext>
            </a:extLst>
          </p:cNvPr>
          <p:cNvSpPr/>
          <p:nvPr/>
        </p:nvSpPr>
        <p:spPr>
          <a:xfrm>
            <a:off x="1127374" y="-25878"/>
            <a:ext cx="6092936" cy="769441"/>
          </a:xfrm>
          <a:prstGeom prst="rect">
            <a:avLst/>
          </a:prstGeom>
          <a:noFill/>
        </p:spPr>
        <p:txBody>
          <a:bodyPr wrap="square" rtlCol="0">
            <a:spAutoFit/>
          </a:bodyPr>
          <a:lstStyle/>
          <a:p>
            <a:pPr algn="ctr" defTabSz="914400"/>
            <a:r>
              <a:rPr lang="ro-RO"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PRIMA </a:t>
            </a:r>
            <a:r>
              <a:rPr lang="ro-RO" sz="44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PREDICĂ</a:t>
            </a:r>
            <a:endParaRPr lang="ro-RO"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CuadroTexto 4">
            <a:extLst>
              <a:ext uri="{FF2B5EF4-FFF2-40B4-BE49-F238E27FC236}">
                <a16:creationId xmlns:a16="http://schemas.microsoft.com/office/drawing/2014/main" xmlns="" id="{71DB888B-DE00-48DE-ADEC-AB2BE151BCA2}"/>
              </a:ext>
            </a:extLst>
          </p:cNvPr>
          <p:cNvSpPr txBox="1"/>
          <p:nvPr/>
        </p:nvSpPr>
        <p:spPr>
          <a:xfrm>
            <a:off x="138023" y="1653540"/>
            <a:ext cx="4433977" cy="2631490"/>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Răspunzând batjocurilor, Petru a început un discurs explicând ceea ce se întâmpla, în lumina Cuvântului lui Dumnezeu. </a:t>
            </a:r>
          </a:p>
          <a:p>
            <a:pPr>
              <a:spcBef>
                <a:spcPts val="600"/>
              </a:spcBef>
            </a:pPr>
            <a:r>
              <a:rPr lang="ro-RO" sz="2000" b="1">
                <a:solidFill>
                  <a:schemeClr val="bg1"/>
                </a:solidFill>
                <a:effectLst>
                  <a:glow rad="127000">
                    <a:schemeClr val="tx1"/>
                  </a:glow>
                </a:effectLst>
              </a:rPr>
              <a:t>A folosit pasajul </a:t>
            </a:r>
            <a:r>
              <a:rPr lang="ro-RO" sz="2000" b="1">
                <a:solidFill>
                  <a:schemeClr val="bg1"/>
                </a:solidFill>
                <a:effectLst>
                  <a:glow rad="127000">
                    <a:schemeClr val="tx1"/>
                  </a:glow>
                </a:effectLst>
              </a:rPr>
              <a:t>din </a:t>
            </a:r>
            <a:r>
              <a:rPr lang="ro-RO" sz="2000" b="1" smtClean="0">
                <a:solidFill>
                  <a:schemeClr val="bg1"/>
                </a:solidFill>
                <a:effectLst>
                  <a:glow rad="127000">
                    <a:schemeClr val="tx1"/>
                  </a:glow>
                </a:effectLst>
              </a:rPr>
              <a:t>Io</a:t>
            </a:r>
            <a:r>
              <a:rPr lang="ro-RO" sz="2000" b="1" smtClean="0">
                <a:solidFill>
                  <a:schemeClr val="bg1"/>
                </a:solidFill>
                <a:effectLst>
                  <a:glow rad="127000">
                    <a:schemeClr val="tx1"/>
                  </a:glow>
                </a:effectLst>
              </a:rPr>
              <a:t>el 2:28-32 pentru </a:t>
            </a:r>
            <a:r>
              <a:rPr lang="ro-RO" sz="2000" b="1">
                <a:solidFill>
                  <a:schemeClr val="bg1"/>
                </a:solidFill>
                <a:effectLst>
                  <a:glow rad="127000">
                    <a:schemeClr val="tx1"/>
                  </a:glow>
                </a:effectLst>
              </a:rPr>
              <a:t>a explica faptul că, în ultimele zile, va fi revărsat </a:t>
            </a:r>
            <a:r>
              <a:rPr lang="ro-RO" sz="2000" b="1">
                <a:solidFill>
                  <a:schemeClr val="bg1"/>
                </a:solidFill>
                <a:effectLst>
                  <a:glow rad="127000">
                    <a:schemeClr val="tx1"/>
                  </a:glow>
                </a:effectLst>
              </a:rPr>
              <a:t>Duhul </a:t>
            </a:r>
            <a:r>
              <a:rPr lang="ro-RO" sz="2000" b="1" smtClean="0">
                <a:solidFill>
                  <a:schemeClr val="bg1"/>
                </a:solidFill>
                <a:effectLst>
                  <a:glow rad="127000">
                    <a:schemeClr val="tx1"/>
                  </a:glow>
                </a:effectLst>
              </a:rPr>
              <a:t>Sfânt</a:t>
            </a:r>
            <a:r>
              <a:rPr lang="ro-RO" sz="2000" b="1" smtClean="0">
                <a:solidFill>
                  <a:schemeClr val="bg1"/>
                </a:solidFill>
                <a:effectLst>
                  <a:glow rad="127000">
                    <a:schemeClr val="tx1"/>
                  </a:glow>
                </a:effectLst>
              </a:rPr>
              <a:t> (aşa </a:t>
            </a:r>
            <a:r>
              <a:rPr lang="ro-RO" sz="2000" b="1">
                <a:solidFill>
                  <a:schemeClr val="bg1"/>
                </a:solidFill>
                <a:effectLst>
                  <a:glow rad="127000">
                    <a:schemeClr val="tx1"/>
                  </a:glow>
                </a:effectLst>
              </a:rPr>
              <a:t>cum se întâmpla în </a:t>
            </a:r>
            <a:r>
              <a:rPr lang="ro-RO" sz="2000" b="1">
                <a:solidFill>
                  <a:schemeClr val="bg1"/>
                </a:solidFill>
                <a:effectLst>
                  <a:glow rad="127000">
                    <a:schemeClr val="tx1"/>
                  </a:glow>
                </a:effectLst>
              </a:rPr>
              <a:t>acel </a:t>
            </a:r>
            <a:r>
              <a:rPr lang="ro-RO" sz="2000" b="1" smtClean="0">
                <a:solidFill>
                  <a:schemeClr val="bg1"/>
                </a:solidFill>
                <a:effectLst>
                  <a:glow rad="127000">
                    <a:schemeClr val="tx1"/>
                  </a:glow>
                </a:effectLst>
              </a:rPr>
              <a:t>moment</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7" name="Imagen 6">
            <a:extLst>
              <a:ext uri="{FF2B5EF4-FFF2-40B4-BE49-F238E27FC236}">
                <a16:creationId xmlns:a16="http://schemas.microsoft.com/office/drawing/2014/main" xmlns="" id="{A6D21146-F5E8-4428-9948-C0F2C0D81A81}"/>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721255" y="763768"/>
            <a:ext cx="4284721" cy="3454556"/>
          </a:xfrm>
          <a:prstGeom prst="ellipse">
            <a:avLst/>
          </a:prstGeom>
          <a:ln>
            <a:noFill/>
          </a:ln>
          <a:effectLst>
            <a:softEdge rad="112500"/>
          </a:effectLst>
        </p:spPr>
      </p:pic>
      <p:pic>
        <p:nvPicPr>
          <p:cNvPr id="9" name="Imagen 8">
            <a:extLst>
              <a:ext uri="{FF2B5EF4-FFF2-40B4-BE49-F238E27FC236}">
                <a16:creationId xmlns:a16="http://schemas.microsoft.com/office/drawing/2014/main" xmlns="" id="{6CDB6047-C5DA-4A7C-A57D-E6A2B3A5C130}"/>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7343" y="-198407"/>
            <a:ext cx="1424437" cy="1899249"/>
          </a:xfrm>
          <a:prstGeom prst="rect">
            <a:avLst/>
          </a:prstGeom>
        </p:spPr>
      </p:pic>
      <p:pic>
        <p:nvPicPr>
          <p:cNvPr id="11" name="Imagen 10">
            <a:extLst>
              <a:ext uri="{FF2B5EF4-FFF2-40B4-BE49-F238E27FC236}">
                <a16:creationId xmlns:a16="http://schemas.microsoft.com/office/drawing/2014/main" xmlns="" id="{7AB57840-2C3C-40FC-9280-DFAB60D64B3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38023" y="4298144"/>
            <a:ext cx="4151405" cy="249084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2" name="Rectángulo 11">
            <a:extLst>
              <a:ext uri="{FF2B5EF4-FFF2-40B4-BE49-F238E27FC236}">
                <a16:creationId xmlns:a16="http://schemas.microsoft.com/office/drawing/2014/main" xmlns="" id="{CD655E20-2445-41BE-A669-515B662E7D33}"/>
              </a:ext>
            </a:extLst>
          </p:cNvPr>
          <p:cNvSpPr/>
          <p:nvPr/>
        </p:nvSpPr>
        <p:spPr>
          <a:xfrm>
            <a:off x="4577615" y="4194357"/>
            <a:ext cx="4572000" cy="2631490"/>
          </a:xfrm>
          <a:prstGeom prst="rect">
            <a:avLst/>
          </a:prstGeom>
        </p:spPr>
        <p:txBody>
          <a:bodyPr>
            <a:spAutoFit/>
          </a:bodyPr>
          <a:lstStyle/>
          <a:p>
            <a:pPr>
              <a:spcBef>
                <a:spcPts val="600"/>
              </a:spcBef>
            </a:pPr>
            <a:r>
              <a:rPr lang="ro-RO" sz="2000" b="1" dirty="0">
                <a:solidFill>
                  <a:schemeClr val="bg1"/>
                </a:solidFill>
                <a:effectLst>
                  <a:glow rad="127000">
                    <a:schemeClr val="tx1"/>
                  </a:glow>
                </a:effectLst>
              </a:rPr>
              <a:t>Imediat apoi L-a prezentat pe Isus </a:t>
            </a:r>
            <a:r>
              <a:rPr lang="ro-RO" sz="2000" b="1" dirty="0" smtClean="0">
                <a:solidFill>
                  <a:schemeClr val="bg1"/>
                </a:solidFill>
                <a:effectLst>
                  <a:glow rad="127000">
                    <a:schemeClr val="tx1"/>
                  </a:glow>
                </a:effectLst>
              </a:rPr>
              <a:t>şi </a:t>
            </a:r>
            <a:r>
              <a:rPr lang="ro-RO" sz="2000" b="1" dirty="0">
                <a:solidFill>
                  <a:schemeClr val="bg1"/>
                </a:solidFill>
                <a:effectLst>
                  <a:glow rad="127000">
                    <a:schemeClr val="tx1"/>
                  </a:glow>
                </a:effectLst>
              </a:rPr>
              <a:t>lucrarea Sa, moartea </a:t>
            </a:r>
            <a:r>
              <a:rPr lang="ro-RO" sz="2000" b="1" dirty="0" smtClean="0">
                <a:solidFill>
                  <a:schemeClr val="bg1"/>
                </a:solidFill>
                <a:effectLst>
                  <a:glow rad="127000">
                    <a:schemeClr val="tx1"/>
                  </a:glow>
                </a:effectLst>
              </a:rPr>
              <a:t>şi </a:t>
            </a:r>
            <a:r>
              <a:rPr lang="ro-RO" sz="2000" b="1" dirty="0">
                <a:solidFill>
                  <a:schemeClr val="bg1"/>
                </a:solidFill>
                <a:effectLst>
                  <a:glow rad="127000">
                    <a:schemeClr val="tx1"/>
                  </a:glow>
                </a:effectLst>
              </a:rPr>
              <a:t>învierea Sa. Din nou </a:t>
            </a:r>
            <a:r>
              <a:rPr lang="ro-RO" sz="2000" b="1" dirty="0" smtClean="0">
                <a:solidFill>
                  <a:schemeClr val="bg1"/>
                </a:solidFill>
                <a:effectLst>
                  <a:glow rad="127000">
                    <a:schemeClr val="tx1"/>
                  </a:glow>
                </a:effectLst>
              </a:rPr>
              <a:t>şi-a susţinut </a:t>
            </a:r>
            <a:r>
              <a:rPr lang="ro-RO" sz="2000" b="1" dirty="0">
                <a:solidFill>
                  <a:schemeClr val="bg1"/>
                </a:solidFill>
                <a:effectLst>
                  <a:glow rad="127000">
                    <a:schemeClr val="tx1"/>
                  </a:glow>
                </a:effectLst>
              </a:rPr>
              <a:t>argumentele cu texte biblice </a:t>
            </a:r>
            <a:r>
              <a:rPr lang="ro-RO" sz="2000" b="1" dirty="0" smtClean="0">
                <a:solidFill>
                  <a:schemeClr val="bg1"/>
                </a:solidFill>
                <a:effectLst>
                  <a:glow rad="127000">
                    <a:schemeClr val="tx1"/>
                  </a:glow>
                </a:effectLst>
              </a:rPr>
              <a:t>(Psalmii 16).</a:t>
            </a:r>
          </a:p>
          <a:p>
            <a:pPr>
              <a:spcBef>
                <a:spcPts val="600"/>
              </a:spcBef>
            </a:pPr>
            <a:r>
              <a:rPr lang="ro-RO" sz="2000" b="1" dirty="0" smtClean="0">
                <a:solidFill>
                  <a:schemeClr val="bg1"/>
                </a:solidFill>
                <a:effectLst>
                  <a:glow rad="127000">
                    <a:schemeClr val="tx1"/>
                  </a:glow>
                </a:effectLst>
              </a:rPr>
              <a:t>Din </a:t>
            </a:r>
            <a:r>
              <a:rPr lang="ro-RO" sz="2000" b="1" dirty="0">
                <a:solidFill>
                  <a:schemeClr val="bg1"/>
                </a:solidFill>
                <a:effectLst>
                  <a:glow rad="127000">
                    <a:schemeClr val="tx1"/>
                  </a:glow>
                </a:effectLst>
              </a:rPr>
              <a:t>această primă predică </a:t>
            </a:r>
            <a:r>
              <a:rPr lang="ro-RO" sz="2000" b="1" dirty="0" smtClean="0">
                <a:solidFill>
                  <a:schemeClr val="bg1"/>
                </a:solidFill>
                <a:effectLst>
                  <a:glow rad="127000">
                    <a:schemeClr val="tx1"/>
                  </a:glow>
                </a:effectLst>
              </a:rPr>
              <a:t>învăţăm </a:t>
            </a:r>
            <a:r>
              <a:rPr lang="ro-RO" sz="2000" b="1" dirty="0">
                <a:solidFill>
                  <a:schemeClr val="bg1"/>
                </a:solidFill>
                <a:effectLst>
                  <a:glow rad="127000">
                    <a:schemeClr val="tx1"/>
                  </a:glow>
                </a:effectLst>
              </a:rPr>
              <a:t>că, pentru a aduce oamenii la Adevăr, este necesar să li-L prezentăm pe </a:t>
            </a:r>
            <a:r>
              <a:rPr lang="ro-RO" sz="2000" b="1" dirty="0" smtClean="0">
                <a:solidFill>
                  <a:schemeClr val="bg1"/>
                </a:solidFill>
                <a:effectLst>
                  <a:glow rad="127000">
                    <a:schemeClr val="tx1"/>
                  </a:glow>
                </a:effectLst>
              </a:rPr>
              <a:t>Isus, folosind </a:t>
            </a:r>
            <a:r>
              <a:rPr lang="ro-RO" sz="2000" b="1" dirty="0">
                <a:solidFill>
                  <a:schemeClr val="bg1"/>
                </a:solidFill>
                <a:effectLst>
                  <a:glow rad="127000">
                    <a:schemeClr val="tx1"/>
                  </a:glow>
                </a:effectLst>
              </a:rPr>
              <a:t>ca bază </a:t>
            </a:r>
            <a:r>
              <a:rPr lang="ro-RO" sz="2000" b="1" dirty="0" smtClean="0">
                <a:solidFill>
                  <a:schemeClr val="bg1"/>
                </a:solidFill>
                <a:effectLst>
                  <a:glow rad="127000">
                    <a:schemeClr val="tx1"/>
                  </a:glow>
                </a:effectLst>
              </a:rPr>
              <a:t>Biblia.</a:t>
            </a:r>
            <a:endParaRPr lang="ro-RO" sz="2000" b="1" dirty="0">
              <a:solidFill>
                <a:schemeClr val="bg1"/>
              </a:solidFill>
              <a:effectLst>
                <a:glow rad="127000">
                  <a:schemeClr val="tx1"/>
                </a:glow>
              </a:effectLst>
            </a:endParaRPr>
          </a:p>
        </p:txBody>
      </p:sp>
      <p:sp>
        <p:nvSpPr>
          <p:cNvPr id="4" name="Rectángulo 3">
            <a:extLst>
              <a:ext uri="{FF2B5EF4-FFF2-40B4-BE49-F238E27FC236}">
                <a16:creationId xmlns:a16="http://schemas.microsoft.com/office/drawing/2014/main" xmlns="" id="{2A3A3EB7-41DD-4349-921E-359A921F54F2}"/>
              </a:ext>
            </a:extLst>
          </p:cNvPr>
          <p:cNvSpPr/>
          <p:nvPr/>
        </p:nvSpPr>
        <p:spPr>
          <a:xfrm>
            <a:off x="1187759" y="751392"/>
            <a:ext cx="3533495" cy="923330"/>
          </a:xfrm>
          <a:prstGeom prst="rect">
            <a:avLst/>
          </a:prstGeom>
        </p:spPr>
        <p:txBody>
          <a:bodyPr wrap="square">
            <a:spAutoFit/>
          </a:bodyPr>
          <a:lstStyle/>
          <a:p>
            <a:pPr algn="ctr"/>
            <a:r>
              <a:rPr lang="ro-RO"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„Dumnezeu </a:t>
            </a:r>
            <a:r>
              <a:rPr lang="ro-RO"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 înviat pe acest Isus, şi noi toţi suntem martori ai Lui.” </a:t>
            </a:r>
            <a:r>
              <a:rPr lang="ro-RO"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(Fapte 2:32)</a:t>
            </a:r>
            <a:endParaRPr lang="ro-RO"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Tree>
    <p:extLst>
      <p:ext uri="{BB962C8B-B14F-4D97-AF65-F5344CB8AC3E}">
        <p14:creationId xmlns:p14="http://schemas.microsoft.com/office/powerpoint/2010/main" xmlns="" val="731160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par>
                          <p:cTn id="17" fill="hold">
                            <p:stCondLst>
                              <p:cond delay="1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wipe(left)">
                                      <p:cBhvr>
                                        <p:cTn id="53" dur="5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animEffect transition="in" filter="wipe(left)">
                                      <p:cBhvr>
                                        <p:cTn id="5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12"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2D5D1F0-3912-45B5-9837-03905912E06F}"/>
              </a:ext>
            </a:extLst>
          </p:cNvPr>
          <p:cNvSpPr/>
          <p:nvPr/>
        </p:nvSpPr>
        <p:spPr>
          <a:xfrm>
            <a:off x="7658079" y="0"/>
            <a:ext cx="1485921" cy="369332"/>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pPr algn="r"/>
            <a:r>
              <a:rPr lang="ro-RO" b="1" dirty="0"/>
              <a:t>Fapte</a:t>
            </a:r>
            <a:r>
              <a:rPr lang="es-ES" b="1" dirty="0"/>
              <a:t> 2:33-36</a:t>
            </a:r>
          </a:p>
        </p:txBody>
      </p:sp>
      <p:sp>
        <p:nvSpPr>
          <p:cNvPr id="3" name="Rectángulo 2">
            <a:extLst>
              <a:ext uri="{FF2B5EF4-FFF2-40B4-BE49-F238E27FC236}">
                <a16:creationId xmlns:a16="http://schemas.microsoft.com/office/drawing/2014/main" xmlns="" id="{8B4B617E-11CA-4394-B7AE-7EB89CBB7463}"/>
              </a:ext>
            </a:extLst>
          </p:cNvPr>
          <p:cNvSpPr/>
          <p:nvPr/>
        </p:nvSpPr>
        <p:spPr>
          <a:xfrm>
            <a:off x="0" y="0"/>
            <a:ext cx="7490983"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defTabSz="914400"/>
            <a:r>
              <a:rPr lang="ro-RO" sz="4400" b="1" spc="150" dirty="0">
                <a:ln w="11430"/>
                <a:solidFill>
                  <a:srgbClr val="F8F8F8"/>
                </a:solidFill>
                <a:effectLst>
                  <a:outerShdw blurRad="25400" algn="tl" rotWithShape="0">
                    <a:srgbClr val="000000">
                      <a:alpha val="43000"/>
                    </a:srgbClr>
                  </a:outerShdw>
                </a:effectLst>
              </a:rPr>
              <a:t>PROSLĂVIREA LUI ISUS</a:t>
            </a:r>
            <a:endParaRPr lang="es-ES" sz="4400" b="1" spc="150" dirty="0">
              <a:ln w="11430"/>
              <a:solidFill>
                <a:srgbClr val="F8F8F8"/>
              </a:solidFill>
              <a:effectLst>
                <a:outerShdw blurRad="25400" algn="tl" rotWithShape="0">
                  <a:srgbClr val="000000">
                    <a:alpha val="43000"/>
                  </a:srgbClr>
                </a:outerShdw>
              </a:effectLst>
            </a:endParaRPr>
          </a:p>
        </p:txBody>
      </p:sp>
      <p:sp>
        <p:nvSpPr>
          <p:cNvPr id="4" name="Rectángulo 3">
            <a:extLst>
              <a:ext uri="{FF2B5EF4-FFF2-40B4-BE49-F238E27FC236}">
                <a16:creationId xmlns:a16="http://schemas.microsoft.com/office/drawing/2014/main" xmlns="" id="{2109FA9F-C169-4B3D-BB47-04F3F83BD7F1}"/>
              </a:ext>
            </a:extLst>
          </p:cNvPr>
          <p:cNvSpPr/>
          <p:nvPr/>
        </p:nvSpPr>
        <p:spPr>
          <a:xfrm>
            <a:off x="2896303" y="801081"/>
            <a:ext cx="6133381" cy="923330"/>
          </a:xfrm>
          <a:prstGeom prst="rect">
            <a:avLst/>
          </a:prstGeom>
        </p:spPr>
        <p:txBody>
          <a:bodyPr wrap="square">
            <a:spAutoFit/>
          </a:bodyPr>
          <a:lstStyle/>
          <a:p>
            <a:r>
              <a:rPr lang="es-ES" b="1" dirty="0" smtClean="0">
                <a:solidFill>
                  <a:srgbClr val="00B0F0"/>
                </a:solidFill>
                <a:latin typeface="Comic Sans MS" panose="030F0702030302020204" pitchFamily="66" charset="0"/>
              </a:rPr>
              <a:t>„Să </a:t>
            </a:r>
            <a:r>
              <a:rPr lang="es-ES" b="1" dirty="0" smtClean="0">
                <a:solidFill>
                  <a:srgbClr val="00B0F0"/>
                </a:solidFill>
                <a:latin typeface="Comic Sans MS" panose="030F0702030302020204" pitchFamily="66" charset="0"/>
              </a:rPr>
              <a:t>ştie </a:t>
            </a:r>
            <a:r>
              <a:rPr lang="es-ES" b="1" dirty="0">
                <a:solidFill>
                  <a:srgbClr val="00B0F0"/>
                </a:solidFill>
                <a:latin typeface="Comic Sans MS" panose="030F0702030302020204" pitchFamily="66" charset="0"/>
              </a:rPr>
              <a:t>bine dar, toată casa lui Israel, că Dumnezeu a făcut Domn </a:t>
            </a:r>
            <a:r>
              <a:rPr lang="es-ES" b="1" dirty="0" smtClean="0">
                <a:solidFill>
                  <a:srgbClr val="00B0F0"/>
                </a:solidFill>
                <a:latin typeface="Comic Sans MS" panose="030F0702030302020204" pitchFamily="66" charset="0"/>
              </a:rPr>
              <a:t>şi </a:t>
            </a:r>
            <a:r>
              <a:rPr lang="es-ES" b="1" dirty="0">
                <a:solidFill>
                  <a:srgbClr val="00B0F0"/>
                </a:solidFill>
                <a:latin typeface="Comic Sans MS" panose="030F0702030302020204" pitchFamily="66" charset="0"/>
              </a:rPr>
              <a:t>Hristos pe acest Isus pe care L-aţi răstignit voi.” </a:t>
            </a:r>
            <a:r>
              <a:rPr lang="es-ES" sz="1600" b="1" dirty="0">
                <a:solidFill>
                  <a:srgbClr val="00B0F0"/>
                </a:solidFill>
                <a:latin typeface="Comic Sans MS" panose="030F0702030302020204" pitchFamily="66" charset="0"/>
              </a:rPr>
              <a:t>(</a:t>
            </a:r>
            <a:r>
              <a:rPr lang="ro-RO" sz="1600" b="1" dirty="0">
                <a:solidFill>
                  <a:srgbClr val="00B0F0"/>
                </a:solidFill>
                <a:latin typeface="Comic Sans MS" panose="030F0702030302020204" pitchFamily="66" charset="0"/>
              </a:rPr>
              <a:t>Fapte</a:t>
            </a:r>
            <a:r>
              <a:rPr lang="es-ES" sz="1600" b="1" dirty="0">
                <a:solidFill>
                  <a:srgbClr val="00B0F0"/>
                </a:solidFill>
                <a:latin typeface="Comic Sans MS" panose="030F0702030302020204" pitchFamily="66" charset="0"/>
              </a:rPr>
              <a:t> 2:36)</a:t>
            </a:r>
            <a:endParaRPr lang="es-ES" b="1" dirty="0">
              <a:solidFill>
                <a:srgbClr val="00B0F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3546EFBA-EE58-4B6D-B740-4A5868F618C9}"/>
              </a:ext>
            </a:extLst>
          </p:cNvPr>
          <p:cNvSpPr txBox="1"/>
          <p:nvPr/>
        </p:nvSpPr>
        <p:spPr>
          <a:xfrm>
            <a:off x="113133" y="3746859"/>
            <a:ext cx="4438927" cy="2785378"/>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Sacrificiul realizat la cruce a fost recompensat de Tatăl prin punerea lui Isus la dreapta Sa. </a:t>
            </a:r>
          </a:p>
          <a:p>
            <a:pPr>
              <a:spcBef>
                <a:spcPts val="600"/>
              </a:spcBef>
            </a:pPr>
            <a:r>
              <a:rPr lang="ro-RO" sz="2000" b="1" dirty="0">
                <a:solidFill>
                  <a:schemeClr val="bg1"/>
                </a:solidFill>
                <a:effectLst>
                  <a:outerShdw blurRad="38100" dist="38100" dir="2700000" algn="tl">
                    <a:srgbClr val="000000">
                      <a:alpha val="43137"/>
                    </a:srgbClr>
                  </a:outerShdw>
                </a:effectLst>
              </a:rPr>
              <a:t>Revărsarea Duhului Sfânt a fost </a:t>
            </a:r>
            <a:r>
              <a:rPr lang="ro-RO" sz="2000" b="1" dirty="0" smtClean="0">
                <a:solidFill>
                  <a:schemeClr val="bg1"/>
                </a:solidFill>
                <a:effectLst>
                  <a:outerShdw blurRad="38100" dist="38100" dir="2700000" algn="tl">
                    <a:srgbClr val="000000">
                      <a:alpha val="43137"/>
                    </a:srgbClr>
                  </a:outerShdw>
                </a:effectLst>
              </a:rPr>
              <a:t>consecinţa </a:t>
            </a:r>
            <a:r>
              <a:rPr lang="ro-RO" sz="2000" b="1" dirty="0">
                <a:solidFill>
                  <a:schemeClr val="bg1"/>
                </a:solidFill>
                <a:effectLst>
                  <a:outerShdw blurRad="38100" dist="38100" dir="2700000" algn="tl">
                    <a:srgbClr val="000000">
                      <a:alpha val="43137"/>
                    </a:srgbClr>
                  </a:outerShdw>
                </a:effectLst>
              </a:rPr>
              <a:t>directă a acestei proslăviri. </a:t>
            </a:r>
          </a:p>
          <a:p>
            <a:pPr>
              <a:spcBef>
                <a:spcPts val="600"/>
              </a:spcBef>
            </a:pPr>
            <a:r>
              <a:rPr lang="ro-RO" sz="2000" b="1" dirty="0">
                <a:solidFill>
                  <a:schemeClr val="bg1"/>
                </a:solidFill>
                <a:effectLst>
                  <a:outerShdw blurRad="38100" dist="38100" dir="2700000" algn="tl">
                    <a:srgbClr val="000000">
                      <a:alpha val="43137"/>
                    </a:srgbClr>
                  </a:outerShdw>
                </a:effectLst>
              </a:rPr>
              <a:t>Astfel, crucea a fost prezentată clar înaintea </a:t>
            </a:r>
            <a:r>
              <a:rPr lang="ro-RO" sz="2000" b="1" dirty="0" smtClean="0">
                <a:solidFill>
                  <a:schemeClr val="bg1"/>
                </a:solidFill>
                <a:effectLst>
                  <a:outerShdw blurRad="38100" dist="38100" dir="2700000" algn="tl">
                    <a:srgbClr val="000000">
                      <a:alpha val="43137"/>
                    </a:srgbClr>
                  </a:outerShdw>
                </a:effectLst>
              </a:rPr>
              <a:t>mulţimii </a:t>
            </a:r>
            <a:r>
              <a:rPr lang="ro-RO" sz="2000" b="1" dirty="0">
                <a:solidFill>
                  <a:schemeClr val="bg1"/>
                </a:solidFill>
                <a:effectLst>
                  <a:outerShdw blurRad="38100" dist="38100" dir="2700000" algn="tl">
                    <a:srgbClr val="000000">
                      <a:alpha val="43137"/>
                    </a:srgbClr>
                  </a:outerShdw>
                </a:effectLst>
              </a:rPr>
              <a:t>ca unic mijloc de mântuire.</a:t>
            </a:r>
            <a:endParaRPr lang="es-ES" sz="20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D81B7A74-BB99-4AAA-B437-D092D5BCAFE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633374" y="2958161"/>
            <a:ext cx="4438928" cy="3773089"/>
          </a:xfrm>
          <a:prstGeom prst="snip2DiagRect">
            <a:avLst>
              <a:gd name="adj1" fmla="val 1930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9EDB768D-432E-4444-831F-BD31EA1321C7}"/>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44012" y="801081"/>
            <a:ext cx="2408279" cy="28631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ángulo 9">
            <a:extLst>
              <a:ext uri="{FF2B5EF4-FFF2-40B4-BE49-F238E27FC236}">
                <a16:creationId xmlns:a16="http://schemas.microsoft.com/office/drawing/2014/main" xmlns="" id="{2F82E541-9A7C-403C-9F67-4719D5D583C9}"/>
              </a:ext>
            </a:extLst>
          </p:cNvPr>
          <p:cNvSpPr/>
          <p:nvPr/>
        </p:nvSpPr>
        <p:spPr>
          <a:xfrm>
            <a:off x="3035658" y="1815465"/>
            <a:ext cx="5357843" cy="1015663"/>
          </a:xfrm>
          <a:prstGeom prst="rect">
            <a:avLst/>
          </a:prstGeom>
        </p:spPr>
        <p:txBody>
          <a:bodyPr wrap="square">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În a treia parte a mesajului Său</a:t>
            </a:r>
            <a:r>
              <a:rPr lang="es-ES" sz="2000" b="1" dirty="0">
                <a:solidFill>
                  <a:schemeClr val="bg1"/>
                </a:solidFill>
                <a:effectLst>
                  <a:outerShdw blurRad="38100" dist="38100" dir="2700000" algn="tl">
                    <a:srgbClr val="000000">
                      <a:alpha val="43137"/>
                    </a:srgbClr>
                  </a:outerShdw>
                </a:effectLst>
              </a:rPr>
              <a:t>, </a:t>
            </a:r>
            <a:r>
              <a:rPr lang="ro-RO" sz="2000" b="1" dirty="0">
                <a:solidFill>
                  <a:schemeClr val="bg1"/>
                </a:solidFill>
                <a:effectLst>
                  <a:outerShdw blurRad="38100" dist="38100" dir="2700000" algn="tl">
                    <a:srgbClr val="000000">
                      <a:alpha val="43137"/>
                    </a:srgbClr>
                  </a:outerShdw>
                </a:effectLst>
              </a:rPr>
              <a:t>Petru a vorbit despre </a:t>
            </a:r>
            <a:r>
              <a:rPr lang="ro-RO" sz="2000" b="1" dirty="0" smtClean="0">
                <a:solidFill>
                  <a:schemeClr val="bg1"/>
                </a:solidFill>
                <a:effectLst>
                  <a:outerShdw blurRad="38100" dist="38100" dir="2700000" algn="tl">
                    <a:srgbClr val="000000">
                      <a:alpha val="43137"/>
                    </a:srgbClr>
                  </a:outerShdw>
                </a:effectLst>
              </a:rPr>
              <a:t>înălţarea </a:t>
            </a:r>
            <a:r>
              <a:rPr lang="ro-RO" sz="2000" b="1" dirty="0">
                <a:solidFill>
                  <a:schemeClr val="bg1"/>
                </a:solidFill>
                <a:effectLst>
                  <a:outerShdw blurRad="38100" dist="38100" dir="2700000" algn="tl">
                    <a:srgbClr val="000000">
                      <a:alpha val="43137"/>
                    </a:srgbClr>
                  </a:outerShdw>
                </a:effectLst>
              </a:rPr>
              <a:t>lui Isus la cer</a:t>
            </a:r>
            <a:r>
              <a:rPr lang="es-ES" sz="2000" b="1" dirty="0">
                <a:solidFill>
                  <a:schemeClr val="bg1"/>
                </a:solidFill>
                <a:effectLst>
                  <a:outerShdw blurRad="38100" dist="38100" dir="2700000" algn="tl">
                    <a:srgbClr val="000000">
                      <a:alpha val="43137"/>
                    </a:srgbClr>
                  </a:outerShdw>
                </a:effectLst>
              </a:rPr>
              <a:t>, </a:t>
            </a:r>
            <a:r>
              <a:rPr lang="ro-RO" sz="2000" b="1" dirty="0">
                <a:solidFill>
                  <a:schemeClr val="bg1"/>
                </a:solidFill>
                <a:effectLst>
                  <a:outerShdw blurRad="38100" dist="38100" dir="2700000" algn="tl">
                    <a:srgbClr val="000000">
                      <a:alpha val="43137"/>
                    </a:srgbClr>
                  </a:outerShdw>
                </a:effectLst>
              </a:rPr>
              <a:t>citând din nou un verset biblic</a:t>
            </a:r>
            <a:r>
              <a:rPr lang="es-ES" sz="2000" b="1" dirty="0">
                <a:solidFill>
                  <a:schemeClr val="bg1"/>
                </a:solidFill>
                <a:effectLst>
                  <a:outerShdw blurRad="38100" dist="38100" dir="2700000" algn="tl">
                    <a:srgbClr val="000000">
                      <a:alpha val="43137"/>
                    </a:srgbClr>
                  </a:outerShdw>
                </a:effectLst>
              </a:rPr>
              <a:t>: </a:t>
            </a:r>
            <a:r>
              <a:rPr lang="ro-RO" sz="2000" b="1" dirty="0" smtClean="0">
                <a:solidFill>
                  <a:schemeClr val="bg1"/>
                </a:solidFill>
                <a:effectLst>
                  <a:outerShdw blurRad="38100" dist="38100" dir="2700000" algn="tl">
                    <a:srgbClr val="000000">
                      <a:alpha val="43137"/>
                    </a:srgbClr>
                  </a:outerShdw>
                </a:effectLst>
              </a:rPr>
              <a:t>Psalmii</a:t>
            </a:r>
            <a:r>
              <a:rPr lang="es-ES" sz="2000" b="1" dirty="0" smtClean="0">
                <a:solidFill>
                  <a:schemeClr val="bg1"/>
                </a:solidFill>
                <a:effectLst>
                  <a:outerShdw blurRad="38100" dist="38100" dir="2700000" algn="tl">
                    <a:srgbClr val="000000">
                      <a:alpha val="43137"/>
                    </a:srgbClr>
                  </a:outerShdw>
                </a:effectLst>
              </a:rPr>
              <a:t> </a:t>
            </a:r>
            <a:r>
              <a:rPr lang="es-ES" sz="2000" b="1" dirty="0">
                <a:solidFill>
                  <a:schemeClr val="bg1"/>
                </a:solidFill>
                <a:effectLst>
                  <a:outerShdw blurRad="38100" dist="38100" dir="2700000" algn="tl">
                    <a:srgbClr val="000000">
                      <a:alpha val="43137"/>
                    </a:srgbClr>
                  </a:outerShdw>
                </a:effectLst>
              </a:rPr>
              <a:t>110:1.</a:t>
            </a:r>
          </a:p>
        </p:txBody>
      </p:sp>
      <p:pic>
        <p:nvPicPr>
          <p:cNvPr id="12" name="Imagen 11">
            <a:extLst>
              <a:ext uri="{FF2B5EF4-FFF2-40B4-BE49-F238E27FC236}">
                <a16:creationId xmlns:a16="http://schemas.microsoft.com/office/drawing/2014/main" xmlns="" id="{8E183B77-089E-49E4-ADED-90B90D3C2DC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7327081" y="5028674"/>
            <a:ext cx="1299334" cy="1702576"/>
          </a:xfrm>
          <a:prstGeom prst="rect">
            <a:avLst/>
          </a:prstGeom>
        </p:spPr>
      </p:pic>
    </p:spTree>
    <p:extLst>
      <p:ext uri="{BB962C8B-B14F-4D97-AF65-F5344CB8AC3E}">
        <p14:creationId xmlns:p14="http://schemas.microsoft.com/office/powerpoint/2010/main" xmlns="" val="533480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left)">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8)">
                                      <p:cBhvr>
                                        <p:cTn id="49" dur="1000"/>
                                        <p:tgtEl>
                                          <p:spTgt spid="7"/>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ppt_h/2"/>
                                          </p:val>
                                        </p:tav>
                                        <p:tav tm="100000">
                                          <p:val>
                                            <p:strVal val="#ppt_y"/>
                                          </p:val>
                                        </p:tav>
                                      </p:tavLst>
                                    </p:anim>
                                    <p:anim calcmode="lin" valueType="num">
                                      <p:cBhvr>
                                        <p:cTn id="60" dur="500" fill="hold"/>
                                        <p:tgtEl>
                                          <p:spTgt spid="12"/>
                                        </p:tgtEl>
                                        <p:attrNameLst>
                                          <p:attrName>ppt_w</p:attrName>
                                        </p:attrNameLst>
                                      </p:cBhvr>
                                      <p:tavLst>
                                        <p:tav tm="0">
                                          <p:val>
                                            <p:strVal val="#ppt_w"/>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wipe(left)">
                                      <p:cBhvr>
                                        <p:cTn id="6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xmlns="" id="{021DFDC2-761D-429A-8F74-27D3F572E20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0776" y="4685801"/>
            <a:ext cx="2154039" cy="2266944"/>
          </a:xfrm>
          <a:prstGeom prst="rect">
            <a:avLst/>
          </a:prstGeom>
        </p:spPr>
      </p:pic>
      <p:sp>
        <p:nvSpPr>
          <p:cNvPr id="2" name="Rectángulo 1">
            <a:extLst>
              <a:ext uri="{FF2B5EF4-FFF2-40B4-BE49-F238E27FC236}">
                <a16:creationId xmlns:a16="http://schemas.microsoft.com/office/drawing/2014/main" xmlns="" id="{DFD74223-35AE-4FDC-9729-B74BFB582333}"/>
              </a:ext>
            </a:extLst>
          </p:cNvPr>
          <p:cNvSpPr/>
          <p:nvPr/>
        </p:nvSpPr>
        <p:spPr>
          <a:xfrm>
            <a:off x="7658080" y="0"/>
            <a:ext cx="1485920" cy="369332"/>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pPr algn="r"/>
            <a:r>
              <a:rPr lang="ro-RO" b="1" smtClean="0"/>
              <a:t>Fapte</a:t>
            </a:r>
            <a:r>
              <a:rPr lang="ro-RO" b="1" smtClean="0"/>
              <a:t> 2:37-41</a:t>
            </a:r>
            <a:endParaRPr lang="ro-RO" b="1"/>
          </a:p>
        </p:txBody>
      </p:sp>
      <p:sp>
        <p:nvSpPr>
          <p:cNvPr id="3" name="Rectángulo 2">
            <a:extLst>
              <a:ext uri="{FF2B5EF4-FFF2-40B4-BE49-F238E27FC236}">
                <a16:creationId xmlns:a16="http://schemas.microsoft.com/office/drawing/2014/main" xmlns="" id="{D17C9237-7458-44A4-BC77-D172EB2E2390}"/>
              </a:ext>
            </a:extLst>
          </p:cNvPr>
          <p:cNvSpPr/>
          <p:nvPr/>
        </p:nvSpPr>
        <p:spPr>
          <a:xfrm>
            <a:off x="0" y="-34504"/>
            <a:ext cx="9144000"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914400"/>
            <a:r>
              <a:rPr lang="ro-RO" sz="4400" b="1" spc="300">
                <a:ln/>
                <a:solidFill>
                  <a:schemeClr val="accent2">
                    <a:lumMod val="60000"/>
                    <a:lumOff val="40000"/>
                  </a:schemeClr>
                </a:solidFill>
              </a:rPr>
              <a:t>CELE </a:t>
            </a:r>
            <a:r>
              <a:rPr lang="ro-RO" sz="4400" b="1" spc="300">
                <a:ln/>
                <a:solidFill>
                  <a:schemeClr val="accent2">
                    <a:lumMod val="60000"/>
                    <a:lumOff val="40000"/>
                  </a:schemeClr>
                </a:solidFill>
              </a:rPr>
              <a:t>DINTÂI </a:t>
            </a:r>
            <a:r>
              <a:rPr lang="ro-RO" sz="4400" b="1" spc="300" smtClean="0">
                <a:ln/>
                <a:solidFill>
                  <a:schemeClr val="accent2">
                    <a:lumMod val="60000"/>
                    <a:lumOff val="40000"/>
                  </a:schemeClr>
                </a:solidFill>
              </a:rPr>
              <a:t>ROADE</a:t>
            </a:r>
            <a:endParaRPr lang="ro-RO" sz="4400" b="1" spc="300">
              <a:ln/>
              <a:solidFill>
                <a:schemeClr val="accent2">
                  <a:lumMod val="60000"/>
                  <a:lumOff val="40000"/>
                </a:schemeClr>
              </a:solidFill>
            </a:endParaRPr>
          </a:p>
        </p:txBody>
      </p:sp>
      <p:sp>
        <p:nvSpPr>
          <p:cNvPr id="4" name="Rectángulo 3">
            <a:extLst>
              <a:ext uri="{FF2B5EF4-FFF2-40B4-BE49-F238E27FC236}">
                <a16:creationId xmlns:a16="http://schemas.microsoft.com/office/drawing/2014/main" xmlns="" id="{B7E9159F-EA42-4CF5-A4C0-2FEFEFAEC7D7}"/>
              </a:ext>
            </a:extLst>
          </p:cNvPr>
          <p:cNvSpPr/>
          <p:nvPr/>
        </p:nvSpPr>
        <p:spPr>
          <a:xfrm>
            <a:off x="280357" y="631160"/>
            <a:ext cx="8583283" cy="646331"/>
          </a:xfrm>
          <a:prstGeom prst="rect">
            <a:avLst/>
          </a:prstGeom>
        </p:spPr>
        <p:txBody>
          <a:bodyPr wrap="square">
            <a:spAutoFit/>
          </a:bodyPr>
          <a:lstStyle/>
          <a:p>
            <a:pPr algn="ct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„Cei </a:t>
            </a:r>
            <a:r>
              <a:rPr lang="ro-RO"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ce au primit propovăduirea lui au fost botezaţi; şi în ziua aceea, la numărul ucenicilor s-au adăugat aproape trei mii de suflete” </a:t>
            </a:r>
            <a:r>
              <a:rPr lang="ro-RO" sz="1600" b="1" dirty="0" smtClean="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(Fapte 2:41)</a:t>
            </a:r>
            <a:endParaRPr lang="ro-RO"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75797FB9-7280-4F00-98C5-8AABBA6C9813}"/>
              </a:ext>
            </a:extLst>
          </p:cNvPr>
          <p:cNvSpPr txBox="1"/>
          <p:nvPr/>
        </p:nvSpPr>
        <p:spPr>
          <a:xfrm>
            <a:off x="176841" y="1245777"/>
            <a:ext cx="8676547" cy="1092607"/>
          </a:xfrm>
          <a:prstGeom prst="rect">
            <a:avLst/>
          </a:prstGeom>
          <a:noFill/>
        </p:spPr>
        <p:txBody>
          <a:bodyPr wrap="square" rtlCol="0">
            <a:spAutoFit/>
          </a:bodyPr>
          <a:lstStyle/>
          <a:p>
            <a:pPr>
              <a:spcBef>
                <a:spcPts val="600"/>
              </a:spcBef>
            </a:pPr>
            <a:r>
              <a:rPr lang="ro-RO" sz="2000" b="1"/>
              <a:t>Primele roade ale lucrării Duhului Sfânt prin biserica Sa au </a:t>
            </a:r>
            <a:r>
              <a:rPr lang="ro-RO" sz="2000" b="1"/>
              <a:t>fost </a:t>
            </a:r>
            <a:r>
              <a:rPr lang="ro-RO" sz="2000" b="1" smtClean="0"/>
              <a:t>3.000 </a:t>
            </a:r>
            <a:r>
              <a:rPr lang="ro-RO" sz="2000" b="1" smtClean="0"/>
              <a:t>convertiţi</a:t>
            </a:r>
            <a:r>
              <a:rPr lang="ro-RO" sz="2000" b="1" smtClean="0"/>
              <a:t>.</a:t>
            </a:r>
          </a:p>
          <a:p>
            <a:pPr>
              <a:spcBef>
                <a:spcPts val="600"/>
              </a:spcBef>
            </a:pPr>
            <a:r>
              <a:rPr lang="ro-RO" sz="2000" b="1" smtClean="0"/>
              <a:t>Convinşi </a:t>
            </a:r>
            <a:r>
              <a:rPr lang="ro-RO" sz="2000" b="1"/>
              <a:t>de Duhul Sfânt de păcatele lor, au întrebat în ce fel pot </a:t>
            </a:r>
            <a:r>
              <a:rPr lang="ro-RO" sz="2000" b="1" smtClean="0"/>
              <a:t>obţine </a:t>
            </a:r>
            <a:r>
              <a:rPr lang="ro-RO" sz="2000" b="1"/>
              <a:t>iertarea. Petru le-a prezentat cele două </a:t>
            </a:r>
            <a:r>
              <a:rPr lang="ro-RO" sz="2000" b="1" smtClean="0"/>
              <a:t>cerinţe </a:t>
            </a:r>
            <a:r>
              <a:rPr lang="ro-RO" sz="2000" b="1"/>
              <a:t>de bază pentru a </a:t>
            </a:r>
            <a:r>
              <a:rPr lang="ro-RO" sz="2000" b="1"/>
              <a:t>primi </a:t>
            </a:r>
            <a:r>
              <a:rPr lang="ro-RO" sz="2000" b="1" smtClean="0"/>
              <a:t>iertarea</a:t>
            </a:r>
            <a:r>
              <a:rPr lang="ro-RO" sz="2000" b="1" smtClean="0"/>
              <a:t>:</a:t>
            </a:r>
            <a:endParaRPr lang="ro-RO" sz="2000" b="1"/>
          </a:p>
        </p:txBody>
      </p:sp>
      <p:sp>
        <p:nvSpPr>
          <p:cNvPr id="7" name="Rectángulo 6">
            <a:extLst>
              <a:ext uri="{FF2B5EF4-FFF2-40B4-BE49-F238E27FC236}">
                <a16:creationId xmlns:a16="http://schemas.microsoft.com/office/drawing/2014/main" xmlns="" id="{D2F6DAAF-930D-4525-A236-06BD57BD9761}"/>
              </a:ext>
            </a:extLst>
          </p:cNvPr>
          <p:cNvSpPr/>
          <p:nvPr/>
        </p:nvSpPr>
        <p:spPr>
          <a:xfrm>
            <a:off x="2122098" y="5842337"/>
            <a:ext cx="7021902" cy="1015663"/>
          </a:xfrm>
          <a:prstGeom prst="rect">
            <a:avLst/>
          </a:prstGeom>
        </p:spPr>
        <p:txBody>
          <a:bodyPr wrap="square">
            <a:spAutoFit/>
          </a:bodyPr>
          <a:lstStyle/>
          <a:p>
            <a:pPr>
              <a:spcBef>
                <a:spcPts val="600"/>
              </a:spcBef>
            </a:pPr>
            <a:r>
              <a:rPr lang="ro-RO" sz="2000" b="1"/>
              <a:t>Pe lângă iertarea păcatelor, au primit </a:t>
            </a:r>
            <a:r>
              <a:rPr lang="ro-RO" sz="2000" b="1" smtClean="0"/>
              <a:t>şi </a:t>
            </a:r>
            <a:r>
              <a:rPr lang="ro-RO" sz="2000" b="1"/>
              <a:t>darul Duhului Sfânt. În acest fel, </a:t>
            </a:r>
            <a:r>
              <a:rPr lang="ro-RO" sz="2000" b="1" smtClean="0"/>
              <a:t>credincioşii </a:t>
            </a:r>
            <a:r>
              <a:rPr lang="ro-RO" sz="2000" b="1"/>
              <a:t>sunt capabili să îndeplinească misiunea la care biserica a fost chemată</a:t>
            </a:r>
            <a:r>
              <a:rPr lang="ro-RO" sz="2000" b="1"/>
              <a:t>. </a:t>
            </a:r>
            <a:endParaRPr lang="ro-RO" sz="2000" b="1"/>
          </a:p>
        </p:txBody>
      </p:sp>
      <p:grpSp>
        <p:nvGrpSpPr>
          <p:cNvPr id="19" name="Grupo 18">
            <a:extLst>
              <a:ext uri="{FF2B5EF4-FFF2-40B4-BE49-F238E27FC236}">
                <a16:creationId xmlns:a16="http://schemas.microsoft.com/office/drawing/2014/main" xmlns="" id="{EA797042-C4C6-4B94-9928-4B579A4877D1}"/>
              </a:ext>
            </a:extLst>
          </p:cNvPr>
          <p:cNvGrpSpPr/>
          <p:nvPr/>
        </p:nvGrpSpPr>
        <p:grpSpPr>
          <a:xfrm>
            <a:off x="290612" y="2612557"/>
            <a:ext cx="7789124" cy="1632886"/>
            <a:chOff x="290612" y="2612557"/>
            <a:chExt cx="7789124" cy="1632886"/>
          </a:xfrm>
        </p:grpSpPr>
        <p:pic>
          <p:nvPicPr>
            <p:cNvPr id="14" name="Imagen 13">
              <a:extLst>
                <a:ext uri="{FF2B5EF4-FFF2-40B4-BE49-F238E27FC236}">
                  <a16:creationId xmlns:a16="http://schemas.microsoft.com/office/drawing/2014/main" xmlns="" id="{2AFDF518-257B-41B2-BD07-B789616C33F2}"/>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316219" y="2635341"/>
              <a:ext cx="1763517" cy="1606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xmlns="" id="{858105C2-94A5-400A-909C-D6169EB1016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90612" y="2612557"/>
              <a:ext cx="6200765" cy="1632886"/>
            </a:xfrm>
            <a:prstGeom prst="rect">
              <a:avLst/>
            </a:prstGeom>
          </p:spPr>
        </p:pic>
        <p:sp>
          <p:nvSpPr>
            <p:cNvPr id="12" name="Rectángulo 11">
              <a:extLst>
                <a:ext uri="{FF2B5EF4-FFF2-40B4-BE49-F238E27FC236}">
                  <a16:creationId xmlns:a16="http://schemas.microsoft.com/office/drawing/2014/main" xmlns="" id="{557D7AA6-5494-44FC-B796-772991EAC0C8}"/>
                </a:ext>
              </a:extLst>
            </p:cNvPr>
            <p:cNvSpPr/>
            <p:nvPr/>
          </p:nvSpPr>
          <p:spPr>
            <a:xfrm>
              <a:off x="2312977" y="2763773"/>
              <a:ext cx="3744394" cy="1015663"/>
            </a:xfrm>
            <a:prstGeom prst="rect">
              <a:avLst/>
            </a:prstGeom>
          </p:spPr>
          <p:txBody>
            <a:bodyPr wrap="square">
              <a:spAutoFit/>
            </a:bodyPr>
            <a:lstStyle/>
            <a:p>
              <a:pPr>
                <a:spcBef>
                  <a:spcPts val="600"/>
                </a:spcBef>
              </a:pPr>
              <a:r>
                <a:rPr lang="ro-RO" sz="2000" b="1" smtClean="0">
                  <a:solidFill>
                    <a:srgbClr val="2E4BA0"/>
                  </a:solidFill>
                </a:rPr>
                <a:t>Pocăinţa</a:t>
              </a:r>
              <a:r>
                <a:rPr lang="ro-RO" sz="2000" b="1" smtClean="0"/>
                <a:t>. Dorinţa </a:t>
              </a:r>
              <a:r>
                <a:rPr lang="ro-RO" sz="2000" b="1"/>
                <a:t>vehementă de depărtare </a:t>
              </a:r>
              <a:r>
                <a:rPr lang="ro-RO" sz="2000" b="1"/>
                <a:t>de </a:t>
              </a:r>
              <a:r>
                <a:rPr lang="ro-RO" sz="2000" b="1" smtClean="0"/>
                <a:t>păcat</a:t>
              </a:r>
              <a:r>
                <a:rPr lang="ro-RO" sz="2000" b="1" smtClean="0"/>
                <a:t>. Un </a:t>
              </a:r>
              <a:r>
                <a:rPr lang="ro-RO" sz="2000" b="1"/>
                <a:t>răspuns pozitiv la chemarea Duhului</a:t>
              </a:r>
              <a:r>
                <a:rPr lang="ro-RO" sz="2000" b="1"/>
                <a:t>. </a:t>
              </a:r>
              <a:endParaRPr lang="ro-RO" sz="2000" b="1"/>
            </a:p>
          </p:txBody>
        </p:sp>
        <p:sp>
          <p:nvSpPr>
            <p:cNvPr id="17" name="Elipse 16">
              <a:extLst>
                <a:ext uri="{FF2B5EF4-FFF2-40B4-BE49-F238E27FC236}">
                  <a16:creationId xmlns:a16="http://schemas.microsoft.com/office/drawing/2014/main" xmlns="" id="{B55CB991-F461-4B02-B5C9-1AE182458E84}"/>
                </a:ext>
              </a:extLst>
            </p:cNvPr>
            <p:cNvSpPr/>
            <p:nvPr/>
          </p:nvSpPr>
          <p:spPr>
            <a:xfrm>
              <a:off x="569344" y="2865029"/>
              <a:ext cx="1099378" cy="1099378"/>
            </a:xfrm>
            <a:prstGeom prst="ellipse">
              <a:avLst/>
            </a:prstGeom>
            <a:blipFill>
              <a:blip r:embed="rId6"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20" name="Grupo 19">
            <a:extLst>
              <a:ext uri="{FF2B5EF4-FFF2-40B4-BE49-F238E27FC236}">
                <a16:creationId xmlns:a16="http://schemas.microsoft.com/office/drawing/2014/main" xmlns="" id="{979EDED7-0F76-443A-9A2A-DDD4F21BCACC}"/>
              </a:ext>
            </a:extLst>
          </p:cNvPr>
          <p:cNvGrpSpPr/>
          <p:nvPr/>
        </p:nvGrpSpPr>
        <p:grpSpPr>
          <a:xfrm>
            <a:off x="1290218" y="4087212"/>
            <a:ext cx="7685566" cy="1666668"/>
            <a:chOff x="1290218" y="4087212"/>
            <a:chExt cx="7685566" cy="1666668"/>
          </a:xfrm>
        </p:grpSpPr>
        <p:pic>
          <p:nvPicPr>
            <p:cNvPr id="16" name="Imagen 15">
              <a:extLst>
                <a:ext uri="{FF2B5EF4-FFF2-40B4-BE49-F238E27FC236}">
                  <a16:creationId xmlns:a16="http://schemas.microsoft.com/office/drawing/2014/main" xmlns="" id="{31581E31-FF23-45E9-B11D-28AA3961988A}"/>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342898" y="4120994"/>
              <a:ext cx="1632886" cy="1632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xmlns="" id="{9A56FF0D-405E-4B5F-834B-54CD49D1A1BC}"/>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290218" y="4087212"/>
              <a:ext cx="6200765" cy="1632885"/>
            </a:xfrm>
            <a:prstGeom prst="rect">
              <a:avLst/>
            </a:prstGeom>
          </p:spPr>
        </p:pic>
        <p:sp>
          <p:nvSpPr>
            <p:cNvPr id="6" name="Rectángulo 5">
              <a:extLst>
                <a:ext uri="{FF2B5EF4-FFF2-40B4-BE49-F238E27FC236}">
                  <a16:creationId xmlns:a16="http://schemas.microsoft.com/office/drawing/2014/main" xmlns="" id="{3603D276-5649-432E-B34C-9AE18A2DCF43}"/>
                </a:ext>
              </a:extLst>
            </p:cNvPr>
            <p:cNvSpPr/>
            <p:nvPr/>
          </p:nvSpPr>
          <p:spPr>
            <a:xfrm>
              <a:off x="3540085" y="4395824"/>
              <a:ext cx="3354049" cy="707886"/>
            </a:xfrm>
            <a:prstGeom prst="rect">
              <a:avLst/>
            </a:prstGeom>
          </p:spPr>
          <p:txBody>
            <a:bodyPr wrap="square">
              <a:spAutoFit/>
            </a:bodyPr>
            <a:lstStyle/>
            <a:p>
              <a:pPr>
                <a:spcBef>
                  <a:spcPts val="600"/>
                </a:spcBef>
              </a:pPr>
              <a:r>
                <a:rPr lang="ro-RO" sz="2000" b="1" smtClean="0">
                  <a:solidFill>
                    <a:srgbClr val="268266"/>
                  </a:solidFill>
                </a:rPr>
                <a:t>Botezul</a:t>
              </a:r>
              <a:r>
                <a:rPr lang="ro-RO" sz="2000" b="1" smtClean="0"/>
                <a:t>. Manifestarea </a:t>
              </a:r>
              <a:r>
                <a:rPr lang="ro-RO" sz="2000" b="1"/>
                <a:t>publică a schimbării produse </a:t>
              </a:r>
              <a:r>
                <a:rPr lang="ro-RO" sz="2000" b="1"/>
                <a:t>în </a:t>
              </a:r>
              <a:r>
                <a:rPr lang="ro-RO" sz="2000" b="1" smtClean="0"/>
                <a:t>inimă</a:t>
              </a:r>
              <a:r>
                <a:rPr lang="ro-RO" sz="2000" b="1" smtClean="0"/>
                <a:t>.</a:t>
              </a:r>
              <a:endParaRPr lang="ro-RO" sz="2000" b="1"/>
            </a:p>
          </p:txBody>
        </p:sp>
        <p:sp>
          <p:nvSpPr>
            <p:cNvPr id="18" name="Elipse 17">
              <a:extLst>
                <a:ext uri="{FF2B5EF4-FFF2-40B4-BE49-F238E27FC236}">
                  <a16:creationId xmlns:a16="http://schemas.microsoft.com/office/drawing/2014/main" xmlns="" id="{88D708FC-412E-4B24-AF6F-2828A96D7EF7}"/>
                </a:ext>
              </a:extLst>
            </p:cNvPr>
            <p:cNvSpPr/>
            <p:nvPr/>
          </p:nvSpPr>
          <p:spPr>
            <a:xfrm>
              <a:off x="1563783" y="4344618"/>
              <a:ext cx="1099378" cy="1099378"/>
            </a:xfrm>
            <a:prstGeom prst="ellipse">
              <a:avLst/>
            </a:prstGeom>
            <a:blipFill>
              <a:blip r:embed="rId9" cstate="screen">
                <a:extLst>
                  <a:ext uri="{28A0092B-C50C-407E-A947-70E740481C1C}">
                    <a14:useLocalDpi xmlns:a14="http://schemas.microsoft.com/office/drawing/2010/main" xmlns=""/>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o-RO"/>
            </a:p>
          </p:txBody>
        </p:sp>
      </p:grpSp>
    </p:spTree>
    <p:extLst>
      <p:ext uri="{BB962C8B-B14F-4D97-AF65-F5344CB8AC3E}">
        <p14:creationId xmlns:p14="http://schemas.microsoft.com/office/powerpoint/2010/main" xmlns="" val="1196778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80">
                                          <p:stCondLst>
                                            <p:cond delay="0"/>
                                          </p:stCondLst>
                                        </p:cTn>
                                        <p:tgtEl>
                                          <p:spTgt spid="19"/>
                                        </p:tgtEl>
                                      </p:cBhvr>
                                    </p:animEffect>
                                    <p:anim calcmode="lin" valueType="num">
                                      <p:cBhvr>
                                        <p:cTn id="4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6" dur="26">
                                          <p:stCondLst>
                                            <p:cond delay="650"/>
                                          </p:stCondLst>
                                        </p:cTn>
                                        <p:tgtEl>
                                          <p:spTgt spid="19"/>
                                        </p:tgtEl>
                                      </p:cBhvr>
                                      <p:to x="100000" y="60000"/>
                                    </p:animScale>
                                    <p:animScale>
                                      <p:cBhvr>
                                        <p:cTn id="47" dur="166" decel="50000">
                                          <p:stCondLst>
                                            <p:cond delay="676"/>
                                          </p:stCondLst>
                                        </p:cTn>
                                        <p:tgtEl>
                                          <p:spTgt spid="19"/>
                                        </p:tgtEl>
                                      </p:cBhvr>
                                      <p:to x="100000" y="100000"/>
                                    </p:animScale>
                                    <p:animScale>
                                      <p:cBhvr>
                                        <p:cTn id="48" dur="26">
                                          <p:stCondLst>
                                            <p:cond delay="1312"/>
                                          </p:stCondLst>
                                        </p:cTn>
                                        <p:tgtEl>
                                          <p:spTgt spid="19"/>
                                        </p:tgtEl>
                                      </p:cBhvr>
                                      <p:to x="100000" y="80000"/>
                                    </p:animScale>
                                    <p:animScale>
                                      <p:cBhvr>
                                        <p:cTn id="49" dur="166" decel="50000">
                                          <p:stCondLst>
                                            <p:cond delay="1338"/>
                                          </p:stCondLst>
                                        </p:cTn>
                                        <p:tgtEl>
                                          <p:spTgt spid="19"/>
                                        </p:tgtEl>
                                      </p:cBhvr>
                                      <p:to x="100000" y="100000"/>
                                    </p:animScale>
                                    <p:animScale>
                                      <p:cBhvr>
                                        <p:cTn id="50" dur="26">
                                          <p:stCondLst>
                                            <p:cond delay="1642"/>
                                          </p:stCondLst>
                                        </p:cTn>
                                        <p:tgtEl>
                                          <p:spTgt spid="19"/>
                                        </p:tgtEl>
                                      </p:cBhvr>
                                      <p:to x="100000" y="90000"/>
                                    </p:animScale>
                                    <p:animScale>
                                      <p:cBhvr>
                                        <p:cTn id="51" dur="166" decel="50000">
                                          <p:stCondLst>
                                            <p:cond delay="1668"/>
                                          </p:stCondLst>
                                        </p:cTn>
                                        <p:tgtEl>
                                          <p:spTgt spid="19"/>
                                        </p:tgtEl>
                                      </p:cBhvr>
                                      <p:to x="100000" y="100000"/>
                                    </p:animScale>
                                    <p:animScale>
                                      <p:cBhvr>
                                        <p:cTn id="52" dur="26">
                                          <p:stCondLst>
                                            <p:cond delay="1808"/>
                                          </p:stCondLst>
                                        </p:cTn>
                                        <p:tgtEl>
                                          <p:spTgt spid="19"/>
                                        </p:tgtEl>
                                      </p:cBhvr>
                                      <p:to x="100000" y="95000"/>
                                    </p:animScale>
                                    <p:animScale>
                                      <p:cBhvr>
                                        <p:cTn id="53" dur="166" decel="50000">
                                          <p:stCondLst>
                                            <p:cond delay="1834"/>
                                          </p:stCondLst>
                                        </p:cTn>
                                        <p:tgtEl>
                                          <p:spTgt spid="1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randombar(horizontal)">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7"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1061</Words>
  <Application>Microsoft Office PowerPoint</Application>
  <PresentationFormat>Expunere pe ecran (4:3)</PresentationFormat>
  <Paragraphs>54</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10</vt:i4>
      </vt:variant>
    </vt:vector>
  </HeadingPairs>
  <TitlesOfParts>
    <vt:vector size="17" baseType="lpstr">
      <vt:lpstr>Arial</vt:lpstr>
      <vt:lpstr>Calibri</vt:lpstr>
      <vt:lpstr>Comic Sans MS</vt:lpstr>
      <vt:lpstr>Cooper Black</vt:lpstr>
      <vt:lpstr>Arial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Cincizecimea</dc:title>
  <dc:subject>Studiu Biblic, Trim. III, 2018 – Faptele apostolilor</dc:subject>
  <dc:creator>Sergio Fustero Carreras</dc:creator>
  <cp:keywords>http://www.fustero.net/es/index_ro.php</cp:keywords>
  <cp:lastModifiedBy>Tronaru Viorel</cp:lastModifiedBy>
  <cp:revision>78</cp:revision>
  <dcterms:created xsi:type="dcterms:W3CDTF">2018-06-20T14:31:23Z</dcterms:created>
  <dcterms:modified xsi:type="dcterms:W3CDTF">2018-07-10T06:20:34Z</dcterms:modified>
</cp:coreProperties>
</file>