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oper Black" pitchFamily="18" charset="0"/>
      <p:regular r:id="rId16"/>
    </p:embeddedFont>
    <p:embeddedFont>
      <p:font typeface="Comic Sans MS" pitchFamily="66" charset="0"/>
      <p:regular r:id="rId17"/>
      <p:bold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7331"/>
    <a:srgbClr val="B1CEE9"/>
    <a:srgbClr val="87B4DD"/>
    <a:srgbClr val="5897D0"/>
    <a:srgbClr val="173551"/>
    <a:srgbClr val="FFFFFF"/>
    <a:srgbClr val="FFFF66"/>
    <a:srgbClr val="77B04C"/>
    <a:srgbClr val="2F461E"/>
    <a:srgbClr val="BAD8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8EB18-F72F-4BB1-9096-AECB04F4EF47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E437C84-0847-46DD-9494-9AB4B6C9D69D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sz="2000" b="1" dirty="0" smtClean="0"/>
            <a:t>Dumnezeu a </a:t>
          </a:r>
          <a:r>
            <a:rPr lang="ro-RO" sz="2000" b="1" dirty="0" smtClean="0"/>
            <a:t>ştiut că </a:t>
          </a:r>
          <a:r>
            <a:rPr lang="ro-RO" sz="2000" b="1" dirty="0" smtClean="0"/>
            <a:t>Avraam se temea deoarece l-a ascultat </a:t>
          </a:r>
          <a:r>
            <a:rPr lang="es-ES" sz="2000" b="1" dirty="0" smtClean="0"/>
            <a:t>(G</a:t>
          </a:r>
          <a:r>
            <a:rPr lang="ro-RO" sz="2000" b="1" dirty="0" smtClean="0"/>
            <a:t>eneza</a:t>
          </a:r>
          <a:r>
            <a:rPr lang="es-ES" sz="2000" b="1" dirty="0" smtClean="0"/>
            <a:t> </a:t>
          </a:r>
          <a:r>
            <a:rPr lang="es-ES" sz="2000" b="1" dirty="0"/>
            <a:t>22:12)</a:t>
          </a:r>
        </a:p>
      </dgm:t>
    </dgm:pt>
    <dgm:pt modelId="{84ED6EE0-37C9-4D7D-9DB9-6AA6731F5B0E}" type="parTrans" cxnId="{0959D1E1-D98B-4E4B-8C8F-6687CF7EAD95}">
      <dgm:prSet/>
      <dgm:spPr/>
      <dgm:t>
        <a:bodyPr/>
        <a:lstStyle/>
        <a:p>
          <a:endParaRPr lang="es-ES" sz="2000" b="1"/>
        </a:p>
      </dgm:t>
    </dgm:pt>
    <dgm:pt modelId="{449CF227-386E-44EF-B59D-57BC6DF6ADB1}" type="sibTrans" cxnId="{0959D1E1-D98B-4E4B-8C8F-6687CF7EAD95}">
      <dgm:prSet/>
      <dgm:spPr/>
      <dgm:t>
        <a:bodyPr/>
        <a:lstStyle/>
        <a:p>
          <a:endParaRPr lang="es-ES" sz="2000" b="1"/>
        </a:p>
      </dgm:t>
    </dgm:pt>
    <dgm:pt modelId="{EE658B27-A2DA-400A-A16A-6D9A63D15C1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sz="2000" b="1" dirty="0" smtClean="0"/>
            <a:t>Dumnezeu </a:t>
          </a:r>
          <a:r>
            <a:rPr lang="ro-RO" sz="2000" b="1" dirty="0" smtClean="0"/>
            <a:t>doreşte </a:t>
          </a:r>
          <a:r>
            <a:rPr lang="ro-RO" sz="2000" b="1" dirty="0" smtClean="0"/>
            <a:t>să ne </a:t>
          </a:r>
          <a:r>
            <a:rPr lang="ro-RO" sz="2000" b="1" dirty="0" smtClean="0"/>
            <a:t>temem </a:t>
          </a:r>
          <a:r>
            <a:rPr lang="ro-RO" sz="2000" b="1" dirty="0" smtClean="0"/>
            <a:t>de El ca </a:t>
          </a:r>
          <a:r>
            <a:rPr lang="ro-RO" sz="2000" b="1" dirty="0" smtClean="0"/>
            <a:t>să </a:t>
          </a:r>
          <a:r>
            <a:rPr lang="ro-RO" sz="2000" b="1" dirty="0" smtClean="0"/>
            <a:t>nu păcătuim </a:t>
          </a:r>
          <a:r>
            <a:rPr lang="es-ES" sz="2000" b="1" dirty="0" smtClean="0"/>
            <a:t>(</a:t>
          </a:r>
          <a:r>
            <a:rPr lang="ro-RO" sz="2000" b="1" dirty="0" smtClean="0"/>
            <a:t>Exod</a:t>
          </a:r>
          <a:r>
            <a:rPr lang="es-ES" sz="2000" b="1" dirty="0" smtClean="0"/>
            <a:t> </a:t>
          </a:r>
          <a:r>
            <a:rPr lang="es-ES" sz="2000" b="1" dirty="0"/>
            <a:t>20:20)</a:t>
          </a:r>
        </a:p>
      </dgm:t>
    </dgm:pt>
    <dgm:pt modelId="{8125E5F1-FAD2-417C-B2FB-80D26B4FA65A}" type="parTrans" cxnId="{4921275C-771D-4A1B-AACA-94400B8DC17A}">
      <dgm:prSet/>
      <dgm:spPr/>
      <dgm:t>
        <a:bodyPr/>
        <a:lstStyle/>
        <a:p>
          <a:endParaRPr lang="es-ES" sz="2000" b="1"/>
        </a:p>
      </dgm:t>
    </dgm:pt>
    <dgm:pt modelId="{6665CAE5-ADD5-425C-8799-30986A9A107D}" type="sibTrans" cxnId="{4921275C-771D-4A1B-AACA-94400B8DC17A}">
      <dgm:prSet/>
      <dgm:spPr/>
      <dgm:t>
        <a:bodyPr/>
        <a:lstStyle/>
        <a:p>
          <a:endParaRPr lang="es-ES" sz="2000" b="1"/>
        </a:p>
      </dgm:t>
    </dgm:pt>
    <dgm:pt modelId="{7FB94ACB-CFA2-4FD0-868B-8CEF5881698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sz="2000" b="1" dirty="0" smtClean="0"/>
            <a:t>Iov </a:t>
          </a:r>
          <a:r>
            <a:rPr lang="ro-RO" sz="2000" b="1" dirty="0" smtClean="0"/>
            <a:t>se </a:t>
          </a:r>
          <a:r>
            <a:rPr lang="ro-RO" sz="2000" b="1" dirty="0" smtClean="0"/>
            <a:t>temea de </a:t>
          </a:r>
          <a:r>
            <a:rPr lang="ro-RO" sz="2000" b="1" dirty="0" smtClean="0"/>
            <a:t>Dumnezeu şi </a:t>
          </a:r>
          <a:r>
            <a:rPr lang="ro-RO" sz="2000" b="1" dirty="0" smtClean="0"/>
            <a:t>se depărta de rău </a:t>
          </a:r>
          <a:r>
            <a:rPr lang="es-ES" sz="2000" b="1" dirty="0" smtClean="0"/>
            <a:t>(</a:t>
          </a:r>
          <a:r>
            <a:rPr lang="ro-RO" sz="2000" b="1" dirty="0" smtClean="0"/>
            <a:t>Iov</a:t>
          </a:r>
          <a:r>
            <a:rPr lang="es-ES" sz="2000" b="1" dirty="0" smtClean="0"/>
            <a:t> </a:t>
          </a:r>
          <a:r>
            <a:rPr lang="es-ES" sz="2000" b="1" dirty="0"/>
            <a:t>1:1)</a:t>
          </a:r>
        </a:p>
      </dgm:t>
    </dgm:pt>
    <dgm:pt modelId="{6593BC65-1CF1-41A0-9005-86F4EB3E04CD}" type="parTrans" cxnId="{97F9E2BE-764E-42AE-A2C9-5CEB676A6907}">
      <dgm:prSet/>
      <dgm:spPr/>
      <dgm:t>
        <a:bodyPr/>
        <a:lstStyle/>
        <a:p>
          <a:endParaRPr lang="es-ES" sz="2000" b="1"/>
        </a:p>
      </dgm:t>
    </dgm:pt>
    <dgm:pt modelId="{03CF75F2-CFE4-4D19-83F6-1A0441A3BDF5}" type="sibTrans" cxnId="{97F9E2BE-764E-42AE-A2C9-5CEB676A6907}">
      <dgm:prSet/>
      <dgm:spPr/>
      <dgm:t>
        <a:bodyPr/>
        <a:lstStyle/>
        <a:p>
          <a:endParaRPr lang="es-ES" sz="2000" b="1"/>
        </a:p>
      </dgm:t>
    </dgm:pt>
    <dgm:pt modelId="{40F70F49-10BF-4653-B54E-C5CB97426A9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sz="1800" b="1" dirty="0" smtClean="0"/>
            <a:t>Văzând ascultarea noastră, oamenii sunt </a:t>
          </a:r>
          <a:r>
            <a:rPr lang="ro-RO" sz="1800" b="1" dirty="0" smtClean="0"/>
            <a:t>determinaţi </a:t>
          </a:r>
          <a:r>
            <a:rPr lang="ro-RO" sz="1800" b="1" dirty="0" smtClean="0"/>
            <a:t>să-L laude pe </a:t>
          </a:r>
          <a:r>
            <a:rPr lang="ro-RO" sz="1800" b="1" dirty="0" smtClean="0"/>
            <a:t>Dumnezeu</a:t>
          </a:r>
          <a:br>
            <a:rPr lang="ro-RO" sz="1800" b="1" dirty="0" smtClean="0"/>
          </a:br>
          <a:r>
            <a:rPr lang="es-ES" sz="1800" b="1" dirty="0" smtClean="0"/>
            <a:t>(Mate</a:t>
          </a:r>
          <a:r>
            <a:rPr lang="ro-RO" sz="1800" b="1" dirty="0" smtClean="0"/>
            <a:t>i</a:t>
          </a:r>
          <a:r>
            <a:rPr lang="es-ES" sz="1800" b="1" dirty="0" smtClean="0"/>
            <a:t> </a:t>
          </a:r>
          <a:r>
            <a:rPr lang="es-ES" sz="1800" b="1" dirty="0"/>
            <a:t>5:16)</a:t>
          </a:r>
        </a:p>
      </dgm:t>
    </dgm:pt>
    <dgm:pt modelId="{D9C3CE2B-0413-4F74-BB82-7268B2AD17F0}" type="parTrans" cxnId="{A0140BF2-75C4-4274-8DB5-DC1A764A8847}">
      <dgm:prSet/>
      <dgm:spPr/>
      <dgm:t>
        <a:bodyPr/>
        <a:lstStyle/>
        <a:p>
          <a:endParaRPr lang="es-ES" sz="2000" b="1"/>
        </a:p>
      </dgm:t>
    </dgm:pt>
    <dgm:pt modelId="{FBBC40FF-1312-4597-8677-585B8B71CFBB}" type="sibTrans" cxnId="{A0140BF2-75C4-4274-8DB5-DC1A764A8847}">
      <dgm:prSet/>
      <dgm:spPr/>
      <dgm:t>
        <a:bodyPr/>
        <a:lstStyle/>
        <a:p>
          <a:endParaRPr lang="es-ES" sz="2000" b="1"/>
        </a:p>
      </dgm:t>
    </dgm:pt>
    <dgm:pt modelId="{0E6ED43F-4B6E-4217-9C2C-7AD0712377C6}" type="pres">
      <dgm:prSet presAssocID="{CF58EB18-F72F-4BB1-9096-AECB04F4EF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E8EB2-28BD-439A-8BDC-4B80130B63F6}" type="pres">
      <dgm:prSet presAssocID="{AE437C84-0847-46DD-9494-9AB4B6C9D69D}" presName="composite" presStyleCnt="0"/>
      <dgm:spPr/>
    </dgm:pt>
    <dgm:pt modelId="{3B7531F1-14E4-4960-9CF4-FA7D760A4428}" type="pres">
      <dgm:prSet presAssocID="{AE437C84-0847-46DD-9494-9AB4B6C9D69D}" presName="rect1" presStyleLbl="bgImgPlace1" presStyleIdx="0" presStyleCnt="4" custLinFactNeighborY="-27921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B5392CA-71E3-4345-8D06-1B1556FEC70A}" type="pres">
      <dgm:prSet presAssocID="{AE437C84-0847-46DD-9494-9AB4B6C9D69D}" presName="wedgeRectCallout1" presStyleLbl="node1" presStyleIdx="0" presStyleCnt="4" custScaleY="339882" custLinFactNeighborY="76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EEA3-D4A4-42DD-A3F6-3DAFE1912DE8}" type="pres">
      <dgm:prSet presAssocID="{449CF227-386E-44EF-B59D-57BC6DF6ADB1}" presName="sibTrans" presStyleCnt="0"/>
      <dgm:spPr/>
    </dgm:pt>
    <dgm:pt modelId="{695B9A8F-A377-4DFE-AA4D-64312A465160}" type="pres">
      <dgm:prSet presAssocID="{EE658B27-A2DA-400A-A16A-6D9A63D15C1A}" presName="composite" presStyleCnt="0"/>
      <dgm:spPr/>
    </dgm:pt>
    <dgm:pt modelId="{7FDBB65A-1218-4EED-9E50-66AB63FCB686}" type="pres">
      <dgm:prSet presAssocID="{EE658B27-A2DA-400A-A16A-6D9A63D15C1A}" presName="rect1" presStyleLbl="bgImgPlace1" presStyleIdx="1" presStyleCnt="4" custLinFactNeighborY="-27921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E5F9C01-CEEF-43A4-95DE-EFF9AAE23707}" type="pres">
      <dgm:prSet presAssocID="{EE658B27-A2DA-400A-A16A-6D9A63D15C1A}" presName="wedgeRectCallout1" presStyleLbl="node1" presStyleIdx="1" presStyleCnt="4" custScaleY="339882" custLinFactNeighborY="76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F2006-166F-483E-A34B-3D05E6F2BB4A}" type="pres">
      <dgm:prSet presAssocID="{6665CAE5-ADD5-425C-8799-30986A9A107D}" presName="sibTrans" presStyleCnt="0"/>
      <dgm:spPr/>
    </dgm:pt>
    <dgm:pt modelId="{72D6A45C-EEE9-45E3-90B0-91A3C23430E4}" type="pres">
      <dgm:prSet presAssocID="{7FB94ACB-CFA2-4FD0-868B-8CEF5881698E}" presName="composite" presStyleCnt="0"/>
      <dgm:spPr/>
    </dgm:pt>
    <dgm:pt modelId="{CAE92221-E048-4565-9690-88CB1E109796}" type="pres">
      <dgm:prSet presAssocID="{7FB94ACB-CFA2-4FD0-868B-8CEF5881698E}" presName="rect1" presStyleLbl="bgImgPlace1" presStyleIdx="2" presStyleCnt="4" custLinFactNeighborY="-27921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120C566-D782-4D69-8C0F-C6AA185E85D9}" type="pres">
      <dgm:prSet presAssocID="{7FB94ACB-CFA2-4FD0-868B-8CEF5881698E}" presName="wedgeRectCallout1" presStyleLbl="node1" presStyleIdx="2" presStyleCnt="4" custScaleY="339882" custLinFactNeighborY="76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D4FD6-5152-426E-B0AE-C9AD9D128A2F}" type="pres">
      <dgm:prSet presAssocID="{03CF75F2-CFE4-4D19-83F6-1A0441A3BDF5}" presName="sibTrans" presStyleCnt="0"/>
      <dgm:spPr/>
    </dgm:pt>
    <dgm:pt modelId="{8B933835-EB9A-428D-803E-0D1A1FDF781A}" type="pres">
      <dgm:prSet presAssocID="{40F70F49-10BF-4653-B54E-C5CB97426A91}" presName="composite" presStyleCnt="0"/>
      <dgm:spPr/>
    </dgm:pt>
    <dgm:pt modelId="{25E63DBA-D3C2-4EEA-A01A-1D3CCB6B33D4}" type="pres">
      <dgm:prSet presAssocID="{40F70F49-10BF-4653-B54E-C5CB97426A91}" presName="rect1" presStyleLbl="bgImgPlace1" presStyleIdx="3" presStyleCnt="4" custLinFactNeighborY="-27921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7F83D51-C40A-4551-8BF0-6CE927242928}" type="pres">
      <dgm:prSet presAssocID="{40F70F49-10BF-4653-B54E-C5CB97426A91}" presName="wedgeRectCallout1" presStyleLbl="node1" presStyleIdx="3" presStyleCnt="4" custScaleY="339882" custLinFactNeighborY="76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59D1E1-D98B-4E4B-8C8F-6687CF7EAD95}" srcId="{CF58EB18-F72F-4BB1-9096-AECB04F4EF47}" destId="{AE437C84-0847-46DD-9494-9AB4B6C9D69D}" srcOrd="0" destOrd="0" parTransId="{84ED6EE0-37C9-4D7D-9DB9-6AA6731F5B0E}" sibTransId="{449CF227-386E-44EF-B59D-57BC6DF6ADB1}"/>
    <dgm:cxn modelId="{97F9E2BE-764E-42AE-A2C9-5CEB676A6907}" srcId="{CF58EB18-F72F-4BB1-9096-AECB04F4EF47}" destId="{7FB94ACB-CFA2-4FD0-868B-8CEF5881698E}" srcOrd="2" destOrd="0" parTransId="{6593BC65-1CF1-41A0-9005-86F4EB3E04CD}" sibTransId="{03CF75F2-CFE4-4D19-83F6-1A0441A3BDF5}"/>
    <dgm:cxn modelId="{A4B4975B-9440-45F0-8DA8-0834BE7BE14B}" type="presOf" srcId="{40F70F49-10BF-4653-B54E-C5CB97426A91}" destId="{07F83D51-C40A-4551-8BF0-6CE927242928}" srcOrd="0" destOrd="0" presId="urn:microsoft.com/office/officeart/2008/layout/BendingPictureCaptionList"/>
    <dgm:cxn modelId="{A0140BF2-75C4-4274-8DB5-DC1A764A8847}" srcId="{CF58EB18-F72F-4BB1-9096-AECB04F4EF47}" destId="{40F70F49-10BF-4653-B54E-C5CB97426A91}" srcOrd="3" destOrd="0" parTransId="{D9C3CE2B-0413-4F74-BB82-7268B2AD17F0}" sibTransId="{FBBC40FF-1312-4597-8677-585B8B71CFBB}"/>
    <dgm:cxn modelId="{62F56569-1608-451F-B4C0-3B6FE0E81D68}" type="presOf" srcId="{CF58EB18-F72F-4BB1-9096-AECB04F4EF47}" destId="{0E6ED43F-4B6E-4217-9C2C-7AD0712377C6}" srcOrd="0" destOrd="0" presId="urn:microsoft.com/office/officeart/2008/layout/BendingPictureCaptionList"/>
    <dgm:cxn modelId="{4921275C-771D-4A1B-AACA-94400B8DC17A}" srcId="{CF58EB18-F72F-4BB1-9096-AECB04F4EF47}" destId="{EE658B27-A2DA-400A-A16A-6D9A63D15C1A}" srcOrd="1" destOrd="0" parTransId="{8125E5F1-FAD2-417C-B2FB-80D26B4FA65A}" sibTransId="{6665CAE5-ADD5-425C-8799-30986A9A107D}"/>
    <dgm:cxn modelId="{3798FAE8-39E4-4106-801B-84630D039BD3}" type="presOf" srcId="{AE437C84-0847-46DD-9494-9AB4B6C9D69D}" destId="{BB5392CA-71E3-4345-8D06-1B1556FEC70A}" srcOrd="0" destOrd="0" presId="urn:microsoft.com/office/officeart/2008/layout/BendingPictureCaptionList"/>
    <dgm:cxn modelId="{1A388518-510A-4647-8DD2-840909E0613D}" type="presOf" srcId="{EE658B27-A2DA-400A-A16A-6D9A63D15C1A}" destId="{7E5F9C01-CEEF-43A4-95DE-EFF9AAE23707}" srcOrd="0" destOrd="0" presId="urn:microsoft.com/office/officeart/2008/layout/BendingPictureCaptionList"/>
    <dgm:cxn modelId="{DA775074-3CE0-4615-A0F8-2B8779E14C33}" type="presOf" srcId="{7FB94ACB-CFA2-4FD0-868B-8CEF5881698E}" destId="{7120C566-D782-4D69-8C0F-C6AA185E85D9}" srcOrd="0" destOrd="0" presId="urn:microsoft.com/office/officeart/2008/layout/BendingPictureCaptionList"/>
    <dgm:cxn modelId="{CA3EED19-CAAB-42FD-B7D6-8F70DC0673EE}" type="presParOf" srcId="{0E6ED43F-4B6E-4217-9C2C-7AD0712377C6}" destId="{833E8EB2-28BD-439A-8BDC-4B80130B63F6}" srcOrd="0" destOrd="0" presId="urn:microsoft.com/office/officeart/2008/layout/BendingPictureCaptionList"/>
    <dgm:cxn modelId="{6C4BCB2D-0D83-467D-99E3-48EDD62FDACC}" type="presParOf" srcId="{833E8EB2-28BD-439A-8BDC-4B80130B63F6}" destId="{3B7531F1-14E4-4960-9CF4-FA7D760A4428}" srcOrd="0" destOrd="0" presId="urn:microsoft.com/office/officeart/2008/layout/BendingPictureCaptionList"/>
    <dgm:cxn modelId="{81C9E472-F7B0-41AF-A17A-108EAA2F89B6}" type="presParOf" srcId="{833E8EB2-28BD-439A-8BDC-4B80130B63F6}" destId="{BB5392CA-71E3-4345-8D06-1B1556FEC70A}" srcOrd="1" destOrd="0" presId="urn:microsoft.com/office/officeart/2008/layout/BendingPictureCaptionList"/>
    <dgm:cxn modelId="{01B1F52E-7E7D-4FA5-ACF1-69F159354AA0}" type="presParOf" srcId="{0E6ED43F-4B6E-4217-9C2C-7AD0712377C6}" destId="{5612EEA3-D4A4-42DD-A3F6-3DAFE1912DE8}" srcOrd="1" destOrd="0" presId="urn:microsoft.com/office/officeart/2008/layout/BendingPictureCaptionList"/>
    <dgm:cxn modelId="{D007A52D-E1B3-41F4-B5D0-EBC349647AC1}" type="presParOf" srcId="{0E6ED43F-4B6E-4217-9C2C-7AD0712377C6}" destId="{695B9A8F-A377-4DFE-AA4D-64312A465160}" srcOrd="2" destOrd="0" presId="urn:microsoft.com/office/officeart/2008/layout/BendingPictureCaptionList"/>
    <dgm:cxn modelId="{8699B241-F748-4AAD-AEE4-84EDE9D3B5B6}" type="presParOf" srcId="{695B9A8F-A377-4DFE-AA4D-64312A465160}" destId="{7FDBB65A-1218-4EED-9E50-66AB63FCB686}" srcOrd="0" destOrd="0" presId="urn:microsoft.com/office/officeart/2008/layout/BendingPictureCaptionList"/>
    <dgm:cxn modelId="{ED01DF7D-5655-40E5-89D9-58193C3D635E}" type="presParOf" srcId="{695B9A8F-A377-4DFE-AA4D-64312A465160}" destId="{7E5F9C01-CEEF-43A4-95DE-EFF9AAE23707}" srcOrd="1" destOrd="0" presId="urn:microsoft.com/office/officeart/2008/layout/BendingPictureCaptionList"/>
    <dgm:cxn modelId="{FD36DE67-0A95-455E-B7B5-17B16278027D}" type="presParOf" srcId="{0E6ED43F-4B6E-4217-9C2C-7AD0712377C6}" destId="{4D0F2006-166F-483E-A34B-3D05E6F2BB4A}" srcOrd="3" destOrd="0" presId="urn:microsoft.com/office/officeart/2008/layout/BendingPictureCaptionList"/>
    <dgm:cxn modelId="{DC2B4098-6946-43EF-BCBC-D6B002CA0FD8}" type="presParOf" srcId="{0E6ED43F-4B6E-4217-9C2C-7AD0712377C6}" destId="{72D6A45C-EEE9-45E3-90B0-91A3C23430E4}" srcOrd="4" destOrd="0" presId="urn:microsoft.com/office/officeart/2008/layout/BendingPictureCaptionList"/>
    <dgm:cxn modelId="{8226CC7E-B069-437C-A1B1-54777E8786C5}" type="presParOf" srcId="{72D6A45C-EEE9-45E3-90B0-91A3C23430E4}" destId="{CAE92221-E048-4565-9690-88CB1E109796}" srcOrd="0" destOrd="0" presId="urn:microsoft.com/office/officeart/2008/layout/BendingPictureCaptionList"/>
    <dgm:cxn modelId="{74B4A0F4-2725-4F06-B91B-EB615D12251A}" type="presParOf" srcId="{72D6A45C-EEE9-45E3-90B0-91A3C23430E4}" destId="{7120C566-D782-4D69-8C0F-C6AA185E85D9}" srcOrd="1" destOrd="0" presId="urn:microsoft.com/office/officeart/2008/layout/BendingPictureCaptionList"/>
    <dgm:cxn modelId="{DBE7AF9A-16FB-45AF-897C-85578D274FD3}" type="presParOf" srcId="{0E6ED43F-4B6E-4217-9C2C-7AD0712377C6}" destId="{863D4FD6-5152-426E-B0AE-C9AD9D128A2F}" srcOrd="5" destOrd="0" presId="urn:microsoft.com/office/officeart/2008/layout/BendingPictureCaptionList"/>
    <dgm:cxn modelId="{8166601B-9376-4BE6-A51D-25DD77850113}" type="presParOf" srcId="{0E6ED43F-4B6E-4217-9C2C-7AD0712377C6}" destId="{8B933835-EB9A-428D-803E-0D1A1FDF781A}" srcOrd="6" destOrd="0" presId="urn:microsoft.com/office/officeart/2008/layout/BendingPictureCaptionList"/>
    <dgm:cxn modelId="{87F1A4D9-7D09-425C-9DE1-23DADB60FD8B}" type="presParOf" srcId="{8B933835-EB9A-428D-803E-0D1A1FDF781A}" destId="{25E63DBA-D3C2-4EEA-A01A-1D3CCB6B33D4}" srcOrd="0" destOrd="0" presId="urn:microsoft.com/office/officeart/2008/layout/BendingPictureCaptionList"/>
    <dgm:cxn modelId="{60313FC4-DE47-49B5-BD40-E0BE41B9DF5D}" type="presParOf" srcId="{8B933835-EB9A-428D-803E-0D1A1FDF781A}" destId="{07F83D51-C40A-4551-8BF0-6CE92724292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5094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629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104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8B8D-7D1B-4619-8679-239FB8809D05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A358-5143-452D-83D8-28FAABC565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486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017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338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902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793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963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506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328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554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9C7D4-C216-487E-84BD-62165B9ACC8F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C250-0329-460F-8FF5-FB4777F41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474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8B8D-7D1B-4619-8679-239FB8809D05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1A358-5143-452D-83D8-28FAABC565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31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3C18EC9-2D9D-4D3E-8D14-94DB742E41A7}"/>
              </a:ext>
            </a:extLst>
          </p:cNvPr>
          <p:cNvSpPr txBox="1"/>
          <p:nvPr/>
        </p:nvSpPr>
        <p:spPr>
          <a:xfrm>
            <a:off x="-241069" y="980901"/>
            <a:ext cx="554458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6600" dirty="0" smtClean="0">
                <a:solidFill>
                  <a:schemeClr val="accent1">
                    <a:lumMod val="75000"/>
                  </a:schemeClr>
                </a:solidFill>
              </a:rPr>
              <a:t>ÎNCHINAŢI-VĂ </a:t>
            </a:r>
            <a:r>
              <a:rPr lang="ro-RO" sz="6600" dirty="0" smtClean="0">
                <a:solidFill>
                  <a:schemeClr val="accent1">
                    <a:lumMod val="75000"/>
                  </a:schemeClr>
                </a:solidFill>
              </a:rPr>
              <a:t>CREATORULUI</a:t>
            </a:r>
            <a:endParaRPr lang="es-E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D0502D9-F538-4119-ABCD-F91FA46AF719}"/>
              </a:ext>
            </a:extLst>
          </p:cNvPr>
          <p:cNvSpPr txBox="1"/>
          <p:nvPr/>
        </p:nvSpPr>
        <p:spPr>
          <a:xfrm>
            <a:off x="7030529" y="5788320"/>
            <a:ext cx="209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 smtClean="0"/>
              <a:t>Studiul</a:t>
            </a:r>
            <a:r>
              <a:rPr lang="es-ES" b="1" dirty="0" smtClean="0"/>
              <a:t> </a:t>
            </a:r>
            <a:r>
              <a:rPr lang="es-ES" b="1" dirty="0"/>
              <a:t>8 </a:t>
            </a:r>
            <a:r>
              <a:rPr lang="ro-RO" b="1" dirty="0" smtClean="0"/>
              <a:t>pentru </a:t>
            </a:r>
          </a:p>
          <a:p>
            <a:pPr algn="r"/>
            <a:r>
              <a:rPr lang="es-ES" b="1" dirty="0" smtClean="0"/>
              <a:t>26 </a:t>
            </a:r>
            <a:r>
              <a:rPr lang="ro-RO" b="1" dirty="0" smtClean="0"/>
              <a:t>mai </a:t>
            </a:r>
            <a:r>
              <a:rPr lang="es-ES" b="1" dirty="0" smtClean="0"/>
              <a:t>2018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76790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0BAEFA5-0529-4CC6-AECE-F7B6E545E277}"/>
              </a:ext>
            </a:extLst>
          </p:cNvPr>
          <p:cNvSpPr/>
          <p:nvPr/>
        </p:nvSpPr>
        <p:spPr>
          <a:xfrm>
            <a:off x="0" y="5273249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262465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T.M.</a:t>
            </a:r>
            <a:r>
              <a:rPr lang="ro-RO" sz="2400" b="1" dirty="0" smtClean="0">
                <a:solidFill>
                  <a:srgbClr val="262465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„</a:t>
            </a:r>
            <a:r>
              <a:rPr lang="vi-VN" sz="2400" b="1" dirty="0">
                <a:solidFill>
                  <a:srgbClr val="262465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Şi am văzut un alt înger, care zbura prin mijlocul cerului cu o Evanghelie veşnică, pentru ca s-o vestească locuitorilor pământului, oricărui neam, oricărei seminţii, oricărei limbi şi oricărui norod.</a:t>
            </a:r>
            <a:r>
              <a:rPr lang="ro-RO" sz="2400" b="1" dirty="0">
                <a:solidFill>
                  <a:srgbClr val="262465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ro-RO" b="1" dirty="0">
                <a:solidFill>
                  <a:srgbClr val="262465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(Apocalipsa 14:6)</a:t>
            </a:r>
            <a:endParaRPr lang="ro-RO" sz="2400" b="1" dirty="0">
              <a:solidFill>
                <a:srgbClr val="262465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8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B76CEEA-2B28-43AA-9F4E-25BA77561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032" y="989769"/>
            <a:ext cx="3936636" cy="5736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5EA2379-75E9-4E43-9C28-A8F2B4E48BF7}"/>
              </a:ext>
            </a:extLst>
          </p:cNvPr>
          <p:cNvSpPr txBox="1"/>
          <p:nvPr/>
        </p:nvSpPr>
        <p:spPr>
          <a:xfrm>
            <a:off x="4352026" y="4241899"/>
            <a:ext cx="464101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Evanghelia </a:t>
            </a:r>
            <a:r>
              <a:rPr lang="ro-RO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veşnică.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 </a:t>
            </a:r>
            <a:r>
              <a:rPr lang="ro-RO" sz="24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toată </a:t>
            </a:r>
            <a:r>
              <a:rPr lang="ro-RO" sz="24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lumea.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Temeţi-vă </a:t>
            </a:r>
            <a:r>
              <a:rPr lang="ro-RO" sz="2400" b="1" dirty="0" smtClean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Dumnezeu </a:t>
            </a:r>
            <a:r>
              <a:rPr lang="ro-RO" sz="2400" b="1" dirty="0" smtClean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daţi-I slavă.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Ceasul judecăţii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Închinaţi-vă Creatorului. </a:t>
            </a:r>
            <a:endParaRPr lang="ro-RO" sz="24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0A57521-8480-4CDF-93E1-61EBB6245B47}"/>
              </a:ext>
            </a:extLst>
          </p:cNvPr>
          <p:cNvSpPr/>
          <p:nvPr/>
        </p:nvSpPr>
        <p:spPr>
          <a:xfrm>
            <a:off x="825979" y="14777"/>
            <a:ext cx="78940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B5D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„Dar </a:t>
            </a:r>
            <a:r>
              <a:rPr lang="ro-RO" sz="2000" b="1" dirty="0" smtClean="0">
                <a:solidFill>
                  <a:srgbClr val="B5D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cărarea celor neprihăniţi este ca lumina strălucitoare,</a:t>
            </a:r>
          </a:p>
          <a:p>
            <a:pPr algn="ctr"/>
            <a:r>
              <a:rPr lang="ro-RO" sz="2000" b="1" dirty="0" smtClean="0">
                <a:solidFill>
                  <a:srgbClr val="B5D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cărei strălucire merge mereu crescând până la miezul zilei.” </a:t>
            </a:r>
            <a:r>
              <a:rPr lang="ro-RO" b="1" dirty="0" smtClean="0">
                <a:solidFill>
                  <a:srgbClr val="B5DB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(Proverbe 4:18)</a:t>
            </a:r>
            <a:endParaRPr lang="ro-RO" b="1" dirty="0">
              <a:solidFill>
                <a:srgbClr val="B5DB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E0EA49B-E3C0-4B92-954B-FA4EDCC89F71}"/>
              </a:ext>
            </a:extLst>
          </p:cNvPr>
          <p:cNvSpPr txBox="1"/>
          <p:nvPr/>
        </p:nvSpPr>
        <p:spPr>
          <a:xfrm>
            <a:off x="4201064" y="989769"/>
            <a:ext cx="494293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Descoperirea divină a planului de mântuire a fost oferită omenirii în mod progresiv, asemenea unei aureole. </a:t>
            </a:r>
            <a:endParaRPr lang="ro-RO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Fiecărei </a:t>
            </a:r>
            <a:r>
              <a:rPr lang="ro-RO" sz="2000" b="1" dirty="0" smtClean="0"/>
              <a:t>faze a acestei descoperiri i se poate da numele de </a:t>
            </a:r>
            <a:r>
              <a:rPr lang="ro-RO" sz="2000" b="1" dirty="0" smtClean="0"/>
              <a:t>„adevăr </a:t>
            </a:r>
            <a:r>
              <a:rPr lang="ro-RO" sz="2000" b="1" dirty="0" smtClean="0"/>
              <a:t>prezent” (2 Petru 1:12). În </a:t>
            </a:r>
            <a:r>
              <a:rPr lang="ro-RO" sz="2000" b="1" dirty="0" smtClean="0"/>
              <a:t>timpul </a:t>
            </a:r>
            <a:r>
              <a:rPr lang="ro-RO" sz="2000" b="1" dirty="0" smtClean="0"/>
              <a:t>sfârşitului</a:t>
            </a:r>
            <a:r>
              <a:rPr lang="ro-RO" sz="2000" b="1" dirty="0" smtClean="0"/>
              <a:t>, acest adevăr prezent este reprezentat de mesajul celor trei îngeri, din </a:t>
            </a:r>
            <a:r>
              <a:rPr lang="ro-RO" sz="2000" b="1" dirty="0" smtClean="0"/>
              <a:t>Apocalipsa 14:6-11.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Vom </a:t>
            </a:r>
            <a:r>
              <a:rPr lang="ro-RO" sz="2000" b="1" dirty="0" smtClean="0"/>
              <a:t>studia </a:t>
            </a:r>
            <a:r>
              <a:rPr lang="ro-RO" sz="2000" b="1" dirty="0" smtClean="0"/>
              <a:t>atent primul </a:t>
            </a:r>
            <a:r>
              <a:rPr lang="ro-RO" sz="2000" b="1" dirty="0" smtClean="0"/>
              <a:t>din aceste mesaje </a:t>
            </a:r>
            <a:r>
              <a:rPr lang="ro-RO" sz="2000" b="1" dirty="0" smtClean="0"/>
              <a:t>(v. 6-7).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1634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CC2C1EA-7DA0-40A1-8DE9-75BEB6D42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440" y="138024"/>
            <a:ext cx="3384699" cy="2544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5E8F6EB-DAB6-49E0-A565-E79CF487AF87}"/>
              </a:ext>
            </a:extLst>
          </p:cNvPr>
          <p:cNvSpPr/>
          <p:nvPr/>
        </p:nvSpPr>
        <p:spPr>
          <a:xfrm>
            <a:off x="3536829" y="439947"/>
            <a:ext cx="560716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 dirty="0" smtClean="0">
                <a:ln/>
                <a:solidFill>
                  <a:schemeClr val="accent4"/>
                </a:solidFill>
              </a:rPr>
              <a:t>EVANGHELIA </a:t>
            </a:r>
            <a:r>
              <a:rPr lang="ro-RO" sz="4400" b="1" dirty="0" smtClean="0">
                <a:ln/>
                <a:solidFill>
                  <a:schemeClr val="accent4"/>
                </a:solidFill>
              </a:rPr>
              <a:t>VEŞNICĂ</a:t>
            </a:r>
            <a:endParaRPr lang="ro-RO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D493865-930D-418F-9049-4EF887495146}"/>
              </a:ext>
            </a:extLst>
          </p:cNvPr>
          <p:cNvSpPr/>
          <p:nvPr/>
        </p:nvSpPr>
        <p:spPr>
          <a:xfrm>
            <a:off x="3700732" y="1321326"/>
            <a:ext cx="51672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zis lui Isus: „Doamne, </a:t>
            </a:r>
            <a:r>
              <a:rPr lang="ro-RO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adu-Ţi</a:t>
            </a:r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aminte de mine când vei veni în Împărăţia Ta!”” </a:t>
            </a:r>
            <a:r>
              <a:rPr lang="ro-RO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(Luca 23:42)</a:t>
            </a:r>
            <a:endParaRPr lang="ro-RO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1967EE1E-CC2F-4572-A39F-1FBEE46CC982}"/>
              </a:ext>
            </a:extLst>
          </p:cNvPr>
          <p:cNvSpPr/>
          <p:nvPr/>
        </p:nvSpPr>
        <p:spPr>
          <a:xfrm>
            <a:off x="77249" y="3012531"/>
            <a:ext cx="6038883" cy="3400931"/>
          </a:xfrm>
          <a:prstGeom prst="rect">
            <a:avLst/>
          </a:prstGeom>
          <a:solidFill>
            <a:schemeClr val="bg1">
              <a:alpha val="1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Din </a:t>
            </a:r>
            <a:r>
              <a:rPr lang="ro-RO" sz="2000" b="1" dirty="0" smtClean="0"/>
              <a:t>momentul în care omul a păcătuit, Dumnezeu i-a oferit o cale de salvare (Geneza 3:15). Acest mesaj este reprezentat de </a:t>
            </a:r>
            <a:r>
              <a:rPr lang="ro-RO" sz="2000" b="1" dirty="0" smtClean="0"/>
              <a:t>făgăduinţe</a:t>
            </a:r>
            <a:r>
              <a:rPr lang="ro-RO" sz="2000" b="1" dirty="0" smtClean="0"/>
              <a:t>, de evanghelia </a:t>
            </a:r>
            <a:r>
              <a:rPr lang="ro-RO" sz="2000" b="1" dirty="0" smtClean="0"/>
              <a:t>veşnică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Oricine, asemenea tâlharului de pe cruce, îl acceptă pe Isus ca Mântuitor personal, va fi cu El în paradis.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Nu va putea atribui niciun merit salvării sale, doar o </a:t>
            </a:r>
            <a:r>
              <a:rPr lang="ro-RO" sz="2000" b="1" dirty="0" smtClean="0"/>
              <a:t>pocăinţă </a:t>
            </a:r>
            <a:r>
              <a:rPr lang="ro-RO" sz="2000" b="1" dirty="0" smtClean="0"/>
              <a:t>profundă </a:t>
            </a:r>
            <a:r>
              <a:rPr lang="ro-RO" sz="2000" b="1" dirty="0" smtClean="0"/>
              <a:t>şi dorinţa </a:t>
            </a:r>
            <a:r>
              <a:rPr lang="ro-RO" sz="2000" b="1" dirty="0" smtClean="0"/>
              <a:t>de a fi cu Isus. </a:t>
            </a:r>
            <a:r>
              <a:rPr lang="ro-RO" sz="2000" b="1" dirty="0" smtClean="0"/>
              <a:t>„Pe </a:t>
            </a:r>
            <a:r>
              <a:rPr lang="ro-RO" sz="2000" b="1" dirty="0" smtClean="0"/>
              <a:t>cel ce vine la Mine, nu-l voi izgoni afară” (Ioan 6:37).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Fără </a:t>
            </a:r>
            <a:r>
              <a:rPr lang="ro-RO" sz="2000" b="1" dirty="0" smtClean="0"/>
              <a:t>să conteze cât de mare sau cât de mic </a:t>
            </a:r>
            <a:r>
              <a:rPr lang="ro-RO" sz="2000" b="1" dirty="0" smtClean="0"/>
              <a:t>îţi </a:t>
            </a:r>
            <a:r>
              <a:rPr lang="ro-RO" sz="2000" b="1" dirty="0" smtClean="0"/>
              <a:t>este păcatul, Isus </a:t>
            </a:r>
            <a:r>
              <a:rPr lang="ro-RO" sz="2000" b="1" dirty="0" smtClean="0"/>
              <a:t>îţi </a:t>
            </a:r>
            <a:r>
              <a:rPr lang="ro-RO" sz="2000" b="1" dirty="0" smtClean="0"/>
              <a:t>oferă gratuit mântuirea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5888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7394E2D-1330-4EDF-8B89-B972A7AA97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5301442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9EBCD5F-1B80-4E91-9E0F-9CF3FB140C79}"/>
              </a:ext>
            </a:extLst>
          </p:cNvPr>
          <p:cNvSpPr/>
          <p:nvPr/>
        </p:nvSpPr>
        <p:spPr>
          <a:xfrm>
            <a:off x="5301439" y="36589"/>
            <a:ext cx="3842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6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</a:t>
            </a:r>
            <a:r>
              <a:rPr lang="ro-RO" sz="4800" b="1" spc="6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TOATĂ </a:t>
            </a:r>
            <a:r>
              <a:rPr lang="ro-RO" sz="4800" b="1" spc="6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LUMEA</a:t>
            </a:r>
            <a:endParaRPr lang="ro-RO" sz="4800" b="1" spc="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A4E5B0BB-7200-4638-9E48-BC82D556F0B8}"/>
              </a:ext>
            </a:extLst>
          </p:cNvPr>
          <p:cNvSpPr/>
          <p:nvPr/>
        </p:nvSpPr>
        <p:spPr>
          <a:xfrm>
            <a:off x="192191" y="1984182"/>
            <a:ext cx="491705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rgbClr val="4D7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„Evanghelia </a:t>
            </a:r>
            <a:r>
              <a:rPr lang="ro-RO" b="1" dirty="0" smtClean="0">
                <a:solidFill>
                  <a:srgbClr val="4D7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aceasta a Împărăţiei va fi propovăduită în toată lumea, ca să slujească de mărturie tuturor neamurilor. Atunci va veni sfârşitul.” </a:t>
            </a:r>
            <a:r>
              <a:rPr lang="ro-RO" sz="1600" b="1" dirty="0" smtClean="0">
                <a:solidFill>
                  <a:srgbClr val="4D7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(Matei 24:14)</a:t>
            </a:r>
            <a:endParaRPr lang="ro-RO" sz="1600" b="1" dirty="0">
              <a:solidFill>
                <a:srgbClr val="4D7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B6E5FD8-660D-4B6B-A49C-096F1D8F4622}"/>
              </a:ext>
            </a:extLst>
          </p:cNvPr>
          <p:cNvSpPr txBox="1"/>
          <p:nvPr/>
        </p:nvSpPr>
        <p:spPr>
          <a:xfrm>
            <a:off x="5301439" y="1454441"/>
            <a:ext cx="3842561" cy="533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În timpul </a:t>
            </a:r>
            <a:r>
              <a:rPr lang="ro-RO" sz="2000" b="1" dirty="0" smtClean="0"/>
              <a:t>sfârşitului</a:t>
            </a:r>
            <a:r>
              <a:rPr lang="ro-RO" sz="2000" b="1" dirty="0" smtClean="0"/>
              <a:t>, evanghelia </a:t>
            </a:r>
            <a:r>
              <a:rPr lang="ro-RO" sz="2000" b="1" dirty="0" smtClean="0"/>
              <a:t>veşnică </a:t>
            </a:r>
            <a:r>
              <a:rPr lang="ro-RO" sz="2000" b="1" dirty="0" smtClean="0"/>
              <a:t>trebuie să fie predicată </a:t>
            </a:r>
            <a:r>
              <a:rPr lang="ro-RO" sz="2000" b="1" dirty="0" smtClean="0"/>
              <a:t>„oricărui </a:t>
            </a:r>
            <a:r>
              <a:rPr lang="ro-RO" sz="2000" b="1" dirty="0" smtClean="0"/>
              <a:t>neam, oricărei </a:t>
            </a:r>
            <a:r>
              <a:rPr lang="ro-RO" sz="2000" b="1" dirty="0" smtClean="0"/>
              <a:t>seminţii</a:t>
            </a:r>
            <a:r>
              <a:rPr lang="ro-RO" sz="2000" b="1" dirty="0" smtClean="0"/>
              <a:t>, oricărei limbi </a:t>
            </a:r>
            <a:r>
              <a:rPr lang="ro-RO" sz="2000" b="1" dirty="0" smtClean="0"/>
              <a:t>şi </a:t>
            </a:r>
            <a:r>
              <a:rPr lang="ro-RO" sz="2000" b="1" dirty="0" smtClean="0"/>
              <a:t>oricărui </a:t>
            </a:r>
            <a:r>
              <a:rPr lang="ro-RO" sz="2000" b="1" dirty="0" smtClean="0"/>
              <a:t>norod”.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De </a:t>
            </a:r>
            <a:r>
              <a:rPr lang="ro-RO" sz="2000" b="1" dirty="0" smtClean="0"/>
              <a:t>ce este nevoie ca evanghelia să fie predicată în toată lumea?</a:t>
            </a:r>
            <a:endParaRPr lang="ro-RO" sz="2000" b="1" dirty="0"/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Deoarece problema păcatului afectează pe toată lumea </a:t>
            </a:r>
            <a:r>
              <a:rPr lang="ro-RO" sz="2000" b="1" dirty="0" smtClean="0"/>
              <a:t>(Romani 3:23). Aşadar</a:t>
            </a:r>
            <a:r>
              <a:rPr lang="ro-RO" sz="2000" b="1" dirty="0" smtClean="0"/>
              <a:t>, toată lumea trebuie să fie </a:t>
            </a:r>
            <a:r>
              <a:rPr lang="ro-RO" sz="2000" b="1" dirty="0" smtClean="0"/>
              <a:t>conştientă </a:t>
            </a:r>
            <a:r>
              <a:rPr lang="ro-RO" sz="2000" b="1" dirty="0" smtClean="0"/>
              <a:t>de păcatul său </a:t>
            </a:r>
            <a:r>
              <a:rPr lang="ro-RO" sz="2000" b="1" dirty="0" smtClean="0"/>
              <a:t>şi </a:t>
            </a:r>
            <a:r>
              <a:rPr lang="ro-RO" sz="2000" b="1" dirty="0" smtClean="0"/>
              <a:t>de nevoia după un Mântuitor</a:t>
            </a:r>
            <a:r>
              <a:rPr lang="ro-RO" sz="2000" b="1" dirty="0" smtClean="0"/>
              <a:t>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Aceasta </a:t>
            </a:r>
            <a:r>
              <a:rPr lang="ro-RO" sz="2000" b="1" dirty="0" smtClean="0"/>
              <a:t>este marea </a:t>
            </a:r>
            <a:r>
              <a:rPr lang="ro-RO" sz="2000" b="1" dirty="0" smtClean="0"/>
              <a:t>încredinţare </a:t>
            </a:r>
            <a:r>
              <a:rPr lang="ro-RO" sz="2000" b="1" dirty="0" smtClean="0"/>
              <a:t>pe care Isus ne-a lăsat-o </a:t>
            </a:r>
            <a:r>
              <a:rPr lang="ro-RO" sz="2000" b="1" dirty="0" smtClean="0"/>
              <a:t>înainte </a:t>
            </a:r>
            <a:r>
              <a:rPr lang="ro-RO" sz="2000" b="1" dirty="0" smtClean="0"/>
              <a:t>de a se sui la </a:t>
            </a:r>
            <a:r>
              <a:rPr lang="ro-RO" sz="2000" b="1" dirty="0" smtClean="0"/>
              <a:t>cer (Matei 28:19). Această </a:t>
            </a:r>
            <a:r>
              <a:rPr lang="ro-RO" sz="2000" b="1" dirty="0" smtClean="0"/>
              <a:t>chemare este mai importantă astăzi datorită iminentei Sale reveniri. 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6327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1D4033B-09B4-4B69-A46C-737F0C6B6B76}"/>
              </a:ext>
            </a:extLst>
          </p:cNvPr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TEMEŢI</a:t>
            </a:r>
            <a:r>
              <a:rPr lang="ro-RO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-VĂ DE DUMNEZEU ŞI DAŢI-I </a:t>
            </a:r>
            <a:r>
              <a:rPr lang="ro-RO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SLAVĂ</a:t>
            </a:r>
            <a:endParaRPr lang="ro-RO" sz="40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6DB22C9-0A42-4334-AE25-FB799080342A}"/>
              </a:ext>
            </a:extLst>
          </p:cNvPr>
          <p:cNvSpPr/>
          <p:nvPr/>
        </p:nvSpPr>
        <p:spPr>
          <a:xfrm>
            <a:off x="0" y="66408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</a:t>
            </a:r>
            <a:r>
              <a:rPr lang="vi-VN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Să </a:t>
            </a:r>
            <a:r>
              <a:rPr lang="vi-VN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ascultăm, dar, încheierea tuturor învăţăturilor: Teme-te de Dumnezeu şi păzeşte poruncile Lui. Aceasta este datoria oricărui om.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(Eclesiastul 12:13)</a:t>
            </a:r>
            <a:endParaRPr lang="ro-RO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17A0B5D-D84E-4000-B732-CEA90138F42C}"/>
              </a:ext>
            </a:extLst>
          </p:cNvPr>
          <p:cNvSpPr txBox="1"/>
          <p:nvPr/>
        </p:nvSpPr>
        <p:spPr>
          <a:xfrm>
            <a:off x="0" y="13301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 smtClean="0"/>
              <a:t>Dumnezeu </a:t>
            </a:r>
            <a:r>
              <a:rPr lang="ro-RO" sz="2000" b="1" dirty="0" smtClean="0"/>
              <a:t>şi </a:t>
            </a:r>
            <a:r>
              <a:rPr lang="ro-RO" sz="2000" b="1" dirty="0"/>
              <a:t>actul de glorificare </a:t>
            </a:r>
            <a:r>
              <a:rPr lang="ro-RO" sz="2000" b="1" dirty="0" smtClean="0"/>
              <a:t>sunt asociate cu ascultarea de </a:t>
            </a:r>
            <a:r>
              <a:rPr lang="ro-RO" sz="2000" b="1" dirty="0" smtClean="0"/>
              <a:t>voinţa </a:t>
            </a:r>
            <a:r>
              <a:rPr lang="ro-RO" sz="2000" b="1" dirty="0" smtClean="0"/>
              <a:t>Sa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CFEE7A06-E40C-45D7-A569-20EDB0478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82466574"/>
              </p:ext>
            </p:extLst>
          </p:nvPr>
        </p:nvGraphicFramePr>
        <p:xfrm>
          <a:off x="86265" y="1749928"/>
          <a:ext cx="8971471" cy="398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7D0E416-4E9C-43EA-B468-E220273E9BFF}"/>
              </a:ext>
            </a:extLst>
          </p:cNvPr>
          <p:cNvSpPr txBox="1"/>
          <p:nvPr/>
        </p:nvSpPr>
        <p:spPr>
          <a:xfrm>
            <a:off x="241538" y="5730063"/>
            <a:ext cx="8660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ym typeface="Wingdings" panose="05000000000000000000" pitchFamily="2" charset="2"/>
              </a:rPr>
              <a:t>Conştienţa </a:t>
            </a:r>
            <a:r>
              <a:rPr lang="ro-RO" sz="2000" b="1" dirty="0" smtClean="0">
                <a:sym typeface="Wingdings" panose="05000000000000000000" pitchFamily="2" charset="2"/>
              </a:rPr>
              <a:t>păcatului nostru ne determină să ne temem de un Dumnezeu drept. Dar, </a:t>
            </a:r>
            <a:r>
              <a:rPr lang="ro-RO" sz="2000" b="1" dirty="0" smtClean="0">
                <a:sym typeface="Wingdings" panose="05000000000000000000" pitchFamily="2" charset="2"/>
              </a:rPr>
              <a:t>înţelegându-I </a:t>
            </a:r>
            <a:r>
              <a:rPr lang="ro-RO" sz="2000" b="1" dirty="0" smtClean="0">
                <a:sym typeface="Wingdings" panose="05000000000000000000" pitchFamily="2" charset="2"/>
              </a:rPr>
              <a:t>harul </a:t>
            </a:r>
            <a:r>
              <a:rPr lang="ro-RO" sz="2000" b="1" dirty="0" smtClean="0">
                <a:sym typeface="Wingdings" panose="05000000000000000000" pitchFamily="2" charset="2"/>
              </a:rPr>
              <a:t>şi </a:t>
            </a:r>
            <a:r>
              <a:rPr lang="ro-RO" sz="2000" b="1" dirty="0" smtClean="0">
                <a:sym typeface="Wingdings" panose="05000000000000000000" pitchFamily="2" charset="2"/>
              </a:rPr>
              <a:t>iertarea, suntem </a:t>
            </a:r>
            <a:r>
              <a:rPr lang="ro-RO" sz="2000" b="1" dirty="0" smtClean="0">
                <a:sym typeface="Wingdings" panose="05000000000000000000" pitchFamily="2" charset="2"/>
              </a:rPr>
              <a:t>determinaţi </a:t>
            </a:r>
            <a:r>
              <a:rPr lang="ro-RO" sz="2000" b="1" dirty="0" smtClean="0">
                <a:sym typeface="Wingdings" panose="05000000000000000000" pitchFamily="2" charset="2"/>
              </a:rPr>
              <a:t>să îl preamărim </a:t>
            </a:r>
            <a:r>
              <a:rPr lang="ro-RO" sz="2000" b="1" dirty="0" smtClean="0">
                <a:sym typeface="Wingdings" panose="05000000000000000000" pitchFamily="2" charset="2"/>
              </a:rPr>
              <a:t>şi </a:t>
            </a:r>
            <a:r>
              <a:rPr lang="ro-RO" sz="2000" b="1" dirty="0" smtClean="0">
                <a:sym typeface="Wingdings" panose="05000000000000000000" pitchFamily="2" charset="2"/>
              </a:rPr>
              <a:t>să Îl lăudăm. În acest fel, îi dăm </a:t>
            </a:r>
            <a:r>
              <a:rPr lang="ro-RO" sz="2000" b="1" dirty="0" smtClean="0">
                <a:sym typeface="Wingdings" panose="05000000000000000000" pitchFamily="2" charset="2"/>
              </a:rPr>
              <a:t>„slava </a:t>
            </a:r>
            <a:r>
              <a:rPr lang="ro-RO" sz="2000" b="1" dirty="0" smtClean="0">
                <a:sym typeface="Wingdings" panose="05000000000000000000" pitchFamily="2" charset="2"/>
              </a:rPr>
              <a:t>cuvenită Numelui </a:t>
            </a:r>
            <a:r>
              <a:rPr lang="ro-RO" sz="2000" b="1" dirty="0" smtClean="0">
                <a:sym typeface="Wingdings" panose="05000000000000000000" pitchFamily="2" charset="2"/>
              </a:rPr>
              <a:t>Lui” (Psalmii 29:2).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53457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531F1-14E4-4960-9CF4-FA7D760A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3B7531F1-14E4-4960-9CF4-FA7D760A4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5392CA-71E3-4345-8D06-1B1556FEC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BB5392CA-71E3-4345-8D06-1B1556FEC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BB65A-1218-4EED-9E50-66AB63FCB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7FDBB65A-1218-4EED-9E50-66AB63FCB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5F9C01-CEEF-43A4-95DE-EFF9AAE23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E5F9C01-CEEF-43A4-95DE-EFF9AAE23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E92221-E048-4565-9690-88CB1E109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AE92221-E048-4565-9690-88CB1E109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20C566-D782-4D69-8C0F-C6AA185E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7120C566-D782-4D69-8C0F-C6AA185E8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E63DBA-D3C2-4EEA-A01A-1D3CCB6B3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25E63DBA-D3C2-4EEA-A01A-1D3CCB6B3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F83D51-C40A-4551-8BF0-6CE927242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07F83D51-C40A-4551-8BF0-6CE927242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>
        <p:bldSub>
          <a:bldDgm bld="one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44413FA-A294-4F44-9889-F7BE376F7ADE}"/>
              </a:ext>
            </a:extLst>
          </p:cNvPr>
          <p:cNvSpPr/>
          <p:nvPr/>
        </p:nvSpPr>
        <p:spPr>
          <a:xfrm>
            <a:off x="0" y="-162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/>
            <a:r>
              <a:rPr lang="ro-RO" sz="4400" b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CEASUL </a:t>
            </a:r>
            <a:r>
              <a:rPr lang="ro-RO" sz="4400" b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JUDECĂŢII</a:t>
            </a:r>
            <a:endParaRPr lang="ro-RO" sz="4400" b="1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EEE6906-BA64-4682-ACD3-9E33DB8D760E}"/>
              </a:ext>
            </a:extLst>
          </p:cNvPr>
          <p:cNvSpPr/>
          <p:nvPr/>
        </p:nvSpPr>
        <p:spPr>
          <a:xfrm>
            <a:off x="0" y="663299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vi-VN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Atunci </a:t>
            </a:r>
            <a:r>
              <a:rPr lang="vi-VN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când va veni vremea hotărâtă”, zice Domnul, „voi judeca fără părtinire</a:t>
            </a:r>
            <a:r>
              <a:rPr lang="ro-RO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(Psalmii 75:2)</a:t>
            </a:r>
            <a:endParaRPr lang="ro-RO" sz="16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C13E89-B230-4788-B8B5-EB85BD01C546}"/>
              </a:ext>
            </a:extLst>
          </p:cNvPr>
          <p:cNvSpPr txBox="1"/>
          <p:nvPr/>
        </p:nvSpPr>
        <p:spPr>
          <a:xfrm>
            <a:off x="103516" y="1199157"/>
            <a:ext cx="40457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Conform cu Daniel </a:t>
            </a:r>
            <a:r>
              <a:rPr lang="ro-RO" sz="2000" b="1" dirty="0" smtClean="0"/>
              <a:t>8:14, judecata </a:t>
            </a:r>
            <a:r>
              <a:rPr lang="ro-RO" sz="2000" b="1" dirty="0" smtClean="0"/>
              <a:t>a început în </a:t>
            </a:r>
            <a:r>
              <a:rPr lang="ro-RO" sz="2000" b="1" dirty="0" smtClean="0"/>
              <a:t>1844. De atunci, trăim </a:t>
            </a:r>
            <a:r>
              <a:rPr lang="ro-RO" sz="2000" b="1" dirty="0" smtClean="0"/>
              <a:t>în ceasul </a:t>
            </a:r>
            <a:r>
              <a:rPr lang="ro-RO" sz="2000" b="1" dirty="0" smtClean="0"/>
              <a:t>judecăţii.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Citeşte Matei 12:36, Eclesiastul 12:14, Romani 2:6 şi </a:t>
            </a:r>
            <a:r>
              <a:rPr lang="ro-RO" sz="2000" b="1" dirty="0" smtClean="0"/>
              <a:t>1 </a:t>
            </a:r>
            <a:r>
              <a:rPr lang="ro-RO" sz="2000" b="1" dirty="0" smtClean="0"/>
              <a:t>Corinteni 4:5. Apoi</a:t>
            </a:r>
            <a:r>
              <a:rPr lang="ro-RO" sz="2000" b="1" dirty="0" smtClean="0"/>
              <a:t>, </a:t>
            </a:r>
            <a:r>
              <a:rPr lang="ro-RO" sz="2000" b="1" dirty="0" smtClean="0"/>
              <a:t>întreabă-te: cât </a:t>
            </a:r>
            <a:r>
              <a:rPr lang="ro-RO" sz="2000" b="1" dirty="0" smtClean="0"/>
              <a:t>de bine îmi va fi la judecată dacă ar conta doar meritele proprii? </a:t>
            </a:r>
            <a:endParaRPr lang="ro-RO" sz="2000" b="1" dirty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Doar posibilitatea de a fi </a:t>
            </a:r>
            <a:r>
              <a:rPr lang="ro-RO" sz="2000" b="1" dirty="0" smtClean="0"/>
              <a:t>acoperiţi </a:t>
            </a:r>
            <a:r>
              <a:rPr lang="ro-RO" sz="2000" b="1" dirty="0" smtClean="0"/>
              <a:t>cu mantia </a:t>
            </a:r>
            <a:r>
              <a:rPr lang="ro-RO" sz="2000" b="1" dirty="0" smtClean="0"/>
              <a:t>dreptăţii </a:t>
            </a:r>
            <a:r>
              <a:rPr lang="ro-RO" sz="2000" b="1" dirty="0" smtClean="0"/>
              <a:t>lui Hristos ne dă </a:t>
            </a:r>
            <a:r>
              <a:rPr lang="ro-RO" sz="2000" b="1" dirty="0" smtClean="0"/>
              <a:t>speranţă </a:t>
            </a:r>
            <a:r>
              <a:rPr lang="ro-RO" sz="2000" b="1" dirty="0" smtClean="0"/>
              <a:t>în ceasul </a:t>
            </a:r>
            <a:r>
              <a:rPr lang="ro-RO" sz="2000" b="1" dirty="0" smtClean="0"/>
              <a:t>judecăţii. Mulţumită </a:t>
            </a:r>
            <a:r>
              <a:rPr lang="ro-RO" sz="2000" b="1" dirty="0" smtClean="0"/>
              <a:t>acesteia, </a:t>
            </a:r>
            <a:r>
              <a:rPr lang="ro-RO" sz="2000" b="1" dirty="0" smtClean="0"/>
              <a:t>„nu </a:t>
            </a:r>
            <a:r>
              <a:rPr lang="ro-RO" sz="2000" b="1" dirty="0" smtClean="0"/>
              <a:t>este nicio osândire pentru cei ce sunt în Hristos Isus” (Romani 8:1).</a:t>
            </a:r>
            <a:endParaRPr lang="ro-RO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52B31E58-A7AA-499B-8DAA-66F9FC006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6944" y="1307006"/>
            <a:ext cx="4804914" cy="4215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F21C7DCF-7CEC-4336-BA41-245E868E739A}"/>
              </a:ext>
            </a:extLst>
          </p:cNvPr>
          <p:cNvSpPr/>
          <p:nvPr/>
        </p:nvSpPr>
        <p:spPr>
          <a:xfrm>
            <a:off x="103516" y="5732385"/>
            <a:ext cx="8850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Isus, </a:t>
            </a:r>
            <a:r>
              <a:rPr lang="ro-RO" sz="2000" b="1" dirty="0" smtClean="0"/>
              <a:t>„El </a:t>
            </a:r>
            <a:r>
              <a:rPr lang="ro-RO" sz="2000" b="1" dirty="0" smtClean="0"/>
              <a:t>ne-a mântuit nu pentru faptele făcute de noi în neprihănire, ci pentru îndurarea Lui, prin spălarea naşterii din nou şi prin înnoirea făcută de Duhul Sfânt” (</a:t>
            </a:r>
            <a:r>
              <a:rPr lang="ro-RO" sz="2000" b="1" dirty="0" err="1" smtClean="0"/>
              <a:t>Tit</a:t>
            </a:r>
            <a:r>
              <a:rPr lang="ro-RO" sz="2000" b="1" dirty="0" smtClean="0"/>
              <a:t> 3:5).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6868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bg1"/>
            </a:gs>
            <a:gs pos="23000">
              <a:srgbClr val="173551"/>
            </a:gs>
            <a:gs pos="82000">
              <a:srgbClr val="ACCBE8"/>
            </a:gs>
            <a:gs pos="27000">
              <a:srgbClr val="5897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4823DDB-6C65-4C98-9D97-F605DB9D2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5879" y="1484330"/>
            <a:ext cx="3746091" cy="419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5D07257-0600-4D96-ADDD-9EDFF6BFCC72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defTabSz="914400"/>
            <a:r>
              <a:rPr lang="ro-RO" sz="4400" b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ÎNCHINAŢI</a:t>
            </a:r>
            <a:r>
              <a:rPr lang="ro-RO" sz="4400" b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-VĂ </a:t>
            </a:r>
            <a:r>
              <a:rPr lang="ro-RO" sz="4400" b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CREATORULUI</a:t>
            </a:r>
            <a:endParaRPr lang="ro-RO" sz="4400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98E7066-75D8-4FF5-907E-07E0057FC287}"/>
              </a:ext>
            </a:extLst>
          </p:cNvPr>
          <p:cNvSpPr/>
          <p:nvPr/>
        </p:nvSpPr>
        <p:spPr>
          <a:xfrm>
            <a:off x="698739" y="645877"/>
            <a:ext cx="7746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B1CEE9"/>
                </a:solidFill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rgbClr val="B1CEE9"/>
                </a:solidFill>
                <a:latin typeface="Comic Sans MS" panose="030F0702030302020204" pitchFamily="66" charset="0"/>
              </a:rPr>
              <a:t>în şase zile a făcut Domnul cerurile, pământul şi marea şi tot ce este în ele, iar în ziua a şaptea S-a odihnit, de aceea a binecuvântat Domnul ziua de odihnă şi a sfinţit-o.” </a:t>
            </a:r>
            <a:r>
              <a:rPr lang="ro-RO" sz="1600" b="1" dirty="0" smtClean="0">
                <a:solidFill>
                  <a:srgbClr val="B1CEE9"/>
                </a:solidFill>
                <a:latin typeface="Comic Sans MS" panose="030F0702030302020204" pitchFamily="66" charset="0"/>
              </a:rPr>
              <a:t>(Exod 20:11)</a:t>
            </a:r>
            <a:endParaRPr lang="ro-RO" sz="1600" b="1" dirty="0">
              <a:solidFill>
                <a:srgbClr val="B1CEE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9C1DCB3-D0BB-45F8-B1E2-62A171DA1C6A}"/>
              </a:ext>
            </a:extLst>
          </p:cNvPr>
          <p:cNvSpPr txBox="1"/>
          <p:nvPr/>
        </p:nvSpPr>
        <p:spPr>
          <a:xfrm>
            <a:off x="3616040" y="1613719"/>
            <a:ext cx="54416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Alături de judecata preadventă, chemarea de a ne închina Creatorului este o </a:t>
            </a:r>
            <a:r>
              <a:rPr lang="ro-RO" sz="2000" b="1" dirty="0" smtClean="0"/>
              <a:t>referinţă </a:t>
            </a:r>
            <a:r>
              <a:rPr lang="ro-RO" sz="2000" b="1" dirty="0" smtClean="0"/>
              <a:t>clară la un alt </a:t>
            </a:r>
            <a:r>
              <a:rPr lang="ro-RO" sz="2000" b="1" dirty="0" smtClean="0"/>
              <a:t>„adevăr </a:t>
            </a:r>
            <a:r>
              <a:rPr lang="ro-RO" sz="2000" b="1" dirty="0" smtClean="0"/>
              <a:t>prezent” pentru </a:t>
            </a:r>
            <a:r>
              <a:rPr lang="ro-RO" sz="2000" b="1" dirty="0" smtClean="0"/>
              <a:t>multă vreme </a:t>
            </a:r>
            <a:r>
              <a:rPr lang="ro-RO" sz="2000" b="1" dirty="0" smtClean="0"/>
              <a:t>uitat: păzirea Sabatului.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Pe </a:t>
            </a:r>
            <a:r>
              <a:rPr lang="ro-RO" sz="2000" b="1" dirty="0" smtClean="0"/>
              <a:t>scurt, mesajul primului înger subliniază evanghelia </a:t>
            </a:r>
            <a:r>
              <a:rPr lang="ro-RO" sz="2000" b="1" dirty="0" smtClean="0"/>
              <a:t>veşnică, invitând </a:t>
            </a:r>
            <a:r>
              <a:rPr lang="ro-RO" sz="2000" b="1" dirty="0" smtClean="0"/>
              <a:t>pe acela care îl acceptă să </a:t>
            </a:r>
            <a:r>
              <a:rPr lang="ro-RO" sz="2000" b="1" dirty="0" smtClean="0"/>
              <a:t>anunţe </a:t>
            </a:r>
            <a:r>
              <a:rPr lang="ro-RO" sz="2000" b="1" dirty="0" smtClean="0"/>
              <a:t>ceasul </a:t>
            </a:r>
            <a:r>
              <a:rPr lang="ro-RO" sz="2000" b="1" dirty="0" smtClean="0"/>
              <a:t>judecăţii şi</a:t>
            </a:r>
            <a:r>
              <a:rPr lang="ro-RO" sz="2000" b="1" dirty="0" smtClean="0"/>
              <a:t>, în </a:t>
            </a:r>
            <a:r>
              <a:rPr lang="ro-RO" sz="2000" b="1" dirty="0" smtClean="0"/>
              <a:t>consecinţă</a:t>
            </a:r>
            <a:r>
              <a:rPr lang="ro-RO" sz="2000" b="1" dirty="0" smtClean="0"/>
              <a:t>, să păzească cele zece </a:t>
            </a:r>
            <a:r>
              <a:rPr lang="ro-RO" sz="2000" b="1" dirty="0" smtClean="0"/>
              <a:t>porunci.</a:t>
            </a:r>
            <a:endParaRPr lang="ro-RO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BB5BAAF8-B355-4282-8687-E1BA8C041F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9158" y="4245347"/>
            <a:ext cx="4312368" cy="1597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5A5551C2-4844-4294-AD13-F7141BA54576}"/>
              </a:ext>
            </a:extLst>
          </p:cNvPr>
          <p:cNvSpPr/>
          <p:nvPr/>
        </p:nvSpPr>
        <p:spPr>
          <a:xfrm>
            <a:off x="323489" y="5842337"/>
            <a:ext cx="8497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Rezultatul acestei </a:t>
            </a:r>
            <a:r>
              <a:rPr lang="ro-RO" sz="2000" b="1" dirty="0" smtClean="0"/>
              <a:t>proclamaţii </a:t>
            </a:r>
            <a:r>
              <a:rPr lang="ro-RO" sz="2000" b="1" dirty="0" smtClean="0"/>
              <a:t>va fi urmat de mesajul altor doi îngeri </a:t>
            </a:r>
            <a:r>
              <a:rPr lang="ro-RO" sz="2000" b="1" dirty="0" smtClean="0"/>
              <a:t>(Apocalipsa 14:8-11). Aceste </a:t>
            </a:r>
            <a:r>
              <a:rPr lang="ro-RO" sz="2000" b="1" dirty="0" smtClean="0"/>
              <a:t>mesaje vor marca </a:t>
            </a:r>
            <a:r>
              <a:rPr lang="ro-RO" sz="2000" b="1" dirty="0" smtClean="0"/>
              <a:t>diferenţa </a:t>
            </a:r>
            <a:r>
              <a:rPr lang="ro-RO" sz="2000" b="1" dirty="0" smtClean="0"/>
              <a:t>între cei care decid să se închine lui Dumnezeu </a:t>
            </a:r>
            <a:r>
              <a:rPr lang="ro-RO" sz="2000" b="1" dirty="0" smtClean="0"/>
              <a:t>şi </a:t>
            </a:r>
            <a:r>
              <a:rPr lang="ro-RO" sz="2000" b="1" dirty="0" smtClean="0"/>
              <a:t>cei care cedează presiunii </a:t>
            </a:r>
            <a:r>
              <a:rPr lang="ro-RO" sz="2000" b="1" dirty="0" smtClean="0"/>
              <a:t>„fiarei</a:t>
            </a:r>
            <a:r>
              <a:rPr lang="ro-RO" sz="2000" b="1" dirty="0" smtClean="0"/>
              <a:t>”.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4030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A10628F-FB00-4DEC-B294-1C0378079D41}"/>
              </a:ext>
            </a:extLst>
          </p:cNvPr>
          <p:cNvSpPr/>
          <p:nvPr/>
        </p:nvSpPr>
        <p:spPr>
          <a:xfrm>
            <a:off x="871268" y="1025633"/>
            <a:ext cx="7082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dirty="0" smtClean="0">
                <a:latin typeface="Cooper Black" pitchFamily="18" charset="0"/>
              </a:rPr>
              <a:t>„</a:t>
            </a:r>
            <a:r>
              <a:rPr lang="ro-RO" dirty="0" smtClean="0">
                <a:latin typeface="Arial Black" panose="020B0A04020102020204" pitchFamily="34" charset="0"/>
              </a:rPr>
              <a:t>Mesajul </a:t>
            </a:r>
            <a:r>
              <a:rPr lang="ro-RO" dirty="0" smtClean="0">
                <a:latin typeface="Arial Black" panose="020B0A04020102020204" pitchFamily="34" charset="0"/>
              </a:rPr>
              <a:t>proclamat de îngerul care zbura prin mijlocul cerului este Evanghelia </a:t>
            </a:r>
            <a:r>
              <a:rPr lang="ro-RO" dirty="0" smtClean="0">
                <a:latin typeface="Arial Black" panose="020B0A04020102020204" pitchFamily="34" charset="0"/>
              </a:rPr>
              <a:t>veşnică, aceeaşi </a:t>
            </a:r>
            <a:r>
              <a:rPr lang="ro-RO" dirty="0" smtClean="0">
                <a:latin typeface="Arial Black" panose="020B0A04020102020204" pitchFamily="34" charset="0"/>
              </a:rPr>
              <a:t>Evanghelie care a fost declarată în </a:t>
            </a:r>
            <a:r>
              <a:rPr lang="ro-RO" dirty="0" smtClean="0">
                <a:latin typeface="Arial Black" panose="020B0A04020102020204" pitchFamily="34" charset="0"/>
              </a:rPr>
              <a:t>Eden, </a:t>
            </a:r>
            <a:r>
              <a:rPr lang="ro-RO" dirty="0" smtClean="0">
                <a:latin typeface="Arial Black" panose="020B0A04020102020204" pitchFamily="34" charset="0"/>
              </a:rPr>
              <a:t>când Dumnezeu i-a spus </a:t>
            </a:r>
            <a:r>
              <a:rPr lang="ro-RO" dirty="0" smtClean="0">
                <a:latin typeface="Arial Black" panose="020B0A04020102020204" pitchFamily="34" charset="0"/>
              </a:rPr>
              <a:t>şarpelui</a:t>
            </a:r>
            <a:r>
              <a:rPr lang="ro-RO" dirty="0" smtClean="0">
                <a:latin typeface="Arial Black" panose="020B0A04020102020204" pitchFamily="34" charset="0"/>
              </a:rPr>
              <a:t>: „Vrăjmăşie </a:t>
            </a:r>
            <a:r>
              <a:rPr lang="ro-RO" dirty="0" smtClean="0">
                <a:latin typeface="Arial Black" panose="020B0A04020102020204" pitchFamily="34" charset="0"/>
              </a:rPr>
              <a:t>voi pune între tine şi femeie, între sămânţa ta şi sămânţa ei. Aceasta îţi va zdrobi capul, şi tu îi vei zdrobi călcâiul”. Geneza 3:15. Aceasta </a:t>
            </a:r>
            <a:r>
              <a:rPr lang="ro-RO" dirty="0" smtClean="0">
                <a:latin typeface="Arial Black" panose="020B0A04020102020204" pitchFamily="34" charset="0"/>
              </a:rPr>
              <a:t>este prima </a:t>
            </a:r>
            <a:r>
              <a:rPr lang="ro-RO" dirty="0" smtClean="0">
                <a:latin typeface="Arial Black" panose="020B0A04020102020204" pitchFamily="34" charset="0"/>
              </a:rPr>
              <a:t>făgăduinţă </a:t>
            </a:r>
            <a:r>
              <a:rPr lang="ro-RO" dirty="0" smtClean="0">
                <a:latin typeface="Arial Black" panose="020B0A04020102020204" pitchFamily="34" charset="0"/>
              </a:rPr>
              <a:t>a unui Mântuitor care va sări pe câmpul de bătălie pentru a sfida puterea lui Satana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 smtClean="0">
                <a:latin typeface="Arial Black" panose="020B0A04020102020204" pitchFamily="34" charset="0"/>
              </a:rPr>
              <a:t>a conduce peste </a:t>
            </a:r>
            <a:r>
              <a:rPr lang="ro-RO" dirty="0" smtClean="0">
                <a:latin typeface="Arial Black" panose="020B0A04020102020204" pitchFamily="34" charset="0"/>
              </a:rPr>
              <a:t>el. Hristos </a:t>
            </a:r>
            <a:r>
              <a:rPr lang="ro-RO" dirty="0" smtClean="0">
                <a:latin typeface="Arial Black" panose="020B0A04020102020204" pitchFamily="34" charset="0"/>
              </a:rPr>
              <a:t>a venit în această lume pentru a prezenta caracterul lui Dumnezeu </a:t>
            </a:r>
            <a:r>
              <a:rPr lang="ro-RO" dirty="0" smtClean="0">
                <a:latin typeface="Arial Black" panose="020B0A04020102020204" pitchFamily="34" charset="0"/>
              </a:rPr>
              <a:t>aşa </a:t>
            </a:r>
            <a:r>
              <a:rPr lang="ro-RO" dirty="0" smtClean="0">
                <a:latin typeface="Arial Black" panose="020B0A04020102020204" pitchFamily="34" charset="0"/>
              </a:rPr>
              <a:t>cum este prezentat în Legea Sa sfântă, pentru că Legea Sa este o copie a caracterului Său. Hristos era atât Legea cât </a:t>
            </a:r>
            <a:r>
              <a:rPr lang="ro-RO" dirty="0" smtClean="0">
                <a:latin typeface="Arial Black" panose="020B0A04020102020204" pitchFamily="34" charset="0"/>
              </a:rPr>
              <a:t>şi Evanghelia. Îngerul </a:t>
            </a:r>
            <a:r>
              <a:rPr lang="ro-RO" dirty="0" smtClean="0">
                <a:latin typeface="Arial Black" panose="020B0A04020102020204" pitchFamily="34" charset="0"/>
              </a:rPr>
              <a:t>care proclamă </a:t>
            </a:r>
            <a:r>
              <a:rPr lang="ro-RO" dirty="0" smtClean="0">
                <a:latin typeface="Arial Black" panose="020B0A04020102020204" pitchFamily="34" charset="0"/>
              </a:rPr>
              <a:t>Evanghelia veşnică </a:t>
            </a:r>
            <a:r>
              <a:rPr lang="ro-RO" dirty="0" smtClean="0">
                <a:latin typeface="Arial Black" panose="020B0A04020102020204" pitchFamily="34" charset="0"/>
              </a:rPr>
              <a:t>proclamă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 smtClean="0">
                <a:latin typeface="Arial Black" panose="020B0A04020102020204" pitchFamily="34" charset="0"/>
              </a:rPr>
              <a:t>legea lui Dumnezeu; deoarece Evanghelia mântuirii determină oamenii să asculte de legea prin care caracterele lor sunt formate după </a:t>
            </a:r>
            <a:r>
              <a:rPr lang="ro-RO" dirty="0" smtClean="0">
                <a:latin typeface="Arial Black" panose="020B0A04020102020204" pitchFamily="34" charset="0"/>
              </a:rPr>
              <a:t>asemănarea divină</a:t>
            </a:r>
            <a:r>
              <a:rPr lang="ro-RO" dirty="0" smtClean="0">
                <a:latin typeface="Cooper Black" pitchFamily="18" charset="0"/>
              </a:rPr>
              <a:t>”</a:t>
            </a:r>
            <a:endParaRPr lang="ro-RO" dirty="0">
              <a:latin typeface="Cooper Black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BDE757E-9B32-4161-9AFE-AA21990485CD}"/>
              </a:ext>
            </a:extLst>
          </p:cNvPr>
          <p:cNvSpPr txBox="1"/>
          <p:nvPr/>
        </p:nvSpPr>
        <p:spPr>
          <a:xfrm>
            <a:off x="2135459" y="6156212"/>
            <a:ext cx="425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err="1" smtClean="0"/>
              <a:t>E.G.W</a:t>
            </a:r>
            <a:r>
              <a:rPr lang="ro-RO" b="1" dirty="0" smtClean="0"/>
              <a:t>. (Mărturii selectate</a:t>
            </a:r>
            <a:r>
              <a:rPr lang="ro-RO" b="1" dirty="0" smtClean="0"/>
              <a:t>, vol</a:t>
            </a:r>
            <a:r>
              <a:rPr lang="ro-RO" b="1" dirty="0" smtClean="0"/>
              <a:t>. 2, pag. 121)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78080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1045</Words>
  <Application>Microsoft Office PowerPoint</Application>
  <PresentationFormat>Expunere pe ecran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Cooper Black</vt:lpstr>
      <vt:lpstr>Comic Sans MS</vt:lpstr>
      <vt:lpstr>Wingdings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8 – Inchinati-va Creatorului!</dc:title>
  <dc:subject>Studiu Biblic, Trim. II, 2018 – Pregatire pentru timpul sfarsitului</dc:subject>
  <dc:creator>Sergio Fustero Carreras</dc:creator>
  <cp:keywords>http://www.fustero.es/index_ro.php</cp:keywords>
  <cp:lastModifiedBy>Administrator</cp:lastModifiedBy>
  <cp:revision>80</cp:revision>
  <dcterms:created xsi:type="dcterms:W3CDTF">2018-05-13T07:47:07Z</dcterms:created>
  <dcterms:modified xsi:type="dcterms:W3CDTF">2018-05-21T12:34:46Z</dcterms:modified>
</cp:coreProperties>
</file>