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D89A5"/>
    <a:srgbClr val="974164"/>
    <a:srgbClr val="12165B"/>
    <a:srgbClr val="EFB75E"/>
    <a:srgbClr val="F8DDA3"/>
    <a:srgbClr val="CB8B2F"/>
    <a:srgbClr val="B5C6D3"/>
    <a:srgbClr val="374C5C"/>
    <a:srgbClr val="FFD03B"/>
    <a:srgbClr val="3217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78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443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7919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5124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8B8D-7D1B-4619-8679-239FB8809D05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A358-5143-452D-83D8-28FAABC565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486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8371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379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8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7923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096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879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0297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882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35D9-8C97-4893-B538-E23E7F69DF9E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A2C4-345E-4E13-95EA-1609B06056E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653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08B8D-7D1B-4619-8679-239FB8809D05}" type="datetimeFigureOut">
              <a:rPr lang="es-ES" smtClean="0"/>
              <a:pPr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A358-5143-452D-83D8-28FAABC5653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31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9F45AC4-7467-49A7-B159-A7B0A8090F8D}"/>
              </a:ext>
            </a:extLst>
          </p:cNvPr>
          <p:cNvSpPr txBox="1"/>
          <p:nvPr/>
        </p:nvSpPr>
        <p:spPr>
          <a:xfrm>
            <a:off x="0" y="5966887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contourW="25400">
              <a:bevelT w="38100" h="38100"/>
              <a:contourClr>
                <a:srgbClr val="75210E"/>
              </a:contourClr>
            </a:sp3d>
          </a:bodyPr>
          <a:lstStyle/>
          <a:p>
            <a:pPr algn="ctr"/>
            <a:r>
              <a:rPr lang="ro-RO" sz="4400" b="1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HRISTOS ÎN SANCTUARUL </a:t>
            </a:r>
            <a:r>
              <a:rPr lang="ro-RO" sz="4400" b="1" dirty="0" smtClean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CERESC</a:t>
            </a:r>
            <a:endParaRPr lang="ro-RO" sz="4400" b="1" dirty="0">
              <a:ln w="12700" cmpd="sng">
                <a:noFill/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5516814-20B9-4F8D-B856-EE4E5799FEEA}"/>
              </a:ext>
            </a:extLst>
          </p:cNvPr>
          <p:cNvSpPr txBox="1"/>
          <p:nvPr/>
        </p:nvSpPr>
        <p:spPr>
          <a:xfrm>
            <a:off x="215661" y="159466"/>
            <a:ext cx="1231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5 pentru </a:t>
            </a: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 2018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06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49FE504-E8C2-4595-BDC4-1576857B7CC6}"/>
              </a:ext>
            </a:extLst>
          </p:cNvPr>
          <p:cNvSpPr/>
          <p:nvPr/>
        </p:nvSpPr>
        <p:spPr>
          <a:xfrm>
            <a:off x="418380" y="1130453"/>
            <a:ext cx="83572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Bef>
                <a:spcPts val="600"/>
              </a:spcBef>
            </a:pPr>
            <a:r>
              <a:rPr lang="ro-RO" sz="2200" dirty="0" smtClean="0">
                <a:latin typeface="Cooper Black" panose="0208090404030B020404" pitchFamily="18" charset="0"/>
              </a:rPr>
              <a:t>„</a:t>
            </a:r>
            <a:r>
              <a:rPr lang="ro-RO" sz="2100" dirty="0" smtClean="0">
                <a:latin typeface="Arial Black" pitchFamily="34" charset="0"/>
              </a:rPr>
              <a:t>Mijlocirea lui Hristos în favoarea omului, din Sanctuarul de sus, este tot atât de importantă, pentru Planul de Mântuire, ca moartea Sa pe cruce. Prin moartea Sa, El a început acea lucrare, pe care, după înviere, S-a înălţat să o desăvârşească în ceruri. Trebuie să intrăm prin credinţă dincolo de perdea, „unde Isus a intrat pentru noi ca înainte-mergător” (Evrei 6, 20). Acolo se reflectă lumina de la crucea de pe Calvar. Acolo putem câştiga o înţelegere mai clară a tainelor mântuirii. Mântuirea omului a fost adusă la îndeplinire cu un preţ infinit pentru cer; jertfa adusă împlineşte cererile cele mai mari ale Legii lui Dumnezeu călcate de om. Isus a deschis calea către tronul Tatălui şi, prin mijlocirea Sa, dorinţa sinceră a tuturor acelora care vin la El în credinţă poate fi prezentată înaintea lui Dumnezeu.</a:t>
            </a:r>
            <a:r>
              <a:rPr lang="ro-RO" sz="2200" dirty="0" smtClean="0">
                <a:latin typeface="Cooper Black" panose="0208090404030B020404" pitchFamily="18" charset="0"/>
              </a:rPr>
              <a:t>”</a:t>
            </a:r>
            <a:endParaRPr lang="ro-RO" sz="2200" dirty="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29A131B-A808-4727-93AB-8C0D3FB2D457}"/>
              </a:ext>
            </a:extLst>
          </p:cNvPr>
          <p:cNvSpPr txBox="1"/>
          <p:nvPr/>
        </p:nvSpPr>
        <p:spPr>
          <a:xfrm>
            <a:off x="4900807" y="6488668"/>
            <a:ext cx="372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</a:t>
            </a:r>
            <a:r>
              <a:rPr lang="ro-RO" b="1" smtClean="0"/>
              <a:t>Tragedia </a:t>
            </a:r>
            <a:r>
              <a:rPr lang="ro-RO" b="1" smtClean="0"/>
              <a:t>veacurilor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48</a:t>
            </a:r>
            <a:r>
              <a:rPr lang="ro-RO" b="1" smtClean="0"/>
              <a:t>9)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38782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0BAEFA5-0529-4CC6-AECE-F7B6E545E277}"/>
              </a:ext>
            </a:extLst>
          </p:cNvPr>
          <p:cNvSpPr/>
          <p:nvPr/>
        </p:nvSpPr>
        <p:spPr>
          <a:xfrm>
            <a:off x="63451" y="96550"/>
            <a:ext cx="9017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„</a:t>
            </a:r>
            <a:r>
              <a:rPr lang="vi-VN" sz="24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De aceea şi Dumnezeu L-a înălţat nespus de mult şi I-a dat Numele care este mai presus de orice nume;</a:t>
            </a:r>
            <a:r>
              <a:rPr lang="ro-RO" sz="24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vi-VN" sz="24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pentru ca, în Numele lui Isus, să se plece orice genunchi al celor din ceruri, de pe pământ şi de sub pământ</a:t>
            </a:r>
            <a:r>
              <a:rPr lang="ro-RO" sz="2400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ro-RO" b="1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(Filipeni 2:9-10)</a:t>
            </a:r>
            <a:endParaRPr lang="ro-RO" sz="2400" b="1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2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9D62AD3-AD58-4ED4-A5D6-0C5BE2949BF4}"/>
              </a:ext>
            </a:extLst>
          </p:cNvPr>
          <p:cNvSpPr txBox="1"/>
          <p:nvPr/>
        </p:nvSpPr>
        <p:spPr>
          <a:xfrm>
            <a:off x="4245431" y="2903071"/>
            <a:ext cx="4898569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ro-R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Lucrarea lui Isus în curtea </a:t>
            </a:r>
            <a:r>
              <a:rPr lang="ro-RO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exterioară.</a:t>
            </a:r>
          </a:p>
          <a:p>
            <a:pPr marL="896938" lvl="1" indent="-439738">
              <a:spcBef>
                <a:spcPts val="600"/>
              </a:spcBef>
              <a:buClr>
                <a:srgbClr val="C00000"/>
              </a:buClr>
              <a:buSzPct val="140000"/>
              <a:buFont typeface="Wingdings 3" panose="05040102010807070707" pitchFamily="18" charset="2"/>
              <a:buChar char=""/>
            </a:pP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Jertfa </a:t>
            </a:r>
            <a:r>
              <a:rPr lang="ro-RO" sz="24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păcat</a:t>
            </a: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96938" lvl="1" indent="-439738">
              <a:spcBef>
                <a:spcPts val="600"/>
              </a:spcBef>
              <a:buClr>
                <a:srgbClr val="C00000"/>
              </a:buClr>
              <a:buSzPct val="140000"/>
              <a:buFont typeface="Wingdings 3" panose="05040102010807070707" pitchFamily="18" charset="2"/>
              <a:buChar char=""/>
            </a:pP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Mielul </a:t>
            </a:r>
            <a:r>
              <a:rPr lang="ro-RO" sz="2400" b="1" dirty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</a:t>
            </a: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Lucrarea </a:t>
            </a:r>
            <a:r>
              <a:rPr lang="ro-RO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Isus în locul </a:t>
            </a:r>
            <a:r>
              <a:rPr lang="ro-RO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Sfânt.</a:t>
            </a:r>
          </a:p>
          <a:p>
            <a:pPr marL="896938" lvl="1" indent="-439738">
              <a:spcBef>
                <a:spcPts val="600"/>
              </a:spcBef>
              <a:buClr>
                <a:srgbClr val="7030A0"/>
              </a:buClr>
              <a:buSzPct val="140000"/>
              <a:buFont typeface="Wingdings 3" panose="05040102010807070707" pitchFamily="18" charset="2"/>
              <a:buChar char=""/>
            </a:pP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Marele preot.</a:t>
            </a:r>
          </a:p>
          <a:p>
            <a:pPr marL="896938" lvl="1" indent="-439738">
              <a:spcBef>
                <a:spcPts val="600"/>
              </a:spcBef>
              <a:buClr>
                <a:srgbClr val="7030A0"/>
              </a:buClr>
              <a:buSzPct val="140000"/>
              <a:buFont typeface="Wingdings 3" panose="05040102010807070707" pitchFamily="18" charset="2"/>
              <a:buChar char=""/>
            </a:pP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Mijlocitor.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o-RO" sz="24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Lucrarea </a:t>
            </a:r>
            <a:r>
              <a:rPr lang="ro-RO" sz="2400" b="1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Isus în locul </a:t>
            </a:r>
            <a:r>
              <a:rPr lang="ro-RO" sz="2400" b="1" dirty="0" smtClean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Preasfânt.</a:t>
            </a:r>
          </a:p>
          <a:p>
            <a:pPr marL="896938" lvl="1" indent="-439738">
              <a:spcBef>
                <a:spcPts val="600"/>
              </a:spcBef>
              <a:buClr>
                <a:srgbClr val="FFD03B"/>
              </a:buClr>
              <a:buSzPct val="140000"/>
              <a:buFont typeface="Wingdings 3" panose="05040102010807070707" pitchFamily="18" charset="2"/>
              <a:buChar char=""/>
            </a:pPr>
            <a:r>
              <a:rPr lang="ro-RO" sz="2400" b="1" dirty="0" smtClean="0">
                <a:solidFill>
                  <a:srgbClr val="3217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Ispăşirea.</a:t>
            </a:r>
            <a:endParaRPr lang="ro-RO" sz="2400" b="1" dirty="0">
              <a:solidFill>
                <a:srgbClr val="3217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04CCBDB-CB63-43FA-931E-38EBB341F227}"/>
              </a:ext>
            </a:extLst>
          </p:cNvPr>
          <p:cNvSpPr txBox="1"/>
          <p:nvPr/>
        </p:nvSpPr>
        <p:spPr>
          <a:xfrm>
            <a:off x="215661" y="20764"/>
            <a:ext cx="5063705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/>
              <a:t>Dumnezeu i-a poruncit lui Moise să construiască un model al sanctuarului ceresc. Prin acesta, dorea să ne arate planul de mântuire pregătit dinainte de facerea lumii.</a:t>
            </a:r>
          </a:p>
          <a:p>
            <a:pPr>
              <a:spcBef>
                <a:spcPts val="600"/>
              </a:spcBef>
            </a:pPr>
            <a:r>
              <a:rPr lang="ro-RO" sz="2200" b="1" dirty="0"/>
              <a:t>Studiindu-l, putem </a:t>
            </a:r>
            <a:r>
              <a:rPr lang="ro-RO" sz="2200" b="1" dirty="0" smtClean="0"/>
              <a:t>înţelege </a:t>
            </a:r>
            <a:r>
              <a:rPr lang="ro-RO" sz="2200" b="1" dirty="0"/>
              <a:t>rolul central pe care Isus l-a jucat </a:t>
            </a:r>
            <a:r>
              <a:rPr lang="ro-RO" sz="2200" b="1" dirty="0" smtClean="0"/>
              <a:t>– şi </a:t>
            </a:r>
            <a:r>
              <a:rPr lang="ro-RO" sz="2200" b="1" dirty="0"/>
              <a:t>încă o </a:t>
            </a:r>
            <a:r>
              <a:rPr lang="ro-RO" sz="2200" b="1" dirty="0" smtClean="0"/>
              <a:t>face – în </a:t>
            </a:r>
            <a:r>
              <a:rPr lang="ro-RO" sz="2200" b="1" dirty="0"/>
              <a:t>diverse aspecte ale </a:t>
            </a:r>
            <a:r>
              <a:rPr lang="ro-RO" sz="2200" b="1" dirty="0" smtClean="0"/>
              <a:t>planului.</a:t>
            </a:r>
            <a:endParaRPr lang="ro-RO" sz="22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DC3A81D-2466-4494-8F1C-A47DA1F0A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883" y="-341541"/>
            <a:ext cx="3372928" cy="34211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CE3C51-F257-44E9-8751-9A5512D72F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593" y="4045789"/>
            <a:ext cx="2629515" cy="1568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E74F6A3-B0DD-4644-9014-4753F3F0934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09" r="56096" b="23439"/>
          <a:stretch/>
        </p:blipFill>
        <p:spPr>
          <a:xfrm>
            <a:off x="215661" y="5132716"/>
            <a:ext cx="2010929" cy="15009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A6841FE9-1A54-4CD0-9561-56AC890B23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660" y="2941307"/>
            <a:ext cx="2629515" cy="1568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177964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6C73B22-6498-4EAA-9455-55BE990CE77C}"/>
              </a:ext>
            </a:extLst>
          </p:cNvPr>
          <p:cNvSpPr/>
          <p:nvPr/>
        </p:nvSpPr>
        <p:spPr>
          <a:xfrm>
            <a:off x="1" y="0"/>
            <a:ext cx="914399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rgbClr val="EFB75E"/>
                </a:solidFill>
              </a:rPr>
              <a:t>JERTFA PENTRU </a:t>
            </a:r>
            <a:r>
              <a:rPr lang="ro-RO" sz="4400" b="1" smtClean="0">
                <a:ln/>
                <a:solidFill>
                  <a:srgbClr val="EFB75E"/>
                </a:solidFill>
              </a:rPr>
              <a:t>PĂCAT</a:t>
            </a:r>
            <a:endParaRPr lang="ro-RO" sz="4400" b="1">
              <a:ln/>
              <a:solidFill>
                <a:srgbClr val="EFB75E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F8CE297-8ECE-4E16-83AE-F45D2A9F0C8B}"/>
              </a:ext>
            </a:extLst>
          </p:cNvPr>
          <p:cNvSpPr/>
          <p:nvPr/>
        </p:nvSpPr>
        <p:spPr>
          <a:xfrm>
            <a:off x="0" y="629098"/>
            <a:ext cx="9143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B5C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„când </a:t>
            </a:r>
            <a:r>
              <a:rPr lang="ro-RO" b="1" dirty="0" smtClean="0">
                <a:solidFill>
                  <a:srgbClr val="B5C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zicea că Fiul omului trebuie să fie dat în mâinile păcătoşilor, să fie răstignit, şi a treia zi să învie.” </a:t>
            </a:r>
            <a:r>
              <a:rPr lang="ro-RO" sz="1600" b="1" dirty="0" smtClean="0">
                <a:solidFill>
                  <a:srgbClr val="B5C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(Luca 24:7)</a:t>
            </a:r>
            <a:endParaRPr lang="ro-RO" sz="1600" b="1" dirty="0">
              <a:solidFill>
                <a:srgbClr val="B5C6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879AA89-2F9B-404D-BDA5-335C8BB9DA98}"/>
              </a:ext>
            </a:extLst>
          </p:cNvPr>
          <p:cNvSpPr txBox="1"/>
          <p:nvPr/>
        </p:nvSpPr>
        <p:spPr>
          <a:xfrm>
            <a:off x="474449" y="1398538"/>
            <a:ext cx="427870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Curtea exterioară a sanctuarului din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deşert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prefigura lucrarea lui Isus pe acest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pământ.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Dumnezeu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veşnic (Isaia 9:6), 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luat natura umană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„S-a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arătat o singură dată, ca să şteargă păcatul prin jertfa Sa.” (Evrei 9:26).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fost dispus să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sacrifice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viaţa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obţine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răscumpărarea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noastră.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abandonat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curţile cereşti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a se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naşte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om.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S-a născut pentru a muri.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Deşi ştia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 ceea ce va pătimi, prin marea Sa iubire, a hotărât să ducă la bun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sfârşit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lucrarea de răscumpărare a rasei umane.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CDA537-5577-445A-93EE-366DB7991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442" y="1398538"/>
            <a:ext cx="3942271" cy="52651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4638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Diffused intensity="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C482C0B6-D678-492C-B26D-195A8AEFFEBB}"/>
              </a:ext>
            </a:extLst>
          </p:cNvPr>
          <p:cNvSpPr/>
          <p:nvPr/>
        </p:nvSpPr>
        <p:spPr>
          <a:xfrm>
            <a:off x="1" y="0"/>
            <a:ext cx="91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b="1" spc="3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MIELUL </a:t>
            </a:r>
            <a:r>
              <a:rPr lang="ro-RO" sz="4800" b="1" spc="3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LUI </a:t>
            </a:r>
            <a:r>
              <a:rPr lang="ro-RO" sz="4800" b="1" spc="3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DUMNEZEU</a:t>
            </a:r>
            <a:endParaRPr lang="ro-RO" sz="4800" b="1" spc="3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C70001F1-3F88-44E0-890F-F1EC7AE36890}"/>
              </a:ext>
            </a:extLst>
          </p:cNvPr>
          <p:cNvSpPr/>
          <p:nvPr/>
        </p:nvSpPr>
        <p:spPr>
          <a:xfrm>
            <a:off x="845388" y="672709"/>
            <a:ext cx="745322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„A </a:t>
            </a:r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doua zi, Ioan a văzut pe Isus venind la el, şi a zis: „Iată Mielul lui Dumnezeu, care ridică păcatul lumii!” </a:t>
            </a:r>
            <a:r>
              <a:rPr lang="ro-RO" sz="16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(Ioan 1:29)</a:t>
            </a:r>
            <a:endParaRPr lang="ro-RO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B2C2CFB-9A7B-4A89-9992-8234A4320CB6}"/>
              </a:ext>
            </a:extLst>
          </p:cNvPr>
          <p:cNvSpPr txBox="1"/>
          <p:nvPr/>
        </p:nvSpPr>
        <p:spPr>
          <a:xfrm>
            <a:off x="2682814" y="1365489"/>
            <a:ext cx="3778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Până ce perdeaua din templu s-a rupt de sus până jos, fiecare animal sacrificat înaintea altarului de jertfă era un simbol al Mielului lui Dumnezeu care urma să </a:t>
            </a:r>
            <a:r>
              <a:rPr lang="ro-RO" sz="2000" b="1" smtClean="0"/>
              <a:t>îşi </a:t>
            </a:r>
            <a:r>
              <a:rPr lang="ro-RO" sz="2000" b="1"/>
              <a:t>verse sângele </a:t>
            </a:r>
            <a:r>
              <a:rPr lang="ro-RO" sz="2000" b="1"/>
              <a:t>pe </a:t>
            </a:r>
            <a:r>
              <a:rPr lang="ro-RO" sz="2000" b="1" smtClean="0"/>
              <a:t>cruce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10E2315-BC1B-4F40-9039-690430818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8820" y="1458095"/>
            <a:ext cx="2380893" cy="1785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40ED1E6-98F0-46EF-A010-D378A38E6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617" y="3382821"/>
            <a:ext cx="4511615" cy="3383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98515CC-B578-43DF-8D3C-74C51FDDC8CE}"/>
              </a:ext>
            </a:extLst>
          </p:cNvPr>
          <p:cNvSpPr/>
          <p:nvPr/>
        </p:nvSpPr>
        <p:spPr>
          <a:xfrm>
            <a:off x="0" y="3519490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Isus este singurul care a trăit fără păcat în această lume. Moartea Sa este singurul mod prin care noi putem </a:t>
            </a:r>
            <a:r>
              <a:rPr lang="ro-RO" sz="2000" b="1" smtClean="0"/>
              <a:t>obţine </a:t>
            </a:r>
            <a:r>
              <a:rPr lang="ro-RO" sz="2000" b="1"/>
              <a:t>iertarea </a:t>
            </a:r>
            <a:r>
              <a:rPr lang="ro-RO" sz="2000" b="1"/>
              <a:t>păcatelor </a:t>
            </a:r>
            <a:r>
              <a:rPr lang="ro-RO" sz="2000" b="1" smtClean="0"/>
              <a:t>(</a:t>
            </a:r>
            <a:r>
              <a:rPr lang="ro-RO" sz="2000" b="1" smtClean="0"/>
              <a:t>Evrei</a:t>
            </a:r>
            <a:r>
              <a:rPr lang="ro-RO" sz="2000" b="1" smtClean="0"/>
              <a:t> </a:t>
            </a:r>
            <a:r>
              <a:rPr lang="ro-RO" sz="2000" b="1" smtClean="0"/>
              <a:t>4:12).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Terminându-şi </a:t>
            </a:r>
            <a:r>
              <a:rPr lang="ro-RO" sz="2000" b="1"/>
              <a:t>lucrarea pe </a:t>
            </a:r>
            <a:r>
              <a:rPr lang="ro-RO" sz="2000" b="1"/>
              <a:t>pământ </a:t>
            </a:r>
            <a:r>
              <a:rPr lang="ro-RO" sz="2000" b="1" smtClean="0"/>
              <a:t>(în </a:t>
            </a:r>
            <a:r>
              <a:rPr lang="ro-RO" sz="2000" b="1"/>
              <a:t>Curtea </a:t>
            </a:r>
            <a:r>
              <a:rPr lang="ro-RO" sz="2000" b="1" smtClean="0"/>
              <a:t>Exterioară</a:t>
            </a:r>
            <a:r>
              <a:rPr lang="ro-RO" sz="2000" b="1" smtClean="0"/>
              <a:t>), după </a:t>
            </a:r>
            <a:r>
              <a:rPr lang="ro-RO" sz="2000" b="1"/>
              <a:t>moartea </a:t>
            </a:r>
            <a:r>
              <a:rPr lang="ro-RO" sz="2000" b="1" smtClean="0"/>
              <a:t>şi </a:t>
            </a:r>
            <a:r>
              <a:rPr lang="ro-RO" sz="2000" b="1"/>
              <a:t>învierea Sa, Mielul jertfit s-a transformat în Mare Preot în Sanctuarul ceresc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0589AB6-5B18-46F0-B924-EBB899FC14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67" y="1454695"/>
            <a:ext cx="2562047" cy="1792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618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6FE92DE-F117-4309-9C01-CBFD2E7AED60}"/>
              </a:ext>
            </a:extLst>
          </p:cNvPr>
          <p:cNvSpPr/>
          <p:nvPr/>
        </p:nvSpPr>
        <p:spPr>
          <a:xfrm>
            <a:off x="0" y="-60382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MARELE </a:t>
            </a:r>
            <a:r>
              <a:rPr lang="ro-RO" sz="44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PREOT</a:t>
            </a:r>
            <a:endParaRPr lang="ro-RO" sz="4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476FA6F-BB07-4BE5-87F4-C7AA7B2BEE20}"/>
              </a:ext>
            </a:extLst>
          </p:cNvPr>
          <p:cNvSpPr/>
          <p:nvPr/>
        </p:nvSpPr>
        <p:spPr>
          <a:xfrm>
            <a:off x="181154" y="700429"/>
            <a:ext cx="8833450" cy="147732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tocmai un astfel de Mare Preot ne trebuia: sfânt, nevinovat, fără pată, despărţit de păcătoşi, şi înălţat mai pe sus de ceruri, care n-are nevoie, ca ceilalţi mari preoţi, să aducă jertfe în fiecare zi, întâi pentru păcatele sale, şi apoi pentru păcatele norodului, căci lucrul acesta l-a făcut odată pentru totdeauna, când S-a adus jertfă pe Sine însuşi.” </a:t>
            </a:r>
            <a:r>
              <a:rPr lang="ro-RO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(Evrei 7:26-27)</a:t>
            </a:r>
            <a:endParaRPr lang="ro-RO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E0160E1-FA60-4894-8C31-512F7EB5A702}"/>
              </a:ext>
            </a:extLst>
          </p:cNvPr>
          <p:cNvSpPr txBox="1"/>
          <p:nvPr/>
        </p:nvSpPr>
        <p:spPr>
          <a:xfrm>
            <a:off x="3814907" y="2305032"/>
            <a:ext cx="532909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Isus este numit Mare Preot după ordinul lui Melhisedec. Un ordin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preoţesc 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care nu avea legătură cu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descendenţa 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din vreo familie anume,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şi 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nici nu era supusă păcatului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şi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morţii (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Evrei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7).</a:t>
            </a:r>
            <a:endParaRPr lang="ro-RO" sz="2200" b="1" smtClean="0">
              <a:solidFill>
                <a:schemeClr val="bg1"/>
              </a:solidFill>
              <a:effectLst>
                <a:glow rad="127000">
                  <a:srgbClr val="12165B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Preoţia 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lui Isus este permanentă, bazată pe un sacrificiu unic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şi 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suficient pentru a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garanta 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iertarea păcatelor oricărui păcătos care, prin </a:t>
            </a:r>
            <a:r>
              <a:rPr lang="ro-RO" sz="2200" b="1" smtClean="0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credinţă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, se apropie de El. </a:t>
            </a:r>
          </a:p>
          <a:p>
            <a:pPr>
              <a:spcBef>
                <a:spcPts val="600"/>
              </a:spcBef>
            </a:pP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Acest rol de Mare Preot este legat de lucrarea lui Isus în Locul Sfânt al Sanctuarului Ceresc</a:t>
            </a:r>
            <a:r>
              <a:rPr lang="ro-RO" sz="2200" b="1">
                <a:solidFill>
                  <a:schemeClr val="bg1"/>
                </a:solidFill>
                <a:effectLst>
                  <a:glow rad="127000">
                    <a:srgbClr val="12165B"/>
                  </a:glow>
                </a:effectLst>
              </a:rPr>
              <a:t>. </a:t>
            </a:r>
            <a:endParaRPr lang="ro-RO" sz="2200" b="1">
              <a:solidFill>
                <a:schemeClr val="bg1"/>
              </a:solidFill>
              <a:effectLst>
                <a:glow rad="127000">
                  <a:srgbClr val="12165B"/>
                </a:glow>
              </a:effectLst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17A1F7D-CEC3-4E2C-9541-51DB1C098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2225615"/>
            <a:ext cx="3814906" cy="46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0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D162209-235F-4BD9-83E4-D854F806AE9B}"/>
              </a:ext>
            </a:extLst>
          </p:cNvPr>
          <p:cNvSpPr/>
          <p:nvPr/>
        </p:nvSpPr>
        <p:spPr>
          <a:xfrm>
            <a:off x="0" y="-1051"/>
            <a:ext cx="9144000" cy="738664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o-RO" sz="4800" spc="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MIJLOCITOR</a:t>
            </a:r>
            <a:endParaRPr lang="ro-RO" sz="48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AD66E15-FB58-4F51-8B8F-0B9BB68C773B}"/>
              </a:ext>
            </a:extLst>
          </p:cNvPr>
          <p:cNvSpPr/>
          <p:nvPr/>
        </p:nvSpPr>
        <p:spPr>
          <a:xfrm>
            <a:off x="0" y="691384"/>
            <a:ext cx="8925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rgbClr val="CD89A5"/>
                </a:solidFill>
                <a:latin typeface="Comic Sans MS" panose="030F0702030302020204" pitchFamily="66" charset="0"/>
              </a:rPr>
              <a:t>„De </a:t>
            </a:r>
            <a:r>
              <a:rPr lang="ro-RO" b="1" dirty="0" smtClean="0">
                <a:solidFill>
                  <a:srgbClr val="CD89A5"/>
                </a:solidFill>
                <a:latin typeface="Comic Sans MS" panose="030F0702030302020204" pitchFamily="66" charset="0"/>
              </a:rPr>
              <a:t>aceea şi poate să mântuiască în chip desăvârşit pe cei ce se apropie de Dumnezeu prin El, pentru că trăieşte pururea ca să mijlocească pentru ei.” </a:t>
            </a:r>
            <a:r>
              <a:rPr lang="ro-RO" sz="1600" b="1" dirty="0" smtClean="0">
                <a:solidFill>
                  <a:srgbClr val="CD89A5"/>
                </a:solidFill>
                <a:latin typeface="Comic Sans MS" panose="030F0702030302020204" pitchFamily="66" charset="0"/>
              </a:rPr>
              <a:t>(Evrei 7:25)</a:t>
            </a:r>
            <a:endParaRPr lang="ro-RO" sz="1600" b="1" dirty="0">
              <a:solidFill>
                <a:srgbClr val="CD89A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94ECB07-F885-45BB-905D-4CF85A484F9E}"/>
              </a:ext>
            </a:extLst>
          </p:cNvPr>
          <p:cNvSpPr txBox="1"/>
          <p:nvPr/>
        </p:nvSpPr>
        <p:spPr>
          <a:xfrm>
            <a:off x="345056" y="1687354"/>
            <a:ext cx="46065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Marele Preot intra în templu cu numele fiecărui trib scris pe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veşmintele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sale. El reprezenta înaintea lui Dumnezeu pe fiecare israelit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mijlocea în favoarea sa.  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Astfel, Isus – Marele nostru Preot – se prezintă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„acum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pentru noi în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prezenţa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lui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Dumnezeu” (Evrei 9:24 </a:t>
            </a:r>
            <a:r>
              <a:rPr lang="ro-RO" b="1" dirty="0" err="1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NTR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). Îl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prezintă înaintea Tatălui pe păcătos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şi Îşi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oferă sângele pentru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El.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Mulţumită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lui Isus, astăzi putem fi siguri că suntem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acceptaţi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Dumnezeu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. „Copilaşilor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, vă scriu aceste lucruri, ca să nu păcătuiţi. Dar dacă cineva a păcătuit, avem la Tatăl un Mijlocitor, pe Isus Hristos, Cel neprihănit” (1 Ioan 2:1).</a:t>
            </a:r>
            <a:endParaRPr lang="ro-RO" sz="20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56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74AF74E-8ACF-4189-BF50-673FF1ED5D4D}"/>
              </a:ext>
            </a:extLst>
          </p:cNvPr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800" spc="60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ISPĂŞIREA</a:t>
            </a:r>
            <a:endParaRPr lang="ro-RO" sz="4800" spc="60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8ADCF64-310E-48C9-9271-A53426DB17D4}"/>
              </a:ext>
            </a:extLst>
          </p:cNvPr>
          <p:cNvSpPr/>
          <p:nvPr/>
        </p:nvSpPr>
        <p:spPr>
          <a:xfrm>
            <a:off x="1052421" y="689484"/>
            <a:ext cx="7516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„Dar</a:t>
            </a:r>
            <a:r>
              <a:rPr lang="ro-RO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deoarece chipurile lucrurilor cari sunt în ceruri, au trebuit curăţite în felul acesta, trebuia ca înseşi lucrurile cereşti să fie curăţite cu jertfe mai bune decât acestea.” </a:t>
            </a:r>
            <a:r>
              <a:rPr lang="ro-RO" sz="1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(Evrei 9:23)</a:t>
            </a:r>
            <a:endParaRPr lang="ro-RO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6E90B8-971E-43A4-B5F6-FC19EE0935DD}"/>
              </a:ext>
            </a:extLst>
          </p:cNvPr>
          <p:cNvSpPr txBox="1"/>
          <p:nvPr/>
        </p:nvSpPr>
        <p:spPr>
          <a:xfrm>
            <a:off x="138024" y="1820174"/>
            <a:ext cx="4111439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Într-o </a:t>
            </a:r>
            <a:r>
              <a:rPr lang="ro-RO" sz="2000" b="1" dirty="0" smtClean="0"/>
              <a:t>referinţă </a:t>
            </a:r>
            <a:r>
              <a:rPr lang="ro-RO" sz="2000" b="1" dirty="0"/>
              <a:t>clară la </a:t>
            </a:r>
            <a:r>
              <a:rPr lang="ro-RO" sz="2000" b="1" dirty="0" smtClean="0"/>
              <a:t>Leviticul </a:t>
            </a:r>
            <a:r>
              <a:rPr lang="ro-RO" sz="2000" b="1" dirty="0"/>
              <a:t>16, Pavel declară că Sanctuarul Ceresc </a:t>
            </a:r>
            <a:r>
              <a:rPr lang="ro-RO" sz="2000" b="1" dirty="0" smtClean="0"/>
              <a:t>trebuie curăţat</a:t>
            </a:r>
            <a:r>
              <a:rPr lang="ro-RO" sz="2000" b="1" dirty="0"/>
              <a:t>, </a:t>
            </a:r>
            <a:r>
              <a:rPr lang="ro-RO" sz="2000" b="1" dirty="0" smtClean="0"/>
              <a:t>aşa </a:t>
            </a:r>
            <a:r>
              <a:rPr lang="ro-RO" sz="2000" b="1" dirty="0"/>
              <a:t>cum era </a:t>
            </a:r>
            <a:r>
              <a:rPr lang="ro-RO" sz="2000" b="1" dirty="0" smtClean="0"/>
              <a:t>curăţat </a:t>
            </a:r>
            <a:r>
              <a:rPr lang="ro-RO" sz="2000" b="1" dirty="0"/>
              <a:t>cel pământesc.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În ziua </a:t>
            </a:r>
            <a:r>
              <a:rPr lang="ro-RO" sz="2000" b="1" dirty="0" smtClean="0"/>
              <a:t>ispăşirii</a:t>
            </a:r>
            <a:r>
              <a:rPr lang="ro-RO" sz="2000" b="1" dirty="0"/>
              <a:t>, Marele Preot intra în Locul Preasfânt, în </a:t>
            </a:r>
            <a:r>
              <a:rPr lang="ro-RO" sz="2000" b="1" dirty="0" smtClean="0"/>
              <a:t>prezenţa </a:t>
            </a:r>
            <a:r>
              <a:rPr lang="ro-RO" sz="2000" b="1" dirty="0"/>
              <a:t>lui Dumnezeu manifestată prin chivot. Această zi era percepută ca o zi de judecată.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4F4470F-375B-4740-B0A5-E4EBD06F3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9463" y="1705582"/>
            <a:ext cx="4756513" cy="3446835"/>
          </a:xfrm>
          <a:prstGeom prst="rect">
            <a:avLst/>
          </a:prstGeom>
          <a:ln w="5715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6C1AD42-C248-4C3C-B857-34753C1F7E7D}"/>
              </a:ext>
            </a:extLst>
          </p:cNvPr>
          <p:cNvSpPr/>
          <p:nvPr/>
        </p:nvSpPr>
        <p:spPr>
          <a:xfrm>
            <a:off x="4180451" y="5267009"/>
            <a:ext cx="489453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o-RO" sz="2000" b="1" dirty="0"/>
              <a:t>Lucrarea lui Isus în locul Preasfânt a fost profetizată în Daniel </a:t>
            </a:r>
            <a:r>
              <a:rPr lang="ro-RO" sz="2000" b="1" dirty="0" smtClean="0"/>
              <a:t>8:14. </a:t>
            </a:r>
            <a:r>
              <a:rPr lang="ro-RO" sz="2000" b="1" dirty="0"/>
              <a:t>Această </a:t>
            </a:r>
            <a:r>
              <a:rPr lang="ro-RO" sz="2000" b="1" dirty="0" smtClean="0"/>
              <a:t>profeţie </a:t>
            </a:r>
            <a:r>
              <a:rPr lang="ro-RO" sz="2000" b="1" dirty="0"/>
              <a:t>ne indică faptul că Judecata a început în 1844 </a:t>
            </a:r>
            <a:r>
              <a:rPr lang="ro-RO" sz="2000" b="1" dirty="0" smtClean="0"/>
              <a:t>şi </a:t>
            </a:r>
            <a:r>
              <a:rPr lang="ro-RO" sz="2000" b="1" dirty="0"/>
              <a:t>se va termina </a:t>
            </a:r>
            <a:r>
              <a:rPr lang="ro-RO" sz="2000" b="1" dirty="0" smtClean="0"/>
              <a:t>puţin înainte </a:t>
            </a:r>
            <a:r>
              <a:rPr lang="ro-RO" sz="2000" b="1" dirty="0"/>
              <a:t>de Revenirea lui Isus.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5A5DA03-83CD-43FA-BF19-495391531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" t="1387" r="1159" b="13719"/>
          <a:stretch/>
        </p:blipFill>
        <p:spPr>
          <a:xfrm>
            <a:off x="414067" y="4759440"/>
            <a:ext cx="3226279" cy="1967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909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0" y="650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rPr>
              <a:t>Daniel 8 + Daniel 9</a:t>
            </a:r>
            <a:endParaRPr lang="ro-RO" sz="440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302" name="Group 38"/>
          <p:cNvGrpSpPr>
            <a:grpSpLocks/>
          </p:cNvGrpSpPr>
          <p:nvPr/>
        </p:nvGrpSpPr>
        <p:grpSpPr bwMode="auto">
          <a:xfrm>
            <a:off x="381000" y="990600"/>
            <a:ext cx="8229600" cy="838200"/>
            <a:chOff x="240" y="624"/>
            <a:chExt cx="5184" cy="528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240" y="624"/>
              <a:ext cx="5184" cy="528"/>
            </a:xfrm>
            <a:prstGeom prst="leftRightArrow">
              <a:avLst>
                <a:gd name="adj1" fmla="val 61574"/>
                <a:gd name="adj2" fmla="val 24136"/>
              </a:avLst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126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1680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o-RO" sz="3600" kern="1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latin typeface="Arial Black"/>
                </a:rPr>
                <a:t>2.300 </a:t>
              </a:r>
              <a:r>
                <a:rPr lang="ro-RO" sz="3600" kern="10" smtClean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latin typeface="Arial Black"/>
                </a:rPr>
                <a:t>ani</a:t>
              </a:r>
              <a:endParaRPr lang="ro-RO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 Black"/>
              </a:endParaRPr>
            </a:p>
          </p:txBody>
        </p:sp>
      </p:grpSp>
      <p:grpSp>
        <p:nvGrpSpPr>
          <p:cNvPr id="11300" name="Group 36"/>
          <p:cNvGrpSpPr>
            <a:grpSpLocks/>
          </p:cNvGrpSpPr>
          <p:nvPr/>
        </p:nvGrpSpPr>
        <p:grpSpPr bwMode="auto">
          <a:xfrm>
            <a:off x="381000" y="1752600"/>
            <a:ext cx="3048000" cy="838200"/>
            <a:chOff x="240" y="1104"/>
            <a:chExt cx="1920" cy="528"/>
          </a:xfrm>
        </p:grpSpPr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240" y="1104"/>
              <a:ext cx="1920" cy="528"/>
            </a:xfrm>
            <a:prstGeom prst="leftRightArrow">
              <a:avLst>
                <a:gd name="adj1" fmla="val 58713"/>
                <a:gd name="adj2" fmla="val 24242"/>
              </a:avLst>
            </a:pr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12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68" y="1248"/>
              <a:ext cx="86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o-RO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 Black"/>
                </a:rPr>
                <a:t>490 </a:t>
              </a:r>
              <a:r>
                <a:rPr lang="ro-RO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 Black"/>
                </a:rPr>
                <a:t>ani</a:t>
              </a:r>
              <a:endPara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endParaRPr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228600" y="4953000"/>
            <a:ext cx="1752600" cy="1646238"/>
            <a:chOff x="144" y="3120"/>
            <a:chExt cx="1104" cy="1037"/>
          </a:xfrm>
        </p:grpSpPr>
        <p:pic>
          <p:nvPicPr>
            <p:cNvPr id="11277" name="Picture 13" descr="Decreto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" y="3120"/>
              <a:ext cx="533" cy="1037"/>
            </a:xfrm>
            <a:prstGeom prst="rect">
              <a:avLst/>
            </a:prstGeom>
            <a:noFill/>
          </p:spPr>
        </p:pic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384" y="3888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o-RO" dirty="0"/>
                <a:t>Decretul </a:t>
              </a:r>
            </a:p>
          </p:txBody>
        </p:sp>
      </p:grpSp>
      <p:grpSp>
        <p:nvGrpSpPr>
          <p:cNvPr id="11287" name="Group 23"/>
          <p:cNvGrpSpPr>
            <a:grpSpLocks/>
          </p:cNvGrpSpPr>
          <p:nvPr/>
        </p:nvGrpSpPr>
        <p:grpSpPr bwMode="auto">
          <a:xfrm>
            <a:off x="2362200" y="5029200"/>
            <a:ext cx="3040063" cy="1565275"/>
            <a:chOff x="1488" y="3168"/>
            <a:chExt cx="1915" cy="986"/>
          </a:xfrm>
        </p:grpSpPr>
        <p:pic>
          <p:nvPicPr>
            <p:cNvPr id="11281" name="Picture 17" descr="Martirio de Esteba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8" y="3168"/>
              <a:ext cx="1094" cy="986"/>
            </a:xfrm>
            <a:prstGeom prst="rect">
              <a:avLst/>
            </a:prstGeom>
            <a:noFill/>
          </p:spPr>
        </p:pic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2602" y="3747"/>
              <a:ext cx="8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o-RO" dirty="0"/>
                <a:t>Martirajul lui </a:t>
              </a:r>
              <a:r>
                <a:rPr lang="ro-RO" dirty="0" err="1" smtClean="0"/>
                <a:t>ştefan</a:t>
              </a:r>
              <a:endParaRPr lang="ro-RO" dirty="0"/>
            </a:p>
          </p:txBody>
        </p: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>
            <a:off x="3429000" y="1752600"/>
            <a:ext cx="5181600" cy="838200"/>
            <a:chOff x="2160" y="1104"/>
            <a:chExt cx="3264" cy="528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2160" y="1104"/>
              <a:ext cx="3264" cy="528"/>
            </a:xfrm>
            <a:prstGeom prst="leftRightArrow">
              <a:avLst>
                <a:gd name="adj1" fmla="val 61741"/>
                <a:gd name="adj2" fmla="val 24441"/>
              </a:avLst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1127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216" y="1248"/>
              <a:ext cx="1057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o-RO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 Black"/>
                </a:rPr>
                <a:t>1.810 </a:t>
              </a:r>
              <a:r>
                <a:rPr lang="ro-RO" sz="3600" kern="1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latin typeface="Arial Black"/>
                </a:rPr>
                <a:t>ani</a:t>
              </a:r>
              <a:endPara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/>
              </a:endParaRPr>
            </a:p>
          </p:txBody>
        </p:sp>
      </p:grp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6248400" y="4800601"/>
            <a:ext cx="2601913" cy="1712913"/>
            <a:chOff x="3936" y="3024"/>
            <a:chExt cx="1639" cy="1079"/>
          </a:xfrm>
        </p:grpSpPr>
        <p:pic>
          <p:nvPicPr>
            <p:cNvPr id="11275" name="Picture 11" descr="Jesucrist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48" y="3024"/>
              <a:ext cx="727" cy="1022"/>
            </a:xfrm>
            <a:prstGeom prst="rect">
              <a:avLst/>
            </a:prstGeom>
            <a:noFill/>
          </p:spPr>
        </p:pic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3936" y="3696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o-RO" dirty="0"/>
                <a:t>Sanctuarul va fi </a:t>
              </a:r>
              <a:r>
                <a:rPr lang="ro-RO" dirty="0" smtClean="0"/>
                <a:t>curăţit</a:t>
              </a:r>
              <a:endParaRPr lang="ro-RO" dirty="0"/>
            </a:p>
          </p:txBody>
        </p:sp>
      </p:grp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228600" y="2743200"/>
            <a:ext cx="8528051" cy="2057400"/>
            <a:chOff x="144" y="1728"/>
            <a:chExt cx="5372" cy="1296"/>
          </a:xfrm>
        </p:grpSpPr>
        <p:sp>
          <p:nvSpPr>
            <p:cNvPr id="11290" name="Text Box 26"/>
            <p:cNvSpPr txBox="1">
              <a:spLocks noChangeArrowheads="1"/>
            </p:cNvSpPr>
            <p:nvPr/>
          </p:nvSpPr>
          <p:spPr bwMode="auto">
            <a:xfrm>
              <a:off x="144" y="1728"/>
              <a:ext cx="6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o-RO" smtClean="0"/>
                <a:t>457 </a:t>
              </a:r>
              <a:r>
                <a:rPr lang="ro-RO" smtClean="0"/>
                <a:t>î.Hr</a:t>
              </a:r>
              <a:r>
                <a:rPr lang="ro-RO" smtClean="0"/>
                <a:t>.</a:t>
              </a:r>
              <a:endParaRPr lang="ro-RO"/>
            </a:p>
          </p:txBody>
        </p:sp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1856" y="1728"/>
              <a:ext cx="6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o-RO" smtClean="0"/>
                <a:t>34 d</a:t>
              </a:r>
              <a:r>
                <a:rPr lang="ro-RO" smtClean="0"/>
                <a:t>. </a:t>
              </a:r>
              <a:r>
                <a:rPr lang="ro-RO" smtClean="0"/>
                <a:t>Hr</a:t>
              </a:r>
              <a:r>
                <a:rPr lang="ro-RO" smtClean="0"/>
                <a:t>.</a:t>
              </a:r>
              <a:endParaRPr lang="ro-RO"/>
            </a:p>
          </p:txBody>
        </p:sp>
        <p:sp>
          <p:nvSpPr>
            <p:cNvPr id="11292" name="Text Box 28"/>
            <p:cNvSpPr txBox="1">
              <a:spLocks noChangeArrowheads="1"/>
            </p:cNvSpPr>
            <p:nvPr/>
          </p:nvSpPr>
          <p:spPr bwMode="auto">
            <a:xfrm>
              <a:off x="4762" y="1728"/>
              <a:ext cx="7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o-RO" smtClean="0"/>
                <a:t>1844 d</a:t>
              </a:r>
              <a:r>
                <a:rPr lang="ro-RO" smtClean="0"/>
                <a:t>. </a:t>
              </a:r>
              <a:r>
                <a:rPr lang="ro-RO" smtClean="0"/>
                <a:t>Hr</a:t>
              </a:r>
              <a:r>
                <a:rPr lang="ro-RO" smtClean="0"/>
                <a:t>.</a:t>
              </a:r>
              <a:endParaRPr lang="ro-RO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384" y="1968"/>
              <a:ext cx="0" cy="105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2112" y="1968"/>
              <a:ext cx="0" cy="1056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>
              <a:off x="5184" y="1968"/>
              <a:ext cx="0" cy="912"/>
            </a:xfrm>
            <a:prstGeom prst="line">
              <a:avLst/>
            </a:prstGeom>
            <a:noFill/>
            <a:ln w="762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xmlns="" val="289115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1054</Words>
  <Application>Microsoft Office PowerPoint</Application>
  <PresentationFormat>Expunere pe ecran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Hristos in sanctuarul ceresc</dc:title>
  <dc:subject>Studiu Biblic, Trim. II, 2018 – Pregatire pentru timpul sfarsitului</dc:subject>
  <dc:creator>Sergio Fustero Carreras</dc:creator>
  <cp:keywords>http://www.fustero.net/es/index_ro.php</cp:keywords>
  <cp:lastModifiedBy>Administrator</cp:lastModifiedBy>
  <cp:revision>77</cp:revision>
  <dcterms:created xsi:type="dcterms:W3CDTF">2018-04-18T13:43:28Z</dcterms:created>
  <dcterms:modified xsi:type="dcterms:W3CDTF">2018-05-02T13:52:17Z</dcterms:modified>
</cp:coreProperties>
</file>