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6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omic Sans MS" pitchFamily="66" charset="0"/>
      <p:regular r:id="rId15"/>
      <p:bold r:id="rId16"/>
    </p:embeddedFont>
    <p:embeddedFont>
      <p:font typeface="Wingdings 2" pitchFamily="18" charset="2"/>
      <p:regular r:id="rId17"/>
    </p:embeddedFont>
    <p:embeddedFont>
      <p:font typeface="Arial Black" pitchFamily="34" charset="0"/>
      <p:bold r:id="rId18"/>
    </p:embeddedFont>
    <p:embeddedFont>
      <p:font typeface="Calibri Light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83700"/>
    <a:srgbClr val="EAFF22"/>
    <a:srgbClr val="25582F"/>
    <a:srgbClr val="FDF897"/>
    <a:srgbClr val="E8E0A6"/>
    <a:srgbClr val="D7CA63"/>
    <a:srgbClr val="FFFF99"/>
    <a:srgbClr val="FFFF66"/>
    <a:srgbClr val="FFE5E5"/>
    <a:srgbClr val="D7E3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27935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33433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63137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04635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13832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75121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87912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94698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20079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9918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44119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A02F-8678-4CB7-BB9F-012FAC406D60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3912E-E36C-479D-BB57-86D73A5BE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3256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672F553-33BA-4BFF-8FBB-C09D5742CC0C}"/>
              </a:ext>
            </a:extLst>
          </p:cNvPr>
          <p:cNvSpPr txBox="1"/>
          <p:nvPr/>
        </p:nvSpPr>
        <p:spPr>
          <a:xfrm>
            <a:off x="0" y="646982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 spc="300" dirty="0">
                <a:ln/>
                <a:solidFill>
                  <a:schemeClr val="accent4"/>
                </a:solidFill>
              </a:rPr>
              <a:t>ADMINISTRAREA </a:t>
            </a:r>
            <a:r>
              <a:rPr lang="ro-RO" sz="4400" b="1" spc="300" dirty="0" err="1">
                <a:ln/>
                <a:solidFill>
                  <a:schemeClr val="accent4"/>
                </a:solidFill>
              </a:rPr>
              <a:t>CREȘTINĂ</a:t>
            </a:r>
            <a:r>
              <a:rPr lang="ro-RO" sz="4400" b="1" spc="300" dirty="0">
                <a:ln/>
                <a:solidFill>
                  <a:schemeClr val="accent4"/>
                </a:solidFill>
              </a:rPr>
              <a:t> – </a:t>
            </a:r>
          </a:p>
          <a:p>
            <a:pPr algn="ctr"/>
            <a:r>
              <a:rPr lang="ro-RO" sz="4400" b="1" spc="300" dirty="0">
                <a:ln/>
                <a:solidFill>
                  <a:schemeClr val="accent4"/>
                </a:solidFill>
              </a:rPr>
              <a:t>PRIVILEGIU </a:t>
            </a:r>
            <a:r>
              <a:rPr lang="ro-RO" sz="4400" b="1" spc="300" dirty="0" err="1">
                <a:ln/>
                <a:solidFill>
                  <a:schemeClr val="accent4"/>
                </a:solidFill>
              </a:rPr>
              <a:t>ȘI</a:t>
            </a:r>
            <a:r>
              <a:rPr lang="ro-RO" sz="4400" b="1" spc="300" dirty="0">
                <a:ln/>
                <a:solidFill>
                  <a:schemeClr val="accent4"/>
                </a:solidFill>
              </a:rPr>
              <a:t> </a:t>
            </a:r>
            <a:r>
              <a:rPr lang="ro-RO" sz="4400" b="1" spc="300" dirty="0" smtClean="0">
                <a:ln/>
                <a:solidFill>
                  <a:schemeClr val="accent4"/>
                </a:solidFill>
              </a:rPr>
              <a:t>RESPONSABILITATE</a:t>
            </a:r>
            <a:endParaRPr lang="ro-RO" sz="4400" b="1" spc="30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3FB667A-AF2C-42A5-8911-D9409D0C727A}"/>
              </a:ext>
            </a:extLst>
          </p:cNvPr>
          <p:cNvSpPr txBox="1"/>
          <p:nvPr/>
        </p:nvSpPr>
        <p:spPr>
          <a:xfrm>
            <a:off x="6901135" y="6160864"/>
            <a:ext cx="219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 smtClean="0">
                <a:solidFill>
                  <a:schemeClr val="bg1">
                    <a:lumMod val="75000"/>
                  </a:schemeClr>
                </a:solidFill>
              </a:rPr>
              <a:t>Studiul 13 pentru </a:t>
            </a:r>
            <a:endParaRPr lang="ro-RO" b="1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ro-RO" b="1" dirty="0" smtClean="0">
                <a:solidFill>
                  <a:schemeClr val="bg1">
                    <a:lumMod val="75000"/>
                  </a:schemeClr>
                </a:solidFill>
              </a:rPr>
              <a:t>31 martie 2018</a:t>
            </a:r>
            <a:endParaRPr lang="ro-RO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862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7080BB1-6E44-462F-A85C-E66148C02594}"/>
              </a:ext>
            </a:extLst>
          </p:cNvPr>
          <p:cNvSpPr/>
          <p:nvPr/>
        </p:nvSpPr>
        <p:spPr>
          <a:xfrm>
            <a:off x="400594" y="4417175"/>
            <a:ext cx="8444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A223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„Să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A223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aveţi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A223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 purtare bună în mijlocul neamurilor, pentru ca, în ceea ce vă vorbesc de rău ca pe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A223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nişte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A223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făcători de rele, prin faptele voastre bune pe care le văd să slăvească pe Dumnezeu în ziua cercetării.”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2A223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Petru 2:12)</a:t>
            </a:r>
          </a:p>
        </p:txBody>
      </p:sp>
    </p:spTree>
    <p:extLst>
      <p:ext uri="{BB962C8B-B14F-4D97-AF65-F5344CB8AC3E}">
        <p14:creationId xmlns="" xmlns:p14="http://schemas.microsoft.com/office/powerpoint/2010/main" val="7239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1E617B0-48E5-44B9-9206-B7558092EC5E}"/>
              </a:ext>
            </a:extLst>
          </p:cNvPr>
          <p:cNvSpPr txBox="1"/>
          <p:nvPr/>
        </p:nvSpPr>
        <p:spPr>
          <a:xfrm>
            <a:off x="5344158" y="4459394"/>
            <a:ext cx="3303917" cy="224676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numCol="1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534988" indent="-534988">
              <a:spcBef>
                <a:spcPts val="600"/>
              </a:spcBef>
              <a:buFont typeface="Wingdings 2" panose="05020102010507070707" pitchFamily="18" charset="2"/>
              <a:buChar char=""/>
            </a:pPr>
            <a:r>
              <a:rPr lang="ro-RO" sz="2400" b="1" dirty="0" smtClean="0">
                <a:solidFill>
                  <a:srgbClr val="EAFF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Evlavia</a:t>
            </a:r>
          </a:p>
          <a:p>
            <a:pPr marL="534988" indent="-534988">
              <a:spcBef>
                <a:spcPts val="600"/>
              </a:spcBef>
              <a:buFont typeface="Wingdings 2" panose="05020102010507070707" pitchFamily="18" charset="2"/>
              <a:buChar char=""/>
            </a:pPr>
            <a:r>
              <a:rPr lang="ro-RO" sz="2400" b="1" dirty="0" smtClean="0">
                <a:solidFill>
                  <a:srgbClr val="EAFF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Mulţumirea</a:t>
            </a:r>
          </a:p>
          <a:p>
            <a:pPr marL="534988" indent="-534988">
              <a:spcBef>
                <a:spcPts val="600"/>
              </a:spcBef>
              <a:buFont typeface="Wingdings 2" panose="05020102010507070707" pitchFamily="18" charset="2"/>
              <a:buChar char=""/>
            </a:pPr>
            <a:r>
              <a:rPr lang="ro-RO" sz="2400" b="1" dirty="0" smtClean="0">
                <a:solidFill>
                  <a:srgbClr val="EAFF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Încrederea </a:t>
            </a:r>
          </a:p>
          <a:p>
            <a:pPr marL="534988" indent="-534988">
              <a:spcBef>
                <a:spcPts val="600"/>
              </a:spcBef>
              <a:buFont typeface="Wingdings 2" panose="05020102010507070707" pitchFamily="18" charset="2"/>
              <a:buChar char=""/>
            </a:pPr>
            <a:r>
              <a:rPr lang="ro-RO" sz="2400" b="1" dirty="0" smtClean="0">
                <a:solidFill>
                  <a:srgbClr val="EAFF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Influenţa noastră</a:t>
            </a:r>
          </a:p>
          <a:p>
            <a:pPr marL="534988" indent="-534988">
              <a:spcBef>
                <a:spcPts val="600"/>
              </a:spcBef>
              <a:buFont typeface="Wingdings 2" panose="05020102010507070707" pitchFamily="18" charset="2"/>
              <a:buChar char=""/>
            </a:pPr>
            <a:r>
              <a:rPr lang="ro-RO" sz="2400" b="1" dirty="0" smtClean="0">
                <a:solidFill>
                  <a:srgbClr val="EAFF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Evaluarea </a:t>
            </a:r>
            <a:endParaRPr lang="ro-RO" sz="2400" b="1" dirty="0">
              <a:solidFill>
                <a:srgbClr val="EAFF2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C0202CA-7144-4E8E-9DD5-3F3F441CCBCF}"/>
              </a:ext>
            </a:extLst>
          </p:cNvPr>
          <p:cNvSpPr txBox="1"/>
          <p:nvPr/>
        </p:nvSpPr>
        <p:spPr>
          <a:xfrm>
            <a:off x="155276" y="333135"/>
            <a:ext cx="341088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dirty="0">
                <a:solidFill>
                  <a:schemeClr val="bg1"/>
                </a:solidFill>
              </a:rPr>
              <a:t>Scopul imediat al administratorului este de a duce înainte misiunea lui Dumnezeu de răscumpărare a lumii. </a:t>
            </a:r>
          </a:p>
          <a:p>
            <a:pPr>
              <a:spcBef>
                <a:spcPts val="600"/>
              </a:spcBef>
            </a:pPr>
            <a:r>
              <a:rPr lang="ro-RO" sz="2400" b="1" dirty="0">
                <a:solidFill>
                  <a:schemeClr val="bg1"/>
                </a:solidFill>
              </a:rPr>
              <a:t>Pentru aceasta, El </a:t>
            </a:r>
            <a:r>
              <a:rPr lang="ro-RO" sz="2400" b="1" dirty="0" smtClean="0">
                <a:solidFill>
                  <a:schemeClr val="bg1"/>
                </a:solidFill>
              </a:rPr>
              <a:t>doreşte </a:t>
            </a:r>
            <a:r>
              <a:rPr lang="ro-RO" sz="2400" b="1" dirty="0">
                <a:solidFill>
                  <a:schemeClr val="bg1"/>
                </a:solidFill>
              </a:rPr>
              <a:t>ca administrarea noastră să se reflecte în </a:t>
            </a:r>
            <a:r>
              <a:rPr lang="ro-RO" sz="2400" b="1" dirty="0" smtClean="0">
                <a:solidFill>
                  <a:schemeClr val="bg1"/>
                </a:solidFill>
              </a:rPr>
              <a:t>viaţa </a:t>
            </a:r>
            <a:r>
              <a:rPr lang="ro-RO" sz="2400" b="1" dirty="0">
                <a:solidFill>
                  <a:schemeClr val="bg1"/>
                </a:solidFill>
              </a:rPr>
              <a:t>noastră, având ca </a:t>
            </a:r>
            <a:r>
              <a:rPr lang="ro-RO" sz="2400" b="1" dirty="0" smtClean="0">
                <a:solidFill>
                  <a:schemeClr val="bg1"/>
                </a:solidFill>
              </a:rPr>
              <a:t>rezultat:</a:t>
            </a:r>
            <a:endParaRPr lang="ro-RO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B5E6D07-1DDB-447E-880F-DA4B3877D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153" y="0"/>
            <a:ext cx="5739951" cy="4307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C381780-0E01-435A-B524-A12634E4B2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6" y="4080294"/>
            <a:ext cx="3703608" cy="277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3212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F53D208-85F0-421B-A974-1CB7A34C2329}"/>
              </a:ext>
            </a:extLst>
          </p:cNvPr>
          <p:cNvSpPr/>
          <p:nvPr/>
        </p:nvSpPr>
        <p:spPr>
          <a:xfrm>
            <a:off x="-117565" y="60381"/>
            <a:ext cx="2501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EVLAVIA</a:t>
            </a:r>
            <a:endParaRPr lang="ro-RO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95F45EB1-1477-4FCE-B4FF-7FF1183A564D}"/>
              </a:ext>
            </a:extLst>
          </p:cNvPr>
          <p:cNvSpPr/>
          <p:nvPr/>
        </p:nvSpPr>
        <p:spPr>
          <a:xfrm>
            <a:off x="2233749" y="121937"/>
            <a:ext cx="6910251" cy="646331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o-RO" b="1" dirty="0" smtClean="0">
                <a:solidFill>
                  <a:srgbClr val="E4E5B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„Să ştiţi </a:t>
            </a:r>
            <a:r>
              <a:rPr lang="ro-RO" b="1" dirty="0">
                <a:solidFill>
                  <a:srgbClr val="E4E5B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că Domnul l-a pus deoparte pentru Sine pe cel evlavios; Domnul aude când strigă către El</a:t>
            </a:r>
            <a:r>
              <a:rPr lang="ro-RO" b="1" dirty="0" smtClean="0">
                <a:solidFill>
                  <a:srgbClr val="E4E5B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ro-RO" sz="1600" b="1" dirty="0" smtClean="0">
                <a:solidFill>
                  <a:srgbClr val="E4E5B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(Psalmii 4:3 </a:t>
            </a:r>
            <a:r>
              <a:rPr lang="ro-RO" sz="1600" b="1" dirty="0" err="1" smtClean="0">
                <a:solidFill>
                  <a:srgbClr val="E4E5B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rgbClr val="E4E5B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E4E5B9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2962F06-19A1-44B4-9477-3B7B1CC09733}"/>
              </a:ext>
            </a:extLst>
          </p:cNvPr>
          <p:cNvSpPr txBox="1"/>
          <p:nvPr/>
        </p:nvSpPr>
        <p:spPr>
          <a:xfrm>
            <a:off x="232913" y="992038"/>
            <a:ext cx="396815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Evlavia înseamnă a iubi profund pe Dumnezeu </a:t>
            </a:r>
            <a:r>
              <a:rPr lang="ro-RO" sz="2000" b="1" dirty="0" smtClean="0"/>
              <a:t>şi </a:t>
            </a:r>
            <a:r>
              <a:rPr lang="ro-RO" sz="2000" b="1" dirty="0"/>
              <a:t>pe </a:t>
            </a:r>
            <a:r>
              <a:rPr lang="ro-RO" sz="2000" b="1" dirty="0" smtClean="0"/>
              <a:t>aproapele </a:t>
            </a:r>
            <a:r>
              <a:rPr lang="ro-RO" sz="2000" b="1" dirty="0" smtClean="0"/>
              <a:t>şi </a:t>
            </a:r>
            <a:r>
              <a:rPr lang="ro-RO" sz="2000" b="1" dirty="0"/>
              <a:t>a o manifesta în faptele noastre de zi cu zi.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Pavel ne avertizează că în ultimele zile vor fi oameni </a:t>
            </a:r>
            <a:r>
              <a:rPr lang="ro-RO" sz="2000" b="1" dirty="0" smtClean="0"/>
              <a:t>„având doar o formă de evlavie dar tăgăduindu-i puterea” (2 Timotei 3:5).</a:t>
            </a:r>
            <a:endParaRPr lang="ro-RO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739D54E2-73F8-4619-AE04-BC70158BD4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54853" y="3607470"/>
            <a:ext cx="3349748" cy="2326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E1391C54-E454-4256-9105-13001998DA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208" y="1525882"/>
            <a:ext cx="1704109" cy="2424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61503854-BDD8-42B4-8441-76A37B07CC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711" y="1004150"/>
            <a:ext cx="2429452" cy="254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0D768707-E0EB-45C6-814D-C1BE67F677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854" y="4207420"/>
            <a:ext cx="3562709" cy="2528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22BA178E-815B-4803-9474-F816B0CF6076}"/>
              </a:ext>
            </a:extLst>
          </p:cNvPr>
          <p:cNvSpPr/>
          <p:nvPr/>
        </p:nvSpPr>
        <p:spPr>
          <a:xfrm>
            <a:off x="3104182" y="3693848"/>
            <a:ext cx="3840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Aşa </a:t>
            </a:r>
            <a:r>
              <a:rPr lang="ro-RO" sz="2000" b="1" dirty="0"/>
              <a:t>cum vedem din exemplul lui Iov, o </a:t>
            </a:r>
            <a:r>
              <a:rPr lang="ro-RO" sz="2000" b="1" dirty="0" smtClean="0"/>
              <a:t>viaţă </a:t>
            </a:r>
            <a:r>
              <a:rPr lang="ro-RO" sz="2000" b="1" dirty="0"/>
              <a:t>evlavioasă este ceva care vine din interiorul persoanei </a:t>
            </a:r>
            <a:r>
              <a:rPr lang="ro-RO" sz="2000" b="1" dirty="0" smtClean="0"/>
              <a:t>sfinţite. Nu </a:t>
            </a:r>
            <a:r>
              <a:rPr lang="ro-RO" sz="2000" b="1" dirty="0"/>
              <a:t>depinde de </a:t>
            </a:r>
            <a:r>
              <a:rPr lang="ro-RO" sz="2000" b="1" dirty="0" smtClean="0"/>
              <a:t>circumstanţe externe.</a:t>
            </a:r>
            <a:endParaRPr lang="ro-RO" sz="2000" b="1" dirty="0"/>
          </a:p>
        </p:txBody>
      </p: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CD9509DD-2DAA-49E7-9EBB-BC1D69380DE6}"/>
              </a:ext>
            </a:extLst>
          </p:cNvPr>
          <p:cNvSpPr/>
          <p:nvPr/>
        </p:nvSpPr>
        <p:spPr>
          <a:xfrm>
            <a:off x="232914" y="5786981"/>
            <a:ext cx="5435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Administrarea </a:t>
            </a:r>
            <a:r>
              <a:rPr lang="ro-RO" sz="2000" b="1" dirty="0" smtClean="0"/>
              <a:t>creştină </a:t>
            </a:r>
            <a:r>
              <a:rPr lang="ro-RO" sz="2000" b="1" dirty="0"/>
              <a:t>este, de fapt, o expresie a </a:t>
            </a:r>
            <a:r>
              <a:rPr lang="ro-RO" sz="2000" b="1" dirty="0" smtClean="0"/>
              <a:t>vieţii </a:t>
            </a:r>
            <a:r>
              <a:rPr lang="ro-RO" sz="2000" b="1" dirty="0"/>
              <a:t>de evlavie. Ne exprimăm </a:t>
            </a:r>
            <a:r>
              <a:rPr lang="ro-RO" sz="2000" b="1" dirty="0" smtClean="0"/>
              <a:t>credinţa </a:t>
            </a:r>
            <a:r>
              <a:rPr lang="ro-RO" sz="2000" b="1" dirty="0"/>
              <a:t>prin ceea ce facem </a:t>
            </a:r>
            <a:r>
              <a:rPr lang="ro-RO" sz="2000" b="1" dirty="0" smtClean="0"/>
              <a:t>şi </a:t>
            </a:r>
            <a:r>
              <a:rPr lang="ro-RO" sz="2000" b="1" dirty="0"/>
              <a:t>prin ceea ce nu facem. </a:t>
            </a:r>
          </a:p>
        </p:txBody>
      </p:sp>
    </p:spTree>
    <p:extLst>
      <p:ext uri="{BB962C8B-B14F-4D97-AF65-F5344CB8AC3E}">
        <p14:creationId xmlns="" xmlns:p14="http://schemas.microsoft.com/office/powerpoint/2010/main" val="3680295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64328C6-7C1A-44E5-8D81-85033CB62B87}"/>
              </a:ext>
            </a:extLst>
          </p:cNvPr>
          <p:cNvSpPr/>
          <p:nvPr/>
        </p:nvSpPr>
        <p:spPr>
          <a:xfrm>
            <a:off x="1" y="0"/>
            <a:ext cx="5236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MULŢUMIREA</a:t>
            </a:r>
            <a:endParaRPr lang="ro-RO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93DC6CB-2B05-415C-BA19-2DA6A904F14B}"/>
              </a:ext>
            </a:extLst>
          </p:cNvPr>
          <p:cNvSpPr/>
          <p:nvPr/>
        </p:nvSpPr>
        <p:spPr>
          <a:xfrm>
            <a:off x="258792" y="836025"/>
            <a:ext cx="4727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6C0D6"/>
                </a:solidFill>
                <a:latin typeface="Comic Sans MS" panose="030F0702030302020204" pitchFamily="66" charset="0"/>
              </a:rPr>
              <a:t>„Să nu fiţi iubitori de bani. Mulţumiţi-vă cu ce aveţi, căci El însuşi a zis: „Nicidecum n-am să te las, cu nici un chip nu te voi părăsi.“” </a:t>
            </a:r>
            <a:r>
              <a:rPr lang="ro-RO" sz="1600" b="1" dirty="0" smtClean="0">
                <a:solidFill>
                  <a:srgbClr val="F6C0D6"/>
                </a:solidFill>
                <a:latin typeface="Comic Sans MS" panose="030F0702030302020204" pitchFamily="66" charset="0"/>
              </a:rPr>
              <a:t>(Evrei 13:5)</a:t>
            </a:r>
            <a:endParaRPr lang="ro-RO" b="1" dirty="0">
              <a:solidFill>
                <a:srgbClr val="F6C0D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8AE73E6-46DC-4043-9981-6DF5E3E21302}"/>
              </a:ext>
            </a:extLst>
          </p:cNvPr>
          <p:cNvSpPr txBox="1"/>
          <p:nvPr/>
        </p:nvSpPr>
        <p:spPr>
          <a:xfrm>
            <a:off x="224287" y="2325007"/>
            <a:ext cx="4761780" cy="432426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Pavel ne spune că </a:t>
            </a:r>
            <a:r>
              <a:rPr lang="ro-RO" sz="2000" b="1" dirty="0" smtClean="0">
                <a:solidFill>
                  <a:schemeClr val="bg1"/>
                </a:solidFill>
              </a:rPr>
              <a:t>„evlavia însoţită de mulţumire este un mare câştig” (1 Timotei 6:</a:t>
            </a:r>
            <a:r>
              <a:rPr lang="ro-RO" sz="2000" b="1" dirty="0" err="1" smtClean="0">
                <a:solidFill>
                  <a:schemeClr val="bg1"/>
                </a:solidFill>
              </a:rPr>
              <a:t>6</a:t>
            </a:r>
            <a:r>
              <a:rPr lang="ro-RO" sz="2000" b="1" dirty="0" smtClean="0">
                <a:solidFill>
                  <a:schemeClr val="bg1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O viaţă </a:t>
            </a:r>
            <a:r>
              <a:rPr lang="ro-RO" sz="2000" b="1" dirty="0">
                <a:solidFill>
                  <a:schemeClr val="bg1"/>
                </a:solidFill>
              </a:rPr>
              <a:t>evlavioasă nu este sinonimă cu </a:t>
            </a:r>
            <a:r>
              <a:rPr lang="ro-RO" sz="2000" b="1" dirty="0" smtClean="0">
                <a:solidFill>
                  <a:schemeClr val="bg1"/>
                </a:solidFill>
              </a:rPr>
              <a:t>bogăţia</a:t>
            </a:r>
            <a:r>
              <a:rPr lang="ro-RO" sz="2000" b="1" dirty="0">
                <a:solidFill>
                  <a:schemeClr val="bg1"/>
                </a:solidFill>
              </a:rPr>
              <a:t>. Dar, </a:t>
            </a:r>
            <a:r>
              <a:rPr lang="ro-RO" sz="2000" b="1" dirty="0" smtClean="0">
                <a:solidFill>
                  <a:schemeClr val="bg1"/>
                </a:solidFill>
              </a:rPr>
              <a:t>însoţită </a:t>
            </a:r>
            <a:r>
              <a:rPr lang="ro-RO" sz="2000" b="1" dirty="0">
                <a:solidFill>
                  <a:schemeClr val="bg1"/>
                </a:solidFill>
              </a:rPr>
              <a:t>de </a:t>
            </a:r>
            <a:r>
              <a:rPr lang="ro-RO" sz="2000" b="1" dirty="0" smtClean="0">
                <a:solidFill>
                  <a:schemeClr val="bg1"/>
                </a:solidFill>
              </a:rPr>
              <a:t>mulţumire</a:t>
            </a:r>
            <a:r>
              <a:rPr lang="ro-RO" sz="2000" b="1" dirty="0">
                <a:solidFill>
                  <a:schemeClr val="bg1"/>
                </a:solidFill>
              </a:rPr>
              <a:t>, este o mare sursă de </a:t>
            </a:r>
            <a:r>
              <a:rPr lang="ro-RO" sz="2000" b="1" dirty="0" smtClean="0">
                <a:solidFill>
                  <a:schemeClr val="bg1"/>
                </a:solidFill>
              </a:rPr>
              <a:t>bogăţii </a:t>
            </a:r>
            <a:r>
              <a:rPr lang="ro-RO" sz="2000" b="1" dirty="0">
                <a:solidFill>
                  <a:schemeClr val="bg1"/>
                </a:solidFill>
              </a:rPr>
              <a:t>spirituale.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A ne </a:t>
            </a:r>
            <a:r>
              <a:rPr lang="ro-RO" sz="2000" b="1" dirty="0" smtClean="0">
                <a:solidFill>
                  <a:schemeClr val="bg1"/>
                </a:solidFill>
              </a:rPr>
              <a:t>mulţumi </a:t>
            </a:r>
            <a:r>
              <a:rPr lang="ro-RO" sz="2000" b="1" dirty="0">
                <a:solidFill>
                  <a:schemeClr val="bg1"/>
                </a:solidFill>
              </a:rPr>
              <a:t>cu ceea ce avem înseamnă a ne lăsa în mâinile Celui Preaînalt. A trăi în pacea </a:t>
            </a:r>
            <a:r>
              <a:rPr lang="ro-RO" sz="2000" b="1" dirty="0" smtClean="0">
                <a:solidFill>
                  <a:schemeClr val="bg1"/>
                </a:solidFill>
              </a:rPr>
              <a:t>şi liniştea </a:t>
            </a:r>
            <a:r>
              <a:rPr lang="ro-RO" sz="2000" b="1" dirty="0">
                <a:solidFill>
                  <a:schemeClr val="bg1"/>
                </a:solidFill>
              </a:rPr>
              <a:t>oferite de dulcea încredere în Dumnezeu.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Dumnezeu îşi doreşte </a:t>
            </a:r>
            <a:r>
              <a:rPr lang="ro-RO" sz="2000" b="1" dirty="0">
                <a:solidFill>
                  <a:schemeClr val="bg1"/>
                </a:solidFill>
              </a:rPr>
              <a:t>administratori </a:t>
            </a:r>
            <a:r>
              <a:rPr lang="ro-RO" sz="2000" b="1" dirty="0" smtClean="0">
                <a:solidFill>
                  <a:schemeClr val="bg1"/>
                </a:solidFill>
              </a:rPr>
              <a:t>fericiţi: </a:t>
            </a:r>
            <a:r>
              <a:rPr lang="ro-RO" sz="2000" b="1" dirty="0" smtClean="0">
                <a:solidFill>
                  <a:schemeClr val="bg1"/>
                </a:solidFill>
              </a:rPr>
              <a:t>„Bucuraţi-vă totdeauna în Domnul! Iarăşi zic: Bucuraţi-vă! !” (Filipeni 4:</a:t>
            </a:r>
            <a:r>
              <a:rPr lang="ro-RO" sz="2000" b="1" dirty="0" err="1" smtClean="0">
                <a:solidFill>
                  <a:schemeClr val="bg1"/>
                </a:solidFill>
              </a:rPr>
              <a:t>4</a:t>
            </a:r>
            <a:r>
              <a:rPr lang="ro-RO" sz="2000" b="1" dirty="0" smtClean="0">
                <a:solidFill>
                  <a:schemeClr val="bg1"/>
                </a:solidFill>
              </a:rPr>
              <a:t>)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796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AF58A0F-3CD9-460F-ACF9-DB22F049F989}"/>
              </a:ext>
            </a:extLst>
          </p:cNvPr>
          <p:cNvSpPr/>
          <p:nvPr/>
        </p:nvSpPr>
        <p:spPr>
          <a:xfrm>
            <a:off x="0" y="0"/>
            <a:ext cx="3657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ÎNCREDEREA</a:t>
            </a:r>
            <a:endParaRPr lang="ro-RO" sz="4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4B81C6D-6950-40C9-B5DA-B904CBD86DED}"/>
              </a:ext>
            </a:extLst>
          </p:cNvPr>
          <p:cNvSpPr/>
          <p:nvPr/>
        </p:nvSpPr>
        <p:spPr>
          <a:xfrm>
            <a:off x="3657599" y="61554"/>
            <a:ext cx="5417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D7E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„Încrede-te în Domnul din toată inima ta, şi nu te bizui pe înţelepciunea ta!” </a:t>
            </a:r>
            <a:r>
              <a:rPr lang="ro-RO" sz="1600" b="1" dirty="0" smtClean="0">
                <a:solidFill>
                  <a:srgbClr val="D7E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(Proverbe 3:5)</a:t>
            </a:r>
            <a:endParaRPr lang="ro-RO" sz="1600" b="1" dirty="0">
              <a:solidFill>
                <a:srgbClr val="D7E3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B7AD025-495E-45EB-942B-2D05B8ECDAC1}"/>
              </a:ext>
            </a:extLst>
          </p:cNvPr>
          <p:cNvSpPr txBox="1"/>
          <p:nvPr/>
        </p:nvSpPr>
        <p:spPr>
          <a:xfrm>
            <a:off x="4615133" y="976432"/>
            <a:ext cx="445985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Un administrator al lui Dumnezeu trebuie să Îl lase pe El să ia deciziile. Trebuie să se încreadă pe deplin în </a:t>
            </a:r>
            <a:r>
              <a:rPr lang="ro-RO" sz="2000" b="1" smtClean="0"/>
              <a:t>înţelepciunea </a:t>
            </a:r>
            <a:r>
              <a:rPr lang="ro-RO" sz="2000" b="1"/>
              <a:t>divină </a:t>
            </a:r>
            <a:r>
              <a:rPr lang="ro-RO" sz="2000" b="1" smtClean="0"/>
              <a:t>şi </a:t>
            </a:r>
            <a:r>
              <a:rPr lang="ro-RO" sz="2000" b="1"/>
              <a:t>nu în cea proprie.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Încrederea </a:t>
            </a:r>
            <a:r>
              <a:rPr lang="ro-RO" sz="2000" b="1" smtClean="0"/>
              <a:t>şi </a:t>
            </a:r>
            <a:r>
              <a:rPr lang="ro-RO" sz="2000" b="1"/>
              <a:t>fidelitatea merg mână în mână. Încrederea noastră în Dumnezeu se manifestă mergând prin </a:t>
            </a:r>
            <a:r>
              <a:rPr lang="ro-RO" sz="2000" b="1" smtClean="0"/>
              <a:t>credinţă şi </a:t>
            </a:r>
            <a:r>
              <a:rPr lang="ro-RO" sz="2000" b="1"/>
              <a:t>ascultând de Dumnezeu în fiecare clipă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5F80EF8-005A-433E-BCB8-B8321736E4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52" y="1132914"/>
            <a:ext cx="4263388" cy="319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3BDD8CD3-CC4D-40F0-BE62-14D646506C6E}"/>
              </a:ext>
            </a:extLst>
          </p:cNvPr>
          <p:cNvSpPr/>
          <p:nvPr/>
        </p:nvSpPr>
        <p:spPr>
          <a:xfrm>
            <a:off x="0" y="4396298"/>
            <a:ext cx="662320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Când </a:t>
            </a:r>
            <a:r>
              <a:rPr lang="ro-RO" sz="2000" b="1" dirty="0"/>
              <a:t>trebuie să luăm o decizie, să aducem problema noastră în rugăciune înaintea lui Dumnezeu. El ne va ghida ca să alegem varianta cea mai bună, aceea care va fi benefică </a:t>
            </a:r>
            <a:r>
              <a:rPr lang="ro-RO" sz="2000" b="1" dirty="0" smtClean="0"/>
              <a:t>şi </a:t>
            </a:r>
            <a:r>
              <a:rPr lang="ro-RO" sz="2000" b="1" dirty="0"/>
              <a:t>pentru cei din jur, </a:t>
            </a:r>
            <a:r>
              <a:rPr lang="ro-RO" sz="2000" b="1" dirty="0" smtClean="0"/>
              <a:t>şi </a:t>
            </a:r>
            <a:r>
              <a:rPr lang="ro-RO" sz="2000" b="1" dirty="0"/>
              <a:t>pentru </a:t>
            </a:r>
            <a:r>
              <a:rPr lang="ro-RO" sz="2000" b="1" dirty="0" smtClean="0"/>
              <a:t>viaţa </a:t>
            </a:r>
            <a:r>
              <a:rPr lang="ro-RO" sz="2000" b="1" dirty="0"/>
              <a:t>noastră </a:t>
            </a:r>
            <a:r>
              <a:rPr lang="ro-RO" sz="2000" b="1" dirty="0" smtClean="0"/>
              <a:t>veşnică</a:t>
            </a:r>
            <a:r>
              <a:rPr lang="ro-RO" sz="2000" b="1" dirty="0"/>
              <a:t>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Trebuie să </a:t>
            </a:r>
            <a:r>
              <a:rPr lang="ro-RO" sz="2000" b="1" dirty="0" smtClean="0"/>
              <a:t>învăţăm </a:t>
            </a:r>
            <a:r>
              <a:rPr lang="ro-RO" sz="2000" b="1" dirty="0"/>
              <a:t>să ne încredem complet în Dumnezeu, </a:t>
            </a:r>
            <a:r>
              <a:rPr lang="ro-RO" sz="2000" b="1" dirty="0" smtClean="0"/>
              <a:t>aşa </a:t>
            </a:r>
            <a:r>
              <a:rPr lang="ro-RO" sz="2000" b="1" dirty="0"/>
              <a:t>cum apostolii au </a:t>
            </a:r>
            <a:r>
              <a:rPr lang="ro-RO" sz="2000" b="1" dirty="0" smtClean="0"/>
              <a:t>învăţat să îşi </a:t>
            </a:r>
            <a:r>
              <a:rPr lang="ro-RO" sz="2000" b="1" dirty="0"/>
              <a:t>pună pe deplin încrederea în El </a:t>
            </a:r>
            <a:r>
              <a:rPr lang="ro-RO" sz="2000" b="1" dirty="0" smtClean="0"/>
              <a:t>şi </a:t>
            </a:r>
            <a:r>
              <a:rPr lang="ro-RO" sz="2000" b="1" dirty="0"/>
              <a:t>au </a:t>
            </a:r>
            <a:r>
              <a:rPr lang="ro-RO" sz="2000" b="1" dirty="0" smtClean="0"/>
              <a:t>obţinut bogăţii spirituale.</a:t>
            </a:r>
            <a:endParaRPr lang="ro-R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2CE58A4-797F-4200-93C8-3000DCCB7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234" y="3674854"/>
            <a:ext cx="2215614" cy="3087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7752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CA9F32D8-B4AD-40DA-BDAA-57F540CDB404}"/>
              </a:ext>
            </a:extLst>
          </p:cNvPr>
          <p:cNvGrpSpPr/>
          <p:nvPr/>
        </p:nvGrpSpPr>
        <p:grpSpPr>
          <a:xfrm>
            <a:off x="97926" y="300615"/>
            <a:ext cx="3067967" cy="2951469"/>
            <a:chOff x="97929" y="76944"/>
            <a:chExt cx="3067967" cy="2951469"/>
          </a:xfrm>
        </p:grpSpPr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B9BD9AAD-CD9A-405D-94CB-80D4ADC63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930" y="76944"/>
              <a:ext cx="3067966" cy="2951469"/>
            </a:xfrm>
            <a:prstGeom prst="roundRect">
              <a:avLst>
                <a:gd name="adj" fmla="val 965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Rectángulo 1">
              <a:extLst>
                <a:ext uri="{FF2B5EF4-FFF2-40B4-BE49-F238E27FC236}">
                  <a16:creationId xmlns="" xmlns:a16="http://schemas.microsoft.com/office/drawing/2014/main" id="{6E1EC9CD-775D-450C-9F81-EF341D751598}"/>
                </a:ext>
              </a:extLst>
            </p:cNvPr>
            <p:cNvSpPr/>
            <p:nvPr/>
          </p:nvSpPr>
          <p:spPr>
            <a:xfrm>
              <a:off x="97929" y="76945"/>
              <a:ext cx="30679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4400" b="1" dirty="0" smtClean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FFE5E5"/>
                  </a:solidFill>
                </a:rPr>
                <a:t>INFLUENŢA</a:t>
              </a:r>
              <a:endParaRPr lang="ro-RO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E5E5"/>
                </a:solidFill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079C2FF2-5873-4738-A4EA-33A12E9AD2B9}"/>
              </a:ext>
            </a:extLst>
          </p:cNvPr>
          <p:cNvSpPr/>
          <p:nvPr/>
        </p:nvSpPr>
        <p:spPr>
          <a:xfrm>
            <a:off x="3165895" y="69008"/>
            <a:ext cx="59781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DF897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Comic Sans MS" panose="030F0702030302020204" pitchFamily="66" charset="0"/>
              </a:rPr>
              <a:t>„Tot aşa să lumineze şi lumina voastră înaintea oamenilor, ca ei să vadă faptele voastre bune, şi să slăvească pe Tatăl vostru, care este în ceruri.” </a:t>
            </a:r>
            <a:r>
              <a:rPr lang="ro-RO" sz="1600" b="1" dirty="0" smtClean="0">
                <a:solidFill>
                  <a:srgbClr val="FDF897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Comic Sans MS" panose="030F0702030302020204" pitchFamily="66" charset="0"/>
              </a:rPr>
              <a:t>(Matei 5:16)</a:t>
            </a:r>
            <a:endParaRPr lang="ro-RO" b="1" dirty="0">
              <a:solidFill>
                <a:srgbClr val="FDF897"/>
              </a:solidFill>
              <a:effectLst>
                <a:glow rad="127000">
                  <a:schemeClr val="tx1">
                    <a:alpha val="9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F71479D-DC20-4F82-B744-D826692A2323}"/>
              </a:ext>
            </a:extLst>
          </p:cNvPr>
          <p:cNvSpPr txBox="1"/>
          <p:nvPr/>
        </p:nvSpPr>
        <p:spPr>
          <a:xfrm>
            <a:off x="3165894" y="1163596"/>
            <a:ext cx="5762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Administrarea noastră se </a:t>
            </a:r>
            <a:r>
              <a:rPr lang="ro-RO" sz="2000" b="1" smtClean="0"/>
              <a:t>evidenţiază </a:t>
            </a:r>
            <a:r>
              <a:rPr lang="ro-RO" sz="2000" b="1"/>
              <a:t>în </a:t>
            </a:r>
            <a:r>
              <a:rPr lang="ro-RO" sz="2000" b="1" smtClean="0"/>
              <a:t>faţa </a:t>
            </a:r>
            <a:r>
              <a:rPr lang="ro-RO" sz="2000" b="1"/>
              <a:t>familiei noastre, a </a:t>
            </a:r>
            <a:r>
              <a:rPr lang="ro-RO" sz="2000" b="1" smtClean="0"/>
              <a:t>comunităţii </a:t>
            </a:r>
            <a:r>
              <a:rPr lang="ro-RO" sz="2000" b="1"/>
              <a:t>noastre, a lumii </a:t>
            </a:r>
            <a:r>
              <a:rPr lang="ro-RO" sz="2000" b="1" smtClean="0"/>
              <a:t>şi </a:t>
            </a:r>
            <a:r>
              <a:rPr lang="ro-RO" sz="2000" b="1"/>
              <a:t>a </a:t>
            </a:r>
            <a:r>
              <a:rPr lang="ro-RO" sz="2000" b="1" smtClean="0"/>
              <a:t>universului (1 Corinteni 4:9).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7B1247C-5C82-43A6-8194-089A1893C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31171" y="2022670"/>
            <a:ext cx="2531673" cy="461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99BD688-7099-4D3F-B503-D38E7D9092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7587" y="4140356"/>
            <a:ext cx="2594967" cy="2361986"/>
          </a:xfrm>
          <a:prstGeom prst="roundRect">
            <a:avLst>
              <a:gd name="adj" fmla="val 108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FBE62C0-E018-4E73-94D8-8B53E3FDDF8E}"/>
              </a:ext>
            </a:extLst>
          </p:cNvPr>
          <p:cNvSpPr/>
          <p:nvPr/>
        </p:nvSpPr>
        <p:spPr>
          <a:xfrm>
            <a:off x="3176857" y="2104295"/>
            <a:ext cx="3230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Prin </a:t>
            </a:r>
            <a:r>
              <a:rPr lang="ro-RO" sz="2000" b="1" dirty="0"/>
              <a:t>felul în care ne trăim </a:t>
            </a:r>
            <a:r>
              <a:rPr lang="ro-RO" sz="2000" b="1" dirty="0" smtClean="0"/>
              <a:t>credinţa influenţăm </a:t>
            </a:r>
            <a:r>
              <a:rPr lang="ro-RO" sz="2000" b="1" dirty="0"/>
              <a:t>mintea </a:t>
            </a:r>
            <a:r>
              <a:rPr lang="ro-RO" sz="2000" b="1" dirty="0" smtClean="0"/>
              <a:t>şi </a:t>
            </a:r>
            <a:r>
              <a:rPr lang="ro-RO" sz="2000" b="1" dirty="0"/>
              <a:t>inima celor ce ne </a:t>
            </a:r>
            <a:r>
              <a:rPr lang="ro-RO" sz="2000" b="1" dirty="0" smtClean="0"/>
              <a:t>înconjoară.</a:t>
            </a:r>
            <a:endParaRPr lang="ro-RO" sz="2000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55B881DD-D73B-4922-99D0-992ADB27B903}"/>
              </a:ext>
            </a:extLst>
          </p:cNvPr>
          <p:cNvSpPr/>
          <p:nvPr/>
        </p:nvSpPr>
        <p:spPr>
          <a:xfrm>
            <a:off x="85353" y="3381637"/>
            <a:ext cx="6298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Biblia ne </a:t>
            </a:r>
            <a:r>
              <a:rPr lang="ro-RO" sz="2000" b="1" dirty="0" smtClean="0"/>
              <a:t>sfătuieşte: „în </a:t>
            </a:r>
            <a:r>
              <a:rPr lang="ro-RO" sz="2000" b="1" dirty="0"/>
              <a:t>toate lucrurile, dă-te ca exemplu prin lucrări </a:t>
            </a:r>
            <a:r>
              <a:rPr lang="ro-RO" sz="2000" b="1" dirty="0" smtClean="0"/>
              <a:t>bune” (</a:t>
            </a:r>
            <a:r>
              <a:rPr lang="ro-RO" sz="2000" b="1" dirty="0" err="1" smtClean="0"/>
              <a:t>Tit</a:t>
            </a:r>
            <a:r>
              <a:rPr lang="ro-RO" sz="2000" b="1" dirty="0" smtClean="0"/>
              <a:t> 2:7 </a:t>
            </a:r>
            <a:r>
              <a:rPr lang="ro-RO" sz="2000" b="1" dirty="0" err="1" smtClean="0"/>
              <a:t>NVI</a:t>
            </a:r>
            <a:r>
              <a:rPr lang="ro-RO" sz="2000" b="1" dirty="0" smtClean="0"/>
              <a:t>).</a:t>
            </a:r>
            <a:endParaRPr lang="ro-RO" sz="20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90D3FA57-8DF6-4E11-984E-EC11C39D0F14}"/>
              </a:ext>
            </a:extLst>
          </p:cNvPr>
          <p:cNvSpPr/>
          <p:nvPr/>
        </p:nvSpPr>
        <p:spPr>
          <a:xfrm>
            <a:off x="2846715" y="4006197"/>
            <a:ext cx="358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Suntem </a:t>
            </a:r>
            <a:r>
              <a:rPr lang="ro-RO" sz="2000" b="1" dirty="0"/>
              <a:t>lumina lumii în măsura în care Lumina se reflectă în </a:t>
            </a:r>
            <a:r>
              <a:rPr lang="ro-RO" sz="2000" b="1" dirty="0" smtClean="0"/>
              <a:t>vieţile </a:t>
            </a:r>
            <a:r>
              <a:rPr lang="ro-RO" sz="2000" b="1" dirty="0"/>
              <a:t>noastre </a:t>
            </a:r>
            <a:r>
              <a:rPr lang="ro-RO" sz="2000" b="1" dirty="0" smtClean="0"/>
              <a:t>(Ioan 8:12). </a:t>
            </a:r>
            <a:r>
              <a:rPr lang="ro-RO" sz="2000" b="1" dirty="0"/>
              <a:t>Dacă ne predăm lui Dumnezeu cu toată inima </a:t>
            </a:r>
            <a:r>
              <a:rPr lang="ro-RO" sz="2000" b="1" dirty="0" smtClean="0"/>
              <a:t>şi </a:t>
            </a:r>
            <a:r>
              <a:rPr lang="ro-RO" sz="2000" b="1" dirty="0"/>
              <a:t>umblăm pe căile pe care El le-a pregătit dinainte pentru noi, vom fi întotdeauna o </a:t>
            </a:r>
            <a:r>
              <a:rPr lang="ro-RO" sz="2000" b="1" dirty="0" smtClean="0"/>
              <a:t>influenţă </a:t>
            </a:r>
            <a:r>
              <a:rPr lang="ro-RO" sz="2000" b="1" dirty="0"/>
              <a:t>spre </a:t>
            </a:r>
            <a:r>
              <a:rPr lang="ro-RO" sz="2000" b="1" dirty="0" smtClean="0"/>
              <a:t>bine (</a:t>
            </a:r>
            <a:r>
              <a:rPr lang="ro-RO" sz="2000" b="1" dirty="0" err="1" smtClean="0"/>
              <a:t>Efeseni</a:t>
            </a:r>
            <a:r>
              <a:rPr lang="ro-RO" sz="2000" b="1" dirty="0" smtClean="0"/>
              <a:t> 2:10).</a:t>
            </a:r>
            <a:endParaRPr lang="ro-RO" sz="2000" b="1" dirty="0"/>
          </a:p>
        </p:txBody>
      </p:sp>
    </p:spTree>
    <p:extLst>
      <p:ext uri="{BB962C8B-B14F-4D97-AF65-F5344CB8AC3E}">
        <p14:creationId xmlns="" xmlns:p14="http://schemas.microsoft.com/office/powerpoint/2010/main" val="2011227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8726C67-C48B-4001-A46C-C63FCBBB2D4F}"/>
              </a:ext>
            </a:extLst>
          </p:cNvPr>
          <p:cNvSpPr/>
          <p:nvPr/>
        </p:nvSpPr>
        <p:spPr>
          <a:xfrm>
            <a:off x="2329133" y="-105203"/>
            <a:ext cx="628865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chemeClr val="accent4"/>
              </a:contourClr>
            </a:sp3d>
          </a:bodyPr>
          <a:lstStyle/>
          <a:p>
            <a:pPr algn="ctr"/>
            <a:r>
              <a:rPr lang="ro-RO" sz="4400" b="1" spc="600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EVALUAREA</a:t>
            </a:r>
            <a:endParaRPr lang="ro-RO" sz="4400" b="1" spc="60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918A5CD-6A32-4862-88E0-37B5768C427D}"/>
              </a:ext>
            </a:extLst>
          </p:cNvPr>
          <p:cNvSpPr/>
          <p:nvPr/>
        </p:nvSpPr>
        <p:spPr>
          <a:xfrm>
            <a:off x="2834640" y="583893"/>
            <a:ext cx="560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„Stăpânul său i-a zis: «Bine, rob bun şi credincios; ai fost credincios în puţine lucruri, te voi pune peste multe lucruri; intră în bucuria stăpânului tău.»” </a:t>
            </a:r>
            <a:r>
              <a:rPr lang="ro-RO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(Matei 25:21)</a:t>
            </a:r>
            <a:endParaRPr lang="ro-RO" sz="1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CFB7C7D-592D-4D72-B264-9E2062097ED8}"/>
              </a:ext>
            </a:extLst>
          </p:cNvPr>
          <p:cNvSpPr txBox="1"/>
          <p:nvPr/>
        </p:nvSpPr>
        <p:spPr>
          <a:xfrm>
            <a:off x="181148" y="2080010"/>
            <a:ext cx="476178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Ce bucurie va fi să auzim aceste cuvinte de pe buzele lui Isus, când va veni să ne ia!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Viaţa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noastră este doar anticamera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vieţii veşnice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Suntem peregrini aici,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învăţăm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zi de zi să-L slujim mai bine pe Domnul nostru.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Când El va veni, nu vom putea să ne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însuşim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niciun merit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(Luca 17:10).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Cei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care, ca administratori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credincioşi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am reflectat în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viaţa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noastră ceea ce Isus ne-a cerut, vom primi coroana. Nu prin meritele noastre, ci prin ale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Lui: „Prin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har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sunteţi mântuiţi” (Efeseni 2:8).</a:t>
            </a:r>
            <a:endParaRPr lang="ro-RO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4C4E379-C1D8-49B0-914E-24A145AB3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913" y="2055364"/>
            <a:ext cx="3864513" cy="4669620"/>
          </a:xfrm>
          <a:prstGeom prst="round2DiagRect">
            <a:avLst>
              <a:gd name="adj1" fmla="val 11979"/>
              <a:gd name="adj2" fmla="val 10491"/>
            </a:avLst>
          </a:prstGeom>
          <a:ln w="5715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="" xmlns:p14="http://schemas.microsoft.com/office/powerpoint/2010/main" val="4113292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7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51DB8A8-5B86-44CD-84CB-8C48E8A2ED30}"/>
              </a:ext>
            </a:extLst>
          </p:cNvPr>
          <p:cNvSpPr/>
          <p:nvPr/>
        </p:nvSpPr>
        <p:spPr>
          <a:xfrm>
            <a:off x="345020" y="1186001"/>
            <a:ext cx="8548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sz="2400" dirty="0" smtClean="0">
                <a:solidFill>
                  <a:srgbClr val="483700"/>
                </a:solidFill>
                <a:latin typeface="Arial Black" panose="020B0A04020102020204" pitchFamily="34" charset="0"/>
              </a:rPr>
              <a:t>„Ca să fim fericiţi, trebuie să ne străduim să obţinem acel caracter care a fost manifestat de Hristos. Două dintre caracteristicile însemnate ale lui Hristos au fost lepădarea de sine şi binefacerea. El nu a venit să caute avantajul Său. El a venit să facă bine, şi aceasta a fost mâncarea şi băutura Lui. Urmând exemplul Mântuitorului nostru, noi putem fi în părtăşie sfântă cu El; şi căutând zilnic să imităm caracterul Lui şi să urmăm pilda Lui, vom fi o binecuvântare pentru lume şi vom avea mulţumire aici şi viaţa veşnică după aceea. ”</a:t>
            </a:r>
            <a:endParaRPr lang="ro-RO" sz="2400" dirty="0">
              <a:solidFill>
                <a:srgbClr val="4837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2EB2132-C5AE-4D80-9E92-F825832D959C}"/>
              </a:ext>
            </a:extLst>
          </p:cNvPr>
          <p:cNvSpPr txBox="1"/>
          <p:nvPr/>
        </p:nvSpPr>
        <p:spPr>
          <a:xfrm>
            <a:off x="5663661" y="5722671"/>
            <a:ext cx="33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 smtClean="0">
                <a:solidFill>
                  <a:srgbClr val="483700"/>
                </a:solidFill>
              </a:rPr>
              <a:t>E.G.W</a:t>
            </a:r>
            <a:r>
              <a:rPr lang="ro-RO" b="1" dirty="0" smtClean="0">
                <a:solidFill>
                  <a:srgbClr val="483700"/>
                </a:solidFill>
              </a:rPr>
              <a:t>. (Mărturii , vol. 4, pag. 227)</a:t>
            </a:r>
            <a:endParaRPr lang="ro-RO" b="1" dirty="0">
              <a:solidFill>
                <a:srgbClr val="4837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9809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923</Words>
  <Application>Microsoft Office PowerPoint</Application>
  <PresentationFormat>Expunere pe ecran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Wingdings 2</vt:lpstr>
      <vt:lpstr>Arial Black</vt:lpstr>
      <vt:lpstr>Calibri Light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13 - Administrarea crestina – privilegiu si responsabilitate</dc:title>
  <dc:subject>Studiu Biblic, Trim. I, 2018 – Principii de administrare crestina a vietii</dc:subject>
  <dc:creator>Sergio Fustero Carreras</dc:creator>
  <cp:keywords>http://www.fustero.net/es/index_ro.php</cp:keywords>
  <dc:description>http://www.fustero.net/es/index_ro.php_x000d_
http://www.7adventist.com/studiu/</dc:description>
  <cp:lastModifiedBy>isj</cp:lastModifiedBy>
  <cp:revision>61</cp:revision>
  <dcterms:created xsi:type="dcterms:W3CDTF">2018-03-16T16:50:04Z</dcterms:created>
  <dcterms:modified xsi:type="dcterms:W3CDTF">2018-03-28T05:48:28Z</dcterms:modified>
</cp:coreProperties>
</file>