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9" r:id="rId3"/>
    <p:sldId id="257" r:id="rId4"/>
    <p:sldId id="258" r:id="rId5"/>
    <p:sldId id="259" r:id="rId6"/>
    <p:sldId id="260" r:id="rId7"/>
    <p:sldId id="261" r:id="rId8"/>
    <p:sldId id="268" r:id="rId9"/>
    <p:sldId id="266"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Wingdings 3" pitchFamily="18" charset="2"/>
      <p:regular r:id="rId18"/>
    </p:embeddedFont>
    <p:embeddedFont>
      <p:font typeface="Arial Black" pitchFamily="34" charset="0"/>
      <p:bold r:id="rId19"/>
    </p:embeddedFont>
    <p:embeddedFont>
      <p:font typeface="Cooper Black" pitchFamily="18" charset="0"/>
      <p:regular r:id="rId20"/>
    </p:embeddedFont>
    <p:embeddedFont>
      <p:font typeface="Calibri Light"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200A2"/>
    <a:srgbClr val="FFCCFF"/>
    <a:srgbClr val="F6AE90"/>
    <a:srgbClr val="68BAA2"/>
    <a:srgbClr val="FFB171"/>
    <a:srgbClr val="FF9944"/>
    <a:srgbClr val="78201E"/>
    <a:srgbClr val="B7302D"/>
    <a:srgbClr val="FFFF99"/>
    <a:srgbClr val="FCF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1" d="100"/>
          <a:sy n="71" d="100"/>
        </p:scale>
        <p:origin x="-39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8.png"/><Relationship Id="rId5" Type="http://schemas.openxmlformats.org/officeDocument/2006/relationships/image" Target="../media/image10.jpe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493C5-6E00-4521-866A-30304DF5C6A2}" type="doc">
      <dgm:prSet loTypeId="urn:microsoft.com/office/officeart/2005/8/layout/vList3#1" loCatId="picture" qsTypeId="urn:microsoft.com/office/officeart/2005/8/quickstyle/simple5" qsCatId="simple" csTypeId="urn:microsoft.com/office/officeart/2005/8/colors/colorful1#1" csCatId="colorful" phldr="1"/>
      <dgm:spPr/>
      <dgm:t>
        <a:bodyPr/>
        <a:lstStyle/>
        <a:p>
          <a:endParaRPr lang="es-ES"/>
        </a:p>
      </dgm:t>
    </dgm:pt>
    <dgm:pt modelId="{0F7D8854-ECE0-46C0-86DE-865D339BDBAD}">
      <dgm:prSet custT="1"/>
      <dgm:spPr>
        <a:gradFill flip="none" rotWithShape="0">
          <a:gsLst>
            <a:gs pos="0">
              <a:srgbClr val="13B2D7"/>
            </a:gs>
            <a:gs pos="50000">
              <a:srgbClr val="80DDF4">
                <a:shade val="67500"/>
                <a:satMod val="115000"/>
              </a:srgbClr>
            </a:gs>
            <a:gs pos="100000">
              <a:srgbClr val="80DDF4">
                <a:shade val="100000"/>
                <a:satMod val="115000"/>
              </a:srgbClr>
            </a:gs>
          </a:gsLst>
          <a:lin ang="16200000" scaled="1"/>
          <a:tileRect/>
        </a:gradFill>
      </dgm:spPr>
      <dgm:t>
        <a:bodyPr/>
        <a:lstStyle/>
        <a:p>
          <a:r>
            <a:rPr lang="es-ES" sz="2000" b="1" dirty="0">
              <a:solidFill>
                <a:schemeClr val="tx1"/>
              </a:solidFill>
            </a:rPr>
            <a:t>Eva </a:t>
          </a:r>
          <a:r>
            <a:rPr lang="ro-RO" sz="2000" b="1" dirty="0">
              <a:solidFill>
                <a:schemeClr val="tx1"/>
              </a:solidFill>
            </a:rPr>
            <a:t>dorea </a:t>
          </a:r>
          <a:r>
            <a:rPr lang="ro-RO" sz="2000" b="1" dirty="0" smtClean="0">
              <a:solidFill>
                <a:schemeClr val="tx1"/>
              </a:solidFill>
            </a:rPr>
            <a:t>s</a:t>
          </a:r>
          <a:r>
            <a:rPr lang="vi-VN" sz="2000" b="1" dirty="0" smtClean="0">
              <a:solidFill>
                <a:schemeClr val="tx1"/>
              </a:solidFill>
            </a:rPr>
            <a:t>ă</a:t>
          </a:r>
          <a:r>
            <a:rPr lang="ro-RO" sz="2000" b="1" dirty="0" smtClean="0">
              <a:solidFill>
                <a:schemeClr val="tx1"/>
              </a:solidFill>
            </a:rPr>
            <a:t> obţin</a:t>
          </a:r>
          <a:r>
            <a:rPr lang="vi-VN" sz="2000" b="1" dirty="0" smtClean="0">
              <a:solidFill>
                <a:schemeClr val="tx1"/>
              </a:solidFill>
            </a:rPr>
            <a:t>ă</a:t>
          </a:r>
          <a:r>
            <a:rPr lang="ro-RO" sz="2000" b="1" dirty="0" smtClean="0">
              <a:solidFill>
                <a:schemeClr val="tx1"/>
              </a:solidFill>
            </a:rPr>
            <a:t> </a:t>
          </a:r>
          <a:r>
            <a:rPr lang="ro-RO" sz="2000" b="1" dirty="0">
              <a:solidFill>
                <a:schemeClr val="tx1"/>
              </a:solidFill>
            </a:rPr>
            <a:t>IMEDIAT </a:t>
          </a:r>
          <a:r>
            <a:rPr lang="ro-RO" sz="2000" b="1" dirty="0" smtClean="0">
              <a:solidFill>
                <a:schemeClr val="tx1"/>
              </a:solidFill>
            </a:rPr>
            <a:t>înţelepciunea</a:t>
          </a:r>
          <a:r>
            <a:rPr lang="es-ES" sz="2000" b="1" dirty="0" smtClean="0">
              <a:solidFill>
                <a:schemeClr val="tx1"/>
              </a:solidFill>
            </a:rPr>
            <a:t> </a:t>
          </a:r>
          <a:r>
            <a:rPr lang="es-ES" sz="2000" b="1" dirty="0">
              <a:solidFill>
                <a:schemeClr val="tx1"/>
              </a:solidFill>
            </a:rPr>
            <a:t>(G</a:t>
          </a:r>
          <a:r>
            <a:rPr lang="ro-RO" sz="2000" b="1" dirty="0">
              <a:solidFill>
                <a:schemeClr val="tx1"/>
              </a:solidFill>
            </a:rPr>
            <a:t>eneza</a:t>
          </a:r>
          <a:r>
            <a:rPr lang="es-ES" sz="2000" b="1" dirty="0">
              <a:solidFill>
                <a:schemeClr val="tx1"/>
              </a:solidFill>
            </a:rPr>
            <a:t> 3:6).</a:t>
          </a:r>
        </a:p>
      </dgm:t>
    </dgm:pt>
    <dgm:pt modelId="{DF47B3E0-FC60-43B2-9949-3AC73023BD8E}" type="parTrans" cxnId="{7F93E310-D0FC-4939-959F-6ECCA8261900}">
      <dgm:prSet/>
      <dgm:spPr/>
      <dgm:t>
        <a:bodyPr/>
        <a:lstStyle/>
        <a:p>
          <a:endParaRPr lang="es-ES" sz="2000" b="1"/>
        </a:p>
      </dgm:t>
    </dgm:pt>
    <dgm:pt modelId="{B79379E2-2D56-42ED-A201-8C6A71C44146}" type="sibTrans" cxnId="{7F93E310-D0FC-4939-959F-6ECCA8261900}">
      <dgm:prSet/>
      <dgm:spPr/>
      <dgm:t>
        <a:bodyPr/>
        <a:lstStyle/>
        <a:p>
          <a:endParaRPr lang="es-ES" sz="2000" b="1"/>
        </a:p>
      </dgm:t>
    </dgm:pt>
    <dgm:pt modelId="{61060D6D-E504-4BAF-8FEC-68505F6828B7}">
      <dgm:prSet custT="1"/>
      <dgm:spPr>
        <a:gradFill flip="none" rotWithShape="0">
          <a:gsLst>
            <a:gs pos="0">
              <a:srgbClr val="FFFFDB">
                <a:shade val="30000"/>
                <a:satMod val="115000"/>
              </a:srgbClr>
            </a:gs>
            <a:gs pos="50000">
              <a:srgbClr val="FFFFDB">
                <a:shade val="67500"/>
                <a:satMod val="115000"/>
              </a:srgbClr>
            </a:gs>
            <a:gs pos="100000">
              <a:srgbClr val="FFFFDB">
                <a:shade val="100000"/>
                <a:satMod val="115000"/>
              </a:srgbClr>
            </a:gs>
          </a:gsLst>
          <a:lin ang="16200000" scaled="1"/>
          <a:tileRect/>
        </a:gradFill>
      </dgm:spPr>
      <dgm:t>
        <a:bodyPr/>
        <a:lstStyle/>
        <a:p>
          <a:r>
            <a:rPr lang="es-ES" sz="2000" b="1" dirty="0">
              <a:solidFill>
                <a:schemeClr val="tx1"/>
              </a:solidFill>
            </a:rPr>
            <a:t>E</a:t>
          </a:r>
          <a:r>
            <a:rPr lang="ro-RO" sz="2000" b="1" dirty="0">
              <a:solidFill>
                <a:schemeClr val="tx1"/>
              </a:solidFill>
            </a:rPr>
            <a:t>sau a dorit </a:t>
          </a:r>
          <a:r>
            <a:rPr lang="ro-RO" sz="2000" b="1" dirty="0" smtClean="0">
              <a:solidFill>
                <a:schemeClr val="tx1"/>
              </a:solidFill>
            </a:rPr>
            <a:t>s</a:t>
          </a:r>
          <a:r>
            <a:rPr lang="vi-VN" sz="2000" b="1" dirty="0" smtClean="0">
              <a:solidFill>
                <a:schemeClr val="tx1"/>
              </a:solidFill>
            </a:rPr>
            <a:t>ă</a:t>
          </a:r>
          <a:r>
            <a:rPr lang="ro-RO" sz="2000" b="1" dirty="0" smtClean="0">
              <a:solidFill>
                <a:schemeClr val="tx1"/>
              </a:solidFill>
            </a:rPr>
            <a:t> obţin</a:t>
          </a:r>
          <a:r>
            <a:rPr lang="vi-VN" sz="2000" b="1" dirty="0" smtClean="0">
              <a:solidFill>
                <a:schemeClr val="tx1"/>
              </a:solidFill>
            </a:rPr>
            <a:t>ă</a:t>
          </a:r>
          <a:r>
            <a:rPr lang="ro-RO" sz="2000" b="1" dirty="0" smtClean="0">
              <a:solidFill>
                <a:schemeClr val="tx1"/>
              </a:solidFill>
            </a:rPr>
            <a:t> </a:t>
          </a:r>
          <a:r>
            <a:rPr lang="ro-RO" sz="2000" b="1" dirty="0">
              <a:solidFill>
                <a:schemeClr val="tx1"/>
              </a:solidFill>
            </a:rPr>
            <a:t>IMEDIAT o farfurie de linte</a:t>
          </a:r>
          <a:r>
            <a:rPr lang="es-ES" sz="2000" b="1" dirty="0">
              <a:solidFill>
                <a:schemeClr val="tx1"/>
              </a:solidFill>
            </a:rPr>
            <a:t> (</a:t>
          </a:r>
          <a:r>
            <a:rPr lang="ro-RO" sz="2000" b="1" dirty="0">
              <a:solidFill>
                <a:schemeClr val="tx1"/>
              </a:solidFill>
            </a:rPr>
            <a:t>Geneza</a:t>
          </a:r>
          <a:r>
            <a:rPr lang="es-ES" sz="2000" b="1" dirty="0">
              <a:solidFill>
                <a:schemeClr val="tx1"/>
              </a:solidFill>
            </a:rPr>
            <a:t> 25:29-34).</a:t>
          </a:r>
        </a:p>
      </dgm:t>
    </dgm:pt>
    <dgm:pt modelId="{253349D5-5CC0-46EF-997C-8B59118D8178}" type="parTrans" cxnId="{E1C852A8-D175-4A28-9753-0F32FEB0D986}">
      <dgm:prSet/>
      <dgm:spPr/>
      <dgm:t>
        <a:bodyPr/>
        <a:lstStyle/>
        <a:p>
          <a:endParaRPr lang="es-ES" sz="2000" b="1"/>
        </a:p>
      </dgm:t>
    </dgm:pt>
    <dgm:pt modelId="{590192C2-742E-4CCA-BD1D-7C3646D37278}" type="sibTrans" cxnId="{E1C852A8-D175-4A28-9753-0F32FEB0D986}">
      <dgm:prSet/>
      <dgm:spPr/>
      <dgm:t>
        <a:bodyPr/>
        <a:lstStyle/>
        <a:p>
          <a:endParaRPr lang="es-ES" sz="2000" b="1"/>
        </a:p>
      </dgm:t>
    </dgm:pt>
    <dgm:pt modelId="{56FFA077-BE9F-4FEA-BA70-FD95F4A0B760}">
      <dgm:prSet custT="1"/>
      <dgm:spPr>
        <a:gradFill flip="none" rotWithShape="0">
          <a:gsLst>
            <a:gs pos="0">
              <a:srgbClr val="484A7D">
                <a:tint val="66000"/>
                <a:satMod val="160000"/>
              </a:srgbClr>
            </a:gs>
            <a:gs pos="50000">
              <a:srgbClr val="484A7D">
                <a:tint val="44500"/>
                <a:satMod val="160000"/>
              </a:srgbClr>
            </a:gs>
            <a:gs pos="100000">
              <a:srgbClr val="484A7D">
                <a:tint val="23500"/>
                <a:satMod val="160000"/>
              </a:srgbClr>
            </a:gs>
          </a:gsLst>
          <a:lin ang="16200000" scaled="1"/>
          <a:tileRect/>
        </a:gradFill>
      </dgm:spPr>
      <dgm:t>
        <a:bodyPr/>
        <a:lstStyle/>
        <a:p>
          <a:r>
            <a:rPr lang="es-ES" sz="2000" b="1" dirty="0">
              <a:solidFill>
                <a:schemeClr val="tx1"/>
              </a:solidFill>
            </a:rPr>
            <a:t>David </a:t>
          </a:r>
          <a:r>
            <a:rPr lang="ro-RO" sz="2000" b="1" dirty="0">
              <a:solidFill>
                <a:schemeClr val="tx1"/>
              </a:solidFill>
            </a:rPr>
            <a:t>a dorit </a:t>
          </a:r>
          <a:r>
            <a:rPr lang="ro-RO" sz="2000" b="1" dirty="0" smtClean="0">
              <a:solidFill>
                <a:schemeClr val="tx1"/>
              </a:solidFill>
            </a:rPr>
            <a:t>s</a:t>
          </a:r>
          <a:r>
            <a:rPr lang="vi-VN" sz="2000" b="1" dirty="0" smtClean="0">
              <a:solidFill>
                <a:schemeClr val="tx1"/>
              </a:solidFill>
            </a:rPr>
            <a:t>ă</a:t>
          </a:r>
          <a:r>
            <a:rPr lang="ro-RO" sz="2000" b="1" dirty="0" smtClean="0">
              <a:solidFill>
                <a:schemeClr val="tx1"/>
              </a:solidFill>
            </a:rPr>
            <a:t> </a:t>
          </a:r>
          <a:r>
            <a:rPr lang="ro-RO" sz="2000" b="1" dirty="0">
              <a:solidFill>
                <a:schemeClr val="tx1"/>
              </a:solidFill>
            </a:rPr>
            <a:t>o aibe IMEDIAT pe </a:t>
          </a:r>
          <a:r>
            <a:rPr lang="ro-RO" sz="2000" b="1" dirty="0" smtClean="0">
              <a:solidFill>
                <a:schemeClr val="tx1"/>
              </a:solidFill>
            </a:rPr>
            <a:t>Batşeba </a:t>
          </a:r>
          <a:r>
            <a:rPr lang="es-ES" sz="2000" b="1" dirty="0">
              <a:solidFill>
                <a:schemeClr val="tx1"/>
              </a:solidFill>
            </a:rPr>
            <a:t>(2 Samuel 11:2-4).</a:t>
          </a:r>
        </a:p>
      </dgm:t>
    </dgm:pt>
    <dgm:pt modelId="{11234890-38DE-4B24-A1D8-38773AC0CDFD}" type="parTrans" cxnId="{CB190961-9808-4914-A4E1-8ED427F241DA}">
      <dgm:prSet/>
      <dgm:spPr/>
      <dgm:t>
        <a:bodyPr/>
        <a:lstStyle/>
        <a:p>
          <a:endParaRPr lang="es-ES" sz="2000" b="1"/>
        </a:p>
      </dgm:t>
    </dgm:pt>
    <dgm:pt modelId="{40476A80-1F5C-461D-9075-854D99C53986}" type="sibTrans" cxnId="{CB190961-9808-4914-A4E1-8ED427F241DA}">
      <dgm:prSet/>
      <dgm:spPr/>
      <dgm:t>
        <a:bodyPr/>
        <a:lstStyle/>
        <a:p>
          <a:endParaRPr lang="es-ES" sz="2000" b="1"/>
        </a:p>
      </dgm:t>
    </dgm:pt>
    <dgm:pt modelId="{1A1A2279-306D-46F7-BFD2-221D17BF18AA}" type="pres">
      <dgm:prSet presAssocID="{086493C5-6E00-4521-866A-30304DF5C6A2}" presName="linearFlow" presStyleCnt="0">
        <dgm:presLayoutVars>
          <dgm:dir/>
          <dgm:resizeHandles val="exact"/>
        </dgm:presLayoutVars>
      </dgm:prSet>
      <dgm:spPr/>
      <dgm:t>
        <a:bodyPr/>
        <a:lstStyle/>
        <a:p>
          <a:endParaRPr lang="ro-RO"/>
        </a:p>
      </dgm:t>
    </dgm:pt>
    <dgm:pt modelId="{B3614BE5-A0FB-4209-9882-2CBBFF128598}" type="pres">
      <dgm:prSet presAssocID="{0F7D8854-ECE0-46C0-86DE-865D339BDBAD}" presName="composite" presStyleCnt="0"/>
      <dgm:spPr/>
    </dgm:pt>
    <dgm:pt modelId="{9FC5FC97-CE6A-4367-9474-8877A8914C37}" type="pres">
      <dgm:prSet presAssocID="{0F7D8854-ECE0-46C0-86DE-865D339BDBAD}" presName="imgShp" presStyleLbl="fgImgPlace1" presStyleIdx="0" presStyleCnt="3" custScaleX="259065" custScaleY="275154" custLinFactNeighborX="-17779" custLinFactNeighborY="-33"/>
      <dgm:spPr>
        <a:blipFill dpi="0" rotWithShape="1">
          <a:blip xmlns:r="http://schemas.openxmlformats.org/officeDocument/2006/relationships" r:embed="rId1" cstate="screen">
            <a:extLst>
              <a:ext uri="{BEBA8EAE-BF5A-486C-A8C5-ECC9F3942E4B}">
                <a14:imgProps xmlns:a14="http://schemas.microsoft.com/office/drawing/2010/main" xmlns="">
                  <a14:imgLayer r:embed="rId2">
                    <a14:imgEffect>
                      <a14:brightnessContrast bright="20000"/>
                    </a14:imgEffect>
                  </a14:imgLayer>
                </a14:imgProps>
              </a:ext>
              <a:ext uri="{28A0092B-C50C-407E-A947-70E740481C1C}">
                <a14:useLocalDpi xmlns:a14="http://schemas.microsoft.com/office/drawing/2010/main" xmlns=""/>
              </a:ext>
            </a:extLst>
          </a:blip>
          <a:srcRect/>
          <a:stretch>
            <a:fillRect/>
          </a:stretch>
        </a:blipFill>
      </dgm:spPr>
    </dgm:pt>
    <dgm:pt modelId="{5DCF737A-CAAE-499E-8ED7-B0EF4EC79950}" type="pres">
      <dgm:prSet presAssocID="{0F7D8854-ECE0-46C0-86DE-865D339BDBAD}" presName="txShp" presStyleLbl="node1" presStyleIdx="0" presStyleCnt="3" custScaleY="214714" custLinFactNeighborX="7727">
        <dgm:presLayoutVars>
          <dgm:bulletEnabled val="1"/>
        </dgm:presLayoutVars>
      </dgm:prSet>
      <dgm:spPr/>
      <dgm:t>
        <a:bodyPr/>
        <a:lstStyle/>
        <a:p>
          <a:endParaRPr lang="ro-RO"/>
        </a:p>
      </dgm:t>
    </dgm:pt>
    <dgm:pt modelId="{1D76336B-4123-4EAD-9B8F-B1753A5F8F94}" type="pres">
      <dgm:prSet presAssocID="{B79379E2-2D56-42ED-A201-8C6A71C44146}" presName="spacing" presStyleCnt="0"/>
      <dgm:spPr/>
    </dgm:pt>
    <dgm:pt modelId="{5790A7AD-D080-4318-9BA5-5ACC6422BA2F}" type="pres">
      <dgm:prSet presAssocID="{61060D6D-E504-4BAF-8FEC-68505F6828B7}" presName="composite" presStyleCnt="0"/>
      <dgm:spPr/>
    </dgm:pt>
    <dgm:pt modelId="{2896C14C-7A00-43FC-8BD2-2C75D09D5F1E}" type="pres">
      <dgm:prSet presAssocID="{61060D6D-E504-4BAF-8FEC-68505F6828B7}" presName="imgShp" presStyleLbl="fgImgPlace1" presStyleIdx="1" presStyleCnt="3" custScaleX="259065" custScaleY="275154" custLinFactNeighborX="-17779" custLinFactNeighborY="-3718"/>
      <dgm:spPr>
        <a:blipFill rotWithShape="1">
          <a:blip xmlns:r="http://schemas.openxmlformats.org/officeDocument/2006/relationships" r:embed="rId3" cstate="screen">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a:ext>
            </a:extLst>
          </a:blip>
          <a:srcRect/>
          <a:stretch>
            <a:fillRect/>
          </a:stretch>
        </a:blipFill>
      </dgm:spPr>
    </dgm:pt>
    <dgm:pt modelId="{41326C63-CD96-48A9-9712-2807B2AC0AE1}" type="pres">
      <dgm:prSet presAssocID="{61060D6D-E504-4BAF-8FEC-68505F6828B7}" presName="txShp" presStyleLbl="node1" presStyleIdx="1" presStyleCnt="3" custScaleY="214714" custLinFactNeighborX="7727">
        <dgm:presLayoutVars>
          <dgm:bulletEnabled val="1"/>
        </dgm:presLayoutVars>
      </dgm:prSet>
      <dgm:spPr/>
      <dgm:t>
        <a:bodyPr/>
        <a:lstStyle/>
        <a:p>
          <a:endParaRPr lang="ro-RO"/>
        </a:p>
      </dgm:t>
    </dgm:pt>
    <dgm:pt modelId="{EEACD563-14AA-48F5-8DBD-45CB4A349B71}" type="pres">
      <dgm:prSet presAssocID="{590192C2-742E-4CCA-BD1D-7C3646D37278}" presName="spacing" presStyleCnt="0"/>
      <dgm:spPr/>
    </dgm:pt>
    <dgm:pt modelId="{5D9388B5-F9D1-4389-A4B4-292CF47E6F22}" type="pres">
      <dgm:prSet presAssocID="{56FFA077-BE9F-4FEA-BA70-FD95F4A0B760}" presName="composite" presStyleCnt="0"/>
      <dgm:spPr/>
    </dgm:pt>
    <dgm:pt modelId="{5F10DAAB-68F0-4E47-A594-BEEA3DFCF661}" type="pres">
      <dgm:prSet presAssocID="{56FFA077-BE9F-4FEA-BA70-FD95F4A0B760}" presName="imgShp" presStyleLbl="fgImgPlace1" presStyleIdx="2" presStyleCnt="3" custScaleX="259065" custScaleY="275154" custLinFactNeighborX="-17779" custLinFactNeighborY="-3718"/>
      <dgm:spPr>
        <a:blipFill dpi="0" rotWithShape="1">
          <a:blip xmlns:r="http://schemas.openxmlformats.org/officeDocument/2006/relationships" r:embed="rId5" cstate="email">
            <a:extLst>
              <a:ext uri="{28A0092B-C50C-407E-A947-70E740481C1C}">
                <a14:useLocalDpi xmlns:a14="http://schemas.microsoft.com/office/drawing/2010/main" xmlns=""/>
              </a:ext>
            </a:extLst>
          </a:blip>
          <a:srcRect/>
          <a:stretch>
            <a:fillRect b="78"/>
          </a:stretch>
        </a:blipFill>
      </dgm:spPr>
    </dgm:pt>
    <dgm:pt modelId="{C57BAA04-DF22-4D7C-B6C9-89BC285ABFDC}" type="pres">
      <dgm:prSet presAssocID="{56FFA077-BE9F-4FEA-BA70-FD95F4A0B760}" presName="txShp" presStyleLbl="node1" presStyleIdx="2" presStyleCnt="3" custScaleY="214714" custLinFactNeighborX="7727">
        <dgm:presLayoutVars>
          <dgm:bulletEnabled val="1"/>
        </dgm:presLayoutVars>
      </dgm:prSet>
      <dgm:spPr/>
      <dgm:t>
        <a:bodyPr/>
        <a:lstStyle/>
        <a:p>
          <a:endParaRPr lang="ro-RO"/>
        </a:p>
      </dgm:t>
    </dgm:pt>
  </dgm:ptLst>
  <dgm:cxnLst>
    <dgm:cxn modelId="{D2176762-0739-45D5-9894-6B8253687808}" type="presOf" srcId="{0F7D8854-ECE0-46C0-86DE-865D339BDBAD}" destId="{5DCF737A-CAAE-499E-8ED7-B0EF4EC79950}" srcOrd="0" destOrd="0" presId="urn:microsoft.com/office/officeart/2005/8/layout/vList3#1"/>
    <dgm:cxn modelId="{E1C852A8-D175-4A28-9753-0F32FEB0D986}" srcId="{086493C5-6E00-4521-866A-30304DF5C6A2}" destId="{61060D6D-E504-4BAF-8FEC-68505F6828B7}" srcOrd="1" destOrd="0" parTransId="{253349D5-5CC0-46EF-997C-8B59118D8178}" sibTransId="{590192C2-742E-4CCA-BD1D-7C3646D37278}"/>
    <dgm:cxn modelId="{CB190961-9808-4914-A4E1-8ED427F241DA}" srcId="{086493C5-6E00-4521-866A-30304DF5C6A2}" destId="{56FFA077-BE9F-4FEA-BA70-FD95F4A0B760}" srcOrd="2" destOrd="0" parTransId="{11234890-38DE-4B24-A1D8-38773AC0CDFD}" sibTransId="{40476A80-1F5C-461D-9075-854D99C53986}"/>
    <dgm:cxn modelId="{2E3C7151-3E65-478F-AC21-11AA16F73500}" type="presOf" srcId="{61060D6D-E504-4BAF-8FEC-68505F6828B7}" destId="{41326C63-CD96-48A9-9712-2807B2AC0AE1}" srcOrd="0" destOrd="0" presId="urn:microsoft.com/office/officeart/2005/8/layout/vList3#1"/>
    <dgm:cxn modelId="{05AFA7DF-2505-492A-9487-1946B2173C9C}" type="presOf" srcId="{56FFA077-BE9F-4FEA-BA70-FD95F4A0B760}" destId="{C57BAA04-DF22-4D7C-B6C9-89BC285ABFDC}" srcOrd="0" destOrd="0" presId="urn:microsoft.com/office/officeart/2005/8/layout/vList3#1"/>
    <dgm:cxn modelId="{7F93E310-D0FC-4939-959F-6ECCA8261900}" srcId="{086493C5-6E00-4521-866A-30304DF5C6A2}" destId="{0F7D8854-ECE0-46C0-86DE-865D339BDBAD}" srcOrd="0" destOrd="0" parTransId="{DF47B3E0-FC60-43B2-9949-3AC73023BD8E}" sibTransId="{B79379E2-2D56-42ED-A201-8C6A71C44146}"/>
    <dgm:cxn modelId="{BEAE1027-CE2E-49E2-9246-8123C9F4619E}" type="presOf" srcId="{086493C5-6E00-4521-866A-30304DF5C6A2}" destId="{1A1A2279-306D-46F7-BFD2-221D17BF18AA}" srcOrd="0" destOrd="0" presId="urn:microsoft.com/office/officeart/2005/8/layout/vList3#1"/>
    <dgm:cxn modelId="{5875EAF5-C125-4D37-B3B3-A775E6D97893}" type="presParOf" srcId="{1A1A2279-306D-46F7-BFD2-221D17BF18AA}" destId="{B3614BE5-A0FB-4209-9882-2CBBFF128598}" srcOrd="0" destOrd="0" presId="urn:microsoft.com/office/officeart/2005/8/layout/vList3#1"/>
    <dgm:cxn modelId="{FA151EB4-6A72-4AAF-B22F-FB712CA053AB}" type="presParOf" srcId="{B3614BE5-A0FB-4209-9882-2CBBFF128598}" destId="{9FC5FC97-CE6A-4367-9474-8877A8914C37}" srcOrd="0" destOrd="0" presId="urn:microsoft.com/office/officeart/2005/8/layout/vList3#1"/>
    <dgm:cxn modelId="{5675BB0E-55EC-4091-A507-0A3F481948BD}" type="presParOf" srcId="{B3614BE5-A0FB-4209-9882-2CBBFF128598}" destId="{5DCF737A-CAAE-499E-8ED7-B0EF4EC79950}" srcOrd="1" destOrd="0" presId="urn:microsoft.com/office/officeart/2005/8/layout/vList3#1"/>
    <dgm:cxn modelId="{FD937F28-65E3-4718-8947-624DEC63B898}" type="presParOf" srcId="{1A1A2279-306D-46F7-BFD2-221D17BF18AA}" destId="{1D76336B-4123-4EAD-9B8F-B1753A5F8F94}" srcOrd="1" destOrd="0" presId="urn:microsoft.com/office/officeart/2005/8/layout/vList3#1"/>
    <dgm:cxn modelId="{A59DFC3A-A6B1-4B3D-BC3E-627669A3559A}" type="presParOf" srcId="{1A1A2279-306D-46F7-BFD2-221D17BF18AA}" destId="{5790A7AD-D080-4318-9BA5-5ACC6422BA2F}" srcOrd="2" destOrd="0" presId="urn:microsoft.com/office/officeart/2005/8/layout/vList3#1"/>
    <dgm:cxn modelId="{15B65AF1-1842-43BF-8742-85C6D067AE79}" type="presParOf" srcId="{5790A7AD-D080-4318-9BA5-5ACC6422BA2F}" destId="{2896C14C-7A00-43FC-8BD2-2C75D09D5F1E}" srcOrd="0" destOrd="0" presId="urn:microsoft.com/office/officeart/2005/8/layout/vList3#1"/>
    <dgm:cxn modelId="{156CDED4-CE03-4297-89D3-E42CDB0CA88A}" type="presParOf" srcId="{5790A7AD-D080-4318-9BA5-5ACC6422BA2F}" destId="{41326C63-CD96-48A9-9712-2807B2AC0AE1}" srcOrd="1" destOrd="0" presId="urn:microsoft.com/office/officeart/2005/8/layout/vList3#1"/>
    <dgm:cxn modelId="{BD6B2CDE-2D9F-4632-9BE2-C888313AF2DD}" type="presParOf" srcId="{1A1A2279-306D-46F7-BFD2-221D17BF18AA}" destId="{EEACD563-14AA-48F5-8DBD-45CB4A349B71}" srcOrd="3" destOrd="0" presId="urn:microsoft.com/office/officeart/2005/8/layout/vList3#1"/>
    <dgm:cxn modelId="{7CF3146C-C87F-4C71-96D1-6157483C9997}" type="presParOf" srcId="{1A1A2279-306D-46F7-BFD2-221D17BF18AA}" destId="{5D9388B5-F9D1-4389-A4B4-292CF47E6F22}" srcOrd="4" destOrd="0" presId="urn:microsoft.com/office/officeart/2005/8/layout/vList3#1"/>
    <dgm:cxn modelId="{441BCFE5-3290-40FA-A6B3-EB9B4A07EEB6}" type="presParOf" srcId="{5D9388B5-F9D1-4389-A4B4-292CF47E6F22}" destId="{5F10DAAB-68F0-4E47-A594-BEEA3DFCF661}" srcOrd="0" destOrd="0" presId="urn:microsoft.com/office/officeart/2005/8/layout/vList3#1"/>
    <dgm:cxn modelId="{179F1343-C1AD-4B10-8E0B-11A0FD47AC83}" type="presParOf" srcId="{5D9388B5-F9D1-4389-A4B4-292CF47E6F22}" destId="{C57BAA04-DF22-4D7C-B6C9-89BC285ABFDC}"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5B55E-869E-4631-A000-BA161A70F066}" type="doc">
      <dgm:prSet loTypeId="urn:microsoft.com/office/officeart/2005/8/layout/vList2" loCatId="list" qsTypeId="urn:microsoft.com/office/officeart/2005/8/quickstyle/simple3" qsCatId="simple" csTypeId="urn:microsoft.com/office/officeart/2005/8/colors/colorful1#2" csCatId="colorful" phldr="1"/>
      <dgm:spPr/>
      <dgm:t>
        <a:bodyPr/>
        <a:lstStyle/>
        <a:p>
          <a:endParaRPr lang="es-ES"/>
        </a:p>
      </dgm:t>
    </dgm:pt>
    <dgm:pt modelId="{BA9DBE7B-B20B-4CAD-A04B-68D93C24A069}">
      <dgm:prSet custT="1"/>
      <dgm:spPr/>
      <dgm:t>
        <a:bodyPr/>
        <a:lstStyle/>
        <a:p>
          <a:r>
            <a:rPr lang="es-ES" sz="2000" b="1" dirty="0">
              <a:solidFill>
                <a:schemeClr val="accent2">
                  <a:lumMod val="50000"/>
                </a:schemeClr>
              </a:solidFill>
            </a:rPr>
            <a:t>Priori</a:t>
          </a:r>
          <a:r>
            <a:rPr lang="ro-RO" sz="2000" b="1" dirty="0">
              <a:solidFill>
                <a:schemeClr val="accent2">
                  <a:lumMod val="50000"/>
                </a:schemeClr>
              </a:solidFill>
            </a:rPr>
            <a:t>tatea</a:t>
          </a:r>
          <a:r>
            <a:rPr lang="es-ES" sz="2000" b="1" dirty="0">
              <a:solidFill>
                <a:schemeClr val="accent2">
                  <a:lumMod val="50000"/>
                </a:schemeClr>
              </a:solidFill>
            </a:rPr>
            <a:t> 1:</a:t>
          </a:r>
          <a:r>
            <a:rPr lang="es-ES" sz="2000" b="1" dirty="0"/>
            <a:t> </a:t>
          </a:r>
          <a:r>
            <a:rPr lang="ro-RO" sz="2000" b="1" dirty="0" err="1" smtClean="0"/>
            <a:t>Înapoiaz</a:t>
          </a:r>
          <a:r>
            <a:rPr lang="vi-VN" sz="2000" b="1" dirty="0" smtClean="0"/>
            <a:t>ă</a:t>
          </a:r>
          <a:r>
            <a:rPr lang="ro-RO" sz="2000" b="1" dirty="0" err="1" smtClean="0"/>
            <a:t>-I</a:t>
          </a:r>
          <a:r>
            <a:rPr lang="ro-RO" sz="2000" b="1" dirty="0" smtClean="0"/>
            <a:t> </a:t>
          </a:r>
          <a:r>
            <a:rPr lang="ro-RO" sz="2000" b="1" dirty="0"/>
            <a:t>lui Dumnezeu ceea ce îi </a:t>
          </a:r>
          <a:r>
            <a:rPr lang="ro-RO" sz="2000" b="1" dirty="0" smtClean="0"/>
            <a:t>aparţine </a:t>
          </a:r>
          <a:r>
            <a:rPr lang="es-ES" sz="2000" b="1" dirty="0"/>
            <a:t>(</a:t>
          </a:r>
          <a:r>
            <a:rPr lang="ro-RO" sz="2000" b="1" dirty="0"/>
            <a:t>zecimea</a:t>
          </a:r>
          <a:r>
            <a:rPr lang="es-ES" sz="2000" b="1" dirty="0"/>
            <a:t>).</a:t>
          </a:r>
        </a:p>
      </dgm:t>
    </dgm:pt>
    <dgm:pt modelId="{24C2BD38-1A50-4DA8-B466-DA206B1B3AF8}" type="parTrans" cxnId="{E8545017-B6FE-4F39-A42B-420A4B87D1DE}">
      <dgm:prSet/>
      <dgm:spPr/>
      <dgm:t>
        <a:bodyPr/>
        <a:lstStyle/>
        <a:p>
          <a:endParaRPr lang="es-ES" sz="2000" b="1"/>
        </a:p>
      </dgm:t>
    </dgm:pt>
    <dgm:pt modelId="{B0D62926-375A-49F3-A088-9460D0BD56CD}" type="sibTrans" cxnId="{E8545017-B6FE-4F39-A42B-420A4B87D1DE}">
      <dgm:prSet/>
      <dgm:spPr/>
      <dgm:t>
        <a:bodyPr/>
        <a:lstStyle/>
        <a:p>
          <a:endParaRPr lang="es-ES" sz="2000" b="1"/>
        </a:p>
      </dgm:t>
    </dgm:pt>
    <dgm:pt modelId="{3CD63294-CBCE-4BDB-AA84-DBC6F7E79684}">
      <dgm:prSet custT="1"/>
      <dgm:spPr>
        <a:solidFill>
          <a:srgbClr val="FFCCFF"/>
        </a:solidFill>
      </dgm:spPr>
      <dgm:t>
        <a:bodyPr/>
        <a:lstStyle/>
        <a:p>
          <a:r>
            <a:rPr lang="es-ES" sz="2000" b="1" dirty="0">
              <a:solidFill>
                <a:srgbClr val="A200A2"/>
              </a:solidFill>
            </a:rPr>
            <a:t>Priori</a:t>
          </a:r>
          <a:r>
            <a:rPr lang="ro-RO" sz="2000" b="1" dirty="0">
              <a:solidFill>
                <a:srgbClr val="A200A2"/>
              </a:solidFill>
            </a:rPr>
            <a:t>tatea</a:t>
          </a:r>
          <a:r>
            <a:rPr lang="es-ES" sz="2000" b="1" dirty="0">
              <a:solidFill>
                <a:srgbClr val="A200A2"/>
              </a:solidFill>
            </a:rPr>
            <a:t> 2:</a:t>
          </a:r>
          <a:r>
            <a:rPr lang="ro-RO" sz="2000" b="1" dirty="0">
              <a:solidFill>
                <a:srgbClr val="A200A2"/>
              </a:solidFill>
            </a:rPr>
            <a:t> </a:t>
          </a:r>
          <a:r>
            <a:rPr lang="ro-RO" sz="2000" b="1" dirty="0" smtClean="0"/>
            <a:t>Mulţumeşte D</a:t>
          </a:r>
          <a:r>
            <a:rPr lang="vi-VN" sz="2000" b="1" dirty="0" smtClean="0"/>
            <a:t>ă</a:t>
          </a:r>
          <a:r>
            <a:rPr lang="ro-RO" sz="2000" b="1" dirty="0" smtClean="0"/>
            <a:t>t</a:t>
          </a:r>
          <a:r>
            <a:rPr lang="vi-VN" sz="2000" b="1" dirty="0" smtClean="0"/>
            <a:t>ă</a:t>
          </a:r>
          <a:r>
            <a:rPr lang="ro-RO" sz="2000" b="1" dirty="0" smtClean="0"/>
            <a:t>torului </a:t>
          </a:r>
          <a:r>
            <a:rPr lang="es-ES" sz="2000" b="1" dirty="0"/>
            <a:t>(</a:t>
          </a:r>
          <a:r>
            <a:rPr lang="ro-RO" sz="2000" b="1" dirty="0"/>
            <a:t>prin daruri </a:t>
          </a:r>
          <a:r>
            <a:rPr lang="ro-RO" sz="2000" b="1" dirty="0" smtClean="0"/>
            <a:t>şi ajut</a:t>
          </a:r>
          <a:r>
            <a:rPr lang="vi-VN" sz="2000" b="1" dirty="0" smtClean="0"/>
            <a:t>ă</a:t>
          </a:r>
          <a:r>
            <a:rPr lang="ro-RO" sz="2000" b="1" dirty="0" err="1" smtClean="0"/>
            <a:t>-i</a:t>
          </a:r>
          <a:r>
            <a:rPr lang="ro-RO" sz="2000" b="1" dirty="0" smtClean="0"/>
            <a:t> </a:t>
          </a:r>
          <a:r>
            <a:rPr lang="ro-RO" sz="2000" b="1" dirty="0"/>
            <a:t>pe cei </a:t>
          </a:r>
          <a:r>
            <a:rPr lang="ro-RO" sz="2000" b="1" dirty="0" smtClean="0"/>
            <a:t>nevoiaşi</a:t>
          </a:r>
          <a:r>
            <a:rPr lang="es-ES" sz="2000" b="1" dirty="0"/>
            <a:t>).</a:t>
          </a:r>
        </a:p>
      </dgm:t>
    </dgm:pt>
    <dgm:pt modelId="{F1E69235-21B8-4FB8-8AF5-85E3CC38EBAE}" type="parTrans" cxnId="{AC6A8480-CA8F-460B-B7AF-1CFC143D9620}">
      <dgm:prSet/>
      <dgm:spPr/>
      <dgm:t>
        <a:bodyPr/>
        <a:lstStyle/>
        <a:p>
          <a:endParaRPr lang="es-ES" sz="2000" b="1"/>
        </a:p>
      </dgm:t>
    </dgm:pt>
    <dgm:pt modelId="{94934A58-F703-498C-901F-ADAFBE213A96}" type="sibTrans" cxnId="{AC6A8480-CA8F-460B-B7AF-1CFC143D9620}">
      <dgm:prSet/>
      <dgm:spPr/>
      <dgm:t>
        <a:bodyPr/>
        <a:lstStyle/>
        <a:p>
          <a:endParaRPr lang="es-ES" sz="2000" b="1"/>
        </a:p>
      </dgm:t>
    </dgm:pt>
    <dgm:pt modelId="{19040630-9521-4B10-B810-C418ACDF80DF}">
      <dgm:prSet custT="1"/>
      <dgm:spPr/>
      <dgm:t>
        <a:bodyPr/>
        <a:lstStyle/>
        <a:p>
          <a:r>
            <a:rPr lang="es-ES" sz="2000" b="1" dirty="0">
              <a:solidFill>
                <a:schemeClr val="accent4">
                  <a:lumMod val="50000"/>
                </a:schemeClr>
              </a:solidFill>
            </a:rPr>
            <a:t>Priori</a:t>
          </a:r>
          <a:r>
            <a:rPr lang="ro-RO" sz="2000" b="1" dirty="0">
              <a:solidFill>
                <a:schemeClr val="accent4">
                  <a:lumMod val="50000"/>
                </a:schemeClr>
              </a:solidFill>
            </a:rPr>
            <a:t>tatea</a:t>
          </a:r>
          <a:r>
            <a:rPr lang="es-ES" sz="2000" b="1" dirty="0">
              <a:solidFill>
                <a:schemeClr val="accent4">
                  <a:lumMod val="50000"/>
                </a:schemeClr>
              </a:solidFill>
            </a:rPr>
            <a:t> 3:</a:t>
          </a:r>
          <a:r>
            <a:rPr lang="es-ES" sz="2000" b="1" dirty="0"/>
            <a:t> </a:t>
          </a:r>
          <a:r>
            <a:rPr lang="ro-RO" sz="2000" b="1" dirty="0" err="1" smtClean="0"/>
            <a:t>Gestioneaz</a:t>
          </a:r>
          <a:r>
            <a:rPr lang="vi-VN" sz="2000" b="1" dirty="0" smtClean="0"/>
            <a:t>ă</a:t>
          </a:r>
          <a:r>
            <a:rPr lang="ro-RO" sz="2000" b="1" dirty="0" smtClean="0"/>
            <a:t> </a:t>
          </a:r>
          <a:r>
            <a:rPr lang="ro-RO" sz="2000" b="1" dirty="0"/>
            <a:t>cheltuielile obligatorii </a:t>
          </a:r>
          <a:r>
            <a:rPr lang="ro-RO" sz="2000" b="1" dirty="0" smtClean="0"/>
            <a:t>şi </a:t>
          </a:r>
          <a:r>
            <a:rPr lang="ro-RO" sz="2000" b="1" dirty="0"/>
            <a:t>necesare.</a:t>
          </a:r>
          <a:endParaRPr lang="es-ES" sz="2000" b="1" dirty="0"/>
        </a:p>
      </dgm:t>
    </dgm:pt>
    <dgm:pt modelId="{D9BA89AF-7C9A-48E0-93A6-F248CAD26D84}" type="parTrans" cxnId="{14366580-B2BD-4465-8465-0DF3543FB887}">
      <dgm:prSet/>
      <dgm:spPr/>
      <dgm:t>
        <a:bodyPr/>
        <a:lstStyle/>
        <a:p>
          <a:endParaRPr lang="es-ES" sz="2000" b="1"/>
        </a:p>
      </dgm:t>
    </dgm:pt>
    <dgm:pt modelId="{516059B5-B9A4-4602-BDC6-7655D3985FCB}" type="sibTrans" cxnId="{14366580-B2BD-4465-8465-0DF3543FB887}">
      <dgm:prSet/>
      <dgm:spPr/>
      <dgm:t>
        <a:bodyPr/>
        <a:lstStyle/>
        <a:p>
          <a:endParaRPr lang="es-ES" sz="2000" b="1"/>
        </a:p>
      </dgm:t>
    </dgm:pt>
    <dgm:pt modelId="{B4133ADE-31AF-44BE-9356-B8B68C6C1B03}">
      <dgm:prSet custT="1"/>
      <dgm:spPr/>
      <dgm:t>
        <a:bodyPr/>
        <a:lstStyle/>
        <a:p>
          <a:r>
            <a:rPr lang="es-ES" sz="2000" b="1" dirty="0">
              <a:solidFill>
                <a:schemeClr val="accent1">
                  <a:lumMod val="50000"/>
                </a:schemeClr>
              </a:solidFill>
            </a:rPr>
            <a:t>Priori</a:t>
          </a:r>
          <a:r>
            <a:rPr lang="ro-RO" sz="2000" b="1" dirty="0">
              <a:solidFill>
                <a:schemeClr val="accent1">
                  <a:lumMod val="50000"/>
                </a:schemeClr>
              </a:solidFill>
            </a:rPr>
            <a:t>tatea</a:t>
          </a:r>
          <a:r>
            <a:rPr lang="es-ES" sz="2000" b="1" dirty="0">
              <a:solidFill>
                <a:schemeClr val="accent1">
                  <a:lumMod val="50000"/>
                </a:schemeClr>
              </a:solidFill>
            </a:rPr>
            <a:t> 4: </a:t>
          </a:r>
          <a:r>
            <a:rPr lang="ro-RO" sz="2000" b="1" dirty="0" smtClean="0"/>
            <a:t>Economiseşte</a:t>
          </a:r>
          <a:r>
            <a:rPr lang="es-ES" sz="2000" b="1" dirty="0"/>
            <a:t>.</a:t>
          </a:r>
        </a:p>
      </dgm:t>
    </dgm:pt>
    <dgm:pt modelId="{149BCC60-919E-4B13-A02C-D0C1BDF7731E}" type="parTrans" cxnId="{2E3A3309-D299-4021-AADA-989723BCBAEF}">
      <dgm:prSet/>
      <dgm:spPr/>
      <dgm:t>
        <a:bodyPr/>
        <a:lstStyle/>
        <a:p>
          <a:endParaRPr lang="es-ES" sz="2000" b="1"/>
        </a:p>
      </dgm:t>
    </dgm:pt>
    <dgm:pt modelId="{DD82DF0C-218C-45DD-AF9E-514920A492BD}" type="sibTrans" cxnId="{2E3A3309-D299-4021-AADA-989723BCBAEF}">
      <dgm:prSet/>
      <dgm:spPr/>
      <dgm:t>
        <a:bodyPr/>
        <a:lstStyle/>
        <a:p>
          <a:endParaRPr lang="es-ES" sz="2000" b="1"/>
        </a:p>
      </dgm:t>
    </dgm:pt>
    <dgm:pt modelId="{9762A5A2-7A58-45DB-99C1-A48C56D18768}">
      <dgm:prSet custT="1"/>
      <dgm:spPr/>
      <dgm:t>
        <a:bodyPr/>
        <a:lstStyle/>
        <a:p>
          <a:r>
            <a:rPr lang="ro-RO" sz="2000" b="1" dirty="0"/>
            <a:t>Surplusul este pentru alte cheltuieli</a:t>
          </a:r>
          <a:r>
            <a:rPr lang="es-ES" sz="2000" b="1" dirty="0"/>
            <a:t>.</a:t>
          </a:r>
        </a:p>
      </dgm:t>
    </dgm:pt>
    <dgm:pt modelId="{AA5C2CF3-D543-4B48-89B8-893EE2AC210C}" type="parTrans" cxnId="{2F782FC5-42F4-467D-BC42-264AE4B4AB8D}">
      <dgm:prSet/>
      <dgm:spPr/>
      <dgm:t>
        <a:bodyPr/>
        <a:lstStyle/>
        <a:p>
          <a:endParaRPr lang="es-ES" sz="2000" b="1"/>
        </a:p>
      </dgm:t>
    </dgm:pt>
    <dgm:pt modelId="{F54BBB05-0E78-48A8-8CC5-A083DBD91D4A}" type="sibTrans" cxnId="{2F782FC5-42F4-467D-BC42-264AE4B4AB8D}">
      <dgm:prSet/>
      <dgm:spPr/>
      <dgm:t>
        <a:bodyPr/>
        <a:lstStyle/>
        <a:p>
          <a:endParaRPr lang="es-ES" sz="2000" b="1"/>
        </a:p>
      </dgm:t>
    </dgm:pt>
    <dgm:pt modelId="{CBF08F65-97F4-4A63-BA15-D68FA042B3DC}" type="pres">
      <dgm:prSet presAssocID="{FB65B55E-869E-4631-A000-BA161A70F066}" presName="linear" presStyleCnt="0">
        <dgm:presLayoutVars>
          <dgm:animLvl val="lvl"/>
          <dgm:resizeHandles val="exact"/>
        </dgm:presLayoutVars>
      </dgm:prSet>
      <dgm:spPr/>
      <dgm:t>
        <a:bodyPr/>
        <a:lstStyle/>
        <a:p>
          <a:endParaRPr lang="ro-RO"/>
        </a:p>
      </dgm:t>
    </dgm:pt>
    <dgm:pt modelId="{3E9257E1-B844-46B3-8CD8-16E67823CAE5}" type="pres">
      <dgm:prSet presAssocID="{BA9DBE7B-B20B-4CAD-A04B-68D93C24A069}" presName="parentText" presStyleLbl="node1" presStyleIdx="0" presStyleCnt="5">
        <dgm:presLayoutVars>
          <dgm:chMax val="0"/>
          <dgm:bulletEnabled val="1"/>
        </dgm:presLayoutVars>
      </dgm:prSet>
      <dgm:spPr/>
      <dgm:t>
        <a:bodyPr/>
        <a:lstStyle/>
        <a:p>
          <a:endParaRPr lang="ro-RO"/>
        </a:p>
      </dgm:t>
    </dgm:pt>
    <dgm:pt modelId="{9A4739A4-AF7F-4832-AB10-BEA106E40AFF}" type="pres">
      <dgm:prSet presAssocID="{B0D62926-375A-49F3-A088-9460D0BD56CD}" presName="spacer" presStyleCnt="0"/>
      <dgm:spPr/>
    </dgm:pt>
    <dgm:pt modelId="{801DC0EA-CAD4-4097-9DD7-9F111202D0CA}" type="pres">
      <dgm:prSet presAssocID="{3CD63294-CBCE-4BDB-AA84-DBC6F7E79684}" presName="parentText" presStyleLbl="node1" presStyleIdx="1" presStyleCnt="5">
        <dgm:presLayoutVars>
          <dgm:chMax val="0"/>
          <dgm:bulletEnabled val="1"/>
        </dgm:presLayoutVars>
      </dgm:prSet>
      <dgm:spPr/>
      <dgm:t>
        <a:bodyPr/>
        <a:lstStyle/>
        <a:p>
          <a:endParaRPr lang="ro-RO"/>
        </a:p>
      </dgm:t>
    </dgm:pt>
    <dgm:pt modelId="{9CB29C94-A44B-45E3-9ECA-C57B19450361}" type="pres">
      <dgm:prSet presAssocID="{94934A58-F703-498C-901F-ADAFBE213A96}" presName="spacer" presStyleCnt="0"/>
      <dgm:spPr/>
    </dgm:pt>
    <dgm:pt modelId="{735932DE-6510-4A37-963B-6762D152E5F1}" type="pres">
      <dgm:prSet presAssocID="{19040630-9521-4B10-B810-C418ACDF80DF}" presName="parentText" presStyleLbl="node1" presStyleIdx="2" presStyleCnt="5">
        <dgm:presLayoutVars>
          <dgm:chMax val="0"/>
          <dgm:bulletEnabled val="1"/>
        </dgm:presLayoutVars>
      </dgm:prSet>
      <dgm:spPr/>
      <dgm:t>
        <a:bodyPr/>
        <a:lstStyle/>
        <a:p>
          <a:endParaRPr lang="ro-RO"/>
        </a:p>
      </dgm:t>
    </dgm:pt>
    <dgm:pt modelId="{03AFBCBA-0183-4757-A121-6EAE9586A701}" type="pres">
      <dgm:prSet presAssocID="{516059B5-B9A4-4602-BDC6-7655D3985FCB}" presName="spacer" presStyleCnt="0"/>
      <dgm:spPr/>
    </dgm:pt>
    <dgm:pt modelId="{6FBF8C34-C817-41F4-9E54-D49E51E225B2}" type="pres">
      <dgm:prSet presAssocID="{B4133ADE-31AF-44BE-9356-B8B68C6C1B03}" presName="parentText" presStyleLbl="node1" presStyleIdx="3" presStyleCnt="5">
        <dgm:presLayoutVars>
          <dgm:chMax val="0"/>
          <dgm:bulletEnabled val="1"/>
        </dgm:presLayoutVars>
      </dgm:prSet>
      <dgm:spPr/>
      <dgm:t>
        <a:bodyPr/>
        <a:lstStyle/>
        <a:p>
          <a:endParaRPr lang="ro-RO"/>
        </a:p>
      </dgm:t>
    </dgm:pt>
    <dgm:pt modelId="{CF81EE70-C42C-429E-BA6F-E64B6D19930F}" type="pres">
      <dgm:prSet presAssocID="{DD82DF0C-218C-45DD-AF9E-514920A492BD}" presName="spacer" presStyleCnt="0"/>
      <dgm:spPr/>
    </dgm:pt>
    <dgm:pt modelId="{E25DFB5C-8CF2-4730-BA26-9366CB733D5F}" type="pres">
      <dgm:prSet presAssocID="{9762A5A2-7A58-45DB-99C1-A48C56D18768}" presName="parentText" presStyleLbl="node1" presStyleIdx="4" presStyleCnt="5">
        <dgm:presLayoutVars>
          <dgm:chMax val="0"/>
          <dgm:bulletEnabled val="1"/>
        </dgm:presLayoutVars>
      </dgm:prSet>
      <dgm:spPr/>
      <dgm:t>
        <a:bodyPr/>
        <a:lstStyle/>
        <a:p>
          <a:endParaRPr lang="ro-RO"/>
        </a:p>
      </dgm:t>
    </dgm:pt>
  </dgm:ptLst>
  <dgm:cxnLst>
    <dgm:cxn modelId="{AC6A8480-CA8F-460B-B7AF-1CFC143D9620}" srcId="{FB65B55E-869E-4631-A000-BA161A70F066}" destId="{3CD63294-CBCE-4BDB-AA84-DBC6F7E79684}" srcOrd="1" destOrd="0" parTransId="{F1E69235-21B8-4FB8-8AF5-85E3CC38EBAE}" sibTransId="{94934A58-F703-498C-901F-ADAFBE213A96}"/>
    <dgm:cxn modelId="{DA90355E-8561-4FFB-9802-42A0F60C2D43}" type="presOf" srcId="{BA9DBE7B-B20B-4CAD-A04B-68D93C24A069}" destId="{3E9257E1-B844-46B3-8CD8-16E67823CAE5}" srcOrd="0" destOrd="0" presId="urn:microsoft.com/office/officeart/2005/8/layout/vList2"/>
    <dgm:cxn modelId="{14366580-B2BD-4465-8465-0DF3543FB887}" srcId="{FB65B55E-869E-4631-A000-BA161A70F066}" destId="{19040630-9521-4B10-B810-C418ACDF80DF}" srcOrd="2" destOrd="0" parTransId="{D9BA89AF-7C9A-48E0-93A6-F248CAD26D84}" sibTransId="{516059B5-B9A4-4602-BDC6-7655D3985FCB}"/>
    <dgm:cxn modelId="{9E5F43B9-CAE3-42BE-9F9B-A7D297F6104A}" type="presOf" srcId="{19040630-9521-4B10-B810-C418ACDF80DF}" destId="{735932DE-6510-4A37-963B-6762D152E5F1}" srcOrd="0" destOrd="0" presId="urn:microsoft.com/office/officeart/2005/8/layout/vList2"/>
    <dgm:cxn modelId="{30778B50-8DAC-49CA-BC12-B98977275F15}" type="presOf" srcId="{9762A5A2-7A58-45DB-99C1-A48C56D18768}" destId="{E25DFB5C-8CF2-4730-BA26-9366CB733D5F}" srcOrd="0" destOrd="0" presId="urn:microsoft.com/office/officeart/2005/8/layout/vList2"/>
    <dgm:cxn modelId="{E8545017-B6FE-4F39-A42B-420A4B87D1DE}" srcId="{FB65B55E-869E-4631-A000-BA161A70F066}" destId="{BA9DBE7B-B20B-4CAD-A04B-68D93C24A069}" srcOrd="0" destOrd="0" parTransId="{24C2BD38-1A50-4DA8-B466-DA206B1B3AF8}" sibTransId="{B0D62926-375A-49F3-A088-9460D0BD56CD}"/>
    <dgm:cxn modelId="{2E3A3309-D299-4021-AADA-989723BCBAEF}" srcId="{FB65B55E-869E-4631-A000-BA161A70F066}" destId="{B4133ADE-31AF-44BE-9356-B8B68C6C1B03}" srcOrd="3" destOrd="0" parTransId="{149BCC60-919E-4B13-A02C-D0C1BDF7731E}" sibTransId="{DD82DF0C-218C-45DD-AF9E-514920A492BD}"/>
    <dgm:cxn modelId="{2F782FC5-42F4-467D-BC42-264AE4B4AB8D}" srcId="{FB65B55E-869E-4631-A000-BA161A70F066}" destId="{9762A5A2-7A58-45DB-99C1-A48C56D18768}" srcOrd="4" destOrd="0" parTransId="{AA5C2CF3-D543-4B48-89B8-893EE2AC210C}" sibTransId="{F54BBB05-0E78-48A8-8CC5-A083DBD91D4A}"/>
    <dgm:cxn modelId="{E9FB99BB-87AC-4AD0-AB38-B9FF0B7F93AA}" type="presOf" srcId="{3CD63294-CBCE-4BDB-AA84-DBC6F7E79684}" destId="{801DC0EA-CAD4-4097-9DD7-9F111202D0CA}" srcOrd="0" destOrd="0" presId="urn:microsoft.com/office/officeart/2005/8/layout/vList2"/>
    <dgm:cxn modelId="{C3570043-BFEC-4E1F-A426-E2CBCBAC3A86}" type="presOf" srcId="{B4133ADE-31AF-44BE-9356-B8B68C6C1B03}" destId="{6FBF8C34-C817-41F4-9E54-D49E51E225B2}" srcOrd="0" destOrd="0" presId="urn:microsoft.com/office/officeart/2005/8/layout/vList2"/>
    <dgm:cxn modelId="{CC251BD9-E660-4264-A455-64783C99900B}" type="presOf" srcId="{FB65B55E-869E-4631-A000-BA161A70F066}" destId="{CBF08F65-97F4-4A63-BA15-D68FA042B3DC}" srcOrd="0" destOrd="0" presId="urn:microsoft.com/office/officeart/2005/8/layout/vList2"/>
    <dgm:cxn modelId="{47A3F020-8DE7-4A4D-8888-1AD54F2D1F2F}" type="presParOf" srcId="{CBF08F65-97F4-4A63-BA15-D68FA042B3DC}" destId="{3E9257E1-B844-46B3-8CD8-16E67823CAE5}" srcOrd="0" destOrd="0" presId="urn:microsoft.com/office/officeart/2005/8/layout/vList2"/>
    <dgm:cxn modelId="{62CEEC4E-0F30-4027-AEAA-04ED0685FF6B}" type="presParOf" srcId="{CBF08F65-97F4-4A63-BA15-D68FA042B3DC}" destId="{9A4739A4-AF7F-4832-AB10-BEA106E40AFF}" srcOrd="1" destOrd="0" presId="urn:microsoft.com/office/officeart/2005/8/layout/vList2"/>
    <dgm:cxn modelId="{168DE9B7-38E5-4E1B-93F4-74B2D95AEDE6}" type="presParOf" srcId="{CBF08F65-97F4-4A63-BA15-D68FA042B3DC}" destId="{801DC0EA-CAD4-4097-9DD7-9F111202D0CA}" srcOrd="2" destOrd="0" presId="urn:microsoft.com/office/officeart/2005/8/layout/vList2"/>
    <dgm:cxn modelId="{58775CE7-5D94-4604-BF44-120B87B363E6}" type="presParOf" srcId="{CBF08F65-97F4-4A63-BA15-D68FA042B3DC}" destId="{9CB29C94-A44B-45E3-9ECA-C57B19450361}" srcOrd="3" destOrd="0" presId="urn:microsoft.com/office/officeart/2005/8/layout/vList2"/>
    <dgm:cxn modelId="{C7DB756C-F576-4FD7-BD2D-5AF6E81F065E}" type="presParOf" srcId="{CBF08F65-97F4-4A63-BA15-D68FA042B3DC}" destId="{735932DE-6510-4A37-963B-6762D152E5F1}" srcOrd="4" destOrd="0" presId="urn:microsoft.com/office/officeart/2005/8/layout/vList2"/>
    <dgm:cxn modelId="{9FBA864F-DB4E-489B-AEE2-122325BC1EE3}" type="presParOf" srcId="{CBF08F65-97F4-4A63-BA15-D68FA042B3DC}" destId="{03AFBCBA-0183-4757-A121-6EAE9586A701}" srcOrd="5" destOrd="0" presId="urn:microsoft.com/office/officeart/2005/8/layout/vList2"/>
    <dgm:cxn modelId="{E8EDBE39-A4F5-4C14-B985-C9C0679F292B}" type="presParOf" srcId="{CBF08F65-97F4-4A63-BA15-D68FA042B3DC}" destId="{6FBF8C34-C817-41F4-9E54-D49E51E225B2}" srcOrd="6" destOrd="0" presId="urn:microsoft.com/office/officeart/2005/8/layout/vList2"/>
    <dgm:cxn modelId="{4E1E03C1-BFD4-435E-B50A-7045B0A46543}" type="presParOf" srcId="{CBF08F65-97F4-4A63-BA15-D68FA042B3DC}" destId="{CF81EE70-C42C-429E-BA6F-E64B6D19930F}" srcOrd="7" destOrd="0" presId="urn:microsoft.com/office/officeart/2005/8/layout/vList2"/>
    <dgm:cxn modelId="{A24A5C59-699C-42ED-B800-31EB55086096}" type="presParOf" srcId="{CBF08F65-97F4-4A63-BA15-D68FA042B3DC}" destId="{E25DFB5C-8CF2-4730-BA26-9366CB733D5F}"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149179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543246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2819165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1438736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620923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608406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38484376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2324534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2157847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2707691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C72EC09-9525-4095-B92A-CB146FC3A631}" type="datetimeFigureOut">
              <a:rPr lang="es-ES" smtClean="0"/>
              <a:pPr/>
              <a:t>15/03/2018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4252523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EC09-9525-4095-B92A-CB146FC3A631}" type="datetimeFigureOut">
              <a:rPr lang="es-ES" smtClean="0"/>
              <a:pPr/>
              <a:t>15/03/2018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7931E-5CDD-4CD7-9FC4-7F15B64D20AF}" type="slidenum">
              <a:rPr lang="es-ES" smtClean="0"/>
              <a:pPr/>
              <a:t>‹#›</a:t>
            </a:fld>
            <a:endParaRPr lang="es-ES"/>
          </a:p>
        </p:txBody>
      </p:sp>
    </p:spTree>
    <p:extLst>
      <p:ext uri="{BB962C8B-B14F-4D97-AF65-F5344CB8AC3E}">
        <p14:creationId xmlns:p14="http://schemas.microsoft.com/office/powerpoint/2010/main" xmlns="" val="1772407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408BE034-556E-4BEF-BDEF-5142EC56BDFE}"/>
              </a:ext>
            </a:extLst>
          </p:cNvPr>
          <p:cNvSpPr txBox="1"/>
          <p:nvPr/>
        </p:nvSpPr>
        <p:spPr>
          <a:xfrm>
            <a:off x="0" y="10230"/>
            <a:ext cx="9143999" cy="769441"/>
          </a:xfrm>
          <a:prstGeom prst="rect">
            <a:avLst/>
          </a:prstGeom>
          <a:noFill/>
        </p:spPr>
        <p:txBody>
          <a:bodyPr wrap="square" rtlCol="0">
            <a:spAutoFit/>
          </a:bodyPr>
          <a:lstStyle/>
          <a:p>
            <a:pPr algn="ctr"/>
            <a:r>
              <a:rPr lang="ro-RO" sz="4400" b="1" dirty="0" smtClean="0">
                <a:solidFill>
                  <a:schemeClr val="bg1"/>
                </a:solidFill>
              </a:rPr>
              <a:t>CREŞTINUL ŞI </a:t>
            </a:r>
            <a:r>
              <a:rPr lang="ro-RO" sz="4400" b="1" dirty="0">
                <a:solidFill>
                  <a:schemeClr val="bg1"/>
                </a:solidFill>
              </a:rPr>
              <a:t>DATORIILE </a:t>
            </a:r>
            <a:r>
              <a:rPr lang="ro-RO" sz="4400" b="1" dirty="0" smtClean="0">
                <a:solidFill>
                  <a:schemeClr val="bg1"/>
                </a:solidFill>
              </a:rPr>
              <a:t>FINANCIARE</a:t>
            </a:r>
            <a:endParaRPr lang="ro-RO" sz="4400" b="1" dirty="0">
              <a:solidFill>
                <a:schemeClr val="bg1"/>
              </a:solidFill>
            </a:endParaRPr>
          </a:p>
        </p:txBody>
      </p:sp>
      <p:sp>
        <p:nvSpPr>
          <p:cNvPr id="5" name="CuadroTexto 4">
            <a:extLst>
              <a:ext uri="{FF2B5EF4-FFF2-40B4-BE49-F238E27FC236}">
                <a16:creationId xmlns:a16="http://schemas.microsoft.com/office/drawing/2014/main" xmlns="" id="{0ECDB351-9FE7-4603-A241-216B4010DC69}"/>
              </a:ext>
            </a:extLst>
          </p:cNvPr>
          <p:cNvSpPr txBox="1"/>
          <p:nvPr/>
        </p:nvSpPr>
        <p:spPr>
          <a:xfrm>
            <a:off x="6858000" y="6211015"/>
            <a:ext cx="2285999" cy="646331"/>
          </a:xfrm>
          <a:prstGeom prst="rect">
            <a:avLst/>
          </a:prstGeom>
          <a:noFill/>
        </p:spPr>
        <p:txBody>
          <a:bodyPr wrap="square" rtlCol="0">
            <a:spAutoFit/>
          </a:bodyPr>
          <a:lstStyle/>
          <a:p>
            <a:pPr algn="r"/>
            <a:r>
              <a:rPr lang="ro-RO" b="1" dirty="0">
                <a:solidFill>
                  <a:schemeClr val="bg1"/>
                </a:solidFill>
              </a:rPr>
              <a:t>Studiul </a:t>
            </a:r>
            <a:r>
              <a:rPr lang="ro-RO" b="1" dirty="0" smtClean="0">
                <a:solidFill>
                  <a:schemeClr val="bg1"/>
                </a:solidFill>
              </a:rPr>
              <a:t>11 pentru 17 martie 2018</a:t>
            </a:r>
            <a:endParaRPr lang="ro-RO" b="1" dirty="0">
              <a:solidFill>
                <a:schemeClr val="bg1"/>
              </a:solidFill>
            </a:endParaRPr>
          </a:p>
        </p:txBody>
      </p:sp>
    </p:spTree>
    <p:extLst>
      <p:ext uri="{BB962C8B-B14F-4D97-AF65-F5344CB8AC3E}">
        <p14:creationId xmlns:p14="http://schemas.microsoft.com/office/powerpoint/2010/main" xmlns="" val="2314164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0E71492-F231-41BF-A440-1E3BE88ADAB9}"/>
              </a:ext>
            </a:extLst>
          </p:cNvPr>
          <p:cNvSpPr/>
          <p:nvPr/>
        </p:nvSpPr>
        <p:spPr>
          <a:xfrm>
            <a:off x="81950" y="1497702"/>
            <a:ext cx="8932654" cy="3554819"/>
          </a:xfrm>
          <a:prstGeom prst="rect">
            <a:avLst/>
          </a:prstGeom>
        </p:spPr>
        <p:txBody>
          <a:bodyPr wrap="square">
            <a:spAutoFit/>
          </a:bodyPr>
          <a:lstStyle/>
          <a:p>
            <a:pPr indent="360363" algn="just">
              <a:spcBef>
                <a:spcPts val="600"/>
              </a:spcBef>
            </a:pPr>
            <a:r>
              <a:rPr lang="ro-RO" sz="2200" b="1" dirty="0" smtClean="0">
                <a:latin typeface="Cooper Black" panose="0208090404030B020404" pitchFamily="18" charset="0"/>
              </a:rPr>
              <a:t>„</a:t>
            </a:r>
            <a:r>
              <a:rPr lang="ro-RO" sz="2200" b="1" dirty="0" smtClean="0">
                <a:latin typeface="Arial Black" panose="020B0A04020102020204" pitchFamily="34" charset="0"/>
              </a:rPr>
              <a:t>Mulţi, </a:t>
            </a:r>
            <a:r>
              <a:rPr lang="ro-RO" sz="2200" b="1" dirty="0" err="1" smtClean="0">
                <a:latin typeface="Arial Black" panose="020B0A04020102020204" pitchFamily="34" charset="0"/>
              </a:rPr>
              <a:t>mulţi</a:t>
            </a:r>
            <a:r>
              <a:rPr lang="ro-RO" sz="2200" b="1" dirty="0" smtClean="0">
                <a:latin typeface="Arial Black" panose="020B0A04020102020204" pitchFamily="34" charset="0"/>
              </a:rPr>
              <a:t> nu au învăţat să-şi păstreze cheltuielile în limitele veniturilor lor. Ei nu învaţă să se adapteze circumstanţelor şi se împrumută din nou şi din nou, şi astfel sunt copleşiţi de datorii şi, prin urmare, descurajaţi şi descurajaţi ...</a:t>
            </a:r>
          </a:p>
          <a:p>
            <a:pPr indent="360363" algn="just">
              <a:spcBef>
                <a:spcPts val="600"/>
              </a:spcBef>
            </a:pPr>
            <a:r>
              <a:rPr lang="ro-RO" sz="2200" b="1" dirty="0" smtClean="0">
                <a:latin typeface="Arial Black" panose="020B0A04020102020204" pitchFamily="34" charset="0"/>
              </a:rPr>
              <a:t>Ar trebui să fim atenţi şi să nu ne permitem să cheltuim bani pe lucruri inutile care servesc doar ca obiecte de ostentaţie. Nu ar trebui să ne permitem să ne îngăduim gusturile care ne determină să urmăm obiceiurile lumii şi să furăm din tezaurul Domnului.</a:t>
            </a:r>
            <a:r>
              <a:rPr lang="ro-RO" sz="2200" b="1" dirty="0" smtClean="0">
                <a:latin typeface="Cooper Black" panose="0208090404030B020404" pitchFamily="18" charset="0"/>
              </a:rPr>
              <a:t>”</a:t>
            </a:r>
            <a:endParaRPr lang="ro-RO" sz="2200" b="1" dirty="0">
              <a:latin typeface="Cooper Black" panose="0208090404030B020404" pitchFamily="18" charset="0"/>
            </a:endParaRPr>
          </a:p>
        </p:txBody>
      </p:sp>
      <p:sp>
        <p:nvSpPr>
          <p:cNvPr id="3" name="CuadroTexto 2">
            <a:extLst>
              <a:ext uri="{FF2B5EF4-FFF2-40B4-BE49-F238E27FC236}">
                <a16:creationId xmlns:a16="http://schemas.microsoft.com/office/drawing/2014/main" xmlns="" id="{A2A6AA4C-ACEE-4920-A5EA-DF659AFACA0E}"/>
              </a:ext>
            </a:extLst>
          </p:cNvPr>
          <p:cNvSpPr txBox="1"/>
          <p:nvPr/>
        </p:nvSpPr>
        <p:spPr>
          <a:xfrm>
            <a:off x="3506687" y="5262114"/>
            <a:ext cx="5507918" cy="369332"/>
          </a:xfrm>
          <a:prstGeom prst="rect">
            <a:avLst/>
          </a:prstGeom>
          <a:noFill/>
        </p:spPr>
        <p:txBody>
          <a:bodyPr wrap="none" rtlCol="0">
            <a:spAutoFit/>
          </a:bodyPr>
          <a:lstStyle/>
          <a:p>
            <a:pPr algn="r"/>
            <a:r>
              <a:rPr lang="ro-RO" b="1" dirty="0" smtClean="0"/>
              <a:t>E.G.W. (Sfaturi privind administrarea </a:t>
            </a:r>
            <a:r>
              <a:rPr lang="ro-RO" b="1" dirty="0" smtClean="0"/>
              <a:t>cre</a:t>
            </a:r>
            <a:r>
              <a:rPr lang="ro-RO" b="1" dirty="0" smtClean="0">
                <a:cs typeface="Arial" pitchFamily="34" charset="0"/>
              </a:rPr>
              <a:t>ş</a:t>
            </a:r>
            <a:r>
              <a:rPr lang="ro-RO" b="1" dirty="0" smtClean="0"/>
              <a:t>tină</a:t>
            </a:r>
            <a:r>
              <a:rPr lang="ro-RO" b="1" dirty="0" smtClean="0"/>
              <a:t>, pag. 263)</a:t>
            </a:r>
            <a:endParaRPr lang="ro-RO" b="1" dirty="0"/>
          </a:p>
        </p:txBody>
      </p:sp>
    </p:spTree>
    <p:extLst>
      <p:ext uri="{BB962C8B-B14F-4D97-AF65-F5344CB8AC3E}">
        <p14:creationId xmlns:p14="http://schemas.microsoft.com/office/powerpoint/2010/main" xmlns="" val="1904427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rgbClr val="EAC7C3"/>
          </a:fgClr>
          <a:bgClr>
            <a:srgbClr val="F1D9D7"/>
          </a:bgClr>
        </a:patt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CECCAB7-C9FE-481C-B1BB-AD9C622ECDF8}"/>
              </a:ext>
            </a:extLst>
          </p:cNvPr>
          <p:cNvSpPr/>
          <p:nvPr/>
        </p:nvSpPr>
        <p:spPr>
          <a:xfrm>
            <a:off x="42923" y="182961"/>
            <a:ext cx="4119155" cy="6382838"/>
          </a:xfrm>
          <a:prstGeom prst="rect">
            <a:avLst/>
          </a:prstGeom>
        </p:spPr>
        <p:txBody>
          <a:bodyPr wrap="square">
            <a:spAutoFit/>
          </a:bodyPr>
          <a:lstStyle/>
          <a:p>
            <a:pPr marL="0" marR="0" lvl="0" indent="0" algn="ctr" defTabSz="457200" rtl="0" eaLnBrk="1" fontAlgn="auto" latinLnBrk="0" hangingPunct="1">
              <a:lnSpc>
                <a:spcPts val="3800"/>
              </a:lnSpc>
              <a:spcBef>
                <a:spcPts val="1200"/>
              </a:spcBef>
              <a:spcAft>
                <a:spcPts val="0"/>
              </a:spcAft>
              <a:buClrTx/>
              <a:buSzTx/>
              <a:buFontTx/>
              <a:buNone/>
              <a:tabLst/>
              <a:defRPr/>
            </a:pP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Daţi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tuturor ce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sunteţi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datori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a:t>
            </a:r>
            <a:r>
              <a:rPr kumimoji="0" lang="vi-VN"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ă</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daţi</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cui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datoraţi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birul,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daţi-i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birul; cui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datoraţi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vama,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daţi-i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vama; cui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datoraţi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frica,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daţi-i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frica; cui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datoraţi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cinstea,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daţi-i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cinstea.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a:t>
            </a:r>
            <a:r>
              <a:rPr kumimoji="0" lang="vi-VN"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ă</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datoraţi </a:t>
            </a:r>
            <a:r>
              <a:rPr kumimoji="0" lang="ro-RO" sz="2400" b="1"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nim</a:t>
            </a:r>
            <a:r>
              <a:rPr kumimoji="0" lang="vi-VN"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ă</a:t>
            </a:r>
            <a:r>
              <a:rPr kumimoji="0" lang="ro-RO" sz="2400" b="1"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nui</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nimic, decât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a:t>
            </a:r>
            <a:r>
              <a:rPr kumimoji="0" lang="vi-VN"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ă</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v</a:t>
            </a:r>
            <a:r>
              <a:rPr kumimoji="0" lang="vi-VN"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ă</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iubiţi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unii pe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alţii</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a:t>
            </a:r>
            <a:r>
              <a:rPr kumimoji="0" lang="vi-VN"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ă</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ci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cine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iubeşte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pe </a:t>
            </a:r>
            <a:r>
              <a:rPr kumimoji="0" lang="ro-RO" sz="24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alţii </a:t>
            </a:r>
            <a: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împlinit Legea.”</a:t>
            </a:r>
            <a:br>
              <a:rPr kumimoji="0" lang="ro-RO"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ro-RO"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(Romani 13:7,8)</a:t>
            </a:r>
          </a:p>
        </p:txBody>
      </p:sp>
      <p:pic>
        <p:nvPicPr>
          <p:cNvPr id="4" name="Imagen 3">
            <a:extLst>
              <a:ext uri="{FF2B5EF4-FFF2-40B4-BE49-F238E27FC236}">
                <a16:creationId xmlns:a16="http://schemas.microsoft.com/office/drawing/2014/main" xmlns="" id="{DAC6AEDF-66A7-4F4C-B848-9C7B8431D76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4617" y="-1"/>
            <a:ext cx="4859383" cy="6860305"/>
          </a:xfrm>
          <a:prstGeom prst="rect">
            <a:avLst/>
          </a:prstGeom>
          <a:ln>
            <a:noFill/>
          </a:ln>
          <a:effectLst>
            <a:softEdge rad="112500"/>
          </a:effectLst>
        </p:spPr>
      </p:pic>
    </p:spTree>
    <p:extLst>
      <p:ext uri="{BB962C8B-B14F-4D97-AF65-F5344CB8AC3E}">
        <p14:creationId xmlns:p14="http://schemas.microsoft.com/office/powerpoint/2010/main" xmlns="" val="5737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7274956-98BD-4AB4-992F-4590552BBCA2}"/>
              </a:ext>
            </a:extLst>
          </p:cNvPr>
          <p:cNvSpPr txBox="1"/>
          <p:nvPr/>
        </p:nvSpPr>
        <p:spPr>
          <a:xfrm>
            <a:off x="3536831" y="3958276"/>
            <a:ext cx="5417390" cy="2677656"/>
          </a:xfrm>
          <a:prstGeom prst="rect">
            <a:avLst/>
          </a:prstGeom>
          <a:noFill/>
        </p:spPr>
        <p:txBody>
          <a:bodyPr wrap="square" rtlCol="0">
            <a:spAutoFit/>
          </a:bodyPr>
          <a:lstStyle/>
          <a:p>
            <a:pPr marL="342900" indent="-342900">
              <a:buFont typeface="Wingdings 3" panose="05040102010807070707" pitchFamily="18" charset="2"/>
              <a:buChar char=""/>
            </a:pPr>
            <a:r>
              <a:rPr lang="ro-RO" sz="2400" b="1" dirty="0">
                <a:solidFill>
                  <a:schemeClr val="accent2">
                    <a:lumMod val="60000"/>
                    <a:lumOff val="40000"/>
                  </a:schemeClr>
                </a:solidFill>
                <a:effectLst>
                  <a:outerShdw blurRad="50800" dist="50800" dir="5400000" algn="ctr" rotWithShape="0">
                    <a:schemeClr val="tx1"/>
                  </a:outerShdw>
                </a:effectLst>
              </a:rPr>
              <a:t>Obiective pentru a </a:t>
            </a:r>
            <a:r>
              <a:rPr lang="ro-RO" sz="2400" b="1" dirty="0" smtClean="0">
                <a:solidFill>
                  <a:schemeClr val="accent2">
                    <a:lumMod val="60000"/>
                    <a:lumOff val="40000"/>
                  </a:schemeClr>
                </a:solidFill>
                <a:effectLst>
                  <a:outerShdw blurRad="50800" dist="50800" dir="5400000" algn="ctr" rotWithShape="0">
                    <a:schemeClr val="tx1"/>
                  </a:outerShdw>
                </a:effectLst>
              </a:rPr>
              <a:t>evita:</a:t>
            </a:r>
          </a:p>
          <a:p>
            <a:pPr marL="742950" lvl="1" indent="-285750">
              <a:buFont typeface="Wingdings" panose="05000000000000000000" pitchFamily="2" charset="2"/>
              <a:buChar char="q"/>
            </a:pPr>
            <a:r>
              <a:rPr lang="ro-RO" sz="2400" b="1" dirty="0" smtClean="0">
                <a:solidFill>
                  <a:schemeClr val="bg1"/>
                </a:solidFill>
                <a:effectLst>
                  <a:outerShdw blurRad="50800" dist="50800" dir="5400000" algn="ctr" rotWithShape="0">
                    <a:schemeClr val="tx1"/>
                  </a:outerShdw>
                </a:effectLst>
              </a:rPr>
              <a:t>S</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 </a:t>
            </a:r>
            <a:r>
              <a:rPr lang="ro-RO" sz="2400" b="1" dirty="0">
                <a:solidFill>
                  <a:schemeClr val="bg1"/>
                </a:solidFill>
                <a:effectLst>
                  <a:outerShdw blurRad="50800" dist="50800" dir="5400000" algn="ctr" rotWithShape="0">
                    <a:schemeClr val="tx1"/>
                  </a:outerShdw>
                </a:effectLst>
              </a:rPr>
              <a:t>ceri </a:t>
            </a:r>
            <a:r>
              <a:rPr lang="ro-RO" sz="2400" b="1" dirty="0" smtClean="0">
                <a:solidFill>
                  <a:schemeClr val="bg1"/>
                </a:solidFill>
                <a:effectLst>
                  <a:outerShdw blurRad="50800" dist="50800" dir="5400000" algn="ctr" rotWithShape="0">
                    <a:schemeClr val="tx1"/>
                  </a:outerShdw>
                </a:effectLst>
              </a:rPr>
              <a:t>împrumut.</a:t>
            </a:r>
          </a:p>
          <a:p>
            <a:pPr marL="742950" lvl="1" indent="-285750">
              <a:buFont typeface="Wingdings" panose="05000000000000000000" pitchFamily="2" charset="2"/>
              <a:buChar char="q"/>
            </a:pPr>
            <a:r>
              <a:rPr lang="ro-RO" sz="2400" b="1" dirty="0" smtClean="0">
                <a:solidFill>
                  <a:schemeClr val="bg1"/>
                </a:solidFill>
                <a:effectLst>
                  <a:outerShdw blurRad="50800" dist="50800" dir="5400000" algn="ctr" rotWithShape="0">
                    <a:schemeClr val="tx1"/>
                  </a:outerShdw>
                </a:effectLst>
              </a:rPr>
              <a:t>Satisfacţia imediat</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a:t>
            </a:r>
          </a:p>
          <a:p>
            <a:pPr marL="342900" indent="-342900">
              <a:buFont typeface="Wingdings 3" panose="05040102010807070707" pitchFamily="18" charset="2"/>
              <a:buChar char=""/>
            </a:pPr>
            <a:r>
              <a:rPr lang="ro-RO" sz="2400" b="1" dirty="0" smtClean="0">
                <a:solidFill>
                  <a:schemeClr val="accent6">
                    <a:lumMod val="60000"/>
                    <a:lumOff val="40000"/>
                  </a:schemeClr>
                </a:solidFill>
                <a:effectLst>
                  <a:outerShdw blurRad="50800" dist="50800" dir="5400000" algn="ctr" rotWithShape="0">
                    <a:schemeClr val="tx1"/>
                  </a:outerShdw>
                </a:effectLst>
              </a:rPr>
              <a:t>Obiective </a:t>
            </a:r>
            <a:r>
              <a:rPr lang="ro-RO" sz="2400" b="1" dirty="0">
                <a:solidFill>
                  <a:schemeClr val="accent6">
                    <a:lumMod val="60000"/>
                    <a:lumOff val="40000"/>
                  </a:schemeClr>
                </a:solidFill>
                <a:effectLst>
                  <a:outerShdw blurRad="50800" dist="50800" dir="5400000" algn="ctr" rotWithShape="0">
                    <a:schemeClr val="tx1"/>
                  </a:outerShdw>
                </a:effectLst>
              </a:rPr>
              <a:t>pentru a </a:t>
            </a:r>
            <a:r>
              <a:rPr lang="ro-RO" sz="2400" b="1" dirty="0" smtClean="0">
                <a:solidFill>
                  <a:schemeClr val="accent6">
                    <a:lumMod val="60000"/>
                    <a:lumOff val="40000"/>
                  </a:schemeClr>
                </a:solidFill>
                <a:effectLst>
                  <a:outerShdw blurRad="50800" dist="50800" dir="5400000" algn="ctr" rotWithShape="0">
                    <a:schemeClr val="tx1"/>
                  </a:outerShdw>
                </a:effectLst>
              </a:rPr>
              <a:t>reuşi:</a:t>
            </a:r>
          </a:p>
          <a:p>
            <a:pPr marL="742950" lvl="1" indent="-285750">
              <a:buFont typeface="Wingdings" panose="05000000000000000000" pitchFamily="2" charset="2"/>
              <a:buChar char="q"/>
            </a:pPr>
            <a:r>
              <a:rPr lang="ro-RO" sz="2400" b="1" dirty="0" smtClean="0">
                <a:solidFill>
                  <a:schemeClr val="bg1"/>
                </a:solidFill>
                <a:effectLst>
                  <a:outerShdw blurRad="50800" dist="50800" dir="5400000" algn="ctr" rotWithShape="0">
                    <a:schemeClr val="tx1"/>
                  </a:outerShdw>
                </a:effectLst>
              </a:rPr>
              <a:t>S</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 </a:t>
            </a:r>
            <a:r>
              <a:rPr lang="ro-RO" sz="2400" b="1" dirty="0">
                <a:solidFill>
                  <a:schemeClr val="bg1"/>
                </a:solidFill>
                <a:effectLst>
                  <a:outerShdw blurRad="50800" dist="50800" dir="5400000" algn="ctr" rotWithShape="0">
                    <a:schemeClr val="tx1"/>
                  </a:outerShdw>
                </a:effectLst>
              </a:rPr>
              <a:t>ne </a:t>
            </a:r>
            <a:r>
              <a:rPr lang="ro-RO" sz="2400" b="1" dirty="0" smtClean="0">
                <a:solidFill>
                  <a:schemeClr val="bg1"/>
                </a:solidFill>
                <a:effectLst>
                  <a:outerShdw blurRad="50800" dist="50800" dir="5400000" algn="ctr" rotWithShape="0">
                    <a:schemeClr val="tx1"/>
                  </a:outerShdw>
                </a:effectLst>
              </a:rPr>
              <a:t>mulţumim </a:t>
            </a:r>
            <a:r>
              <a:rPr lang="ro-RO" sz="2400" b="1" dirty="0">
                <a:solidFill>
                  <a:schemeClr val="bg1"/>
                </a:solidFill>
                <a:effectLst>
                  <a:outerShdw blurRad="50800" dist="50800" dir="5400000" algn="ctr" rotWithShape="0">
                    <a:schemeClr val="tx1"/>
                  </a:outerShdw>
                </a:effectLst>
              </a:rPr>
              <a:t>cu ce </a:t>
            </a:r>
            <a:r>
              <a:rPr lang="ro-RO" sz="2400" b="1" dirty="0" smtClean="0">
                <a:solidFill>
                  <a:schemeClr val="bg1"/>
                </a:solidFill>
                <a:effectLst>
                  <a:outerShdw blurRad="50800" dist="50800" dir="5400000" algn="ctr" rotWithShape="0">
                    <a:schemeClr val="tx1"/>
                  </a:outerShdw>
                </a:effectLst>
              </a:rPr>
              <a:t>avem.</a:t>
            </a:r>
          </a:p>
          <a:p>
            <a:pPr marL="742950" lvl="1" indent="-285750">
              <a:buFont typeface="Wingdings" panose="05000000000000000000" pitchFamily="2" charset="2"/>
              <a:buChar char="q"/>
            </a:pPr>
            <a:r>
              <a:rPr lang="ro-RO" sz="2400" b="1" dirty="0" smtClean="0">
                <a:solidFill>
                  <a:schemeClr val="bg1"/>
                </a:solidFill>
                <a:effectLst>
                  <a:outerShdw blurRad="50800" dist="50800" dir="5400000" algn="ctr" rotWithShape="0">
                    <a:schemeClr val="tx1"/>
                  </a:outerShdw>
                </a:effectLst>
              </a:rPr>
              <a:t>S</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 </a:t>
            </a:r>
            <a:r>
              <a:rPr lang="ro-RO" sz="2400" b="1" dirty="0">
                <a:solidFill>
                  <a:schemeClr val="bg1"/>
                </a:solidFill>
                <a:effectLst>
                  <a:outerShdw blurRad="50800" dist="50800" dir="5400000" algn="ctr" rotWithShape="0">
                    <a:schemeClr val="tx1"/>
                  </a:outerShdw>
                </a:effectLst>
              </a:rPr>
              <a:t>fugim de </a:t>
            </a:r>
            <a:r>
              <a:rPr lang="ro-RO" sz="2400" b="1" dirty="0" smtClean="0">
                <a:solidFill>
                  <a:schemeClr val="bg1"/>
                </a:solidFill>
                <a:effectLst>
                  <a:outerShdw blurRad="50800" dist="50800" dir="5400000" algn="ctr" rotWithShape="0">
                    <a:schemeClr val="tx1"/>
                  </a:outerShdw>
                </a:effectLst>
              </a:rPr>
              <a:t>datorii.</a:t>
            </a:r>
          </a:p>
          <a:p>
            <a:pPr marL="742950" lvl="1" indent="-285750">
              <a:buFont typeface="Wingdings" panose="05000000000000000000" pitchFamily="2" charset="2"/>
              <a:buChar char="q"/>
            </a:pPr>
            <a:r>
              <a:rPr lang="ro-RO" sz="2400" b="1" dirty="0" smtClean="0">
                <a:solidFill>
                  <a:schemeClr val="bg1"/>
                </a:solidFill>
                <a:effectLst>
                  <a:outerShdw blurRad="50800" dist="50800" dir="5400000" algn="ctr" rotWithShape="0">
                    <a:schemeClr val="tx1"/>
                  </a:outerShdw>
                </a:effectLst>
              </a:rPr>
              <a:t>S</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 economisim.</a:t>
            </a:r>
            <a:endParaRPr lang="ro-RO" sz="2400" b="1" dirty="0">
              <a:solidFill>
                <a:schemeClr val="bg1"/>
              </a:solidFill>
              <a:effectLst>
                <a:outerShdw blurRad="50800" dist="50800" dir="5400000" algn="ctr" rotWithShape="0">
                  <a:schemeClr val="tx1"/>
                </a:outerShdw>
              </a:effectLst>
            </a:endParaRPr>
          </a:p>
        </p:txBody>
      </p:sp>
      <p:sp>
        <p:nvSpPr>
          <p:cNvPr id="3" name="CuadroTexto 2">
            <a:extLst>
              <a:ext uri="{FF2B5EF4-FFF2-40B4-BE49-F238E27FC236}">
                <a16:creationId xmlns:a16="http://schemas.microsoft.com/office/drawing/2014/main" xmlns="" id="{1ED4023A-C8F3-4294-931A-96B3B976B613}"/>
              </a:ext>
            </a:extLst>
          </p:cNvPr>
          <p:cNvSpPr txBox="1"/>
          <p:nvPr/>
        </p:nvSpPr>
        <p:spPr>
          <a:xfrm>
            <a:off x="3536831" y="724619"/>
            <a:ext cx="5607169" cy="1569660"/>
          </a:xfrm>
          <a:prstGeom prst="rect">
            <a:avLst/>
          </a:prstGeom>
          <a:noFill/>
        </p:spPr>
        <p:txBody>
          <a:bodyPr wrap="square" rtlCol="0">
            <a:spAutoFit/>
          </a:bodyPr>
          <a:lstStyle/>
          <a:p>
            <a:pPr>
              <a:spcBef>
                <a:spcPts val="600"/>
              </a:spcBef>
            </a:pPr>
            <a:r>
              <a:rPr lang="ro-RO" sz="2400" b="1" dirty="0">
                <a:solidFill>
                  <a:schemeClr val="bg1"/>
                </a:solidFill>
                <a:effectLst>
                  <a:outerShdw blurRad="50800" dist="50800" dir="5400000" algn="ctr" rotWithShape="0">
                    <a:schemeClr val="tx1"/>
                  </a:outerShdw>
                </a:effectLst>
              </a:rPr>
              <a:t>În </a:t>
            </a:r>
            <a:r>
              <a:rPr lang="ro-RO" sz="2400" b="1" dirty="0" smtClean="0">
                <a:solidFill>
                  <a:schemeClr val="bg1"/>
                </a:solidFill>
                <a:effectLst>
                  <a:outerShdw blurRad="50800" dist="50800" dir="5400000" algn="ctr" rotWithShape="0">
                    <a:schemeClr val="tx1"/>
                  </a:outerShdw>
                </a:effectLst>
              </a:rPr>
              <a:t>viaţa </a:t>
            </a:r>
            <a:r>
              <a:rPr lang="ro-RO" sz="2400" b="1" dirty="0">
                <a:solidFill>
                  <a:schemeClr val="bg1"/>
                </a:solidFill>
                <a:effectLst>
                  <a:outerShdw blurRad="50800" dist="50800" dir="5400000" algn="ctr" rotWithShape="0">
                    <a:schemeClr val="tx1"/>
                  </a:outerShdw>
                </a:effectLst>
              </a:rPr>
              <a:t>credinciosului pot </a:t>
            </a:r>
            <a:r>
              <a:rPr lang="ro-RO" sz="2400" b="1" dirty="0" smtClean="0">
                <a:solidFill>
                  <a:schemeClr val="bg1"/>
                </a:solidFill>
                <a:effectLst>
                  <a:outerShdw blurRad="50800" dist="50800" dir="5400000" algn="ctr" rotWithShape="0">
                    <a:schemeClr val="tx1"/>
                  </a:outerShdw>
                </a:effectLst>
              </a:rPr>
              <a:t>s</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 </a:t>
            </a:r>
            <a:r>
              <a:rPr lang="ro-RO" sz="2400" b="1" dirty="0">
                <a:solidFill>
                  <a:schemeClr val="bg1"/>
                </a:solidFill>
                <a:effectLst>
                  <a:outerShdw blurRad="50800" dist="50800" dir="5400000" algn="ctr" rotWithShape="0">
                    <a:schemeClr val="tx1"/>
                  </a:outerShdw>
                </a:effectLst>
              </a:rPr>
              <a:t>existe </a:t>
            </a:r>
            <a:r>
              <a:rPr lang="ro-RO" sz="2400" b="1" dirty="0" smtClean="0">
                <a:solidFill>
                  <a:schemeClr val="bg1"/>
                </a:solidFill>
                <a:effectLst>
                  <a:outerShdw blurRad="50800" dist="50800" dir="5400000" algn="ctr" rotWithShape="0">
                    <a:schemeClr val="tx1"/>
                  </a:outerShdw>
                </a:effectLst>
              </a:rPr>
              <a:t>situaţii </a:t>
            </a:r>
            <a:r>
              <a:rPr lang="ro-RO" sz="2400" b="1" dirty="0">
                <a:solidFill>
                  <a:schemeClr val="bg1"/>
                </a:solidFill>
                <a:effectLst>
                  <a:outerShdw blurRad="50800" dist="50800" dir="5400000" algn="ctr" rotWithShape="0">
                    <a:schemeClr val="tx1"/>
                  </a:outerShdw>
                </a:effectLst>
              </a:rPr>
              <a:t>în care este necesar </a:t>
            </a:r>
            <a:r>
              <a:rPr lang="ro-RO" sz="2400" b="1" dirty="0" smtClean="0">
                <a:solidFill>
                  <a:schemeClr val="bg1"/>
                </a:solidFill>
                <a:effectLst>
                  <a:outerShdw blurRad="50800" dist="50800" dir="5400000" algn="ctr" rotWithShape="0">
                    <a:schemeClr val="tx1"/>
                  </a:outerShdw>
                </a:effectLst>
              </a:rPr>
              <a:t>s</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 </a:t>
            </a:r>
            <a:r>
              <a:rPr lang="ro-RO" sz="2400" b="1" dirty="0">
                <a:solidFill>
                  <a:schemeClr val="bg1"/>
                </a:solidFill>
                <a:effectLst>
                  <a:outerShdw blurRad="50800" dist="50800" dir="5400000" algn="ctr" rotWithShape="0">
                    <a:schemeClr val="tx1"/>
                  </a:outerShdw>
                </a:effectLst>
              </a:rPr>
              <a:t>intre în datorii cerând cu împrumut ceea ce nu are la momentul respectiv. </a:t>
            </a:r>
          </a:p>
        </p:txBody>
      </p:sp>
      <p:sp>
        <p:nvSpPr>
          <p:cNvPr id="4" name="Rectángulo 3">
            <a:extLst>
              <a:ext uri="{FF2B5EF4-FFF2-40B4-BE49-F238E27FC236}">
                <a16:creationId xmlns:a16="http://schemas.microsoft.com/office/drawing/2014/main" xmlns="" id="{E75DEFEC-4CA8-4387-B03B-58BF9E596C9F}"/>
              </a:ext>
            </a:extLst>
          </p:cNvPr>
          <p:cNvSpPr/>
          <p:nvPr/>
        </p:nvSpPr>
        <p:spPr>
          <a:xfrm>
            <a:off x="3536831" y="2610684"/>
            <a:ext cx="5417389" cy="1200329"/>
          </a:xfrm>
          <a:prstGeom prst="rect">
            <a:avLst/>
          </a:prstGeom>
        </p:spPr>
        <p:txBody>
          <a:bodyPr wrap="square">
            <a:spAutoFit/>
          </a:bodyPr>
          <a:lstStyle/>
          <a:p>
            <a:pPr>
              <a:spcBef>
                <a:spcPts val="600"/>
              </a:spcBef>
            </a:pPr>
            <a:r>
              <a:rPr lang="ro-RO" sz="2400" b="1" dirty="0">
                <a:solidFill>
                  <a:schemeClr val="bg1"/>
                </a:solidFill>
                <a:effectLst>
                  <a:outerShdw blurRad="50800" dist="50800" dir="5400000" algn="ctr" rotWithShape="0">
                    <a:schemeClr val="tx1"/>
                  </a:outerShdw>
                </a:effectLst>
              </a:rPr>
              <a:t>În Biblie </a:t>
            </a:r>
            <a:r>
              <a:rPr lang="ro-RO" sz="2400" b="1" dirty="0" smtClean="0">
                <a:solidFill>
                  <a:schemeClr val="bg1"/>
                </a:solidFill>
                <a:effectLst>
                  <a:outerShdw blurRad="50800" dist="50800" dir="5400000" algn="ctr" rotWithShape="0">
                    <a:schemeClr val="tx1"/>
                  </a:outerShdw>
                </a:effectLst>
              </a:rPr>
              <a:t>g</a:t>
            </a:r>
            <a:r>
              <a:rPr lang="vi-VN" sz="2400" b="1" dirty="0" smtClean="0">
                <a:solidFill>
                  <a:schemeClr val="bg1"/>
                </a:solidFill>
                <a:effectLst>
                  <a:outerShdw blurRad="50800" dist="50800" dir="5400000" algn="ctr" rotWithShape="0">
                    <a:schemeClr val="tx1"/>
                  </a:outerShdw>
                </a:effectLst>
              </a:rPr>
              <a:t>ă</a:t>
            </a:r>
            <a:r>
              <a:rPr lang="ro-RO" sz="2400" b="1" dirty="0" err="1" smtClean="0">
                <a:solidFill>
                  <a:schemeClr val="bg1"/>
                </a:solidFill>
                <a:effectLst>
                  <a:outerShdw blurRad="50800" dist="50800" dir="5400000" algn="ctr" rotWithShape="0">
                    <a:schemeClr val="tx1"/>
                  </a:outerShdw>
                </a:effectLst>
              </a:rPr>
              <a:t>sim</a:t>
            </a:r>
            <a:r>
              <a:rPr lang="ro-RO" sz="2400" b="1" dirty="0" smtClean="0">
                <a:solidFill>
                  <a:schemeClr val="bg1"/>
                </a:solidFill>
                <a:effectLst>
                  <a:outerShdw blurRad="50800" dist="50800" dir="5400000" algn="ctr" rotWithShape="0">
                    <a:schemeClr val="tx1"/>
                  </a:outerShdw>
                </a:effectLst>
              </a:rPr>
              <a:t> </a:t>
            </a:r>
            <a:r>
              <a:rPr lang="ro-RO" sz="2400" b="1" dirty="0">
                <a:solidFill>
                  <a:schemeClr val="bg1"/>
                </a:solidFill>
                <a:effectLst>
                  <a:outerShdw blurRad="50800" dist="50800" dir="5400000" algn="ctr" rotWithShape="0">
                    <a:schemeClr val="tx1"/>
                  </a:outerShdw>
                </a:effectLst>
              </a:rPr>
              <a:t>sfaturi practice pentru a înfrunta astfel de </a:t>
            </a:r>
            <a:r>
              <a:rPr lang="ro-RO" sz="2400" b="1" dirty="0" smtClean="0">
                <a:solidFill>
                  <a:schemeClr val="bg1"/>
                </a:solidFill>
                <a:effectLst>
                  <a:outerShdw blurRad="50800" dist="50800" dir="5400000" algn="ctr" rotWithShape="0">
                    <a:schemeClr val="tx1"/>
                  </a:outerShdw>
                </a:effectLst>
              </a:rPr>
              <a:t>situaţii şi</a:t>
            </a:r>
            <a:r>
              <a:rPr lang="ro-RO" sz="2400" b="1" dirty="0">
                <a:solidFill>
                  <a:schemeClr val="bg1"/>
                </a:solidFill>
                <a:effectLst>
                  <a:outerShdw blurRad="50800" dist="50800" dir="5400000" algn="ctr" rotWithShape="0">
                    <a:schemeClr val="tx1"/>
                  </a:outerShdw>
                </a:effectLst>
              </a:rPr>
              <a:t>, </a:t>
            </a:r>
            <a:r>
              <a:rPr lang="ro-RO" sz="2400" b="1" dirty="0" err="1" smtClean="0">
                <a:solidFill>
                  <a:schemeClr val="bg1"/>
                </a:solidFill>
                <a:effectLst>
                  <a:outerShdw blurRad="50800" dist="50800" dir="5400000" algn="ctr" rotWithShape="0">
                    <a:schemeClr val="tx1"/>
                  </a:outerShdw>
                </a:effectLst>
              </a:rPr>
              <a:t>totodat</a:t>
            </a:r>
            <a:r>
              <a:rPr lang="vi-VN" sz="2400" b="1" dirty="0" smtClean="0">
                <a:solidFill>
                  <a:schemeClr val="bg1"/>
                </a:solidFill>
                <a:effectLst>
                  <a:outerShdw blurRad="50800" dist="50800" dir="5400000" algn="ctr" rotWithShape="0">
                    <a:schemeClr val="tx1"/>
                  </a:outerShdw>
                </a:effectLst>
              </a:rPr>
              <a:t>ă</a:t>
            </a:r>
            <a:r>
              <a:rPr lang="ro-RO" sz="2400" b="1" dirty="0" smtClean="0">
                <a:solidFill>
                  <a:schemeClr val="bg1"/>
                </a:solidFill>
                <a:effectLst>
                  <a:outerShdw blurRad="50800" dist="50800" dir="5400000" algn="ctr" rotWithShape="0">
                    <a:schemeClr val="tx1"/>
                  </a:outerShdw>
                </a:effectLst>
              </a:rPr>
              <a:t>, </a:t>
            </a:r>
            <a:r>
              <a:rPr lang="ro-RO" sz="2400" b="1" dirty="0">
                <a:solidFill>
                  <a:schemeClr val="bg1"/>
                </a:solidFill>
                <a:effectLst>
                  <a:outerShdw blurRad="50800" dist="50800" dir="5400000" algn="ctr" rotWithShape="0">
                    <a:schemeClr val="tx1"/>
                  </a:outerShdw>
                </a:effectLst>
              </a:rPr>
              <a:t>pentru a le evita pe cât posibil</a:t>
            </a:r>
            <a:r>
              <a:rPr lang="ro-RO" sz="2400" b="1" dirty="0" smtClean="0">
                <a:solidFill>
                  <a:schemeClr val="bg1"/>
                </a:solidFill>
                <a:effectLst>
                  <a:outerShdw blurRad="50800" dist="50800" dir="5400000" algn="ctr" rotWithShape="0">
                    <a:schemeClr val="tx1"/>
                  </a:outerShdw>
                </a:effectLst>
              </a:rPr>
              <a:t>.</a:t>
            </a:r>
            <a:endParaRPr lang="ro-RO" sz="2400"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1352776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left)">
                                      <p:cBhvr>
                                        <p:cTn id="38" dur="500"/>
                                        <p:tgtEl>
                                          <p:spTgt spid="2">
                                            <p:txEl>
                                              <p:pRg st="5" end="5"/>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wipe(left)">
                                      <p:cBhvr>
                                        <p:cTn id="4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58D9A16D-1953-4B61-B4B6-513BD968C42A}"/>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l="3756" t="3987" r="3104" b="5192"/>
          <a:stretch/>
        </p:blipFill>
        <p:spPr>
          <a:xfrm>
            <a:off x="205531" y="4170336"/>
            <a:ext cx="3261535" cy="2515135"/>
          </a:xfrm>
          <a:prstGeom prst="rect">
            <a:avLst/>
          </a:prstGeom>
          <a:ln w="28575">
            <a:solidFill>
              <a:schemeClr val="bg1"/>
            </a:solidFill>
          </a:ln>
          <a:scene3d>
            <a:camera prst="orthographicFront"/>
            <a:lightRig rig="threePt" dir="t"/>
          </a:scene3d>
          <a:sp3d>
            <a:bevelT w="114300" prst="artDeco"/>
          </a:sp3d>
        </p:spPr>
      </p:pic>
      <p:sp>
        <p:nvSpPr>
          <p:cNvPr id="2" name="Rectángulo 1">
            <a:extLst>
              <a:ext uri="{FF2B5EF4-FFF2-40B4-BE49-F238E27FC236}">
                <a16:creationId xmlns:a16="http://schemas.microsoft.com/office/drawing/2014/main" xmlns="" id="{199C60D6-A718-43ED-978B-CED4129B19CE}"/>
              </a:ext>
            </a:extLst>
          </p:cNvPr>
          <p:cNvSpPr/>
          <p:nvPr/>
        </p:nvSpPr>
        <p:spPr>
          <a:xfrm>
            <a:off x="1" y="-43130"/>
            <a:ext cx="5365628" cy="769441"/>
          </a:xfrm>
          <a:prstGeom prst="rect">
            <a:avLst/>
          </a:prstGeom>
        </p:spPr>
        <p:txBody>
          <a:bodyPr wrap="square">
            <a:spAutoFit/>
          </a:bodyPr>
          <a:lstStyle/>
          <a:p>
            <a:pPr algn="ctr"/>
            <a:r>
              <a:rPr lang="ro-RO" sz="4400" b="1">
                <a:ln w="22225">
                  <a:solidFill>
                    <a:schemeClr val="accent2"/>
                  </a:solidFill>
                  <a:prstDash val="solid"/>
                </a:ln>
                <a:solidFill>
                  <a:schemeClr val="accent2">
                    <a:lumMod val="40000"/>
                    <a:lumOff val="60000"/>
                  </a:schemeClr>
                </a:solidFill>
                <a:effectLst/>
              </a:rPr>
              <a:t>A CERE </a:t>
            </a:r>
            <a:r>
              <a:rPr lang="ro-RO" sz="4400" b="1" smtClean="0">
                <a:ln w="22225">
                  <a:solidFill>
                    <a:schemeClr val="accent2"/>
                  </a:solidFill>
                  <a:prstDash val="solid"/>
                </a:ln>
                <a:solidFill>
                  <a:schemeClr val="accent2">
                    <a:lumMod val="40000"/>
                    <a:lumOff val="60000"/>
                  </a:schemeClr>
                </a:solidFill>
                <a:effectLst/>
              </a:rPr>
              <a:t>ÎMPRUMUT</a:t>
            </a:r>
            <a:endParaRPr lang="ro-RO" sz="4400" b="1">
              <a:ln w="22225">
                <a:solidFill>
                  <a:schemeClr val="accent2"/>
                </a:solidFill>
                <a:prstDash val="solid"/>
              </a:ln>
              <a:solidFill>
                <a:schemeClr val="accent2">
                  <a:lumMod val="40000"/>
                  <a:lumOff val="60000"/>
                </a:schemeClr>
              </a:solidFill>
              <a:effectLst/>
            </a:endParaRPr>
          </a:p>
        </p:txBody>
      </p:sp>
      <p:sp>
        <p:nvSpPr>
          <p:cNvPr id="3" name="Rectángulo 2">
            <a:extLst>
              <a:ext uri="{FF2B5EF4-FFF2-40B4-BE49-F238E27FC236}">
                <a16:creationId xmlns:a16="http://schemas.microsoft.com/office/drawing/2014/main" xmlns="" id="{5BC363A4-5122-49BF-85D5-C9C8A9716E63}"/>
              </a:ext>
            </a:extLst>
          </p:cNvPr>
          <p:cNvSpPr/>
          <p:nvPr/>
        </p:nvSpPr>
        <p:spPr>
          <a:xfrm>
            <a:off x="5365629" y="68860"/>
            <a:ext cx="3778370" cy="1200329"/>
          </a:xfrm>
          <a:prstGeom prst="rect">
            <a:avLst/>
          </a:prstGeom>
        </p:spPr>
        <p:txBody>
          <a:bodyPr wrap="square">
            <a:spAutoFit/>
          </a:bodyPr>
          <a:lstStyle/>
          <a:p>
            <a:pPr algn="ct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„Bogatul st</a:t>
            </a:r>
            <a:r>
              <a:rPr lang="vi-VN"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ă</a:t>
            </a:r>
            <a:r>
              <a:rPr lang="ro-RO" b="1" dirty="0" err="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pâneşte</a:t>
            </a: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peste cei s</a:t>
            </a:r>
            <a:r>
              <a:rPr lang="vi-VN"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ă</a:t>
            </a: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raci, şi cel ce ia cu împrumut, este robul celui ce-i d</a:t>
            </a:r>
            <a:r>
              <a:rPr lang="vi-VN"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ă</a:t>
            </a: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cu împrumut” </a:t>
            </a:r>
            <a:r>
              <a:rPr lang="ro-RO" sz="16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(Proverbe 22:7)</a:t>
            </a:r>
            <a:endParaRPr lang="ro-RO"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39684C37-A121-431E-8380-40F3B59F0B33}"/>
              </a:ext>
            </a:extLst>
          </p:cNvPr>
          <p:cNvSpPr txBox="1"/>
          <p:nvPr/>
        </p:nvSpPr>
        <p:spPr>
          <a:xfrm>
            <a:off x="94891" y="518325"/>
            <a:ext cx="4993937" cy="3631763"/>
          </a:xfrm>
          <a:prstGeom prst="rect">
            <a:avLst/>
          </a:prstGeom>
          <a:noFill/>
        </p:spPr>
        <p:txBody>
          <a:bodyPr wrap="square" rtlCol="0">
            <a:spAutoFit/>
          </a:bodyPr>
          <a:lstStyle/>
          <a:p>
            <a:pPr>
              <a:spcBef>
                <a:spcPts val="600"/>
              </a:spcBef>
            </a:pPr>
            <a:r>
              <a:rPr lang="ro-RO" sz="2000" b="1" dirty="0"/>
              <a:t>În timp ce </a:t>
            </a:r>
            <a:r>
              <a:rPr lang="ro-RO" sz="2000" b="1" dirty="0" smtClean="0"/>
              <a:t>t</a:t>
            </a:r>
            <a:r>
              <a:rPr lang="vi-VN" sz="2000" b="1" dirty="0" smtClean="0"/>
              <a:t>ă</a:t>
            </a:r>
            <a:r>
              <a:rPr lang="ro-RO" sz="2000" b="1" dirty="0" smtClean="0"/>
              <a:t>iau </a:t>
            </a:r>
            <a:r>
              <a:rPr lang="ro-RO" sz="2000" b="1" dirty="0"/>
              <a:t>copaci pentru a </a:t>
            </a:r>
            <a:r>
              <a:rPr lang="ro-RO" sz="2000" b="1" dirty="0" smtClean="0"/>
              <a:t>m</a:t>
            </a:r>
            <a:r>
              <a:rPr lang="vi-VN" sz="2000" b="1" dirty="0" smtClean="0"/>
              <a:t>ă</a:t>
            </a:r>
            <a:r>
              <a:rPr lang="ro-RO" sz="2000" b="1" dirty="0" err="1" smtClean="0"/>
              <a:t>ri</a:t>
            </a:r>
            <a:r>
              <a:rPr lang="ro-RO" sz="2000" b="1" dirty="0" smtClean="0"/>
              <a:t> şcoala</a:t>
            </a:r>
            <a:r>
              <a:rPr lang="ro-RO" sz="2000" b="1" dirty="0"/>
              <a:t>, un </a:t>
            </a:r>
            <a:r>
              <a:rPr lang="ro-RO" sz="2000" b="1" dirty="0" err="1" smtClean="0"/>
              <a:t>tân</a:t>
            </a:r>
            <a:r>
              <a:rPr lang="vi-VN" sz="2000" b="1" dirty="0" smtClean="0"/>
              <a:t>ă</a:t>
            </a:r>
            <a:r>
              <a:rPr lang="ro-RO" sz="2000" b="1" dirty="0" smtClean="0"/>
              <a:t>r </a:t>
            </a:r>
            <a:r>
              <a:rPr lang="ro-RO" sz="2000" b="1" dirty="0"/>
              <a:t>a pierdut din </a:t>
            </a:r>
            <a:r>
              <a:rPr lang="ro-RO" sz="2000" b="1" dirty="0" err="1" smtClean="0"/>
              <a:t>greşeal</a:t>
            </a:r>
            <a:r>
              <a:rPr lang="vi-VN" sz="2000" b="1" dirty="0" smtClean="0"/>
              <a:t>ă</a:t>
            </a:r>
            <a:r>
              <a:rPr lang="ro-RO" sz="2000" b="1" dirty="0" smtClean="0"/>
              <a:t> </a:t>
            </a:r>
            <a:r>
              <a:rPr lang="ro-RO" sz="2000" b="1" dirty="0"/>
              <a:t>fierul </a:t>
            </a:r>
            <a:r>
              <a:rPr lang="ro-RO" sz="2000" b="1" dirty="0" err="1"/>
              <a:t>securei</a:t>
            </a:r>
            <a:r>
              <a:rPr lang="ro-RO" sz="2000" b="1" dirty="0"/>
              <a:t>. Problema era </a:t>
            </a:r>
            <a:r>
              <a:rPr lang="ro-RO" sz="2000" b="1" dirty="0" smtClean="0"/>
              <a:t>c</a:t>
            </a:r>
            <a:r>
              <a:rPr lang="vi-VN" sz="2000" b="1" dirty="0" smtClean="0"/>
              <a:t>ă</a:t>
            </a:r>
            <a:r>
              <a:rPr lang="ro-RO" sz="2000" b="1" dirty="0" smtClean="0"/>
              <a:t> </a:t>
            </a:r>
            <a:r>
              <a:rPr lang="ro-RO" sz="2000" b="1" dirty="0"/>
              <a:t>acea secure era </a:t>
            </a:r>
            <a:r>
              <a:rPr lang="ro-RO" sz="2000" b="1" dirty="0" smtClean="0"/>
              <a:t>împrumutat</a:t>
            </a:r>
            <a:r>
              <a:rPr lang="vi-VN" sz="2000" b="1" dirty="0" smtClean="0"/>
              <a:t>ă</a:t>
            </a:r>
            <a:r>
              <a:rPr lang="ro-RO" sz="2000" b="1" dirty="0" smtClean="0"/>
              <a:t>, </a:t>
            </a:r>
            <a:r>
              <a:rPr lang="ro-RO" sz="2000" b="1" dirty="0"/>
              <a:t>iar el nu avea bani pentru a o înlocui. </a:t>
            </a:r>
          </a:p>
          <a:p>
            <a:pPr>
              <a:spcBef>
                <a:spcPts val="600"/>
              </a:spcBef>
            </a:pPr>
            <a:r>
              <a:rPr lang="ro-RO" sz="2000" b="1" dirty="0" err="1" smtClean="0"/>
              <a:t>Aceast</a:t>
            </a:r>
            <a:r>
              <a:rPr lang="vi-VN" sz="2000" b="1" dirty="0" smtClean="0"/>
              <a:t>ă</a:t>
            </a:r>
            <a:r>
              <a:rPr lang="ro-RO" sz="2000" b="1" dirty="0" smtClean="0"/>
              <a:t> </a:t>
            </a:r>
            <a:r>
              <a:rPr lang="ro-RO" sz="2000" b="1" dirty="0"/>
              <a:t>poveste ne </a:t>
            </a:r>
            <a:r>
              <a:rPr lang="ro-RO" sz="2000" b="1" dirty="0" smtClean="0"/>
              <a:t>aminteşte </a:t>
            </a:r>
            <a:r>
              <a:rPr lang="ro-RO" sz="2000" b="1" dirty="0"/>
              <a:t>despre riscul, responsabilitatea </a:t>
            </a:r>
            <a:r>
              <a:rPr lang="ro-RO" sz="2000" b="1" dirty="0" smtClean="0"/>
              <a:t>şi dependenţa </a:t>
            </a:r>
            <a:r>
              <a:rPr lang="ro-RO" sz="2000" b="1" dirty="0"/>
              <a:t>implicate atunci când cerem ceva </a:t>
            </a:r>
            <a:r>
              <a:rPr lang="ro-RO" sz="2000" b="1" dirty="0" smtClean="0"/>
              <a:t>împrumut.</a:t>
            </a:r>
          </a:p>
          <a:p>
            <a:pPr>
              <a:spcBef>
                <a:spcPts val="600"/>
              </a:spcBef>
            </a:pPr>
            <a:r>
              <a:rPr lang="ro-RO" sz="2000" b="1" dirty="0" smtClean="0"/>
              <a:t>Biblia ne </a:t>
            </a:r>
            <a:r>
              <a:rPr lang="ro-RO" sz="2000" b="1" dirty="0"/>
              <a:t>spune </a:t>
            </a:r>
            <a:r>
              <a:rPr lang="ro-RO" sz="2000" b="1" dirty="0" smtClean="0"/>
              <a:t>c</a:t>
            </a:r>
            <a:r>
              <a:rPr lang="vi-VN" sz="2000" b="1" dirty="0" smtClean="0"/>
              <a:t>ă</a:t>
            </a:r>
            <a:r>
              <a:rPr lang="ro-RO" sz="2000" b="1" dirty="0" smtClean="0"/>
              <a:t> </a:t>
            </a:r>
            <a:r>
              <a:rPr lang="ro-RO" sz="2000" b="1" dirty="0"/>
              <a:t>cel ce ia cu împrumut cu </a:t>
            </a:r>
            <a:r>
              <a:rPr lang="ro-RO" sz="2000" b="1" dirty="0" smtClean="0"/>
              <a:t>intenţia </a:t>
            </a:r>
            <a:r>
              <a:rPr lang="ro-RO" sz="2000" b="1" dirty="0"/>
              <a:t>de a nu mai restitui este </a:t>
            </a:r>
            <a:r>
              <a:rPr lang="ro-RO" sz="2000" b="1" dirty="0" smtClean="0"/>
              <a:t>r</a:t>
            </a:r>
            <a:r>
              <a:rPr lang="vi-VN" sz="2000" b="1" dirty="0" smtClean="0"/>
              <a:t>ă</a:t>
            </a:r>
            <a:r>
              <a:rPr lang="ro-RO" sz="2000" b="1" dirty="0" smtClean="0"/>
              <a:t>u (Psalmii 37:21).</a:t>
            </a:r>
            <a:endParaRPr lang="ro-RO" sz="2000" b="1" dirty="0"/>
          </a:p>
        </p:txBody>
      </p:sp>
      <p:pic>
        <p:nvPicPr>
          <p:cNvPr id="6" name="Imagen 5">
            <a:extLst>
              <a:ext uri="{FF2B5EF4-FFF2-40B4-BE49-F238E27FC236}">
                <a16:creationId xmlns:a16="http://schemas.microsoft.com/office/drawing/2014/main" xmlns="" id="{C9EE08FA-5F9D-4780-AF7B-F7E90998F086}"/>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88828" y="1360605"/>
            <a:ext cx="3875261" cy="2738518"/>
          </a:xfrm>
          <a:prstGeom prst="rect">
            <a:avLst/>
          </a:prstGeom>
          <a:scene3d>
            <a:camera prst="orthographicFront"/>
            <a:lightRig rig="threePt" dir="t"/>
          </a:scene3d>
          <a:sp3d>
            <a:bevelT w="114300" prst="artDeco"/>
          </a:sp3d>
        </p:spPr>
      </p:pic>
      <p:sp>
        <p:nvSpPr>
          <p:cNvPr id="9" name="Rectángulo 8">
            <a:extLst>
              <a:ext uri="{FF2B5EF4-FFF2-40B4-BE49-F238E27FC236}">
                <a16:creationId xmlns:a16="http://schemas.microsoft.com/office/drawing/2014/main" xmlns="" id="{AF6A11CB-0592-4BBD-863C-B3819AFE8243}"/>
              </a:ext>
            </a:extLst>
          </p:cNvPr>
          <p:cNvSpPr/>
          <p:nvPr/>
        </p:nvSpPr>
        <p:spPr>
          <a:xfrm>
            <a:off x="3734479" y="4286132"/>
            <a:ext cx="5211110" cy="2631490"/>
          </a:xfrm>
          <a:prstGeom prst="rect">
            <a:avLst/>
          </a:prstGeom>
        </p:spPr>
        <p:txBody>
          <a:bodyPr wrap="square">
            <a:spAutoFit/>
          </a:bodyPr>
          <a:lstStyle/>
          <a:p>
            <a:pPr>
              <a:spcBef>
                <a:spcPts val="600"/>
              </a:spcBef>
            </a:pPr>
            <a:r>
              <a:rPr lang="ro-RO" sz="2000" b="1" dirty="0"/>
              <a:t>În plus, ne </a:t>
            </a:r>
            <a:r>
              <a:rPr lang="ro-RO" sz="2000" b="1" dirty="0" smtClean="0"/>
              <a:t>indic</a:t>
            </a:r>
            <a:r>
              <a:rPr lang="vi-VN" sz="2000" b="1" dirty="0" smtClean="0"/>
              <a:t>ă</a:t>
            </a:r>
            <a:r>
              <a:rPr lang="ro-RO" sz="2000" b="1" dirty="0" smtClean="0"/>
              <a:t> </a:t>
            </a:r>
            <a:r>
              <a:rPr lang="ro-RO" sz="2000" b="1" dirty="0"/>
              <a:t>faptul </a:t>
            </a:r>
            <a:r>
              <a:rPr lang="ro-RO" sz="2000" b="1" dirty="0" smtClean="0"/>
              <a:t>c</a:t>
            </a:r>
            <a:r>
              <a:rPr lang="vi-VN" sz="2000" b="1" dirty="0" smtClean="0"/>
              <a:t>ă</a:t>
            </a:r>
            <a:r>
              <a:rPr lang="ro-RO" sz="2000" b="1" dirty="0" smtClean="0"/>
              <a:t> </a:t>
            </a:r>
            <a:r>
              <a:rPr lang="ro-RO" sz="2000" b="1" dirty="0"/>
              <a:t>cel care nu </a:t>
            </a:r>
            <a:r>
              <a:rPr lang="ro-RO" sz="2000" b="1" dirty="0" err="1" smtClean="0"/>
              <a:t>urmeaz</a:t>
            </a:r>
            <a:r>
              <a:rPr lang="vi-VN" sz="2000" b="1" dirty="0" smtClean="0"/>
              <a:t>ă</a:t>
            </a:r>
            <a:r>
              <a:rPr lang="ro-RO" sz="2000" b="1" dirty="0" smtClean="0"/>
              <a:t> </a:t>
            </a:r>
            <a:r>
              <a:rPr lang="ro-RO" sz="2000" b="1" dirty="0"/>
              <a:t>sfaturile biblice va intra în datorii într-atât încât va trebui </a:t>
            </a:r>
            <a:r>
              <a:rPr lang="ro-RO" sz="2000" b="1" dirty="0" smtClean="0"/>
              <a:t>s</a:t>
            </a:r>
            <a:r>
              <a:rPr lang="vi-VN" sz="2000" b="1" dirty="0" smtClean="0"/>
              <a:t>ă</a:t>
            </a:r>
            <a:r>
              <a:rPr lang="ro-RO" sz="2000" b="1" dirty="0" smtClean="0"/>
              <a:t> </a:t>
            </a:r>
            <a:r>
              <a:rPr lang="ro-RO" sz="2000" b="1" dirty="0" err="1" smtClean="0"/>
              <a:t>cear</a:t>
            </a:r>
            <a:r>
              <a:rPr lang="vi-VN" sz="2000" b="1" dirty="0" smtClean="0"/>
              <a:t>ă</a:t>
            </a:r>
            <a:r>
              <a:rPr lang="ro-RO" sz="2000" b="1" dirty="0" smtClean="0"/>
              <a:t> </a:t>
            </a:r>
            <a:r>
              <a:rPr lang="ro-RO" sz="2000" b="1" dirty="0"/>
              <a:t>cu împrumut </a:t>
            </a:r>
            <a:r>
              <a:rPr lang="ro-RO" sz="2000" b="1" dirty="0" smtClean="0"/>
              <a:t>(Deuteronomul 28:44).</a:t>
            </a:r>
          </a:p>
          <a:p>
            <a:pPr>
              <a:spcBef>
                <a:spcPts val="600"/>
              </a:spcBef>
            </a:pPr>
            <a:r>
              <a:rPr lang="ro-RO" sz="2000" b="1" dirty="0" smtClean="0"/>
              <a:t>Dumnezeu </a:t>
            </a:r>
            <a:r>
              <a:rPr lang="ro-RO" sz="2000" b="1" dirty="0"/>
              <a:t>permite ca, ocazional, cel credincios </a:t>
            </a:r>
            <a:r>
              <a:rPr lang="ro-RO" sz="2000" b="1" dirty="0" smtClean="0"/>
              <a:t>s</a:t>
            </a:r>
            <a:r>
              <a:rPr lang="vi-VN" sz="2000" b="1" dirty="0" smtClean="0"/>
              <a:t>ă</a:t>
            </a:r>
            <a:r>
              <a:rPr lang="ro-RO" sz="2000" b="1" dirty="0" smtClean="0"/>
              <a:t> </a:t>
            </a:r>
            <a:r>
              <a:rPr lang="ro-RO" sz="2000" b="1" dirty="0"/>
              <a:t>intre în datorii la un moment dat </a:t>
            </a:r>
            <a:r>
              <a:rPr lang="ro-RO" sz="2000" b="1" dirty="0" smtClean="0"/>
              <a:t>(2 </a:t>
            </a:r>
            <a:r>
              <a:rPr lang="ro-RO" sz="2000" b="1" dirty="0" err="1"/>
              <a:t>Împ</a:t>
            </a:r>
            <a:r>
              <a:rPr lang="ro-RO" sz="2000" b="1" dirty="0" smtClean="0"/>
              <a:t>. 4:1-7). În </a:t>
            </a:r>
            <a:r>
              <a:rPr lang="ro-RO" sz="2000" b="1" dirty="0"/>
              <a:t>acest caz, el trebuie </a:t>
            </a:r>
            <a:r>
              <a:rPr lang="ro-RO" sz="2000" b="1" dirty="0" smtClean="0"/>
              <a:t>s</a:t>
            </a:r>
            <a:r>
              <a:rPr lang="vi-VN" sz="2000" b="1" dirty="0" smtClean="0"/>
              <a:t>ă</a:t>
            </a:r>
            <a:r>
              <a:rPr lang="ro-RO" sz="2000" b="1" dirty="0" smtClean="0"/>
              <a:t> </a:t>
            </a:r>
            <a:r>
              <a:rPr lang="ro-RO" sz="2000" b="1" dirty="0"/>
              <a:t>înapoieze cât mai repede ceea ce a </a:t>
            </a:r>
            <a:r>
              <a:rPr lang="ro-RO" sz="2000" b="1" dirty="0" smtClean="0"/>
              <a:t>împrumutat.</a:t>
            </a:r>
            <a:endParaRPr lang="ro-RO" sz="2000" b="1" dirty="0"/>
          </a:p>
        </p:txBody>
      </p:sp>
    </p:spTree>
    <p:extLst>
      <p:ext uri="{BB962C8B-B14F-4D97-AF65-F5344CB8AC3E}">
        <p14:creationId xmlns:p14="http://schemas.microsoft.com/office/powerpoint/2010/main" xmlns="" val="2954533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left)">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wipe(left)">
                                      <p:cBhvr>
                                        <p:cTn id="5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B576796-9777-4108-B09D-3B1C09AA5C5C}"/>
              </a:ext>
            </a:extLst>
          </p:cNvPr>
          <p:cNvSpPr/>
          <p:nvPr/>
        </p:nvSpPr>
        <p:spPr>
          <a:xfrm>
            <a:off x="0" y="0"/>
            <a:ext cx="5381897" cy="707886"/>
          </a:xfrm>
          <a:prstGeom prst="rect">
            <a:avLst/>
          </a:prstGeom>
        </p:spPr>
        <p:txBody>
          <a:bodyPr wrap="square">
            <a:spAutoFit/>
          </a:bodyPr>
          <a:lstStyle/>
          <a:p>
            <a:pPr algn="ctr"/>
            <a:r>
              <a:rPr lang="ro-RO" sz="4000" b="1" dirty="0" smtClean="0">
                <a:ln w="6600">
                  <a:solidFill>
                    <a:schemeClr val="accent2"/>
                  </a:solidFill>
                  <a:prstDash val="solid"/>
                </a:ln>
                <a:solidFill>
                  <a:srgbClr val="FFFFFF"/>
                </a:solidFill>
                <a:effectLst>
                  <a:outerShdw dist="38100" dir="2700000" algn="tl" rotWithShape="0">
                    <a:schemeClr val="accent2"/>
                  </a:outerShdw>
                </a:effectLst>
              </a:rPr>
              <a:t>SATISFACŢIA IMEDIATĂ</a:t>
            </a:r>
            <a:endParaRPr lang="ro-RO"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C9A374B8-5039-4CDF-AF61-60055FFE75C1}"/>
              </a:ext>
            </a:extLst>
          </p:cNvPr>
          <p:cNvSpPr/>
          <p:nvPr/>
        </p:nvSpPr>
        <p:spPr>
          <a:xfrm>
            <a:off x="292218" y="725511"/>
            <a:ext cx="4279780" cy="1477328"/>
          </a:xfrm>
          <a:prstGeom prst="rect">
            <a:avLst/>
          </a:prstGeom>
        </p:spPr>
        <p:txBody>
          <a:bodyPr wrap="square">
            <a:spAutoFit/>
          </a:bodyPr>
          <a:lstStyle/>
          <a:p>
            <a:r>
              <a:rPr lang="ro-RO" b="1" dirty="0" smtClean="0">
                <a:solidFill>
                  <a:schemeClr val="bg1"/>
                </a:solidFill>
                <a:effectLst>
                  <a:glow rad="127000">
                    <a:srgbClr val="4A671F"/>
                  </a:glow>
                </a:effectLst>
                <a:latin typeface="Comic Sans MS" panose="030F0702030302020204" pitchFamily="66" charset="0"/>
              </a:rPr>
              <a:t>„Sfârşitul lor va fi pierzarea. Dumnezeul lor este pântecele şi slava lor este în ruşinea lor, şi se gândesc la lucrurile de pe p</a:t>
            </a:r>
            <a:r>
              <a:rPr lang="vi-VN" b="1" dirty="0" smtClean="0">
                <a:solidFill>
                  <a:schemeClr val="bg1"/>
                </a:solidFill>
                <a:effectLst>
                  <a:glow rad="127000">
                    <a:srgbClr val="4A671F"/>
                  </a:glow>
                </a:effectLst>
                <a:latin typeface="Comic Sans MS" panose="030F0702030302020204" pitchFamily="66" charset="0"/>
              </a:rPr>
              <a:t>ă</a:t>
            </a:r>
            <a:r>
              <a:rPr lang="ro-RO" b="1" dirty="0" err="1" smtClean="0">
                <a:solidFill>
                  <a:schemeClr val="bg1"/>
                </a:solidFill>
                <a:effectLst>
                  <a:glow rad="127000">
                    <a:srgbClr val="4A671F"/>
                  </a:glow>
                </a:effectLst>
                <a:latin typeface="Comic Sans MS" panose="030F0702030302020204" pitchFamily="66" charset="0"/>
              </a:rPr>
              <a:t>mânt</a:t>
            </a:r>
            <a:r>
              <a:rPr lang="ro-RO" b="1" dirty="0" smtClean="0">
                <a:solidFill>
                  <a:schemeClr val="bg1"/>
                </a:solidFill>
                <a:effectLst>
                  <a:glow rad="127000">
                    <a:srgbClr val="4A671F"/>
                  </a:glow>
                </a:effectLst>
                <a:latin typeface="Comic Sans MS" panose="030F0702030302020204" pitchFamily="66" charset="0"/>
              </a:rPr>
              <a:t>.” </a:t>
            </a:r>
            <a:r>
              <a:rPr lang="ro-RO" sz="1600" b="1" dirty="0" smtClean="0">
                <a:solidFill>
                  <a:schemeClr val="bg1"/>
                </a:solidFill>
                <a:effectLst>
                  <a:glow rad="127000">
                    <a:srgbClr val="4A671F"/>
                  </a:glow>
                </a:effectLst>
                <a:latin typeface="Comic Sans MS" panose="030F0702030302020204" pitchFamily="66" charset="0"/>
              </a:rPr>
              <a:t>(Filipeni 3:19)</a:t>
            </a:r>
            <a:endParaRPr lang="ro-RO" sz="1600" b="1" dirty="0">
              <a:solidFill>
                <a:schemeClr val="bg1"/>
              </a:solidFill>
              <a:effectLst>
                <a:glow rad="127000">
                  <a:srgbClr val="4A671F"/>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4B14A334-403A-4D24-AFFE-379C81FA23DD}"/>
              </a:ext>
            </a:extLst>
          </p:cNvPr>
          <p:cNvSpPr txBox="1"/>
          <p:nvPr/>
        </p:nvSpPr>
        <p:spPr>
          <a:xfrm>
            <a:off x="292218" y="2278677"/>
            <a:ext cx="3917473" cy="1631216"/>
          </a:xfrm>
          <a:prstGeom prst="rect">
            <a:avLst/>
          </a:prstGeom>
          <a:noFill/>
        </p:spPr>
        <p:txBody>
          <a:bodyPr wrap="square" rtlCol="0">
            <a:spAutoFit/>
          </a:bodyPr>
          <a:lstStyle/>
          <a:p>
            <a:pPr>
              <a:spcBef>
                <a:spcPts val="600"/>
              </a:spcBef>
            </a:pPr>
            <a:r>
              <a:rPr lang="ro-RO" sz="2000" b="1" dirty="0" smtClean="0"/>
              <a:t>În prezent, este uşor s</a:t>
            </a:r>
            <a:r>
              <a:rPr lang="vi-VN" sz="2000" b="1" dirty="0" smtClean="0"/>
              <a:t>ă</a:t>
            </a:r>
            <a:r>
              <a:rPr lang="ro-RO" sz="2000" b="1" dirty="0" smtClean="0"/>
              <a:t> obţinem imediat ceea ce dorim cu un mic împrumut. Gândeşte-te </a:t>
            </a:r>
            <a:r>
              <a:rPr lang="ro-RO" sz="2000" b="1" dirty="0"/>
              <a:t>la </a:t>
            </a:r>
            <a:r>
              <a:rPr lang="ro-RO" sz="2000" b="1" dirty="0" smtClean="0"/>
              <a:t>pericolul care poate veni cu </a:t>
            </a:r>
            <a:r>
              <a:rPr lang="ro-RO" sz="2000" b="1" dirty="0" err="1" smtClean="0"/>
              <a:t>aceast</a:t>
            </a:r>
            <a:r>
              <a:rPr lang="vi-VN" sz="2000" b="1" dirty="0" smtClean="0"/>
              <a:t>ă</a:t>
            </a:r>
            <a:r>
              <a:rPr lang="ro-RO" sz="2000" b="1" dirty="0" smtClean="0"/>
              <a:t> atitudine: </a:t>
            </a:r>
            <a:endParaRPr lang="ro-RO" sz="2000" b="1" dirty="0"/>
          </a:p>
        </p:txBody>
      </p:sp>
      <p:graphicFrame>
        <p:nvGraphicFramePr>
          <p:cNvPr id="7" name="Diagrama 6">
            <a:extLst>
              <a:ext uri="{FF2B5EF4-FFF2-40B4-BE49-F238E27FC236}">
                <a16:creationId xmlns:a16="http://schemas.microsoft.com/office/drawing/2014/main" xmlns="" id="{AAE9FECE-0C03-4A9B-BE09-62FF47FB84B3}"/>
              </a:ext>
            </a:extLst>
          </p:cNvPr>
          <p:cNvGraphicFramePr/>
          <p:nvPr>
            <p:extLst>
              <p:ext uri="{D42A27DB-BD31-4B8C-83A1-F6EECF244321}">
                <p14:modId xmlns:p14="http://schemas.microsoft.com/office/powerpoint/2010/main" xmlns="" val="755319612"/>
              </p:ext>
            </p:extLst>
          </p:nvPr>
        </p:nvGraphicFramePr>
        <p:xfrm>
          <a:off x="4571998" y="219217"/>
          <a:ext cx="4364967" cy="6573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01374FA3-D8F5-465B-8FEC-27BC63CBD11D}"/>
              </a:ext>
            </a:extLst>
          </p:cNvPr>
          <p:cNvSpPr txBox="1"/>
          <p:nvPr/>
        </p:nvSpPr>
        <p:spPr>
          <a:xfrm>
            <a:off x="1984074" y="4252452"/>
            <a:ext cx="2836119" cy="2323713"/>
          </a:xfrm>
          <a:prstGeom prst="rect">
            <a:avLst/>
          </a:prstGeom>
          <a:noFill/>
        </p:spPr>
        <p:txBody>
          <a:bodyPr wrap="square" rtlCol="0">
            <a:spAutoFit/>
          </a:bodyPr>
          <a:lstStyle/>
          <a:p>
            <a:pPr>
              <a:spcBef>
                <a:spcPts val="600"/>
              </a:spcBef>
            </a:pPr>
            <a:r>
              <a:rPr lang="ro-RO" sz="2000" b="1" dirty="0"/>
              <a:t>Pe de </a:t>
            </a:r>
            <a:r>
              <a:rPr lang="ro-RO" sz="2000" b="1" dirty="0" smtClean="0"/>
              <a:t>alt</a:t>
            </a:r>
            <a:r>
              <a:rPr lang="vi-VN" sz="2000" b="1" dirty="0" smtClean="0"/>
              <a:t>ă</a:t>
            </a:r>
            <a:r>
              <a:rPr lang="ro-RO" sz="2000" b="1" dirty="0" smtClean="0"/>
              <a:t> </a:t>
            </a:r>
            <a:r>
              <a:rPr lang="ro-RO" sz="2000" b="1" dirty="0"/>
              <a:t>parte, Isus </a:t>
            </a:r>
            <a:r>
              <a:rPr lang="ro-RO" sz="2000" b="1" dirty="0" smtClean="0"/>
              <a:t>–exemplul </a:t>
            </a:r>
            <a:r>
              <a:rPr lang="ro-RO" sz="2000" b="1" dirty="0"/>
              <a:t>nostru </a:t>
            </a:r>
            <a:r>
              <a:rPr lang="ro-RO" sz="2000" b="1" dirty="0" smtClean="0"/>
              <a:t>–, nu </a:t>
            </a:r>
            <a:r>
              <a:rPr lang="ro-RO" sz="2000" b="1" dirty="0"/>
              <a:t>a cedat </a:t>
            </a:r>
            <a:r>
              <a:rPr lang="ro-RO" sz="2000" b="1" dirty="0" smtClean="0"/>
              <a:t>gratific</a:t>
            </a:r>
            <a:r>
              <a:rPr lang="vi-VN" sz="2000" b="1" dirty="0" smtClean="0"/>
              <a:t>ă</a:t>
            </a:r>
            <a:r>
              <a:rPr lang="ro-RO" sz="2000" b="1" dirty="0" err="1" smtClean="0"/>
              <a:t>rii</a:t>
            </a:r>
            <a:r>
              <a:rPr lang="ro-RO" sz="2000" b="1" dirty="0" smtClean="0"/>
              <a:t> </a:t>
            </a:r>
            <a:r>
              <a:rPr lang="ro-RO" sz="2000" b="1" dirty="0"/>
              <a:t>instantanee în ciuda celor 40 de zile de </a:t>
            </a:r>
            <a:r>
              <a:rPr lang="ro-RO" sz="2000" b="1" dirty="0" smtClean="0"/>
              <a:t>post.</a:t>
            </a:r>
          </a:p>
          <a:p>
            <a:pPr>
              <a:spcBef>
                <a:spcPts val="600"/>
              </a:spcBef>
            </a:pPr>
            <a:r>
              <a:rPr lang="ro-RO" sz="2000" b="1" dirty="0" smtClean="0"/>
              <a:t>Nu </a:t>
            </a:r>
            <a:r>
              <a:rPr lang="ro-RO" sz="2000" b="1" dirty="0"/>
              <a:t>te </a:t>
            </a:r>
            <a:r>
              <a:rPr lang="ro-RO" sz="2000" b="1" dirty="0" smtClean="0"/>
              <a:t>l</a:t>
            </a:r>
            <a:r>
              <a:rPr lang="vi-VN" sz="2000" b="1" dirty="0" smtClean="0"/>
              <a:t>ă</a:t>
            </a:r>
            <a:r>
              <a:rPr lang="ro-RO" sz="2000" b="1" dirty="0" smtClean="0"/>
              <a:t>sa </a:t>
            </a:r>
            <a:r>
              <a:rPr lang="ro-RO" sz="2000" b="1" dirty="0"/>
              <a:t>dominat de </a:t>
            </a:r>
            <a:r>
              <a:rPr lang="ro-RO" sz="2000" b="1" dirty="0" smtClean="0"/>
              <a:t>pofte.</a:t>
            </a:r>
            <a:endParaRPr lang="ro-RO" sz="2000" b="1" dirty="0"/>
          </a:p>
        </p:txBody>
      </p:sp>
      <p:pic>
        <p:nvPicPr>
          <p:cNvPr id="9" name="Imagen 8">
            <a:extLst>
              <a:ext uri="{FF2B5EF4-FFF2-40B4-BE49-F238E27FC236}">
                <a16:creationId xmlns:a16="http://schemas.microsoft.com/office/drawing/2014/main" xmlns="" id="{7AD57432-E61B-48BE-8A62-B30C55628CE3}"/>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146649" y="4064473"/>
            <a:ext cx="1984076" cy="25951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2821771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9FC5FC97-CE6A-4367-9474-8877A8914C37}"/>
                                            </p:graphicEl>
                                          </p:spTgt>
                                        </p:tgtEl>
                                        <p:attrNameLst>
                                          <p:attrName>style.visibility</p:attrName>
                                        </p:attrNameLst>
                                      </p:cBhvr>
                                      <p:to>
                                        <p:strVal val="visible"/>
                                      </p:to>
                                    </p:set>
                                    <p:anim calcmode="lin" valueType="num">
                                      <p:cBhvr>
                                        <p:cTn id="31" dur="500" fill="hold"/>
                                        <p:tgtEl>
                                          <p:spTgt spid="7">
                                            <p:graphicEl>
                                              <a:dgm id="{9FC5FC97-CE6A-4367-9474-8877A8914C37}"/>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9FC5FC97-CE6A-4367-9474-8877A8914C37}"/>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9FC5FC97-CE6A-4367-9474-8877A8914C37}"/>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graphicEl>
                                              <a:dgm id="{5DCF737A-CAAE-499E-8ED7-B0EF4EC79950}"/>
                                            </p:graphicEl>
                                          </p:spTgt>
                                        </p:tgtEl>
                                        <p:attrNameLst>
                                          <p:attrName>style.visibility</p:attrName>
                                        </p:attrNameLst>
                                      </p:cBhvr>
                                      <p:to>
                                        <p:strVal val="visible"/>
                                      </p:to>
                                    </p:set>
                                    <p:animEffect transition="in" filter="wipe(left)">
                                      <p:cBhvr>
                                        <p:cTn id="36" dur="500"/>
                                        <p:tgtEl>
                                          <p:spTgt spid="7">
                                            <p:graphicEl>
                                              <a:dgm id="{5DCF737A-CAAE-499E-8ED7-B0EF4EC7995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graphicEl>
                                              <a:dgm id="{2896C14C-7A00-43FC-8BD2-2C75D09D5F1E}"/>
                                            </p:graphicEl>
                                          </p:spTgt>
                                        </p:tgtEl>
                                        <p:attrNameLst>
                                          <p:attrName>style.visibility</p:attrName>
                                        </p:attrNameLst>
                                      </p:cBhvr>
                                      <p:to>
                                        <p:strVal val="visible"/>
                                      </p:to>
                                    </p:set>
                                    <p:anim calcmode="lin" valueType="num">
                                      <p:cBhvr>
                                        <p:cTn id="41" dur="500" fill="hold"/>
                                        <p:tgtEl>
                                          <p:spTgt spid="7">
                                            <p:graphicEl>
                                              <a:dgm id="{2896C14C-7A00-43FC-8BD2-2C75D09D5F1E}"/>
                                            </p:graphicEl>
                                          </p:spTgt>
                                        </p:tgtEl>
                                        <p:attrNameLst>
                                          <p:attrName>ppt_w</p:attrName>
                                        </p:attrNameLst>
                                      </p:cBhvr>
                                      <p:tavLst>
                                        <p:tav tm="0">
                                          <p:val>
                                            <p:fltVal val="0"/>
                                          </p:val>
                                        </p:tav>
                                        <p:tav tm="100000">
                                          <p:val>
                                            <p:strVal val="#ppt_w"/>
                                          </p:val>
                                        </p:tav>
                                      </p:tavLst>
                                    </p:anim>
                                    <p:anim calcmode="lin" valueType="num">
                                      <p:cBhvr>
                                        <p:cTn id="42" dur="500" fill="hold"/>
                                        <p:tgtEl>
                                          <p:spTgt spid="7">
                                            <p:graphicEl>
                                              <a:dgm id="{2896C14C-7A00-43FC-8BD2-2C75D09D5F1E}"/>
                                            </p:graphicEl>
                                          </p:spTgt>
                                        </p:tgtEl>
                                        <p:attrNameLst>
                                          <p:attrName>ppt_h</p:attrName>
                                        </p:attrNameLst>
                                      </p:cBhvr>
                                      <p:tavLst>
                                        <p:tav tm="0">
                                          <p:val>
                                            <p:fltVal val="0"/>
                                          </p:val>
                                        </p:tav>
                                        <p:tav tm="100000">
                                          <p:val>
                                            <p:strVal val="#ppt_h"/>
                                          </p:val>
                                        </p:tav>
                                      </p:tavLst>
                                    </p:anim>
                                    <p:animEffect transition="in" filter="fade">
                                      <p:cBhvr>
                                        <p:cTn id="43" dur="500"/>
                                        <p:tgtEl>
                                          <p:spTgt spid="7">
                                            <p:graphicEl>
                                              <a:dgm id="{2896C14C-7A00-43FC-8BD2-2C75D09D5F1E}"/>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41326C63-CD96-48A9-9712-2807B2AC0AE1}"/>
                                            </p:graphicEl>
                                          </p:spTgt>
                                        </p:tgtEl>
                                        <p:attrNameLst>
                                          <p:attrName>style.visibility</p:attrName>
                                        </p:attrNameLst>
                                      </p:cBhvr>
                                      <p:to>
                                        <p:strVal val="visible"/>
                                      </p:to>
                                    </p:set>
                                    <p:animEffect transition="in" filter="wipe(left)">
                                      <p:cBhvr>
                                        <p:cTn id="46" dur="500"/>
                                        <p:tgtEl>
                                          <p:spTgt spid="7">
                                            <p:graphicEl>
                                              <a:dgm id="{41326C63-CD96-48A9-9712-2807B2AC0AE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graphicEl>
                                              <a:dgm id="{5F10DAAB-68F0-4E47-A594-BEEA3DFCF661}"/>
                                            </p:graphicEl>
                                          </p:spTgt>
                                        </p:tgtEl>
                                        <p:attrNameLst>
                                          <p:attrName>style.visibility</p:attrName>
                                        </p:attrNameLst>
                                      </p:cBhvr>
                                      <p:to>
                                        <p:strVal val="visible"/>
                                      </p:to>
                                    </p:set>
                                    <p:anim calcmode="lin" valueType="num">
                                      <p:cBhvr>
                                        <p:cTn id="51" dur="500" fill="hold"/>
                                        <p:tgtEl>
                                          <p:spTgt spid="7">
                                            <p:graphicEl>
                                              <a:dgm id="{5F10DAAB-68F0-4E47-A594-BEEA3DFCF661}"/>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F10DAAB-68F0-4E47-A594-BEEA3DFCF661}"/>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F10DAAB-68F0-4E47-A594-BEEA3DFCF661}"/>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C57BAA04-DF22-4D7C-B6C9-89BC285ABFDC}"/>
                                            </p:graphicEl>
                                          </p:spTgt>
                                        </p:tgtEl>
                                        <p:attrNameLst>
                                          <p:attrName>style.visibility</p:attrName>
                                        </p:attrNameLst>
                                      </p:cBhvr>
                                      <p:to>
                                        <p:strVal val="visible"/>
                                      </p:to>
                                    </p:set>
                                    <p:animEffect transition="in" filter="wipe(left)">
                                      <p:cBhvr>
                                        <p:cTn id="56" dur="500"/>
                                        <p:tgtEl>
                                          <p:spTgt spid="7">
                                            <p:graphicEl>
                                              <a:dgm id="{C57BAA04-DF22-4D7C-B6C9-89BC285ABFD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900" decel="100000" fill="hold"/>
                                        <p:tgtEl>
                                          <p:spTgt spid="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900" decel="100000" fill="hold"/>
                                        <p:tgtEl>
                                          <p:spTgt spid="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7" grpId="0" uiExpand="1">
        <p:bldSub>
          <a:bldDgm bld="one"/>
        </p:bldSub>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716B11B-EC0A-4587-8473-22A3540963A1}"/>
              </a:ext>
            </a:extLst>
          </p:cNvPr>
          <p:cNvSpPr/>
          <p:nvPr/>
        </p:nvSpPr>
        <p:spPr>
          <a:xfrm>
            <a:off x="0" y="0"/>
            <a:ext cx="9143999" cy="707886"/>
          </a:xfrm>
          <a:prstGeom prst="rect">
            <a:avLst/>
          </a:prstGeom>
        </p:spPr>
        <p:txBody>
          <a:bodyPr wrap="square">
            <a:spAutoFit/>
          </a:bodyPr>
          <a:lstStyle/>
          <a:p>
            <a:pPr algn="ctr"/>
            <a:r>
              <a:rPr lang="ro-RO"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rPr>
              <a:t>SĂ NE </a:t>
            </a:r>
            <a:r>
              <a:rPr lang="ro-RO" sz="40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rPr>
              <a:t>MULŢUMIM </a:t>
            </a:r>
            <a:r>
              <a:rPr lang="ro-RO"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rPr>
              <a:t>CU CE </a:t>
            </a:r>
            <a:r>
              <a:rPr lang="ro-RO" sz="40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rPr>
              <a:t>AVEM</a:t>
            </a:r>
            <a:endParaRPr lang="ro-RO"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endParaRPr>
          </a:p>
        </p:txBody>
      </p:sp>
      <p:sp>
        <p:nvSpPr>
          <p:cNvPr id="4" name="Rectángulo 3">
            <a:extLst>
              <a:ext uri="{FF2B5EF4-FFF2-40B4-BE49-F238E27FC236}">
                <a16:creationId xmlns:a16="http://schemas.microsoft.com/office/drawing/2014/main" xmlns="" id="{A24F83EB-A1D4-40A7-BA9C-3F55ECFCC7EB}"/>
              </a:ext>
            </a:extLst>
          </p:cNvPr>
          <p:cNvSpPr/>
          <p:nvPr/>
        </p:nvSpPr>
        <p:spPr>
          <a:xfrm>
            <a:off x="539149" y="627670"/>
            <a:ext cx="8065699" cy="923330"/>
          </a:xfrm>
          <a:prstGeom prst="rect">
            <a:avLst/>
          </a:prstGeom>
        </p:spPr>
        <p:txBody>
          <a:bodyPr wrap="square">
            <a:spAutoFit/>
          </a:bodyPr>
          <a:lstStyle/>
          <a:p>
            <a:r>
              <a:rPr lang="ro-RO" b="1" dirty="0" smtClean="0">
                <a:solidFill>
                  <a:srgbClr val="3F6531"/>
                </a:solidFill>
                <a:latin typeface="Comic Sans MS" panose="030F0702030302020204" pitchFamily="66" charset="0"/>
              </a:rPr>
              <a:t>„Negreşit, evlavia însoţit</a:t>
            </a:r>
            <a:r>
              <a:rPr lang="vi-VN" b="1" dirty="0" smtClean="0">
                <a:solidFill>
                  <a:srgbClr val="3F6531"/>
                </a:solidFill>
                <a:latin typeface="Comic Sans MS" panose="030F0702030302020204" pitchFamily="66" charset="0"/>
              </a:rPr>
              <a:t>ă</a:t>
            </a:r>
            <a:r>
              <a:rPr lang="ro-RO" b="1" dirty="0" smtClean="0">
                <a:solidFill>
                  <a:srgbClr val="3F6531"/>
                </a:solidFill>
                <a:latin typeface="Comic Sans MS" panose="030F0702030302020204" pitchFamily="66" charset="0"/>
              </a:rPr>
              <a:t> de mulţumire este un mare câştig.… Dac</a:t>
            </a:r>
            <a:r>
              <a:rPr lang="vi-VN" b="1" dirty="0" smtClean="0">
                <a:solidFill>
                  <a:srgbClr val="3F6531"/>
                </a:solidFill>
                <a:latin typeface="Comic Sans MS" panose="030F0702030302020204" pitchFamily="66" charset="0"/>
              </a:rPr>
              <a:t>ă</a:t>
            </a:r>
            <a:r>
              <a:rPr lang="ro-RO" b="1" dirty="0" smtClean="0">
                <a:solidFill>
                  <a:srgbClr val="3F6531"/>
                </a:solidFill>
                <a:latin typeface="Comic Sans MS" panose="030F0702030302020204" pitchFamily="66" charset="0"/>
              </a:rPr>
              <a:t> avem, dar, cu ce s</a:t>
            </a:r>
            <a:r>
              <a:rPr lang="vi-VN" b="1" dirty="0" smtClean="0">
                <a:solidFill>
                  <a:srgbClr val="3F6531"/>
                </a:solidFill>
                <a:latin typeface="Comic Sans MS" panose="030F0702030302020204" pitchFamily="66" charset="0"/>
              </a:rPr>
              <a:t>ă</a:t>
            </a:r>
            <a:r>
              <a:rPr lang="ro-RO" b="1" dirty="0" smtClean="0">
                <a:solidFill>
                  <a:srgbClr val="3F6531"/>
                </a:solidFill>
                <a:latin typeface="Comic Sans MS" panose="030F0702030302020204" pitchFamily="66" charset="0"/>
              </a:rPr>
              <a:t> ne </a:t>
            </a:r>
            <a:r>
              <a:rPr lang="ro-RO" b="1" dirty="0" err="1" smtClean="0">
                <a:solidFill>
                  <a:srgbClr val="3F6531"/>
                </a:solidFill>
                <a:latin typeface="Comic Sans MS" panose="030F0702030302020204" pitchFamily="66" charset="0"/>
              </a:rPr>
              <a:t>hr</a:t>
            </a:r>
            <a:r>
              <a:rPr lang="vi-VN" b="1" dirty="0" smtClean="0">
                <a:solidFill>
                  <a:srgbClr val="3F6531"/>
                </a:solidFill>
                <a:latin typeface="Comic Sans MS" panose="030F0702030302020204" pitchFamily="66" charset="0"/>
              </a:rPr>
              <a:t>ă</a:t>
            </a:r>
            <a:r>
              <a:rPr lang="ro-RO" b="1" dirty="0" err="1" smtClean="0">
                <a:solidFill>
                  <a:srgbClr val="3F6531"/>
                </a:solidFill>
                <a:latin typeface="Comic Sans MS" panose="030F0702030302020204" pitchFamily="66" charset="0"/>
              </a:rPr>
              <a:t>nim</a:t>
            </a:r>
            <a:r>
              <a:rPr lang="ro-RO" b="1" dirty="0" smtClean="0">
                <a:solidFill>
                  <a:srgbClr val="3F6531"/>
                </a:solidFill>
                <a:latin typeface="Comic Sans MS" panose="030F0702030302020204" pitchFamily="66" charset="0"/>
              </a:rPr>
              <a:t> şi cu ce s</a:t>
            </a:r>
            <a:r>
              <a:rPr lang="vi-VN" b="1" dirty="0" smtClean="0">
                <a:solidFill>
                  <a:srgbClr val="3F6531"/>
                </a:solidFill>
                <a:latin typeface="Comic Sans MS" panose="030F0702030302020204" pitchFamily="66" charset="0"/>
              </a:rPr>
              <a:t>ă</a:t>
            </a:r>
            <a:r>
              <a:rPr lang="ro-RO" b="1" dirty="0" smtClean="0">
                <a:solidFill>
                  <a:srgbClr val="3F6531"/>
                </a:solidFill>
                <a:latin typeface="Comic Sans MS" panose="030F0702030302020204" pitchFamily="66" charset="0"/>
              </a:rPr>
              <a:t> ne </a:t>
            </a:r>
            <a:r>
              <a:rPr lang="ro-RO" b="1" dirty="0" err="1" smtClean="0">
                <a:solidFill>
                  <a:srgbClr val="3F6531"/>
                </a:solidFill>
                <a:latin typeface="Comic Sans MS" panose="030F0702030302020204" pitchFamily="66" charset="0"/>
              </a:rPr>
              <a:t>îmbr</a:t>
            </a:r>
            <a:r>
              <a:rPr lang="vi-VN" b="1" dirty="0" smtClean="0">
                <a:solidFill>
                  <a:srgbClr val="3F6531"/>
                </a:solidFill>
                <a:latin typeface="Comic Sans MS" panose="030F0702030302020204" pitchFamily="66" charset="0"/>
              </a:rPr>
              <a:t>ă</a:t>
            </a:r>
            <a:r>
              <a:rPr lang="ro-RO" b="1" dirty="0" smtClean="0">
                <a:solidFill>
                  <a:srgbClr val="3F6531"/>
                </a:solidFill>
                <a:latin typeface="Comic Sans MS" panose="030F0702030302020204" pitchFamily="66" charset="0"/>
              </a:rPr>
              <a:t>c</a:t>
            </a:r>
            <a:r>
              <a:rPr lang="vi-VN" b="1" dirty="0" smtClean="0">
                <a:solidFill>
                  <a:srgbClr val="3F6531"/>
                </a:solidFill>
                <a:latin typeface="Comic Sans MS" panose="030F0702030302020204" pitchFamily="66" charset="0"/>
              </a:rPr>
              <a:t>ă</a:t>
            </a:r>
            <a:r>
              <a:rPr lang="ro-RO" b="1" dirty="0" smtClean="0">
                <a:solidFill>
                  <a:srgbClr val="3F6531"/>
                </a:solidFill>
                <a:latin typeface="Comic Sans MS" panose="030F0702030302020204" pitchFamily="66" charset="0"/>
              </a:rPr>
              <a:t>m, ne va fi de ajuns.” </a:t>
            </a:r>
            <a:r>
              <a:rPr lang="ro-RO" sz="1600" b="1" dirty="0" smtClean="0">
                <a:solidFill>
                  <a:srgbClr val="3F6531"/>
                </a:solidFill>
                <a:latin typeface="Comic Sans MS" panose="030F0702030302020204" pitchFamily="66" charset="0"/>
              </a:rPr>
              <a:t>(1 Timotei 6:</a:t>
            </a:r>
            <a:r>
              <a:rPr lang="ro-RO" sz="1600" b="1" dirty="0" err="1" smtClean="0">
                <a:solidFill>
                  <a:srgbClr val="3F6531"/>
                </a:solidFill>
                <a:latin typeface="Comic Sans MS" panose="030F0702030302020204" pitchFamily="66" charset="0"/>
              </a:rPr>
              <a:t>6</a:t>
            </a:r>
            <a:r>
              <a:rPr lang="ro-RO" sz="1600" b="1" dirty="0" smtClean="0">
                <a:solidFill>
                  <a:srgbClr val="3F6531"/>
                </a:solidFill>
                <a:latin typeface="Comic Sans MS" panose="030F0702030302020204" pitchFamily="66" charset="0"/>
              </a:rPr>
              <a:t>,8)</a:t>
            </a:r>
            <a:endParaRPr lang="ro-RO" sz="1600" b="1" dirty="0">
              <a:solidFill>
                <a:srgbClr val="3F6531"/>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D510D281-E45A-4C7A-B572-63E4099889B4}"/>
              </a:ext>
            </a:extLst>
          </p:cNvPr>
          <p:cNvSpPr txBox="1"/>
          <p:nvPr/>
        </p:nvSpPr>
        <p:spPr>
          <a:xfrm>
            <a:off x="3584761" y="1677436"/>
            <a:ext cx="5469148" cy="2631490"/>
          </a:xfrm>
          <a:prstGeom prst="rect">
            <a:avLst/>
          </a:prstGeom>
          <a:noFill/>
        </p:spPr>
        <p:txBody>
          <a:bodyPr wrap="square" rtlCol="0">
            <a:spAutoFit/>
          </a:bodyPr>
          <a:lstStyle/>
          <a:p>
            <a:pPr>
              <a:spcBef>
                <a:spcPts val="600"/>
              </a:spcBef>
            </a:pPr>
            <a:r>
              <a:rPr lang="ro-RO" sz="2000" b="1" dirty="0" smtClean="0"/>
              <a:t>Înţeleptul </a:t>
            </a:r>
            <a:r>
              <a:rPr lang="ro-RO" sz="2000" b="1" dirty="0"/>
              <a:t>îi cere lui </a:t>
            </a:r>
            <a:r>
              <a:rPr lang="ro-RO" sz="2000" b="1" dirty="0" smtClean="0"/>
              <a:t>Dumnezeu: „nu-mi da nici s</a:t>
            </a:r>
            <a:r>
              <a:rPr lang="vi-VN" sz="2000" b="1" dirty="0" smtClean="0"/>
              <a:t>ă</a:t>
            </a:r>
            <a:r>
              <a:rPr lang="ro-RO" sz="2000" b="1" dirty="0" smtClean="0"/>
              <a:t>r</a:t>
            </a:r>
            <a:r>
              <a:rPr lang="vi-VN" sz="2000" b="1" dirty="0" smtClean="0"/>
              <a:t>ă</a:t>
            </a:r>
            <a:r>
              <a:rPr lang="ro-RO" sz="2000" b="1" dirty="0" err="1" smtClean="0"/>
              <a:t>cie</a:t>
            </a:r>
            <a:r>
              <a:rPr lang="ro-RO" sz="2000" b="1" dirty="0" smtClean="0"/>
              <a:t>, nici bogăţie, d</a:t>
            </a:r>
            <a:r>
              <a:rPr lang="vi-VN" sz="2000" b="1" dirty="0" smtClean="0"/>
              <a:t>ă</a:t>
            </a:r>
            <a:r>
              <a:rPr lang="ro-RO" sz="2000" b="1" dirty="0" err="1" smtClean="0"/>
              <a:t>-mi</a:t>
            </a:r>
            <a:r>
              <a:rPr lang="ro-RO" sz="2000" b="1" dirty="0" smtClean="0"/>
              <a:t> pâinea care-mi trebuie.” (Proverbele 30:8).</a:t>
            </a:r>
          </a:p>
          <a:p>
            <a:pPr>
              <a:spcBef>
                <a:spcPts val="600"/>
              </a:spcBef>
            </a:pPr>
            <a:r>
              <a:rPr lang="ro-RO" sz="2000" b="1" dirty="0" smtClean="0"/>
              <a:t>Este </a:t>
            </a:r>
            <a:r>
              <a:rPr lang="ro-RO" sz="2000" b="1" dirty="0"/>
              <a:t>mult mai important </a:t>
            </a:r>
            <a:r>
              <a:rPr lang="ro-RO" sz="2000" b="1" dirty="0" smtClean="0"/>
              <a:t>s</a:t>
            </a:r>
            <a:r>
              <a:rPr lang="vi-VN" sz="2000" b="1" dirty="0" smtClean="0"/>
              <a:t>ă</a:t>
            </a:r>
            <a:r>
              <a:rPr lang="ro-RO" sz="2000" b="1" dirty="0" smtClean="0"/>
              <a:t> înveţi </a:t>
            </a:r>
            <a:r>
              <a:rPr lang="ro-RO" sz="2000" b="1" dirty="0"/>
              <a:t>a </a:t>
            </a:r>
            <a:r>
              <a:rPr lang="ro-RO" sz="2000" b="1" dirty="0" smtClean="0"/>
              <a:t>tr</a:t>
            </a:r>
            <a:r>
              <a:rPr lang="vi-VN" sz="2000" b="1" dirty="0" smtClean="0"/>
              <a:t>ă</a:t>
            </a:r>
            <a:r>
              <a:rPr lang="ro-RO" sz="2000" b="1" dirty="0" smtClean="0"/>
              <a:t>i </a:t>
            </a:r>
            <a:r>
              <a:rPr lang="ro-RO" sz="2000" b="1" dirty="0"/>
              <a:t>cu mijloacele de care dispui, ajustând cheltuielile la venituri. Preocuparea </a:t>
            </a:r>
            <a:r>
              <a:rPr lang="ro-RO" sz="2000" b="1" dirty="0" err="1" smtClean="0"/>
              <a:t>noastr</a:t>
            </a:r>
            <a:r>
              <a:rPr lang="vi-VN" sz="2000" b="1" dirty="0" smtClean="0"/>
              <a:t>ă</a:t>
            </a:r>
            <a:r>
              <a:rPr lang="ro-RO" sz="2000" b="1" dirty="0" smtClean="0"/>
              <a:t> </a:t>
            </a:r>
            <a:r>
              <a:rPr lang="ro-RO" sz="2000" b="1" dirty="0"/>
              <a:t>de </a:t>
            </a:r>
            <a:r>
              <a:rPr lang="ro-RO" sz="2000" b="1" dirty="0" err="1" smtClean="0"/>
              <a:t>baz</a:t>
            </a:r>
            <a:r>
              <a:rPr lang="vi-VN" sz="2000" b="1" dirty="0" smtClean="0"/>
              <a:t>ă</a:t>
            </a:r>
            <a:r>
              <a:rPr lang="ro-RO" sz="2000" b="1" dirty="0" smtClean="0"/>
              <a:t> </a:t>
            </a:r>
            <a:r>
              <a:rPr lang="ro-RO" sz="2000" b="1" dirty="0"/>
              <a:t>nu trebuie </a:t>
            </a:r>
            <a:r>
              <a:rPr lang="ro-RO" sz="2000" b="1" dirty="0" smtClean="0"/>
              <a:t>s</a:t>
            </a:r>
            <a:r>
              <a:rPr lang="vi-VN" sz="2000" b="1" dirty="0" smtClean="0"/>
              <a:t>ă</a:t>
            </a:r>
            <a:r>
              <a:rPr lang="ro-RO" sz="2000" b="1" dirty="0" smtClean="0"/>
              <a:t> </a:t>
            </a:r>
            <a:r>
              <a:rPr lang="ro-RO" sz="2000" b="1" dirty="0"/>
              <a:t>fie satisfacerea nevoilor noastre, ci </a:t>
            </a:r>
            <a:r>
              <a:rPr lang="ro-RO" sz="2000" b="1" dirty="0" smtClean="0"/>
              <a:t>c</a:t>
            </a:r>
            <a:r>
              <a:rPr lang="vi-VN" sz="2000" b="1" dirty="0" smtClean="0"/>
              <a:t>ă</a:t>
            </a:r>
            <a:r>
              <a:rPr lang="ro-RO" sz="2000" b="1" dirty="0" err="1" smtClean="0"/>
              <a:t>utarea</a:t>
            </a:r>
            <a:r>
              <a:rPr lang="ro-RO" sz="2000" b="1" dirty="0" smtClean="0"/>
              <a:t> </a:t>
            </a:r>
            <a:r>
              <a:rPr lang="ro-RO" sz="2000" b="1" dirty="0" err="1" smtClean="0"/>
              <a:t>împ</a:t>
            </a:r>
            <a:r>
              <a:rPr lang="vi-VN" sz="2000" b="1" dirty="0" smtClean="0"/>
              <a:t>ă</a:t>
            </a:r>
            <a:r>
              <a:rPr lang="ro-RO" sz="2000" b="1" dirty="0" err="1" smtClean="0"/>
              <a:t>răţiei</a:t>
            </a:r>
            <a:r>
              <a:rPr lang="ro-RO" sz="2000" b="1" dirty="0" smtClean="0"/>
              <a:t> </a:t>
            </a:r>
            <a:r>
              <a:rPr lang="ro-RO" sz="2000" b="1" dirty="0"/>
              <a:t>cerurilor </a:t>
            </a:r>
            <a:r>
              <a:rPr lang="ro-RO" sz="2000" b="1" dirty="0" smtClean="0"/>
              <a:t>(Matei 6:33).</a:t>
            </a:r>
            <a:endParaRPr lang="ro-RO" sz="2000" b="1" dirty="0"/>
          </a:p>
        </p:txBody>
      </p:sp>
      <p:pic>
        <p:nvPicPr>
          <p:cNvPr id="3" name="Imagen 2">
            <a:extLst>
              <a:ext uri="{FF2B5EF4-FFF2-40B4-BE49-F238E27FC236}">
                <a16:creationId xmlns:a16="http://schemas.microsoft.com/office/drawing/2014/main" xmlns="" id="{2CF6CC12-685A-452E-9690-023AD9CD6F75}"/>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3650" y="1677436"/>
            <a:ext cx="2656937" cy="1847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Resultado de imagen de parabola construir torre">
            <a:extLst>
              <a:ext uri="{FF2B5EF4-FFF2-40B4-BE49-F238E27FC236}">
                <a16:creationId xmlns:a16="http://schemas.microsoft.com/office/drawing/2014/main" xmlns="" id="{F6138DD9-E638-4987-BCDA-2797933D6214}"/>
              </a:ext>
            </a:extLst>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75825" y="4724905"/>
            <a:ext cx="5287021" cy="189845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6" name="Rectángulo 5">
            <a:extLst>
              <a:ext uri="{FF2B5EF4-FFF2-40B4-BE49-F238E27FC236}">
                <a16:creationId xmlns:a16="http://schemas.microsoft.com/office/drawing/2014/main" xmlns="" id="{BD86C472-4684-471D-B6CE-1014AF9979F2}"/>
              </a:ext>
            </a:extLst>
          </p:cNvPr>
          <p:cNvSpPr/>
          <p:nvPr/>
        </p:nvSpPr>
        <p:spPr>
          <a:xfrm>
            <a:off x="156754" y="3610957"/>
            <a:ext cx="3335366" cy="3170099"/>
          </a:xfrm>
          <a:prstGeom prst="rect">
            <a:avLst/>
          </a:prstGeom>
        </p:spPr>
        <p:txBody>
          <a:bodyPr wrap="square">
            <a:spAutoFit/>
          </a:bodyPr>
          <a:lstStyle/>
          <a:p>
            <a:pPr>
              <a:spcBef>
                <a:spcPts val="600"/>
              </a:spcBef>
            </a:pPr>
            <a:r>
              <a:rPr lang="ro-RO" sz="2000" b="1" dirty="0"/>
              <a:t>Cheia pentru a </a:t>
            </a:r>
            <a:r>
              <a:rPr lang="ro-RO" sz="2000" b="1" dirty="0" smtClean="0"/>
              <a:t>tr</a:t>
            </a:r>
            <a:r>
              <a:rPr lang="vi-VN" sz="2000" b="1" dirty="0" smtClean="0"/>
              <a:t>ă</a:t>
            </a:r>
            <a:r>
              <a:rPr lang="ro-RO" sz="2000" b="1" dirty="0" smtClean="0"/>
              <a:t>i </a:t>
            </a:r>
            <a:r>
              <a:rPr lang="ro-RO" sz="2000" b="1" dirty="0"/>
              <a:t>în </a:t>
            </a:r>
            <a:r>
              <a:rPr lang="ro-RO" sz="2000" b="1" dirty="0" smtClean="0"/>
              <a:t>m</a:t>
            </a:r>
            <a:r>
              <a:rPr lang="vi-VN" sz="2000" b="1" dirty="0" smtClean="0"/>
              <a:t>ă</a:t>
            </a:r>
            <a:r>
              <a:rPr lang="ro-RO" sz="2000" b="1" dirty="0" smtClean="0"/>
              <a:t>sura posibilităţilor </a:t>
            </a:r>
            <a:r>
              <a:rPr lang="ro-RO" sz="2000" b="1" dirty="0"/>
              <a:t>noastre </a:t>
            </a:r>
            <a:r>
              <a:rPr lang="ro-RO" sz="2000" b="1" dirty="0" err="1" smtClean="0"/>
              <a:t>const</a:t>
            </a:r>
            <a:r>
              <a:rPr lang="vi-VN" sz="2000" b="1" dirty="0" smtClean="0"/>
              <a:t>ă</a:t>
            </a:r>
            <a:r>
              <a:rPr lang="ro-RO" sz="2000" b="1" dirty="0" smtClean="0"/>
              <a:t> </a:t>
            </a:r>
            <a:r>
              <a:rPr lang="ro-RO" sz="2000" b="1" dirty="0"/>
              <a:t>în a ne face un buget prin care </a:t>
            </a:r>
            <a:r>
              <a:rPr lang="ro-RO" sz="2000" b="1" dirty="0" smtClean="0"/>
              <a:t>s</a:t>
            </a:r>
            <a:r>
              <a:rPr lang="vi-VN" sz="2000" b="1" dirty="0" smtClean="0"/>
              <a:t>ă</a:t>
            </a:r>
            <a:r>
              <a:rPr lang="ro-RO" sz="2000" b="1" dirty="0" smtClean="0"/>
              <a:t> compar</a:t>
            </a:r>
            <a:r>
              <a:rPr lang="vi-VN" sz="2000" b="1" dirty="0" smtClean="0"/>
              <a:t>ă</a:t>
            </a:r>
            <a:r>
              <a:rPr lang="ro-RO" sz="2000" b="1" dirty="0" smtClean="0"/>
              <a:t>m </a:t>
            </a:r>
            <a:r>
              <a:rPr lang="ro-RO" sz="2000" b="1" dirty="0"/>
              <a:t>cheltuielile noastre cu veniturile. </a:t>
            </a:r>
            <a:r>
              <a:rPr lang="ro-RO" sz="2000" b="1" dirty="0" smtClean="0"/>
              <a:t>Aminteşte-ţi</a:t>
            </a:r>
            <a:r>
              <a:rPr lang="ro-RO" sz="2000" b="1" dirty="0"/>
              <a:t>: nu cheltui ceva, nici nu te angaja la aceasta, </a:t>
            </a:r>
            <a:r>
              <a:rPr lang="ro-RO" sz="2000" b="1" dirty="0" smtClean="0"/>
              <a:t>dac</a:t>
            </a:r>
            <a:r>
              <a:rPr lang="vi-VN" sz="2000" b="1" dirty="0" smtClean="0"/>
              <a:t>ă</a:t>
            </a:r>
            <a:r>
              <a:rPr lang="ro-RO" sz="2000" b="1" dirty="0" smtClean="0"/>
              <a:t> </a:t>
            </a:r>
            <a:r>
              <a:rPr lang="ro-RO" sz="2000" b="1" dirty="0"/>
              <a:t>nu </a:t>
            </a:r>
            <a:r>
              <a:rPr lang="ro-RO" sz="2000" b="1" dirty="0" smtClean="0"/>
              <a:t>eşti </a:t>
            </a:r>
            <a:r>
              <a:rPr lang="ro-RO" sz="2000" b="1" dirty="0"/>
              <a:t>sigur </a:t>
            </a:r>
            <a:r>
              <a:rPr lang="ro-RO" sz="2000" b="1" dirty="0" smtClean="0"/>
              <a:t>c</a:t>
            </a:r>
            <a:r>
              <a:rPr lang="vi-VN" sz="2000" b="1" dirty="0" smtClean="0"/>
              <a:t>ă</a:t>
            </a:r>
            <a:r>
              <a:rPr lang="ro-RO" sz="2000" b="1" dirty="0" smtClean="0"/>
              <a:t> poţi </a:t>
            </a:r>
            <a:r>
              <a:rPr lang="ro-RO" sz="2000" b="1" dirty="0"/>
              <a:t>face </a:t>
            </a:r>
            <a:r>
              <a:rPr lang="ro-RO" sz="2000" b="1" dirty="0" err="1" smtClean="0"/>
              <a:t>faţ</a:t>
            </a:r>
            <a:r>
              <a:rPr lang="vi-VN" sz="2000" b="1" dirty="0" smtClean="0"/>
              <a:t>ă</a:t>
            </a:r>
            <a:r>
              <a:rPr lang="ro-RO" sz="2000" b="1" dirty="0" smtClean="0"/>
              <a:t> (Luca 14:27-30)</a:t>
            </a:r>
            <a:endParaRPr lang="ro-RO" sz="2000" b="1" dirty="0"/>
          </a:p>
        </p:txBody>
      </p:sp>
    </p:spTree>
    <p:extLst>
      <p:ext uri="{BB962C8B-B14F-4D97-AF65-F5344CB8AC3E}">
        <p14:creationId xmlns:p14="http://schemas.microsoft.com/office/powerpoint/2010/main" xmlns="" val="2738441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gtEl>
                                      </p:cBhvr>
                                    </p:animEffect>
                                  </p:childTnLst>
                                </p:cTn>
                              </p:par>
                            </p:childTnLst>
                          </p:cTn>
                        </p:par>
                        <p:par>
                          <p:cTn id="36" fill="hold">
                            <p:stCondLst>
                              <p:cond delay="1000"/>
                            </p:stCondLst>
                            <p:childTnLst>
                              <p:par>
                                <p:cTn id="37" presetID="47" presetClass="entr" presetSubtype="0" fill="hold" grpId="0"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1028"/>
                                        </p:tgtEl>
                                        <p:attrNameLst>
                                          <p:attrName>style.visibility</p:attrName>
                                        </p:attrNameLst>
                                      </p:cBhvr>
                                      <p:to>
                                        <p:strVal val="visible"/>
                                      </p:to>
                                    </p:set>
                                    <p:anim calcmode="lin" valueType="num">
                                      <p:cBhvr>
                                        <p:cTn id="52" dur="500" fill="hold"/>
                                        <p:tgtEl>
                                          <p:spTgt spid="1028"/>
                                        </p:tgtEl>
                                        <p:attrNameLst>
                                          <p:attrName>ppt_w</p:attrName>
                                        </p:attrNameLst>
                                      </p:cBhvr>
                                      <p:tavLst>
                                        <p:tav tm="0">
                                          <p:val>
                                            <p:fltVal val="0"/>
                                          </p:val>
                                        </p:tav>
                                        <p:tav tm="100000">
                                          <p:val>
                                            <p:strVal val="#ppt_w"/>
                                          </p:val>
                                        </p:tav>
                                      </p:tavLst>
                                    </p:anim>
                                    <p:anim calcmode="lin" valueType="num">
                                      <p:cBhvr>
                                        <p:cTn id="53" dur="500" fill="hold"/>
                                        <p:tgtEl>
                                          <p:spTgt spid="1028"/>
                                        </p:tgtEl>
                                        <p:attrNameLst>
                                          <p:attrName>ppt_h</p:attrName>
                                        </p:attrNameLst>
                                      </p:cBhvr>
                                      <p:tavLst>
                                        <p:tav tm="0">
                                          <p:val>
                                            <p:fltVal val="0"/>
                                          </p:val>
                                        </p:tav>
                                        <p:tav tm="100000">
                                          <p:val>
                                            <p:strVal val="#ppt_h"/>
                                          </p:val>
                                        </p:tav>
                                      </p:tavLst>
                                    </p:anim>
                                    <p:animEffect transition="in" filter="fade">
                                      <p:cBhvr>
                                        <p:cTn id="5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D7A6BA7-305A-4A09-97EA-6F03504DE2C1}"/>
              </a:ext>
            </a:extLst>
          </p:cNvPr>
          <p:cNvSpPr/>
          <p:nvPr/>
        </p:nvSpPr>
        <p:spPr>
          <a:xfrm>
            <a:off x="2812207" y="0"/>
            <a:ext cx="6331792" cy="769441"/>
          </a:xfrm>
          <a:prstGeom prst="rect">
            <a:avLst/>
          </a:prstGeom>
        </p:spPr>
        <p:txBody>
          <a:bodyPr wrap="square">
            <a:spAutoFit/>
          </a:bodyPr>
          <a:lstStyle/>
          <a:p>
            <a:pPr algn="ctr"/>
            <a:r>
              <a:rPr lang="ro-RO" sz="4400" b="1">
                <a:ln w="12700">
                  <a:solidFill>
                    <a:schemeClr val="tx1"/>
                  </a:solidFill>
                  <a:prstDash val="solid"/>
                </a:ln>
                <a:pattFill prst="pct50">
                  <a:fgClr>
                    <a:srgbClr val="FFFFCC"/>
                  </a:fgClr>
                  <a:bgClr>
                    <a:srgbClr val="FFFF99"/>
                  </a:bgClr>
                </a:pattFill>
                <a:effectLst>
                  <a:outerShdw dist="38100" dir="2640000" algn="bl" rotWithShape="0">
                    <a:srgbClr val="FFFF00"/>
                  </a:outerShdw>
                </a:effectLst>
              </a:rPr>
              <a:t>SĂ FUGIM DE </a:t>
            </a:r>
            <a:r>
              <a:rPr lang="ro-RO" sz="4400" b="1" smtClean="0">
                <a:ln w="12700">
                  <a:solidFill>
                    <a:schemeClr val="tx1"/>
                  </a:solidFill>
                  <a:prstDash val="solid"/>
                </a:ln>
                <a:pattFill prst="pct50">
                  <a:fgClr>
                    <a:srgbClr val="FFFFCC"/>
                  </a:fgClr>
                  <a:bgClr>
                    <a:srgbClr val="FFFF99"/>
                  </a:bgClr>
                </a:pattFill>
                <a:effectLst>
                  <a:outerShdw dist="38100" dir="2640000" algn="bl" rotWithShape="0">
                    <a:srgbClr val="FFFF00"/>
                  </a:outerShdw>
                </a:effectLst>
              </a:rPr>
              <a:t>DATORII</a:t>
            </a:r>
            <a:endParaRPr lang="ro-RO" sz="4400" b="1">
              <a:ln w="12700">
                <a:solidFill>
                  <a:schemeClr val="tx1"/>
                </a:solidFill>
                <a:prstDash val="solid"/>
              </a:ln>
              <a:pattFill prst="pct50">
                <a:fgClr>
                  <a:srgbClr val="FFFFCC"/>
                </a:fgClr>
                <a:bgClr>
                  <a:srgbClr val="FFFF99"/>
                </a:bgClr>
              </a:pattFill>
              <a:effectLst>
                <a:outerShdw dist="38100" dir="2640000" algn="bl" rotWithShape="0">
                  <a:srgbClr val="FFFF00"/>
                </a:outerShdw>
              </a:effectLst>
            </a:endParaRPr>
          </a:p>
        </p:txBody>
      </p:sp>
      <p:sp>
        <p:nvSpPr>
          <p:cNvPr id="3" name="Rectángulo 2">
            <a:extLst>
              <a:ext uri="{FF2B5EF4-FFF2-40B4-BE49-F238E27FC236}">
                <a16:creationId xmlns:a16="http://schemas.microsoft.com/office/drawing/2014/main" xmlns="" id="{54F1BC7B-FBF1-4B8D-AD35-B69B36EA54B2}"/>
              </a:ext>
            </a:extLst>
          </p:cNvPr>
          <p:cNvSpPr/>
          <p:nvPr/>
        </p:nvSpPr>
        <p:spPr>
          <a:xfrm>
            <a:off x="3109820" y="769441"/>
            <a:ext cx="5736566" cy="646331"/>
          </a:xfrm>
          <a:prstGeom prst="rect">
            <a:avLst/>
          </a:prstGeom>
        </p:spPr>
        <p:txBody>
          <a:bodyPr wrap="square">
            <a:spAutoFit/>
          </a:bodyPr>
          <a:lstStyle/>
          <a:p>
            <a:pPr algn="ctr"/>
            <a:r>
              <a:rPr lang="ro-RO" b="1" dirty="0" smtClean="0">
                <a:solidFill>
                  <a:schemeClr val="accent4">
                    <a:lumMod val="20000"/>
                    <a:lumOff val="80000"/>
                  </a:schemeClr>
                </a:solidFill>
                <a:latin typeface="Comic Sans MS" panose="030F0702030302020204" pitchFamily="66" charset="0"/>
              </a:rPr>
              <a:t>„Omul </a:t>
            </a:r>
            <a:r>
              <a:rPr lang="ro-RO" b="1" dirty="0">
                <a:solidFill>
                  <a:schemeClr val="accent4">
                    <a:lumMod val="20000"/>
                    <a:lumOff val="80000"/>
                  </a:schemeClr>
                </a:solidFill>
                <a:latin typeface="Comic Sans MS" panose="030F0702030302020204" pitchFamily="66" charset="0"/>
              </a:rPr>
              <a:t>nechibzuit </a:t>
            </a:r>
            <a:r>
              <a:rPr lang="ro-RO" b="1" dirty="0" smtClean="0">
                <a:solidFill>
                  <a:schemeClr val="accent4">
                    <a:lumMod val="20000"/>
                    <a:lumOff val="80000"/>
                  </a:schemeClr>
                </a:solidFill>
                <a:latin typeface="Comic Sans MS" panose="030F0702030302020204" pitchFamily="66" charset="0"/>
              </a:rPr>
              <a:t>d</a:t>
            </a:r>
            <a:r>
              <a:rPr lang="vi-VN" b="1" dirty="0" smtClean="0">
                <a:solidFill>
                  <a:schemeClr val="accent4">
                    <a:lumMod val="20000"/>
                    <a:lumOff val="80000"/>
                  </a:schemeClr>
                </a:solidFill>
                <a:latin typeface="Comic Sans MS" panose="030F0702030302020204" pitchFamily="66" charset="0"/>
              </a:rPr>
              <a:t>ă</a:t>
            </a:r>
            <a:r>
              <a:rPr lang="ro-RO" b="1" dirty="0" smtClean="0">
                <a:solidFill>
                  <a:schemeClr val="accent4">
                    <a:lumMod val="20000"/>
                    <a:lumOff val="80000"/>
                  </a:schemeClr>
                </a:solidFill>
                <a:latin typeface="Comic Sans MS" panose="030F0702030302020204" pitchFamily="66" charset="0"/>
              </a:rPr>
              <a:t> garanţie şi </a:t>
            </a:r>
            <a:r>
              <a:rPr lang="ro-RO" b="1" dirty="0" err="1" smtClean="0">
                <a:solidFill>
                  <a:schemeClr val="accent4">
                    <a:lumMod val="20000"/>
                    <a:lumOff val="80000"/>
                  </a:schemeClr>
                </a:solidFill>
                <a:latin typeface="Comic Sans MS" panose="030F0702030302020204" pitchFamily="66" charset="0"/>
              </a:rPr>
              <a:t>gireaz</a:t>
            </a:r>
            <a:r>
              <a:rPr lang="vi-VN" b="1" dirty="0" smtClean="0">
                <a:solidFill>
                  <a:schemeClr val="accent4">
                    <a:lumMod val="20000"/>
                    <a:lumOff val="80000"/>
                  </a:schemeClr>
                </a:solidFill>
                <a:latin typeface="Comic Sans MS" panose="030F0702030302020204" pitchFamily="66" charset="0"/>
              </a:rPr>
              <a:t>ă</a:t>
            </a:r>
            <a:r>
              <a:rPr lang="ro-RO" b="1" dirty="0" smtClean="0">
                <a:solidFill>
                  <a:schemeClr val="accent4">
                    <a:lumMod val="20000"/>
                    <a:lumOff val="80000"/>
                  </a:schemeClr>
                </a:solidFill>
                <a:latin typeface="Comic Sans MS" panose="030F0702030302020204" pitchFamily="66" charset="0"/>
              </a:rPr>
              <a:t> </a:t>
            </a:r>
            <a:r>
              <a:rPr lang="ro-RO" b="1" dirty="0">
                <a:solidFill>
                  <a:schemeClr val="accent4">
                    <a:lumMod val="20000"/>
                    <a:lumOff val="80000"/>
                  </a:schemeClr>
                </a:solidFill>
                <a:latin typeface="Comic Sans MS" panose="030F0702030302020204" pitchFamily="66" charset="0"/>
              </a:rPr>
              <a:t>pentru semenul </a:t>
            </a:r>
            <a:r>
              <a:rPr lang="ro-RO" b="1" dirty="0" smtClean="0">
                <a:solidFill>
                  <a:schemeClr val="accent4">
                    <a:lumMod val="20000"/>
                    <a:lumOff val="80000"/>
                  </a:schemeClr>
                </a:solidFill>
                <a:latin typeface="Comic Sans MS" panose="030F0702030302020204" pitchFamily="66" charset="0"/>
              </a:rPr>
              <a:t>s</a:t>
            </a:r>
            <a:r>
              <a:rPr lang="vi-VN" b="1" dirty="0" smtClean="0">
                <a:solidFill>
                  <a:schemeClr val="accent4">
                    <a:lumMod val="20000"/>
                    <a:lumOff val="80000"/>
                  </a:schemeClr>
                </a:solidFill>
                <a:latin typeface="Comic Sans MS" panose="030F0702030302020204" pitchFamily="66" charset="0"/>
              </a:rPr>
              <a:t>ă</a:t>
            </a:r>
            <a:r>
              <a:rPr lang="ro-RO" b="1" dirty="0" smtClean="0">
                <a:solidFill>
                  <a:schemeClr val="accent4">
                    <a:lumMod val="20000"/>
                    <a:lumOff val="80000"/>
                  </a:schemeClr>
                </a:solidFill>
                <a:latin typeface="Comic Sans MS" panose="030F0702030302020204" pitchFamily="66" charset="0"/>
              </a:rPr>
              <a:t>u” </a:t>
            </a:r>
            <a:r>
              <a:rPr lang="ro-RO" sz="1600" b="1" dirty="0" smtClean="0">
                <a:solidFill>
                  <a:schemeClr val="accent4">
                    <a:lumMod val="20000"/>
                    <a:lumOff val="80000"/>
                  </a:schemeClr>
                </a:solidFill>
                <a:latin typeface="Comic Sans MS" panose="030F0702030302020204" pitchFamily="66" charset="0"/>
              </a:rPr>
              <a:t>(Proverbe 17:18 </a:t>
            </a:r>
            <a:r>
              <a:rPr lang="ro-RO" sz="1400" b="1" dirty="0" err="1" smtClean="0">
                <a:solidFill>
                  <a:schemeClr val="accent4">
                    <a:lumMod val="20000"/>
                    <a:lumOff val="80000"/>
                  </a:schemeClr>
                </a:solidFill>
                <a:latin typeface="Comic Sans MS" panose="030F0702030302020204" pitchFamily="66" charset="0"/>
              </a:rPr>
              <a:t>NTR</a:t>
            </a:r>
            <a:r>
              <a:rPr lang="ro-RO" sz="1600" b="1" dirty="0" smtClean="0">
                <a:solidFill>
                  <a:schemeClr val="accent4">
                    <a:lumMod val="20000"/>
                    <a:lumOff val="80000"/>
                  </a:schemeClr>
                </a:solidFill>
                <a:latin typeface="Comic Sans MS" panose="030F0702030302020204" pitchFamily="66" charset="0"/>
              </a:rPr>
              <a:t>)</a:t>
            </a:r>
            <a:endParaRPr lang="ro-RO" sz="1600" b="1" dirty="0">
              <a:solidFill>
                <a:schemeClr val="accent4">
                  <a:lumMod val="20000"/>
                  <a:lumOff val="8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D7D183B9-4B60-4FC9-AB16-8FD296A88480}"/>
              </a:ext>
            </a:extLst>
          </p:cNvPr>
          <p:cNvSpPr txBox="1"/>
          <p:nvPr/>
        </p:nvSpPr>
        <p:spPr>
          <a:xfrm>
            <a:off x="189781" y="1610410"/>
            <a:ext cx="4068710" cy="5247590"/>
          </a:xfrm>
          <a:prstGeom prst="rect">
            <a:avLst/>
          </a:prstGeom>
          <a:noFill/>
        </p:spPr>
        <p:txBody>
          <a:bodyPr wrap="square" rtlCol="0">
            <a:spAutoFit/>
          </a:bodyPr>
          <a:lstStyle/>
          <a:p>
            <a:pPr>
              <a:spcBef>
                <a:spcPts val="600"/>
              </a:spcBef>
            </a:pPr>
            <a:r>
              <a:rPr lang="ro-RO" sz="2000" b="1" dirty="0">
                <a:solidFill>
                  <a:schemeClr val="bg1"/>
                </a:solidFill>
              </a:rPr>
              <a:t>Sfatul inspirat </a:t>
            </a:r>
            <a:r>
              <a:rPr lang="ro-RO" sz="2000" b="1" dirty="0" smtClean="0">
                <a:solidFill>
                  <a:schemeClr val="bg1"/>
                </a:solidFill>
              </a:rPr>
              <a:t>spune: evit</a:t>
            </a:r>
            <a:r>
              <a:rPr lang="vi-VN" sz="2000" b="1" dirty="0" smtClean="0">
                <a:solidFill>
                  <a:schemeClr val="bg1"/>
                </a:solidFill>
              </a:rPr>
              <a:t>ă</a:t>
            </a:r>
            <a:r>
              <a:rPr lang="ro-RO" sz="2000" b="1" dirty="0" smtClean="0">
                <a:solidFill>
                  <a:schemeClr val="bg1"/>
                </a:solidFill>
              </a:rPr>
              <a:t> s</a:t>
            </a:r>
            <a:r>
              <a:rPr lang="vi-VN" sz="2000" b="1" dirty="0" smtClean="0">
                <a:solidFill>
                  <a:schemeClr val="bg1"/>
                </a:solidFill>
              </a:rPr>
              <a:t>ă</a:t>
            </a:r>
            <a:r>
              <a:rPr lang="ro-RO" sz="2000" b="1" dirty="0" smtClean="0">
                <a:solidFill>
                  <a:schemeClr val="bg1"/>
                </a:solidFill>
              </a:rPr>
              <a:t> </a:t>
            </a:r>
            <a:r>
              <a:rPr lang="ro-RO" sz="2000" b="1" dirty="0">
                <a:solidFill>
                  <a:schemeClr val="bg1"/>
                </a:solidFill>
              </a:rPr>
              <a:t>te îndatorezi sau </a:t>
            </a:r>
            <a:r>
              <a:rPr lang="ro-RO" sz="2000" b="1" dirty="0" smtClean="0">
                <a:solidFill>
                  <a:schemeClr val="bg1"/>
                </a:solidFill>
              </a:rPr>
              <a:t>s</a:t>
            </a:r>
            <a:r>
              <a:rPr lang="vi-VN" sz="2000" b="1" dirty="0" smtClean="0">
                <a:solidFill>
                  <a:schemeClr val="bg1"/>
                </a:solidFill>
              </a:rPr>
              <a:t>ă</a:t>
            </a:r>
            <a:r>
              <a:rPr lang="ro-RO" sz="2000" b="1" dirty="0" smtClean="0">
                <a:solidFill>
                  <a:schemeClr val="bg1"/>
                </a:solidFill>
              </a:rPr>
              <a:t> </a:t>
            </a:r>
            <a:r>
              <a:rPr lang="ro-RO" sz="2000" b="1" dirty="0">
                <a:solidFill>
                  <a:schemeClr val="bg1"/>
                </a:solidFill>
              </a:rPr>
              <a:t>girezi pentru datoriile altora. </a:t>
            </a:r>
          </a:p>
          <a:p>
            <a:pPr>
              <a:spcBef>
                <a:spcPts val="600"/>
              </a:spcBef>
            </a:pPr>
            <a:r>
              <a:rPr lang="ro-RO" sz="2000" b="1" dirty="0">
                <a:solidFill>
                  <a:schemeClr val="bg1"/>
                </a:solidFill>
              </a:rPr>
              <a:t>Cel care cere împrumut </a:t>
            </a:r>
            <a:r>
              <a:rPr lang="ro-RO" sz="2000" b="1" dirty="0" smtClean="0">
                <a:solidFill>
                  <a:schemeClr val="bg1"/>
                </a:solidFill>
              </a:rPr>
              <a:t>r</a:t>
            </a:r>
            <a:r>
              <a:rPr lang="vi-VN" sz="2000" b="1" dirty="0" smtClean="0">
                <a:solidFill>
                  <a:schemeClr val="bg1"/>
                </a:solidFill>
              </a:rPr>
              <a:t>ă</a:t>
            </a:r>
            <a:r>
              <a:rPr lang="ro-RO" sz="2000" b="1" dirty="0" smtClean="0">
                <a:solidFill>
                  <a:schemeClr val="bg1"/>
                </a:solidFill>
              </a:rPr>
              <a:t>mâne </a:t>
            </a:r>
            <a:r>
              <a:rPr lang="ro-RO" sz="2000" b="1" dirty="0">
                <a:solidFill>
                  <a:schemeClr val="bg1"/>
                </a:solidFill>
              </a:rPr>
              <a:t>la mila celui ce-l </a:t>
            </a:r>
            <a:r>
              <a:rPr lang="ro-RO" sz="2000" b="1" dirty="0" smtClean="0">
                <a:solidFill>
                  <a:schemeClr val="bg1"/>
                </a:solidFill>
              </a:rPr>
              <a:t>împrumut</a:t>
            </a:r>
            <a:r>
              <a:rPr lang="vi-VN" sz="2000" b="1" dirty="0" smtClean="0">
                <a:solidFill>
                  <a:schemeClr val="bg1"/>
                </a:solidFill>
              </a:rPr>
              <a:t>ă</a:t>
            </a:r>
            <a:r>
              <a:rPr lang="ro-RO" sz="2000" b="1" dirty="0" smtClean="0">
                <a:solidFill>
                  <a:schemeClr val="bg1"/>
                </a:solidFill>
              </a:rPr>
              <a:t>, </a:t>
            </a:r>
            <a:r>
              <a:rPr lang="ro-RO" sz="2000" b="1" dirty="0">
                <a:solidFill>
                  <a:schemeClr val="bg1"/>
                </a:solidFill>
              </a:rPr>
              <a:t>fie </a:t>
            </a:r>
            <a:r>
              <a:rPr lang="ro-RO" sz="2000" b="1" dirty="0" smtClean="0">
                <a:solidFill>
                  <a:schemeClr val="bg1"/>
                </a:solidFill>
              </a:rPr>
              <a:t>c</a:t>
            </a:r>
            <a:r>
              <a:rPr lang="vi-VN" sz="2000" b="1" dirty="0" smtClean="0">
                <a:solidFill>
                  <a:schemeClr val="bg1"/>
                </a:solidFill>
              </a:rPr>
              <a:t>ă</a:t>
            </a:r>
            <a:r>
              <a:rPr lang="ro-RO" sz="2000" b="1" dirty="0" smtClean="0">
                <a:solidFill>
                  <a:schemeClr val="bg1"/>
                </a:solidFill>
              </a:rPr>
              <a:t> </a:t>
            </a:r>
            <a:r>
              <a:rPr lang="ro-RO" sz="2000" b="1" dirty="0">
                <a:solidFill>
                  <a:schemeClr val="bg1"/>
                </a:solidFill>
              </a:rPr>
              <a:t>e vorba de o entitate </a:t>
            </a:r>
            <a:r>
              <a:rPr lang="ro-RO" sz="2000" b="1" dirty="0" smtClean="0">
                <a:solidFill>
                  <a:schemeClr val="bg1"/>
                </a:solidFill>
              </a:rPr>
              <a:t>financiar</a:t>
            </a:r>
            <a:r>
              <a:rPr lang="vi-VN" sz="2000" b="1" dirty="0" smtClean="0">
                <a:solidFill>
                  <a:schemeClr val="bg1"/>
                </a:solidFill>
              </a:rPr>
              <a:t>ă</a:t>
            </a:r>
            <a:r>
              <a:rPr lang="ro-RO" sz="2000" b="1" dirty="0" smtClean="0">
                <a:solidFill>
                  <a:schemeClr val="bg1"/>
                </a:solidFill>
              </a:rPr>
              <a:t> </a:t>
            </a:r>
            <a:r>
              <a:rPr lang="ro-RO" sz="2000" b="1" dirty="0">
                <a:solidFill>
                  <a:schemeClr val="bg1"/>
                </a:solidFill>
              </a:rPr>
              <a:t>sau  de un individ.</a:t>
            </a:r>
          </a:p>
          <a:p>
            <a:pPr>
              <a:spcBef>
                <a:spcPts val="600"/>
              </a:spcBef>
            </a:pPr>
            <a:r>
              <a:rPr lang="ro-RO" sz="2000" b="1" dirty="0">
                <a:solidFill>
                  <a:schemeClr val="bg1"/>
                </a:solidFill>
              </a:rPr>
              <a:t>Chiar </a:t>
            </a:r>
            <a:r>
              <a:rPr lang="ro-RO" sz="2000" b="1" dirty="0" smtClean="0">
                <a:solidFill>
                  <a:schemeClr val="bg1"/>
                </a:solidFill>
              </a:rPr>
              <a:t>dac</a:t>
            </a:r>
            <a:r>
              <a:rPr lang="vi-VN" sz="2000" b="1" dirty="0" smtClean="0">
                <a:solidFill>
                  <a:schemeClr val="bg1"/>
                </a:solidFill>
              </a:rPr>
              <a:t>ă</a:t>
            </a:r>
            <a:r>
              <a:rPr lang="ro-RO" sz="2000" b="1" dirty="0" smtClean="0">
                <a:solidFill>
                  <a:schemeClr val="bg1"/>
                </a:solidFill>
              </a:rPr>
              <a:t> </a:t>
            </a:r>
            <a:r>
              <a:rPr lang="ro-RO" sz="2000" b="1" dirty="0">
                <a:solidFill>
                  <a:schemeClr val="bg1"/>
                </a:solidFill>
              </a:rPr>
              <a:t>datoria nu este un </a:t>
            </a:r>
            <a:r>
              <a:rPr lang="ro-RO" sz="2000" b="1" dirty="0" smtClean="0">
                <a:solidFill>
                  <a:schemeClr val="bg1"/>
                </a:solidFill>
              </a:rPr>
              <a:t>p</a:t>
            </a:r>
            <a:r>
              <a:rPr lang="vi-VN" sz="2000" b="1" dirty="0" smtClean="0">
                <a:solidFill>
                  <a:schemeClr val="bg1"/>
                </a:solidFill>
              </a:rPr>
              <a:t>ă</a:t>
            </a:r>
            <a:r>
              <a:rPr lang="ro-RO" sz="2000" b="1" dirty="0" smtClean="0">
                <a:solidFill>
                  <a:schemeClr val="bg1"/>
                </a:solidFill>
              </a:rPr>
              <a:t>cat</a:t>
            </a:r>
            <a:r>
              <a:rPr lang="ro-RO" sz="2000" b="1" dirty="0">
                <a:solidFill>
                  <a:schemeClr val="bg1"/>
                </a:solidFill>
              </a:rPr>
              <a:t>, poate afecta </a:t>
            </a:r>
            <a:r>
              <a:rPr lang="ro-RO" sz="2000" b="1" dirty="0" smtClean="0">
                <a:solidFill>
                  <a:schemeClr val="bg1"/>
                </a:solidFill>
              </a:rPr>
              <a:t>experienţa </a:t>
            </a:r>
            <a:r>
              <a:rPr lang="ro-RO" sz="2000" b="1" dirty="0" err="1" smtClean="0">
                <a:solidFill>
                  <a:schemeClr val="bg1"/>
                </a:solidFill>
              </a:rPr>
              <a:t>noastr</a:t>
            </a:r>
            <a:r>
              <a:rPr lang="vi-VN" sz="2000" b="1" dirty="0" smtClean="0">
                <a:solidFill>
                  <a:schemeClr val="bg1"/>
                </a:solidFill>
              </a:rPr>
              <a:t>ă</a:t>
            </a:r>
            <a:r>
              <a:rPr lang="ro-RO" sz="2000" b="1" dirty="0" smtClean="0">
                <a:solidFill>
                  <a:schemeClr val="bg1"/>
                </a:solidFill>
              </a:rPr>
              <a:t> spiritual</a:t>
            </a:r>
            <a:r>
              <a:rPr lang="vi-VN" sz="2000" b="1" dirty="0" smtClean="0">
                <a:solidFill>
                  <a:schemeClr val="bg1"/>
                </a:solidFill>
              </a:rPr>
              <a:t>ă</a:t>
            </a:r>
            <a:r>
              <a:rPr lang="ro-RO" sz="2000" b="1" dirty="0" smtClean="0">
                <a:solidFill>
                  <a:schemeClr val="bg1"/>
                </a:solidFill>
              </a:rPr>
              <a:t> şi </a:t>
            </a:r>
            <a:r>
              <a:rPr lang="ro-RO" sz="2000" b="1" dirty="0">
                <a:solidFill>
                  <a:schemeClr val="bg1"/>
                </a:solidFill>
              </a:rPr>
              <a:t>poate avea un impact negativ în </a:t>
            </a:r>
            <a:r>
              <a:rPr lang="ro-RO" sz="2000" b="1" dirty="0" smtClean="0">
                <a:solidFill>
                  <a:schemeClr val="bg1"/>
                </a:solidFill>
              </a:rPr>
              <a:t>finanţarea </a:t>
            </a:r>
            <a:r>
              <a:rPr lang="ro-RO" sz="2000" b="1" dirty="0" err="1" smtClean="0">
                <a:solidFill>
                  <a:schemeClr val="bg1"/>
                </a:solidFill>
              </a:rPr>
              <a:t>lucr</a:t>
            </a:r>
            <a:r>
              <a:rPr lang="vi-VN" sz="2000" b="1" dirty="0" smtClean="0">
                <a:solidFill>
                  <a:schemeClr val="bg1"/>
                </a:solidFill>
              </a:rPr>
              <a:t>ă</a:t>
            </a:r>
            <a:r>
              <a:rPr lang="ro-RO" sz="2000" b="1" dirty="0" err="1" smtClean="0">
                <a:solidFill>
                  <a:schemeClr val="bg1"/>
                </a:solidFill>
              </a:rPr>
              <a:t>rii</a:t>
            </a:r>
            <a:r>
              <a:rPr lang="ro-RO" sz="2000" b="1" dirty="0" smtClean="0">
                <a:solidFill>
                  <a:schemeClr val="bg1"/>
                </a:solidFill>
              </a:rPr>
              <a:t> </a:t>
            </a:r>
            <a:r>
              <a:rPr lang="ro-RO" sz="2000" b="1" dirty="0">
                <a:solidFill>
                  <a:schemeClr val="bg1"/>
                </a:solidFill>
              </a:rPr>
              <a:t>lui Dumnezeu. </a:t>
            </a:r>
            <a:endParaRPr lang="ro-RO" sz="2000" b="1" dirty="0" smtClean="0">
              <a:solidFill>
                <a:schemeClr val="bg1"/>
              </a:solidFill>
            </a:endParaRPr>
          </a:p>
          <a:p>
            <a:pPr>
              <a:spcBef>
                <a:spcPts val="600"/>
              </a:spcBef>
            </a:pPr>
            <a:r>
              <a:rPr lang="ro-RO" sz="2000" b="1" dirty="0" smtClean="0">
                <a:solidFill>
                  <a:schemeClr val="bg1"/>
                </a:solidFill>
              </a:rPr>
              <a:t>Datoriile </a:t>
            </a:r>
            <a:r>
              <a:rPr lang="ro-RO" sz="2000" b="1" dirty="0" err="1" smtClean="0">
                <a:solidFill>
                  <a:schemeClr val="bg1"/>
                </a:solidFill>
              </a:rPr>
              <a:t>submineaz</a:t>
            </a:r>
            <a:r>
              <a:rPr lang="vi-VN" sz="2000" b="1" dirty="0" smtClean="0">
                <a:solidFill>
                  <a:schemeClr val="bg1"/>
                </a:solidFill>
              </a:rPr>
              <a:t>ă</a:t>
            </a:r>
            <a:r>
              <a:rPr lang="ro-RO" sz="2000" b="1" dirty="0" smtClean="0">
                <a:solidFill>
                  <a:schemeClr val="bg1"/>
                </a:solidFill>
              </a:rPr>
              <a:t> capacitatea </a:t>
            </a:r>
            <a:r>
              <a:rPr lang="ro-RO" sz="2000" b="1" dirty="0" err="1" smtClean="0">
                <a:solidFill>
                  <a:schemeClr val="bg1"/>
                </a:solidFill>
              </a:rPr>
              <a:t>noastr</a:t>
            </a:r>
            <a:r>
              <a:rPr lang="vi-VN" sz="2000" b="1" dirty="0" smtClean="0">
                <a:solidFill>
                  <a:schemeClr val="bg1"/>
                </a:solidFill>
              </a:rPr>
              <a:t>ă</a:t>
            </a:r>
            <a:r>
              <a:rPr lang="ro-RO" sz="2000" b="1" dirty="0" smtClean="0">
                <a:solidFill>
                  <a:schemeClr val="bg1"/>
                </a:solidFill>
              </a:rPr>
              <a:t> de a da altora, şi ne </a:t>
            </a:r>
            <a:r>
              <a:rPr lang="ro-RO" sz="2000" b="1" dirty="0">
                <a:solidFill>
                  <a:schemeClr val="bg1"/>
                </a:solidFill>
              </a:rPr>
              <a:t>iau ocaziile de a primi </a:t>
            </a:r>
            <a:r>
              <a:rPr lang="ro-RO" sz="2000" b="1" dirty="0" err="1" smtClean="0">
                <a:solidFill>
                  <a:schemeClr val="bg1"/>
                </a:solidFill>
              </a:rPr>
              <a:t>binecuvânt</a:t>
            </a:r>
            <a:r>
              <a:rPr lang="vi-VN" sz="2000" b="1" dirty="0" smtClean="0">
                <a:solidFill>
                  <a:schemeClr val="bg1"/>
                </a:solidFill>
              </a:rPr>
              <a:t>ă</a:t>
            </a:r>
            <a:r>
              <a:rPr lang="ro-RO" sz="2000" b="1" dirty="0" smtClean="0">
                <a:solidFill>
                  <a:schemeClr val="bg1"/>
                </a:solidFill>
              </a:rPr>
              <a:t>rile lui Dumnezeu.</a:t>
            </a:r>
            <a:endParaRPr lang="ro-RO" sz="2000" b="1" dirty="0">
              <a:solidFill>
                <a:schemeClr val="bg1"/>
              </a:solidFill>
            </a:endParaRPr>
          </a:p>
        </p:txBody>
      </p:sp>
      <p:sp>
        <p:nvSpPr>
          <p:cNvPr id="5" name="CuadroTexto 4">
            <a:extLst>
              <a:ext uri="{FF2B5EF4-FFF2-40B4-BE49-F238E27FC236}">
                <a16:creationId xmlns:a16="http://schemas.microsoft.com/office/drawing/2014/main" xmlns="" id="{3008A4A8-5FDE-4E13-B423-A634F72CA319}"/>
              </a:ext>
            </a:extLst>
          </p:cNvPr>
          <p:cNvSpPr txBox="1"/>
          <p:nvPr/>
        </p:nvSpPr>
        <p:spPr>
          <a:xfrm>
            <a:off x="4088921" y="1610410"/>
            <a:ext cx="4796288" cy="1300163"/>
          </a:xfrm>
          <a:prstGeom prst="horizontalScroll">
            <a:avLst>
              <a:gd name="adj" fmla="val 11851"/>
            </a:avLst>
          </a:prstGeom>
          <a:solidFill>
            <a:srgbClr val="C66618"/>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spcBef>
                <a:spcPts val="600"/>
              </a:spcBef>
            </a:pPr>
            <a:r>
              <a:rPr lang="ro-RO" sz="2000" dirty="0" smtClean="0">
                <a:solidFill>
                  <a:schemeClr val="bg1"/>
                </a:solidFill>
                <a:latin typeface="Arial Black" panose="020B0A04020102020204" pitchFamily="34" charset="0"/>
              </a:rPr>
              <a:t>„Ai </a:t>
            </a:r>
            <a:r>
              <a:rPr lang="ro-RO" sz="2000" dirty="0" err="1" smtClean="0">
                <a:solidFill>
                  <a:schemeClr val="bg1"/>
                </a:solidFill>
                <a:latin typeface="Arial Black" panose="020B0A04020102020204" pitchFamily="34" charset="0"/>
              </a:rPr>
              <a:t>grij</a:t>
            </a:r>
            <a:r>
              <a:rPr lang="vi-VN" sz="2000" dirty="0" smtClean="0">
                <a:solidFill>
                  <a:schemeClr val="bg1"/>
                </a:solidFill>
                <a:latin typeface="Arial Black" panose="020B0A04020102020204" pitchFamily="34" charset="0"/>
              </a:rPr>
              <a:t>ă</a:t>
            </a:r>
            <a:r>
              <a:rPr lang="ro-RO" sz="2000" dirty="0" smtClean="0">
                <a:solidFill>
                  <a:schemeClr val="bg1"/>
                </a:solidFill>
                <a:latin typeface="Arial Black" panose="020B0A04020102020204" pitchFamily="34" charset="0"/>
              </a:rPr>
              <a:t> </a:t>
            </a:r>
            <a:r>
              <a:rPr lang="ro-RO" sz="2000" dirty="0">
                <a:solidFill>
                  <a:schemeClr val="bg1"/>
                </a:solidFill>
                <a:latin typeface="Arial Black" panose="020B0A04020102020204" pitchFamily="34" charset="0"/>
              </a:rPr>
              <a:t>de </a:t>
            </a:r>
            <a:r>
              <a:rPr lang="ro-RO" sz="2000" dirty="0" smtClean="0">
                <a:solidFill>
                  <a:schemeClr val="bg1"/>
                </a:solidFill>
                <a:latin typeface="Arial Black" panose="020B0A04020102020204" pitchFamily="34" charset="0"/>
              </a:rPr>
              <a:t>cenţi</a:t>
            </a:r>
            <a:r>
              <a:rPr lang="ro-RO" sz="2000" dirty="0">
                <a:solidFill>
                  <a:schemeClr val="bg1"/>
                </a:solidFill>
                <a:latin typeface="Arial Black" panose="020B0A04020102020204" pitchFamily="34" charset="0"/>
              </a:rPr>
              <a:t>, iar dolarii se vor îngriji </a:t>
            </a:r>
            <a:r>
              <a:rPr lang="ro-RO" sz="2000" dirty="0" smtClean="0">
                <a:solidFill>
                  <a:schemeClr val="bg1"/>
                </a:solidFill>
                <a:latin typeface="Arial Black" panose="020B0A04020102020204" pitchFamily="34" charset="0"/>
              </a:rPr>
              <a:t>singuri”</a:t>
            </a:r>
          </a:p>
          <a:p>
            <a:pPr algn="r">
              <a:spcBef>
                <a:spcPts val="600"/>
              </a:spcBef>
            </a:pPr>
            <a:r>
              <a:rPr lang="ro-RO" sz="1400" b="1" dirty="0" err="1" smtClean="0">
                <a:solidFill>
                  <a:schemeClr val="bg1"/>
                </a:solidFill>
              </a:rPr>
              <a:t>E.G.W</a:t>
            </a:r>
            <a:r>
              <a:rPr lang="ro-RO" sz="1400" b="1" dirty="0" smtClean="0">
                <a:solidFill>
                  <a:schemeClr val="bg1"/>
                </a:solidFill>
              </a:rPr>
              <a:t>. (CMC, pag. 271)</a:t>
            </a:r>
            <a:endParaRPr lang="ro-RO" sz="1400" b="1" dirty="0">
              <a:solidFill>
                <a:schemeClr val="bg1"/>
              </a:solidFill>
            </a:endParaRPr>
          </a:p>
        </p:txBody>
      </p:sp>
      <p:pic>
        <p:nvPicPr>
          <p:cNvPr id="6" name="Imagen 5">
            <a:extLst>
              <a:ext uri="{FF2B5EF4-FFF2-40B4-BE49-F238E27FC236}">
                <a16:creationId xmlns:a16="http://schemas.microsoft.com/office/drawing/2014/main" xmlns="" id="{33A1C250-4A92-4C2C-ABE5-4A16E175C61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4447" y="59209"/>
            <a:ext cx="2337760" cy="1558506"/>
          </a:xfrm>
          <a:prstGeom prst="snip2DiagRect">
            <a:avLst/>
          </a:prstGeom>
          <a:solidFill>
            <a:srgbClr val="FFFFFF">
              <a:shade val="85000"/>
            </a:srgbClr>
          </a:solidFill>
          <a:ln w="28575"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312883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9" dur="1000" fill="hold"/>
                                        <p:tgtEl>
                                          <p:spTgt spid="5"/>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2CFD7AD-5F60-4C14-BADC-BA4208F507F2}"/>
              </a:ext>
            </a:extLst>
          </p:cNvPr>
          <p:cNvSpPr/>
          <p:nvPr/>
        </p:nvSpPr>
        <p:spPr>
          <a:xfrm>
            <a:off x="1" y="0"/>
            <a:ext cx="3019246" cy="646331"/>
          </a:xfrm>
          <a:prstGeom prst="rect">
            <a:avLst/>
          </a:prstGeom>
        </p:spPr>
        <p:txBody>
          <a:bodyPr wrap="square">
            <a:spAutoFit/>
            <a:scene3d>
              <a:camera prst="orthographicFront"/>
              <a:lightRig rig="brightRoom" dir="t"/>
            </a:scene3d>
            <a:sp3d extrusionH="57150" prstMaterial="softEdge">
              <a:bevelT w="25400" h="38100"/>
            </a:sp3d>
          </a:bodyPr>
          <a:lstStyle/>
          <a:p>
            <a:pPr algn="ctr"/>
            <a:r>
              <a:rPr lang="ro-RO" sz="3600" b="1">
                <a:ln/>
                <a:solidFill>
                  <a:srgbClr val="68BAA2"/>
                </a:solidFill>
                <a:effectLst>
                  <a:outerShdw blurRad="50800" dist="50800" dir="5400000" algn="ctr" rotWithShape="0">
                    <a:schemeClr val="tx1">
                      <a:alpha val="46000"/>
                    </a:schemeClr>
                  </a:outerShdw>
                </a:effectLst>
              </a:rPr>
              <a:t>A </a:t>
            </a:r>
            <a:r>
              <a:rPr lang="ro-RO" sz="3600" b="1" smtClean="0">
                <a:ln/>
                <a:solidFill>
                  <a:srgbClr val="68BAA2"/>
                </a:solidFill>
                <a:effectLst>
                  <a:outerShdw blurRad="50800" dist="50800" dir="5400000" algn="ctr" rotWithShape="0">
                    <a:schemeClr val="tx1">
                      <a:alpha val="46000"/>
                    </a:schemeClr>
                  </a:outerShdw>
                </a:effectLst>
              </a:rPr>
              <a:t>ECONOMISI</a:t>
            </a:r>
            <a:endParaRPr lang="ro-RO" sz="3600" b="1">
              <a:ln/>
              <a:solidFill>
                <a:srgbClr val="68BAA2"/>
              </a:solidFill>
              <a:effectLst>
                <a:outerShdw blurRad="50800" dist="50800" dir="5400000" algn="ctr" rotWithShape="0">
                  <a:schemeClr val="tx1">
                    <a:alpha val="46000"/>
                  </a:schemeClr>
                </a:outerShdw>
              </a:effectLst>
            </a:endParaRPr>
          </a:p>
        </p:txBody>
      </p:sp>
      <p:sp>
        <p:nvSpPr>
          <p:cNvPr id="3" name="Rectángulo 2">
            <a:extLst>
              <a:ext uri="{FF2B5EF4-FFF2-40B4-BE49-F238E27FC236}">
                <a16:creationId xmlns:a16="http://schemas.microsoft.com/office/drawing/2014/main" xmlns="" id="{02C937C0-F93F-4DD3-9658-DC85E25E8620}"/>
              </a:ext>
            </a:extLst>
          </p:cNvPr>
          <p:cNvSpPr/>
          <p:nvPr/>
        </p:nvSpPr>
        <p:spPr>
          <a:xfrm>
            <a:off x="3019246" y="73942"/>
            <a:ext cx="6124754" cy="646331"/>
          </a:xfrm>
          <a:prstGeom prst="rect">
            <a:avLst/>
          </a:prstGeom>
        </p:spPr>
        <p:txBody>
          <a:bodyPr wrap="square">
            <a:spAutoFit/>
          </a:bodyPr>
          <a:lstStyle/>
          <a:p>
            <a:r>
              <a:rPr lang="ro-RO" b="1" dirty="0" smtClean="0">
                <a:solidFill>
                  <a:srgbClr val="FFB171"/>
                </a:solidFill>
                <a:effectLst>
                  <a:outerShdw blurRad="38100" dist="38100" dir="2700000" algn="tl">
                    <a:srgbClr val="000000">
                      <a:alpha val="43137"/>
                    </a:srgbClr>
                  </a:outerShdw>
                </a:effectLst>
                <a:latin typeface="Comic Sans MS" panose="030F0702030302020204" pitchFamily="66" charset="0"/>
              </a:rPr>
              <a:t>„Bogăţia câştigat</a:t>
            </a:r>
            <a:r>
              <a:rPr lang="vi-VN" b="1" dirty="0" smtClean="0">
                <a:solidFill>
                  <a:srgbClr val="FFB171"/>
                </a:solidFill>
                <a:effectLst>
                  <a:outerShdw blurRad="38100" dist="38100" dir="2700000" algn="tl">
                    <a:srgbClr val="000000">
                      <a:alpha val="43137"/>
                    </a:srgbClr>
                  </a:outerShdw>
                </a:effectLst>
                <a:latin typeface="Comic Sans MS" panose="030F0702030302020204" pitchFamily="66" charset="0"/>
              </a:rPr>
              <a:t>ă</a:t>
            </a:r>
            <a:r>
              <a:rPr lang="ro-RO" b="1" dirty="0" smtClean="0">
                <a:solidFill>
                  <a:srgbClr val="FFB171"/>
                </a:solidFill>
                <a:effectLst>
                  <a:outerShdw blurRad="38100" dist="38100" dir="2700000" algn="tl">
                    <a:srgbClr val="000000">
                      <a:alpha val="43137"/>
                    </a:srgbClr>
                  </a:outerShdw>
                </a:effectLst>
                <a:latin typeface="Comic Sans MS" panose="030F0702030302020204" pitchFamily="66" charset="0"/>
              </a:rPr>
              <a:t> f</a:t>
            </a:r>
            <a:r>
              <a:rPr lang="vi-VN" b="1" dirty="0" smtClean="0">
                <a:solidFill>
                  <a:srgbClr val="FFB171"/>
                </a:solidFill>
                <a:effectLst>
                  <a:outerShdw blurRad="38100" dist="38100" dir="2700000" algn="tl">
                    <a:srgbClr val="000000">
                      <a:alpha val="43137"/>
                    </a:srgbClr>
                  </a:outerShdw>
                </a:effectLst>
                <a:latin typeface="Comic Sans MS" panose="030F0702030302020204" pitchFamily="66" charset="0"/>
              </a:rPr>
              <a:t>ă</a:t>
            </a:r>
            <a:r>
              <a:rPr lang="ro-RO" b="1" dirty="0" smtClean="0">
                <a:solidFill>
                  <a:srgbClr val="FFB171"/>
                </a:solidFill>
                <a:effectLst>
                  <a:outerShdw blurRad="38100" dist="38100" dir="2700000" algn="tl">
                    <a:srgbClr val="000000">
                      <a:alpha val="43137"/>
                    </a:srgbClr>
                  </a:outerShdw>
                </a:effectLst>
                <a:latin typeface="Comic Sans MS" panose="030F0702030302020204" pitchFamily="66" charset="0"/>
              </a:rPr>
              <a:t>r</a:t>
            </a:r>
            <a:r>
              <a:rPr lang="vi-VN" b="1" dirty="0" smtClean="0">
                <a:solidFill>
                  <a:srgbClr val="FFB171"/>
                </a:solidFill>
                <a:effectLst>
                  <a:outerShdw blurRad="38100" dist="38100" dir="2700000" algn="tl">
                    <a:srgbClr val="000000">
                      <a:alpha val="43137"/>
                    </a:srgbClr>
                  </a:outerShdw>
                </a:effectLst>
                <a:latin typeface="Comic Sans MS" panose="030F0702030302020204" pitchFamily="66" charset="0"/>
              </a:rPr>
              <a:t>ă</a:t>
            </a:r>
            <a:r>
              <a:rPr lang="ro-RO" b="1" dirty="0" smtClean="0">
                <a:solidFill>
                  <a:srgbClr val="FFB171"/>
                </a:solidFill>
                <a:effectLst>
                  <a:outerShdw blurRad="38100" dist="38100" dir="2700000" algn="tl">
                    <a:srgbClr val="000000">
                      <a:alpha val="43137"/>
                    </a:srgbClr>
                  </a:outerShdw>
                </a:effectLst>
                <a:latin typeface="Comic Sans MS" panose="030F0702030302020204" pitchFamily="66" charset="0"/>
              </a:rPr>
              <a:t> </a:t>
            </a:r>
            <a:r>
              <a:rPr lang="ro-RO" b="1" dirty="0" err="1" smtClean="0">
                <a:solidFill>
                  <a:srgbClr val="FFB171"/>
                </a:solidFill>
                <a:effectLst>
                  <a:outerShdw blurRad="38100" dist="38100" dir="2700000" algn="tl">
                    <a:srgbClr val="000000">
                      <a:alpha val="43137"/>
                    </a:srgbClr>
                  </a:outerShdw>
                </a:effectLst>
                <a:latin typeface="Comic Sans MS" panose="030F0702030302020204" pitchFamily="66" charset="0"/>
              </a:rPr>
              <a:t>trud</a:t>
            </a:r>
            <a:r>
              <a:rPr lang="vi-VN" b="1" dirty="0" smtClean="0">
                <a:solidFill>
                  <a:srgbClr val="FFB171"/>
                </a:solidFill>
                <a:effectLst>
                  <a:outerShdw blurRad="38100" dist="38100" dir="2700000" algn="tl">
                    <a:srgbClr val="000000">
                      <a:alpha val="43137"/>
                    </a:srgbClr>
                  </a:outerShdw>
                </a:effectLst>
                <a:latin typeface="Comic Sans MS" panose="030F0702030302020204" pitchFamily="66" charset="0"/>
              </a:rPr>
              <a:t>ă</a:t>
            </a:r>
            <a:r>
              <a:rPr lang="ro-RO" b="1" dirty="0" smtClean="0">
                <a:solidFill>
                  <a:srgbClr val="FFB171"/>
                </a:solidFill>
                <a:effectLst>
                  <a:outerShdw blurRad="38100" dist="38100" dir="2700000" algn="tl">
                    <a:srgbClr val="000000">
                      <a:alpha val="43137"/>
                    </a:srgbClr>
                  </a:outerShdw>
                </a:effectLst>
                <a:latin typeface="Comic Sans MS" panose="030F0702030302020204" pitchFamily="66" charset="0"/>
              </a:rPr>
              <a:t> scade, dar ce se strânge încetul cu încetul, creşte.” </a:t>
            </a:r>
            <a:r>
              <a:rPr lang="ro-RO" sz="1600" b="1" dirty="0" smtClean="0">
                <a:solidFill>
                  <a:srgbClr val="FFB171"/>
                </a:solidFill>
                <a:effectLst>
                  <a:outerShdw blurRad="38100" dist="38100" dir="2700000" algn="tl">
                    <a:srgbClr val="000000">
                      <a:alpha val="43137"/>
                    </a:srgbClr>
                  </a:outerShdw>
                </a:effectLst>
                <a:latin typeface="Comic Sans MS" panose="030F0702030302020204" pitchFamily="66" charset="0"/>
              </a:rPr>
              <a:t>(Proverbe 13:11)</a:t>
            </a:r>
            <a:endParaRPr lang="ro-RO" sz="1600" b="1" dirty="0">
              <a:solidFill>
                <a:srgbClr val="FFB17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22BDC813-C72C-42B1-9530-FA3A1E512F11}"/>
              </a:ext>
            </a:extLst>
          </p:cNvPr>
          <p:cNvSpPr txBox="1"/>
          <p:nvPr/>
        </p:nvSpPr>
        <p:spPr>
          <a:xfrm>
            <a:off x="575335" y="964248"/>
            <a:ext cx="4257922" cy="3631763"/>
          </a:xfrm>
          <a:prstGeom prst="rect">
            <a:avLst/>
          </a:prstGeom>
          <a:noFill/>
        </p:spPr>
        <p:txBody>
          <a:bodyPr wrap="square" rtlCol="0">
            <a:spAutoFit/>
          </a:bodyPr>
          <a:lstStyle/>
          <a:p>
            <a:pPr>
              <a:spcBef>
                <a:spcPts val="600"/>
              </a:spcBef>
            </a:pPr>
            <a:r>
              <a:rPr lang="ro-RO" sz="2000" b="1" dirty="0">
                <a:solidFill>
                  <a:schemeClr val="bg1"/>
                </a:solidFill>
                <a:effectLst>
                  <a:glow rad="127000">
                    <a:srgbClr val="78201E"/>
                  </a:glow>
                </a:effectLst>
              </a:rPr>
              <a:t>Administratorii economisesc pentru nevoile familiale </a:t>
            </a:r>
            <a:r>
              <a:rPr lang="ro-RO" sz="2000" b="1" dirty="0" smtClean="0">
                <a:solidFill>
                  <a:schemeClr val="bg1"/>
                </a:solidFill>
                <a:effectLst>
                  <a:glow rad="127000">
                    <a:srgbClr val="78201E"/>
                  </a:glow>
                </a:effectLst>
              </a:rPr>
              <a:t>şi </a:t>
            </a:r>
            <a:r>
              <a:rPr lang="ro-RO" sz="2000" b="1" dirty="0">
                <a:solidFill>
                  <a:schemeClr val="bg1"/>
                </a:solidFill>
                <a:effectLst>
                  <a:glow rad="127000">
                    <a:srgbClr val="78201E"/>
                  </a:glow>
                </a:effectLst>
              </a:rPr>
              <a:t>investesc în cer atunci când </a:t>
            </a:r>
            <a:r>
              <a:rPr lang="ro-RO" sz="2000" b="1" dirty="0" err="1" smtClean="0">
                <a:solidFill>
                  <a:schemeClr val="bg1"/>
                </a:solidFill>
                <a:effectLst>
                  <a:glow rad="127000">
                    <a:srgbClr val="78201E"/>
                  </a:glow>
                </a:effectLst>
              </a:rPr>
              <a:t>administreaz</a:t>
            </a:r>
            <a:r>
              <a:rPr lang="vi-VN" sz="2000" b="1" dirty="0" smtClean="0">
                <a:solidFill>
                  <a:schemeClr val="bg1"/>
                </a:solidFill>
                <a:effectLst>
                  <a:glow rad="127000">
                    <a:srgbClr val="78201E"/>
                  </a:glow>
                </a:effectLst>
              </a:rPr>
              <a:t>ă</a:t>
            </a:r>
            <a:r>
              <a:rPr lang="ro-RO" sz="2000" b="1" dirty="0" smtClean="0">
                <a:solidFill>
                  <a:schemeClr val="bg1"/>
                </a:solidFill>
                <a:effectLst>
                  <a:glow rad="127000">
                    <a:srgbClr val="78201E"/>
                  </a:glow>
                </a:effectLst>
              </a:rPr>
              <a:t> </a:t>
            </a:r>
            <a:r>
              <a:rPr lang="ro-RO" sz="2000" b="1" dirty="0">
                <a:solidFill>
                  <a:schemeClr val="bg1"/>
                </a:solidFill>
                <a:effectLst>
                  <a:glow rad="127000">
                    <a:srgbClr val="78201E"/>
                  </a:glow>
                </a:effectLst>
              </a:rPr>
              <a:t>resursele lui Dumnezeu </a:t>
            </a:r>
            <a:r>
              <a:rPr lang="ro-RO" sz="2000" b="1" dirty="0" smtClean="0">
                <a:solidFill>
                  <a:schemeClr val="bg1"/>
                </a:solidFill>
                <a:effectLst>
                  <a:glow rad="127000">
                    <a:srgbClr val="78201E"/>
                  </a:glow>
                </a:effectLst>
              </a:rPr>
              <a:t>(1 Timotei 5:8).</a:t>
            </a:r>
          </a:p>
          <a:p>
            <a:pPr>
              <a:spcBef>
                <a:spcPts val="600"/>
              </a:spcBef>
            </a:pPr>
            <a:r>
              <a:rPr lang="ro-RO" sz="2000" b="1" dirty="0" smtClean="0">
                <a:solidFill>
                  <a:schemeClr val="bg1"/>
                </a:solidFill>
                <a:effectLst>
                  <a:glow rad="127000">
                    <a:srgbClr val="78201E"/>
                  </a:glow>
                </a:effectLst>
              </a:rPr>
              <a:t>În </a:t>
            </a:r>
            <a:r>
              <a:rPr lang="ro-RO" sz="2000" b="1" dirty="0">
                <a:solidFill>
                  <a:schemeClr val="bg1"/>
                </a:solidFill>
                <a:effectLst>
                  <a:glow rad="127000">
                    <a:srgbClr val="78201E"/>
                  </a:glow>
                </a:effectLst>
              </a:rPr>
              <a:t>bugetul familial trebuie </a:t>
            </a:r>
            <a:r>
              <a:rPr lang="ro-RO" sz="2000" b="1" dirty="0" smtClean="0">
                <a:solidFill>
                  <a:schemeClr val="bg1"/>
                </a:solidFill>
                <a:effectLst>
                  <a:glow rad="127000">
                    <a:srgbClr val="78201E"/>
                  </a:glow>
                </a:effectLst>
              </a:rPr>
              <a:t>s</a:t>
            </a:r>
            <a:r>
              <a:rPr lang="vi-VN" sz="2000" b="1" dirty="0" smtClean="0">
                <a:solidFill>
                  <a:schemeClr val="bg1"/>
                </a:solidFill>
                <a:effectLst>
                  <a:glow rad="127000">
                    <a:srgbClr val="78201E"/>
                  </a:glow>
                </a:effectLst>
              </a:rPr>
              <a:t>ă</a:t>
            </a:r>
            <a:r>
              <a:rPr lang="ro-RO" sz="2000" b="1" dirty="0" smtClean="0">
                <a:solidFill>
                  <a:schemeClr val="bg1"/>
                </a:solidFill>
                <a:effectLst>
                  <a:glow rad="127000">
                    <a:srgbClr val="78201E"/>
                  </a:glow>
                </a:effectLst>
              </a:rPr>
              <a:t> </a:t>
            </a:r>
            <a:r>
              <a:rPr lang="ro-RO" sz="2000" b="1" dirty="0">
                <a:solidFill>
                  <a:schemeClr val="bg1"/>
                </a:solidFill>
                <a:effectLst>
                  <a:glow rad="127000">
                    <a:srgbClr val="78201E"/>
                  </a:glow>
                </a:effectLst>
              </a:rPr>
              <a:t>includem o </a:t>
            </a:r>
            <a:r>
              <a:rPr lang="ro-RO" sz="2000" b="1" dirty="0" smtClean="0">
                <a:solidFill>
                  <a:schemeClr val="bg1"/>
                </a:solidFill>
                <a:effectLst>
                  <a:glow rad="127000">
                    <a:srgbClr val="78201E"/>
                  </a:glow>
                </a:effectLst>
              </a:rPr>
              <a:t>secţiune </a:t>
            </a:r>
            <a:r>
              <a:rPr lang="ro-RO" sz="2000" b="1" dirty="0">
                <a:solidFill>
                  <a:schemeClr val="bg1"/>
                </a:solidFill>
                <a:effectLst>
                  <a:glow rad="127000">
                    <a:srgbClr val="78201E"/>
                  </a:glow>
                </a:effectLst>
              </a:rPr>
              <a:t>aparte pentru economii. </a:t>
            </a:r>
            <a:r>
              <a:rPr lang="ro-RO" sz="2000" b="1" dirty="0" smtClean="0">
                <a:solidFill>
                  <a:schemeClr val="bg1"/>
                </a:solidFill>
                <a:effectLst>
                  <a:glow rad="127000">
                    <a:srgbClr val="78201E"/>
                  </a:glow>
                </a:effectLst>
              </a:rPr>
              <a:t>Dac</a:t>
            </a:r>
            <a:r>
              <a:rPr lang="vi-VN" sz="2000" b="1" dirty="0" smtClean="0">
                <a:solidFill>
                  <a:schemeClr val="bg1"/>
                </a:solidFill>
                <a:effectLst>
                  <a:glow rad="127000">
                    <a:srgbClr val="78201E"/>
                  </a:glow>
                </a:effectLst>
              </a:rPr>
              <a:t>ă</a:t>
            </a:r>
            <a:r>
              <a:rPr lang="ro-RO" sz="2000" b="1" dirty="0" smtClean="0">
                <a:solidFill>
                  <a:schemeClr val="bg1"/>
                </a:solidFill>
                <a:effectLst>
                  <a:glow rad="127000">
                    <a:srgbClr val="78201E"/>
                  </a:glow>
                </a:effectLst>
              </a:rPr>
              <a:t> </a:t>
            </a:r>
            <a:r>
              <a:rPr lang="ro-RO" sz="2000" b="1" dirty="0">
                <a:solidFill>
                  <a:schemeClr val="bg1"/>
                </a:solidFill>
                <a:effectLst>
                  <a:glow rad="127000">
                    <a:srgbClr val="78201E"/>
                  </a:glow>
                </a:effectLst>
              </a:rPr>
              <a:t>este nevoie, trebuie </a:t>
            </a:r>
            <a:r>
              <a:rPr lang="ro-RO" sz="2000" b="1" dirty="0" smtClean="0">
                <a:solidFill>
                  <a:schemeClr val="bg1"/>
                </a:solidFill>
                <a:effectLst>
                  <a:glow rad="127000">
                    <a:srgbClr val="78201E"/>
                  </a:glow>
                </a:effectLst>
              </a:rPr>
              <a:t>s</a:t>
            </a:r>
            <a:r>
              <a:rPr lang="vi-VN" sz="2000" b="1" dirty="0" smtClean="0">
                <a:solidFill>
                  <a:schemeClr val="bg1"/>
                </a:solidFill>
                <a:effectLst>
                  <a:glow rad="127000">
                    <a:srgbClr val="78201E"/>
                  </a:glow>
                </a:effectLst>
              </a:rPr>
              <a:t>ă</a:t>
            </a:r>
            <a:r>
              <a:rPr lang="ro-RO" sz="2000" b="1" dirty="0" smtClean="0">
                <a:solidFill>
                  <a:schemeClr val="bg1"/>
                </a:solidFill>
                <a:effectLst>
                  <a:glow rad="127000">
                    <a:srgbClr val="78201E"/>
                  </a:glow>
                </a:effectLst>
              </a:rPr>
              <a:t> </a:t>
            </a:r>
            <a:r>
              <a:rPr lang="ro-RO" sz="2000" b="1" dirty="0">
                <a:solidFill>
                  <a:schemeClr val="bg1"/>
                </a:solidFill>
                <a:effectLst>
                  <a:glow rad="127000">
                    <a:srgbClr val="78201E"/>
                  </a:glow>
                </a:effectLst>
              </a:rPr>
              <a:t>ne </a:t>
            </a:r>
            <a:r>
              <a:rPr lang="ro-RO" sz="2000" b="1" dirty="0" smtClean="0">
                <a:solidFill>
                  <a:schemeClr val="bg1"/>
                </a:solidFill>
                <a:effectLst>
                  <a:glow rad="127000">
                    <a:srgbClr val="78201E"/>
                  </a:glow>
                </a:effectLst>
              </a:rPr>
              <a:t>refuz</a:t>
            </a:r>
            <a:r>
              <a:rPr lang="vi-VN" sz="2000" b="1" dirty="0" smtClean="0">
                <a:solidFill>
                  <a:schemeClr val="bg1"/>
                </a:solidFill>
                <a:effectLst>
                  <a:glow rad="127000">
                    <a:srgbClr val="78201E"/>
                  </a:glow>
                </a:effectLst>
              </a:rPr>
              <a:t>ă</a:t>
            </a:r>
            <a:r>
              <a:rPr lang="ro-RO" sz="2000" b="1" dirty="0" smtClean="0">
                <a:solidFill>
                  <a:schemeClr val="bg1"/>
                </a:solidFill>
                <a:effectLst>
                  <a:glow rad="127000">
                    <a:srgbClr val="78201E"/>
                  </a:glow>
                </a:effectLst>
              </a:rPr>
              <a:t>m </a:t>
            </a:r>
            <a:r>
              <a:rPr lang="ro-RO" sz="2000" b="1" dirty="0">
                <a:solidFill>
                  <a:schemeClr val="bg1"/>
                </a:solidFill>
                <a:effectLst>
                  <a:glow rad="127000">
                    <a:srgbClr val="78201E"/>
                  </a:glow>
                </a:effectLst>
              </a:rPr>
              <a:t>anumite cheltuieli care nu sunt strict necesare. </a:t>
            </a:r>
          </a:p>
          <a:p>
            <a:pPr>
              <a:spcBef>
                <a:spcPts val="600"/>
              </a:spcBef>
            </a:pPr>
            <a:r>
              <a:rPr lang="ro-RO" sz="2000" b="1" dirty="0" smtClean="0">
                <a:solidFill>
                  <a:schemeClr val="bg1"/>
                </a:solidFill>
                <a:effectLst>
                  <a:glow rad="127000">
                    <a:srgbClr val="78201E"/>
                  </a:glow>
                </a:effectLst>
              </a:rPr>
              <a:t>Aminteşte-ţi </a:t>
            </a:r>
            <a:r>
              <a:rPr lang="ro-RO" sz="2000" b="1" dirty="0">
                <a:solidFill>
                  <a:schemeClr val="bg1"/>
                </a:solidFill>
                <a:effectLst>
                  <a:glow rad="127000">
                    <a:srgbClr val="78201E"/>
                  </a:glow>
                </a:effectLst>
              </a:rPr>
              <a:t>de </a:t>
            </a:r>
            <a:r>
              <a:rPr lang="ro-RO" sz="2000" b="1" dirty="0" smtClean="0">
                <a:solidFill>
                  <a:schemeClr val="bg1"/>
                </a:solidFill>
                <a:effectLst>
                  <a:glow rad="127000">
                    <a:srgbClr val="78201E"/>
                  </a:glow>
                </a:effectLst>
              </a:rPr>
              <a:t>priorităţile creştinului</a:t>
            </a:r>
            <a:r>
              <a:rPr lang="ro-RO" sz="2000" b="1" dirty="0">
                <a:solidFill>
                  <a:schemeClr val="bg1"/>
                </a:solidFill>
                <a:effectLst>
                  <a:glow rad="127000">
                    <a:srgbClr val="78201E"/>
                  </a:glow>
                </a:effectLst>
              </a:rPr>
              <a:t>, prezentate de </a:t>
            </a:r>
            <a:r>
              <a:rPr lang="ro-RO" sz="2000" b="1" dirty="0" smtClean="0">
                <a:solidFill>
                  <a:schemeClr val="bg1"/>
                </a:solidFill>
                <a:effectLst>
                  <a:glow rad="127000">
                    <a:srgbClr val="78201E"/>
                  </a:glow>
                </a:effectLst>
              </a:rPr>
              <a:t>Isus (Matei 6:33).</a:t>
            </a:r>
            <a:endParaRPr lang="ro-RO" sz="2000" b="1" dirty="0">
              <a:solidFill>
                <a:schemeClr val="bg1"/>
              </a:solidFill>
              <a:effectLst>
                <a:glow rad="127000">
                  <a:srgbClr val="78201E"/>
                </a:glow>
              </a:effectLst>
            </a:endParaRPr>
          </a:p>
        </p:txBody>
      </p:sp>
      <p:graphicFrame>
        <p:nvGraphicFramePr>
          <p:cNvPr id="9" name="Diagrama 8">
            <a:extLst>
              <a:ext uri="{FF2B5EF4-FFF2-40B4-BE49-F238E27FC236}">
                <a16:creationId xmlns:a16="http://schemas.microsoft.com/office/drawing/2014/main" xmlns="" id="{362A2333-C6B5-44C5-887D-7AE47BFE6F05}"/>
              </a:ext>
            </a:extLst>
          </p:cNvPr>
          <p:cNvGraphicFramePr/>
          <p:nvPr>
            <p:extLst>
              <p:ext uri="{D42A27DB-BD31-4B8C-83A1-F6EECF244321}">
                <p14:modId xmlns:p14="http://schemas.microsoft.com/office/powerpoint/2010/main" xmlns="" val="3017531137"/>
              </p:ext>
            </p:extLst>
          </p:nvPr>
        </p:nvGraphicFramePr>
        <p:xfrm>
          <a:off x="138022" y="4682569"/>
          <a:ext cx="8919712" cy="211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xmlns="" id="{590A3123-027D-4DC4-896E-F91D93D3B86B}"/>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4960188" y="841337"/>
            <a:ext cx="4043154" cy="3754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7">
            <a:extLst>
              <a:ext uri="{FF2B5EF4-FFF2-40B4-BE49-F238E27FC236}">
                <a16:creationId xmlns:a16="http://schemas.microsoft.com/office/drawing/2014/main" xmlns="" id="{732DDF05-7FDA-41F4-A3C5-BC38387BAAF6}"/>
              </a:ext>
            </a:extLst>
          </p:cNvPr>
          <p:cNvSpPr/>
          <p:nvPr/>
        </p:nvSpPr>
        <p:spPr>
          <a:xfrm>
            <a:off x="4960188" y="3752195"/>
            <a:ext cx="4043154" cy="707886"/>
          </a:xfrm>
          <a:prstGeom prst="rect">
            <a:avLst/>
          </a:prstGeom>
        </p:spPr>
        <p:txBody>
          <a:bodyPr wrap="square">
            <a:spAutoFit/>
          </a:bodyPr>
          <a:lstStyle/>
          <a:p>
            <a:pPr algn="ctr"/>
            <a:r>
              <a:rPr lang="ro-RO" sz="2000" b="1" dirty="0" err="1" smtClean="0">
                <a:solidFill>
                  <a:schemeClr val="bg1"/>
                </a:solidFill>
                <a:effectLst>
                  <a:outerShdw blurRad="38100" dist="38100" dir="2700000" algn="tl">
                    <a:srgbClr val="000000">
                      <a:alpha val="43137"/>
                    </a:srgbClr>
                  </a:outerShdw>
                </a:effectLst>
              </a:rPr>
              <a:t>Administreaz</a:t>
            </a:r>
            <a:r>
              <a:rPr lang="vi-VN" sz="2000" b="1" dirty="0" smtClean="0">
                <a:solidFill>
                  <a:schemeClr val="bg1"/>
                </a:solidFill>
                <a:effectLst>
                  <a:outerShdw blurRad="38100" dist="38100" dir="2700000" algn="tl">
                    <a:srgbClr val="000000">
                      <a:alpha val="43137"/>
                    </a:srgbClr>
                  </a:outerShdw>
                </a:effectLst>
              </a:rPr>
              <a:t>ă</a:t>
            </a:r>
            <a:r>
              <a:rPr lang="ro-RO" sz="2000" b="1" dirty="0" smtClean="0">
                <a:solidFill>
                  <a:schemeClr val="bg1"/>
                </a:solidFill>
                <a:effectLst>
                  <a:outerShdw blurRad="38100" dist="38100" dir="2700000" algn="tl">
                    <a:srgbClr val="000000">
                      <a:alpha val="43137"/>
                    </a:srgbClr>
                  </a:outerShdw>
                </a:effectLst>
              </a:rPr>
              <a:t> </a:t>
            </a:r>
            <a:r>
              <a:rPr lang="ro-RO" sz="2000" b="1" dirty="0">
                <a:solidFill>
                  <a:schemeClr val="bg1"/>
                </a:solidFill>
                <a:effectLst>
                  <a:outerShdw blurRad="38100" dist="38100" dir="2700000" algn="tl">
                    <a:srgbClr val="000000">
                      <a:alpha val="43137"/>
                    </a:srgbClr>
                  </a:outerShdw>
                </a:effectLst>
              </a:rPr>
              <a:t>cu </a:t>
            </a:r>
            <a:r>
              <a:rPr lang="ro-RO" sz="2000" b="1" dirty="0" smtClean="0">
                <a:solidFill>
                  <a:schemeClr val="bg1"/>
                </a:solidFill>
                <a:effectLst>
                  <a:outerShdw blurRad="38100" dist="38100" dir="2700000" algn="tl">
                    <a:srgbClr val="000000">
                      <a:alpha val="43137"/>
                    </a:srgbClr>
                  </a:outerShdw>
                </a:effectLst>
              </a:rPr>
              <a:t>înţelepciune 100% din </a:t>
            </a:r>
            <a:r>
              <a:rPr lang="ro-RO" sz="2000" b="1" dirty="0">
                <a:solidFill>
                  <a:schemeClr val="bg1"/>
                </a:solidFill>
                <a:effectLst>
                  <a:outerShdw blurRad="38100" dist="38100" dir="2700000" algn="tl">
                    <a:srgbClr val="000000">
                      <a:alpha val="43137"/>
                    </a:srgbClr>
                  </a:outerShdw>
                </a:effectLst>
              </a:rPr>
              <a:t>banii pe care Dumnezeu </a:t>
            </a:r>
            <a:r>
              <a:rPr lang="ro-RO" sz="2000" b="1" dirty="0" smtClean="0">
                <a:solidFill>
                  <a:schemeClr val="bg1"/>
                </a:solidFill>
                <a:effectLst>
                  <a:outerShdw blurRad="38100" dist="38100" dir="2700000" algn="tl">
                    <a:srgbClr val="000000">
                      <a:alpha val="43137"/>
                    </a:srgbClr>
                  </a:outerShdw>
                </a:effectLst>
              </a:rPr>
              <a:t>ţi-i d</a:t>
            </a:r>
            <a:r>
              <a:rPr lang="vi-VN" sz="2000" b="1" dirty="0" smtClean="0">
                <a:solidFill>
                  <a:schemeClr val="bg1"/>
                </a:solidFill>
                <a:effectLst>
                  <a:outerShdw blurRad="38100" dist="38100" dir="2700000" algn="tl">
                    <a:srgbClr val="000000">
                      <a:alpha val="43137"/>
                    </a:srgbClr>
                  </a:outerShdw>
                </a:effectLst>
              </a:rPr>
              <a:t>ă</a:t>
            </a:r>
            <a:r>
              <a:rPr lang="ro-RO" sz="2000" b="1" dirty="0" smtClean="0">
                <a:solidFill>
                  <a:schemeClr val="bg1"/>
                </a:solidFill>
                <a:effectLst>
                  <a:outerShdw blurRad="38100" dist="38100" dir="2700000" algn="tl">
                    <a:srgbClr val="000000">
                      <a:alpha val="43137"/>
                    </a:srgbClr>
                  </a:outerShdw>
                </a:effectLst>
              </a:rPr>
              <a:t>.</a:t>
            </a:r>
            <a:endParaRPr lang="ro-RO"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01205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graphicEl>
                                              <a:dgm id="{3E9257E1-B844-46B3-8CD8-16E67823CAE5}"/>
                                            </p:graphicEl>
                                          </p:spTgt>
                                        </p:tgtEl>
                                        <p:attrNameLst>
                                          <p:attrName>style.visibility</p:attrName>
                                        </p:attrNameLst>
                                      </p:cBhvr>
                                      <p:to>
                                        <p:strVal val="visible"/>
                                      </p:to>
                                    </p:set>
                                    <p:animEffect transition="in" filter="fade">
                                      <p:cBhvr>
                                        <p:cTn id="41" dur="1000"/>
                                        <p:tgtEl>
                                          <p:spTgt spid="9">
                                            <p:graphicEl>
                                              <a:dgm id="{3E9257E1-B844-46B3-8CD8-16E67823CAE5}"/>
                                            </p:graphicEl>
                                          </p:spTgt>
                                        </p:tgtEl>
                                      </p:cBhvr>
                                    </p:animEffect>
                                    <p:anim calcmode="lin" valueType="num">
                                      <p:cBhvr>
                                        <p:cTn id="42" dur="1000" fill="hold"/>
                                        <p:tgtEl>
                                          <p:spTgt spid="9">
                                            <p:graphicEl>
                                              <a:dgm id="{3E9257E1-B844-46B3-8CD8-16E67823CAE5}"/>
                                            </p:graphicEl>
                                          </p:spTgt>
                                        </p:tgtEl>
                                        <p:attrNameLst>
                                          <p:attrName>ppt_x</p:attrName>
                                        </p:attrNameLst>
                                      </p:cBhvr>
                                      <p:tavLst>
                                        <p:tav tm="0">
                                          <p:val>
                                            <p:strVal val="#ppt_x"/>
                                          </p:val>
                                        </p:tav>
                                        <p:tav tm="100000">
                                          <p:val>
                                            <p:strVal val="#ppt_x"/>
                                          </p:val>
                                        </p:tav>
                                      </p:tavLst>
                                    </p:anim>
                                    <p:anim calcmode="lin" valueType="num">
                                      <p:cBhvr>
                                        <p:cTn id="43" dur="1000" fill="hold"/>
                                        <p:tgtEl>
                                          <p:spTgt spid="9">
                                            <p:graphicEl>
                                              <a:dgm id="{3E9257E1-B844-46B3-8CD8-16E67823CAE5}"/>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graphicEl>
                                              <a:dgm id="{801DC0EA-CAD4-4097-9DD7-9F111202D0CA}"/>
                                            </p:graphicEl>
                                          </p:spTgt>
                                        </p:tgtEl>
                                        <p:attrNameLst>
                                          <p:attrName>style.visibility</p:attrName>
                                        </p:attrNameLst>
                                      </p:cBhvr>
                                      <p:to>
                                        <p:strVal val="visible"/>
                                      </p:to>
                                    </p:set>
                                    <p:animEffect transition="in" filter="fade">
                                      <p:cBhvr>
                                        <p:cTn id="48" dur="1000"/>
                                        <p:tgtEl>
                                          <p:spTgt spid="9">
                                            <p:graphicEl>
                                              <a:dgm id="{801DC0EA-CAD4-4097-9DD7-9F111202D0CA}"/>
                                            </p:graphicEl>
                                          </p:spTgt>
                                        </p:tgtEl>
                                      </p:cBhvr>
                                    </p:animEffect>
                                    <p:anim calcmode="lin" valueType="num">
                                      <p:cBhvr>
                                        <p:cTn id="49" dur="1000" fill="hold"/>
                                        <p:tgtEl>
                                          <p:spTgt spid="9">
                                            <p:graphicEl>
                                              <a:dgm id="{801DC0EA-CAD4-4097-9DD7-9F111202D0CA}"/>
                                            </p:graphicEl>
                                          </p:spTgt>
                                        </p:tgtEl>
                                        <p:attrNameLst>
                                          <p:attrName>ppt_x</p:attrName>
                                        </p:attrNameLst>
                                      </p:cBhvr>
                                      <p:tavLst>
                                        <p:tav tm="0">
                                          <p:val>
                                            <p:strVal val="#ppt_x"/>
                                          </p:val>
                                        </p:tav>
                                        <p:tav tm="100000">
                                          <p:val>
                                            <p:strVal val="#ppt_x"/>
                                          </p:val>
                                        </p:tav>
                                      </p:tavLst>
                                    </p:anim>
                                    <p:anim calcmode="lin" valueType="num">
                                      <p:cBhvr>
                                        <p:cTn id="50" dur="1000" fill="hold"/>
                                        <p:tgtEl>
                                          <p:spTgt spid="9">
                                            <p:graphicEl>
                                              <a:dgm id="{801DC0EA-CAD4-4097-9DD7-9F111202D0CA}"/>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graphicEl>
                                              <a:dgm id="{735932DE-6510-4A37-963B-6762D152E5F1}"/>
                                            </p:graphicEl>
                                          </p:spTgt>
                                        </p:tgtEl>
                                        <p:attrNameLst>
                                          <p:attrName>style.visibility</p:attrName>
                                        </p:attrNameLst>
                                      </p:cBhvr>
                                      <p:to>
                                        <p:strVal val="visible"/>
                                      </p:to>
                                    </p:set>
                                    <p:animEffect transition="in" filter="fade">
                                      <p:cBhvr>
                                        <p:cTn id="55" dur="1000"/>
                                        <p:tgtEl>
                                          <p:spTgt spid="9">
                                            <p:graphicEl>
                                              <a:dgm id="{735932DE-6510-4A37-963B-6762D152E5F1}"/>
                                            </p:graphicEl>
                                          </p:spTgt>
                                        </p:tgtEl>
                                      </p:cBhvr>
                                    </p:animEffect>
                                    <p:anim calcmode="lin" valueType="num">
                                      <p:cBhvr>
                                        <p:cTn id="56" dur="1000" fill="hold"/>
                                        <p:tgtEl>
                                          <p:spTgt spid="9">
                                            <p:graphicEl>
                                              <a:dgm id="{735932DE-6510-4A37-963B-6762D152E5F1}"/>
                                            </p:graphicEl>
                                          </p:spTgt>
                                        </p:tgtEl>
                                        <p:attrNameLst>
                                          <p:attrName>ppt_x</p:attrName>
                                        </p:attrNameLst>
                                      </p:cBhvr>
                                      <p:tavLst>
                                        <p:tav tm="0">
                                          <p:val>
                                            <p:strVal val="#ppt_x"/>
                                          </p:val>
                                        </p:tav>
                                        <p:tav tm="100000">
                                          <p:val>
                                            <p:strVal val="#ppt_x"/>
                                          </p:val>
                                        </p:tav>
                                      </p:tavLst>
                                    </p:anim>
                                    <p:anim calcmode="lin" valueType="num">
                                      <p:cBhvr>
                                        <p:cTn id="57" dur="1000" fill="hold"/>
                                        <p:tgtEl>
                                          <p:spTgt spid="9">
                                            <p:graphicEl>
                                              <a:dgm id="{735932DE-6510-4A37-963B-6762D152E5F1}"/>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graphicEl>
                                              <a:dgm id="{6FBF8C34-C817-41F4-9E54-D49E51E225B2}"/>
                                            </p:graphicEl>
                                          </p:spTgt>
                                        </p:tgtEl>
                                        <p:attrNameLst>
                                          <p:attrName>style.visibility</p:attrName>
                                        </p:attrNameLst>
                                      </p:cBhvr>
                                      <p:to>
                                        <p:strVal val="visible"/>
                                      </p:to>
                                    </p:set>
                                    <p:animEffect transition="in" filter="fade">
                                      <p:cBhvr>
                                        <p:cTn id="62" dur="1000"/>
                                        <p:tgtEl>
                                          <p:spTgt spid="9">
                                            <p:graphicEl>
                                              <a:dgm id="{6FBF8C34-C817-41F4-9E54-D49E51E225B2}"/>
                                            </p:graphicEl>
                                          </p:spTgt>
                                        </p:tgtEl>
                                      </p:cBhvr>
                                    </p:animEffect>
                                    <p:anim calcmode="lin" valueType="num">
                                      <p:cBhvr>
                                        <p:cTn id="63" dur="1000" fill="hold"/>
                                        <p:tgtEl>
                                          <p:spTgt spid="9">
                                            <p:graphicEl>
                                              <a:dgm id="{6FBF8C34-C817-41F4-9E54-D49E51E225B2}"/>
                                            </p:graphicEl>
                                          </p:spTgt>
                                        </p:tgtEl>
                                        <p:attrNameLst>
                                          <p:attrName>ppt_x</p:attrName>
                                        </p:attrNameLst>
                                      </p:cBhvr>
                                      <p:tavLst>
                                        <p:tav tm="0">
                                          <p:val>
                                            <p:strVal val="#ppt_x"/>
                                          </p:val>
                                        </p:tav>
                                        <p:tav tm="100000">
                                          <p:val>
                                            <p:strVal val="#ppt_x"/>
                                          </p:val>
                                        </p:tav>
                                      </p:tavLst>
                                    </p:anim>
                                    <p:anim calcmode="lin" valueType="num">
                                      <p:cBhvr>
                                        <p:cTn id="64" dur="1000" fill="hold"/>
                                        <p:tgtEl>
                                          <p:spTgt spid="9">
                                            <p:graphicEl>
                                              <a:dgm id="{6FBF8C34-C817-41F4-9E54-D49E51E225B2}"/>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9">
                                            <p:graphicEl>
                                              <a:dgm id="{E25DFB5C-8CF2-4730-BA26-9366CB733D5F}"/>
                                            </p:graphicEl>
                                          </p:spTgt>
                                        </p:tgtEl>
                                        <p:attrNameLst>
                                          <p:attrName>style.visibility</p:attrName>
                                        </p:attrNameLst>
                                      </p:cBhvr>
                                      <p:to>
                                        <p:strVal val="visible"/>
                                      </p:to>
                                    </p:set>
                                    <p:animEffect transition="in" filter="fade">
                                      <p:cBhvr>
                                        <p:cTn id="69" dur="1000"/>
                                        <p:tgtEl>
                                          <p:spTgt spid="9">
                                            <p:graphicEl>
                                              <a:dgm id="{E25DFB5C-8CF2-4730-BA26-9366CB733D5F}"/>
                                            </p:graphicEl>
                                          </p:spTgt>
                                        </p:tgtEl>
                                      </p:cBhvr>
                                    </p:animEffect>
                                    <p:anim calcmode="lin" valueType="num">
                                      <p:cBhvr>
                                        <p:cTn id="70" dur="1000" fill="hold"/>
                                        <p:tgtEl>
                                          <p:spTgt spid="9">
                                            <p:graphicEl>
                                              <a:dgm id="{E25DFB5C-8CF2-4730-BA26-9366CB733D5F}"/>
                                            </p:graphicEl>
                                          </p:spTgt>
                                        </p:tgtEl>
                                        <p:attrNameLst>
                                          <p:attrName>ppt_x</p:attrName>
                                        </p:attrNameLst>
                                      </p:cBhvr>
                                      <p:tavLst>
                                        <p:tav tm="0">
                                          <p:val>
                                            <p:strVal val="#ppt_x"/>
                                          </p:val>
                                        </p:tav>
                                        <p:tav tm="100000">
                                          <p:val>
                                            <p:strVal val="#ppt_x"/>
                                          </p:val>
                                        </p:tav>
                                      </p:tavLst>
                                    </p:anim>
                                    <p:anim calcmode="lin" valueType="num">
                                      <p:cBhvr>
                                        <p:cTn id="71" dur="1000" fill="hold"/>
                                        <p:tgtEl>
                                          <p:spTgt spid="9">
                                            <p:graphicEl>
                                              <a:dgm id="{E25DFB5C-8CF2-4730-BA26-9366CB733D5F}"/>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1000" fill="hold"/>
                                        <p:tgtEl>
                                          <p:spTgt spid="8"/>
                                        </p:tgtEl>
                                        <p:attrNameLst>
                                          <p:attrName>ppt_w</p:attrName>
                                        </p:attrNameLst>
                                      </p:cBhvr>
                                      <p:tavLst>
                                        <p:tav tm="0">
                                          <p:val>
                                            <p:fltVal val="0"/>
                                          </p:val>
                                        </p:tav>
                                        <p:tav tm="100000">
                                          <p:val>
                                            <p:strVal val="#ppt_w"/>
                                          </p:val>
                                        </p:tav>
                                      </p:tavLst>
                                    </p:anim>
                                    <p:anim calcmode="lin" valueType="num">
                                      <p:cBhvr>
                                        <p:cTn id="77" dur="1000" fill="hold"/>
                                        <p:tgtEl>
                                          <p:spTgt spid="8"/>
                                        </p:tgtEl>
                                        <p:attrNameLst>
                                          <p:attrName>ppt_h</p:attrName>
                                        </p:attrNameLst>
                                      </p:cBhvr>
                                      <p:tavLst>
                                        <p:tav tm="0">
                                          <p:val>
                                            <p:fltVal val="0"/>
                                          </p:val>
                                        </p:tav>
                                        <p:tav tm="100000">
                                          <p:val>
                                            <p:strVal val="#ppt_h"/>
                                          </p:val>
                                        </p:tav>
                                      </p:tavLst>
                                    </p:anim>
                                    <p:anim calcmode="lin" valueType="num">
                                      <p:cBhvr>
                                        <p:cTn id="7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9"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0E71492-F231-41BF-A440-1E3BE88ADAB9}"/>
              </a:ext>
            </a:extLst>
          </p:cNvPr>
          <p:cNvSpPr/>
          <p:nvPr/>
        </p:nvSpPr>
        <p:spPr>
          <a:xfrm>
            <a:off x="1281022" y="1105071"/>
            <a:ext cx="7862978" cy="4478149"/>
          </a:xfrm>
          <a:prstGeom prst="rect">
            <a:avLst/>
          </a:prstGeom>
        </p:spPr>
        <p:txBody>
          <a:bodyPr wrap="square">
            <a:spAutoFit/>
          </a:bodyPr>
          <a:lstStyle/>
          <a:p>
            <a:pPr indent="360363" algn="just">
              <a:spcBef>
                <a:spcPts val="600"/>
              </a:spcBef>
            </a:pPr>
            <a:r>
              <a:rPr lang="ro-RO" sz="2000" dirty="0" smtClean="0">
                <a:latin typeface="Arial Black" panose="020B0A04020102020204" pitchFamily="34" charset="0"/>
              </a:rPr>
              <a:t>„În </a:t>
            </a:r>
            <a:r>
              <a:rPr lang="ro-RO" sz="2000" dirty="0">
                <a:latin typeface="Arial Black" panose="020B0A04020102020204" pitchFamily="34" charset="0"/>
              </a:rPr>
              <a:t>fiecare </a:t>
            </a:r>
            <a:r>
              <a:rPr lang="ro-RO" sz="2000" dirty="0" smtClean="0">
                <a:latin typeface="Arial Black" panose="020B0A04020102020204" pitchFamily="34" charset="0"/>
              </a:rPr>
              <a:t>săptămână, </a:t>
            </a:r>
            <a:r>
              <a:rPr lang="ro-RO" sz="2000" dirty="0">
                <a:latin typeface="Arial Black" panose="020B0A04020102020204" pitchFamily="34" charset="0"/>
              </a:rPr>
              <a:t>dvs. ar trebui </a:t>
            </a:r>
            <a:r>
              <a:rPr lang="ro-RO" sz="2000" dirty="0" smtClean="0">
                <a:latin typeface="Arial Black" panose="020B0A04020102020204" pitchFamily="34" charset="0"/>
              </a:rPr>
              <a:t>să puneţi </a:t>
            </a:r>
            <a:r>
              <a:rPr lang="ro-RO" sz="2000" dirty="0">
                <a:latin typeface="Arial Black" panose="020B0A04020102020204" pitchFamily="34" charset="0"/>
              </a:rPr>
              <a:t>deoparte cinci sau zece dolari într-un loc sigur, </a:t>
            </a:r>
            <a:r>
              <a:rPr lang="ro-RO" sz="2000" dirty="0" smtClean="0">
                <a:latin typeface="Arial Black" panose="020B0A04020102020204" pitchFamily="34" charset="0"/>
              </a:rPr>
              <a:t>şi </a:t>
            </a:r>
            <a:r>
              <a:rPr lang="ro-RO" sz="2000" dirty="0">
                <a:latin typeface="Arial Black" panose="020B0A04020102020204" pitchFamily="34" charset="0"/>
              </a:rPr>
              <a:t>pe care </a:t>
            </a:r>
            <a:r>
              <a:rPr lang="ro-RO" sz="2000" dirty="0" smtClean="0">
                <a:latin typeface="Arial Black" panose="020B0A04020102020204" pitchFamily="34" charset="0"/>
              </a:rPr>
              <a:t>să </a:t>
            </a:r>
            <a:r>
              <a:rPr lang="ro-RO" sz="2000" dirty="0">
                <a:latin typeface="Arial Black" panose="020B0A04020102020204" pitchFamily="34" charset="0"/>
              </a:rPr>
              <a:t>nu îi </a:t>
            </a:r>
            <a:r>
              <a:rPr lang="ro-RO" sz="2000" dirty="0" smtClean="0">
                <a:latin typeface="Arial Black" panose="020B0A04020102020204" pitchFamily="34" charset="0"/>
              </a:rPr>
              <a:t>folosiţi </a:t>
            </a:r>
            <a:r>
              <a:rPr lang="ro-RO" sz="2000" dirty="0">
                <a:latin typeface="Arial Black" panose="020B0A04020102020204" pitchFamily="34" charset="0"/>
              </a:rPr>
              <a:t>decât în caz de </a:t>
            </a:r>
            <a:r>
              <a:rPr lang="ro-RO" sz="2000" dirty="0" smtClean="0">
                <a:latin typeface="Arial Black" panose="020B0A04020102020204" pitchFamily="34" charset="0"/>
              </a:rPr>
              <a:t>boală.  Dacă veţi </a:t>
            </a:r>
            <a:r>
              <a:rPr lang="ro-RO" sz="2000" dirty="0">
                <a:latin typeface="Arial Black" panose="020B0A04020102020204" pitchFamily="34" charset="0"/>
              </a:rPr>
              <a:t>economisi, </a:t>
            </a:r>
            <a:r>
              <a:rPr lang="ro-RO" sz="2000" dirty="0" smtClean="0">
                <a:latin typeface="Arial Black" panose="020B0A04020102020204" pitchFamily="34" charset="0"/>
              </a:rPr>
              <a:t>puteţi </a:t>
            </a:r>
            <a:r>
              <a:rPr lang="ro-RO" sz="2000" dirty="0">
                <a:latin typeface="Arial Black" panose="020B0A04020102020204" pitchFamily="34" charset="0"/>
              </a:rPr>
              <a:t>aduna ceva dobânzi. Printr-o gestionare </a:t>
            </a:r>
            <a:r>
              <a:rPr lang="ro-RO" sz="2000" dirty="0" smtClean="0">
                <a:latin typeface="Arial Black" panose="020B0A04020102020204" pitchFamily="34" charset="0"/>
              </a:rPr>
              <a:t>înţeleaptă </a:t>
            </a:r>
            <a:r>
              <a:rPr lang="ro-RO" sz="2000" dirty="0">
                <a:latin typeface="Arial Black" panose="020B0A04020102020204" pitchFamily="34" charset="0"/>
              </a:rPr>
              <a:t>a banilor, </a:t>
            </a:r>
            <a:r>
              <a:rPr lang="ro-RO" sz="2000" dirty="0" smtClean="0">
                <a:latin typeface="Arial Black" panose="020B0A04020102020204" pitchFamily="34" charset="0"/>
              </a:rPr>
              <a:t>puteţi </a:t>
            </a:r>
            <a:r>
              <a:rPr lang="ro-RO" sz="2000" dirty="0">
                <a:latin typeface="Arial Black" panose="020B0A04020102020204" pitchFamily="34" charset="0"/>
              </a:rPr>
              <a:t>economisi ceva </a:t>
            </a:r>
            <a:r>
              <a:rPr lang="ro-RO" sz="2000" dirty="0" smtClean="0">
                <a:latin typeface="Arial Black" panose="020B0A04020102020204" pitchFamily="34" charset="0"/>
              </a:rPr>
              <a:t>după </a:t>
            </a:r>
            <a:r>
              <a:rPr lang="ro-RO" sz="2000" dirty="0">
                <a:latin typeface="Arial Black" panose="020B0A04020102020204" pitchFamily="34" charset="0"/>
              </a:rPr>
              <a:t>ce </a:t>
            </a:r>
            <a:r>
              <a:rPr lang="ro-RO" sz="2000" dirty="0" smtClean="0">
                <a:latin typeface="Arial Black" panose="020B0A04020102020204" pitchFamily="34" charset="0"/>
              </a:rPr>
              <a:t>v-aţi </a:t>
            </a:r>
            <a:r>
              <a:rPr lang="ro-RO" sz="2000" dirty="0">
                <a:latin typeface="Arial Black" panose="020B0A04020102020204" pitchFamily="34" charset="0"/>
              </a:rPr>
              <a:t>achitat de datorii. </a:t>
            </a:r>
          </a:p>
          <a:p>
            <a:pPr indent="360363" algn="just">
              <a:spcBef>
                <a:spcPts val="600"/>
              </a:spcBef>
            </a:pPr>
            <a:r>
              <a:rPr lang="ro-RO" sz="2000" dirty="0">
                <a:latin typeface="Arial Black" panose="020B0A04020102020204" pitchFamily="34" charset="0"/>
              </a:rPr>
              <a:t>Am cunoscut o familie care primea </a:t>
            </a:r>
            <a:r>
              <a:rPr lang="ro-RO" sz="2000" dirty="0" smtClean="0">
                <a:latin typeface="Arial Black" panose="020B0A04020102020204" pitchFamily="34" charset="0"/>
              </a:rPr>
              <a:t>douăzeci </a:t>
            </a:r>
            <a:r>
              <a:rPr lang="ro-RO" sz="2000" dirty="0">
                <a:latin typeface="Arial Black" panose="020B0A04020102020204" pitchFamily="34" charset="0"/>
              </a:rPr>
              <a:t>de dolari pe </a:t>
            </a:r>
            <a:r>
              <a:rPr lang="ro-RO" sz="2000" dirty="0" smtClean="0">
                <a:latin typeface="Arial Black" panose="020B0A04020102020204" pitchFamily="34" charset="0"/>
              </a:rPr>
              <a:t>săptămână şi </a:t>
            </a:r>
            <a:r>
              <a:rPr lang="ro-RO" sz="2000" dirty="0">
                <a:latin typeface="Arial Black" panose="020B0A04020102020204" pitchFamily="34" charset="0"/>
              </a:rPr>
              <a:t>care cheltuia </a:t>
            </a:r>
            <a:r>
              <a:rPr lang="ro-RO" sz="2000" dirty="0" smtClean="0">
                <a:latin typeface="Arial Black" panose="020B0A04020102020204" pitchFamily="34" charset="0"/>
              </a:rPr>
              <a:t>până </a:t>
            </a:r>
            <a:r>
              <a:rPr lang="ro-RO" sz="2000" dirty="0">
                <a:latin typeface="Arial Black" panose="020B0A04020102020204" pitchFamily="34" charset="0"/>
              </a:rPr>
              <a:t>la ultimul cent din acea </a:t>
            </a:r>
            <a:r>
              <a:rPr lang="ro-RO" sz="2000" dirty="0" smtClean="0">
                <a:latin typeface="Arial Black" panose="020B0A04020102020204" pitchFamily="34" charset="0"/>
              </a:rPr>
              <a:t>sumă, </a:t>
            </a:r>
            <a:r>
              <a:rPr lang="ro-RO" sz="2000" dirty="0">
                <a:latin typeface="Arial Black" panose="020B0A04020102020204" pitchFamily="34" charset="0"/>
              </a:rPr>
              <a:t>în timp ce o </a:t>
            </a:r>
            <a:r>
              <a:rPr lang="ro-RO" sz="2000" dirty="0" smtClean="0">
                <a:latin typeface="Arial Black" panose="020B0A04020102020204" pitchFamily="34" charset="0"/>
              </a:rPr>
              <a:t>altă </a:t>
            </a:r>
            <a:r>
              <a:rPr lang="ro-RO" sz="2000" dirty="0">
                <a:latin typeface="Arial Black" panose="020B0A04020102020204" pitchFamily="34" charset="0"/>
              </a:rPr>
              <a:t>familie, cu </a:t>
            </a:r>
            <a:r>
              <a:rPr lang="ro-RO" sz="2000" dirty="0" smtClean="0">
                <a:latin typeface="Arial Black" panose="020B0A04020102020204" pitchFamily="34" charset="0"/>
              </a:rPr>
              <a:t>aceeaşi număr </a:t>
            </a:r>
            <a:r>
              <a:rPr lang="ro-RO" sz="2000" dirty="0">
                <a:latin typeface="Arial Black" panose="020B0A04020102020204" pitchFamily="34" charset="0"/>
              </a:rPr>
              <a:t>de membri care primea doar </a:t>
            </a:r>
            <a:r>
              <a:rPr lang="ro-RO" sz="2000" dirty="0" smtClean="0">
                <a:latin typeface="Arial Black" panose="020B0A04020102020204" pitchFamily="34" charset="0"/>
              </a:rPr>
              <a:t>doisprezece </a:t>
            </a:r>
            <a:r>
              <a:rPr lang="ro-RO" sz="2000" dirty="0">
                <a:latin typeface="Arial Black" panose="020B0A04020102020204" pitchFamily="34" charset="0"/>
              </a:rPr>
              <a:t>dolari pe </a:t>
            </a:r>
            <a:r>
              <a:rPr lang="ro-RO" sz="2000" dirty="0" smtClean="0">
                <a:latin typeface="Arial Black" panose="020B0A04020102020204" pitchFamily="34" charset="0"/>
              </a:rPr>
              <a:t>săptămână, </a:t>
            </a:r>
            <a:r>
              <a:rPr lang="ro-RO" sz="2000" dirty="0">
                <a:latin typeface="Arial Black" panose="020B0A04020102020204" pitchFamily="34" charset="0"/>
              </a:rPr>
              <a:t>economisea unu sau doi </a:t>
            </a:r>
            <a:r>
              <a:rPr lang="ro-RO" sz="2000" dirty="0" smtClean="0">
                <a:latin typeface="Arial Black" panose="020B0A04020102020204" pitchFamily="34" charset="0"/>
              </a:rPr>
              <a:t>săptămânal</a:t>
            </a:r>
            <a:r>
              <a:rPr lang="ro-RO" sz="2000" dirty="0">
                <a:latin typeface="Arial Black" panose="020B0A04020102020204" pitchFamily="34" charset="0"/>
              </a:rPr>
              <a:t>, lucru pe care </a:t>
            </a:r>
            <a:r>
              <a:rPr lang="ro-RO" sz="2000" dirty="0" smtClean="0">
                <a:latin typeface="Arial Black" panose="020B0A04020102020204" pitchFamily="34" charset="0"/>
              </a:rPr>
              <a:t>reuşea să </a:t>
            </a:r>
            <a:r>
              <a:rPr lang="ro-RO" sz="2000" dirty="0">
                <a:latin typeface="Arial Black" panose="020B0A04020102020204" pitchFamily="34" charset="0"/>
              </a:rPr>
              <a:t>îl </a:t>
            </a:r>
            <a:r>
              <a:rPr lang="ro-RO" sz="2000" dirty="0" smtClean="0">
                <a:latin typeface="Arial Black" panose="020B0A04020102020204" pitchFamily="34" charset="0"/>
              </a:rPr>
              <a:t>facă abţinându-se </a:t>
            </a:r>
            <a:r>
              <a:rPr lang="ro-RO" sz="2000" dirty="0">
                <a:latin typeface="Arial Black" panose="020B0A04020102020204" pitchFamily="34" charset="0"/>
              </a:rPr>
              <a:t>de la a </a:t>
            </a:r>
            <a:r>
              <a:rPr lang="ro-RO" sz="2000" dirty="0" smtClean="0">
                <a:latin typeface="Arial Black" panose="020B0A04020102020204" pitchFamily="34" charset="0"/>
              </a:rPr>
              <a:t>cumpăra </a:t>
            </a:r>
            <a:r>
              <a:rPr lang="ro-RO" sz="2000" dirty="0">
                <a:latin typeface="Arial Black" panose="020B0A04020102020204" pitchFamily="34" charset="0"/>
              </a:rPr>
              <a:t>ceea ce li se </a:t>
            </a:r>
            <a:r>
              <a:rPr lang="ro-RO" sz="2000" dirty="0" smtClean="0">
                <a:latin typeface="Arial Black" panose="020B0A04020102020204" pitchFamily="34" charset="0"/>
              </a:rPr>
              <a:t>părea </a:t>
            </a:r>
            <a:r>
              <a:rPr lang="ro-RO" sz="2000" dirty="0">
                <a:latin typeface="Arial Black" panose="020B0A04020102020204" pitchFamily="34" charset="0"/>
              </a:rPr>
              <a:t>necesar, dar de care, în realitate, s-ar fi putut </a:t>
            </a:r>
            <a:r>
              <a:rPr lang="ro-RO" sz="2000" dirty="0" smtClean="0">
                <a:latin typeface="Arial Black" panose="020B0A04020102020204" pitchFamily="34" charset="0"/>
              </a:rPr>
              <a:t>lipsi”</a:t>
            </a:r>
            <a:endParaRPr lang="ro-RO" sz="2000" dirty="0">
              <a:latin typeface="Arial Black" panose="020B0A04020102020204" pitchFamily="34" charset="0"/>
            </a:endParaRPr>
          </a:p>
        </p:txBody>
      </p:sp>
      <p:sp>
        <p:nvSpPr>
          <p:cNvPr id="3" name="CuadroTexto 2">
            <a:extLst>
              <a:ext uri="{FF2B5EF4-FFF2-40B4-BE49-F238E27FC236}">
                <a16:creationId xmlns:a16="http://schemas.microsoft.com/office/drawing/2014/main" xmlns="" id="{A2A6AA4C-ACEE-4920-A5EA-DF659AFACA0E}"/>
              </a:ext>
            </a:extLst>
          </p:cNvPr>
          <p:cNvSpPr txBox="1"/>
          <p:nvPr/>
        </p:nvSpPr>
        <p:spPr>
          <a:xfrm>
            <a:off x="4954383" y="6025651"/>
            <a:ext cx="4006738" cy="615553"/>
          </a:xfrm>
          <a:prstGeom prst="rect">
            <a:avLst/>
          </a:prstGeom>
          <a:noFill/>
        </p:spPr>
        <p:txBody>
          <a:bodyPr wrap="none" rtlCol="0">
            <a:spAutoFit/>
          </a:bodyPr>
          <a:lstStyle/>
          <a:p>
            <a:pPr algn="r"/>
            <a:r>
              <a:rPr lang="ro-RO" b="1" smtClean="0"/>
              <a:t>E.G.W. (Mărturii </a:t>
            </a:r>
            <a:r>
              <a:rPr lang="ro-RO" b="1"/>
              <a:t>selecte</a:t>
            </a:r>
            <a:r>
              <a:rPr lang="ro-RO" b="1" smtClean="0"/>
              <a:t>, vol 2, pag. 380)</a:t>
            </a:r>
          </a:p>
          <a:p>
            <a:pPr algn="r"/>
            <a:r>
              <a:rPr lang="ro-RO" sz="1600" b="1" smtClean="0"/>
              <a:t>Notă: 20$ în 1901 echivala </a:t>
            </a:r>
            <a:r>
              <a:rPr lang="ro-RO" sz="1600" b="1"/>
              <a:t>cu </a:t>
            </a:r>
            <a:r>
              <a:rPr lang="ro-RO" sz="1600" b="1" smtClean="0"/>
              <a:t>600$ astăzi.</a:t>
            </a:r>
            <a:endParaRPr lang="ro-RO" sz="1600" b="1"/>
          </a:p>
        </p:txBody>
      </p:sp>
    </p:spTree>
    <p:extLst>
      <p:ext uri="{BB962C8B-B14F-4D97-AF65-F5344CB8AC3E}">
        <p14:creationId xmlns:p14="http://schemas.microsoft.com/office/powerpoint/2010/main" xmlns="" val="3296907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TotalTime>
  <Words>1293</Words>
  <Application>Microsoft Office PowerPoint</Application>
  <PresentationFormat>Expunere pe ecran (4:3)</PresentationFormat>
  <Paragraphs>58</Paragraphs>
  <Slides>10</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10</vt:i4>
      </vt:variant>
    </vt:vector>
  </HeadingPairs>
  <TitlesOfParts>
    <vt:vector size="19" baseType="lpstr">
      <vt:lpstr>Arial</vt:lpstr>
      <vt:lpstr>Calibri</vt:lpstr>
      <vt:lpstr>Comic Sans MS</vt:lpstr>
      <vt:lpstr>Wingdings 3</vt:lpstr>
      <vt:lpstr>Wingdings</vt:lpstr>
      <vt:lpstr>Arial Black</vt:lpstr>
      <vt:lpstr>Cooper Black</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11 - Crestinul si datoriile financiare</dc:title>
  <dc:subject>Studiu Biblic, Trim. I, 2018 – Principii de administrare crestina a vietii</dc:subject>
  <dc:creator>Sergio Fustero Carreras</dc:creator>
  <cp:keywords>http://www.fustero.net/es/index_ro.php</cp:keywords>
  <cp:lastModifiedBy>isj</cp:lastModifiedBy>
  <cp:revision>110</cp:revision>
  <dcterms:created xsi:type="dcterms:W3CDTF">2018-03-04T07:08:57Z</dcterms:created>
  <dcterms:modified xsi:type="dcterms:W3CDTF">2018-03-15T05:41:45Z</dcterms:modified>
</cp:coreProperties>
</file>