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Wingdings 3" pitchFamily="18" charset="2"/>
      <p:regular r:id="rId18"/>
    </p:embeddedFont>
    <p:embeddedFont>
      <p:font typeface="Wingdings 2" pitchFamily="18" charset="2"/>
      <p:regular r:id="rId19"/>
    </p:embeddedFont>
    <p:embeddedFont>
      <p:font typeface="Cooper Black" pitchFamily="18" charset="0"/>
      <p:regular r:id="rId20"/>
    </p:embeddedFont>
    <p:embeddedFont>
      <p:font typeface="Arial Black" pitchFamily="34" charset="0"/>
      <p:bold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E6B1"/>
    <a:srgbClr val="F3CF69"/>
    <a:srgbClr val="F0C548"/>
    <a:srgbClr val="E4E0CA"/>
    <a:srgbClr val="D6CFAE"/>
    <a:srgbClr val="93874B"/>
    <a:srgbClr val="641E1E"/>
    <a:srgbClr val="A23030"/>
    <a:srgbClr val="CB5151"/>
    <a:srgbClr val="E29E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2D1-7C34-4692-AB56-91CCBD63BC72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0F5-E4C5-4B03-8BBB-E993F32CCB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659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2D1-7C34-4692-AB56-91CCBD63BC72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0F5-E4C5-4B03-8BBB-E993F32CCB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1663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2D1-7C34-4692-AB56-91CCBD63BC72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0F5-E4C5-4B03-8BBB-E993F32CCB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35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2D1-7C34-4692-AB56-91CCBD63BC72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0F5-E4C5-4B03-8BBB-E993F32CCB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333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2D1-7C34-4692-AB56-91CCBD63BC72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0F5-E4C5-4B03-8BBB-E993F32CCB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920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2D1-7C34-4692-AB56-91CCBD63BC72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0F5-E4C5-4B03-8BBB-E993F32CCB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917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2D1-7C34-4692-AB56-91CCBD63BC72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0F5-E4C5-4B03-8BBB-E993F32CCB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7994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2D1-7C34-4692-AB56-91CCBD63BC72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0F5-E4C5-4B03-8BBB-E993F32CCB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8191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2D1-7C34-4692-AB56-91CCBD63BC72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0F5-E4C5-4B03-8BBB-E993F32CCB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4005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2D1-7C34-4692-AB56-91CCBD63BC72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0F5-E4C5-4B03-8BBB-E993F32CCB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4497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2D1-7C34-4692-AB56-91CCBD63BC72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0F5-E4C5-4B03-8BBB-E993F32CCB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6290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D2D1-7C34-4692-AB56-91CCBD63BC72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30F5-E4C5-4B03-8BBB-E993F32CCB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1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F456909-8D7D-4FFC-A063-693401A84518}"/>
              </a:ext>
            </a:extLst>
          </p:cNvPr>
          <p:cNvSpPr txBox="1"/>
          <p:nvPr/>
        </p:nvSpPr>
        <p:spPr>
          <a:xfrm>
            <a:off x="0" y="674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57150" prstMaterial="matte">
              <a:bevelT w="25400" h="55880" prst="artDeco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 defTabSz="914400">
              <a:defRPr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z="4800" spc="300" dirty="0">
                <a:solidFill>
                  <a:schemeClr val="bg1"/>
                </a:solidFill>
              </a:rPr>
              <a:t>DARURILE, O EXPRESIE A </a:t>
            </a:r>
            <a:r>
              <a:rPr lang="ro-RO" sz="4800" spc="300" dirty="0" smtClean="0">
                <a:solidFill>
                  <a:schemeClr val="bg1"/>
                </a:solidFill>
              </a:rPr>
              <a:t>RECUNOŞTINŢEI</a:t>
            </a:r>
            <a:endParaRPr lang="ro-RO" sz="4800" spc="3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8594F01-8B92-4BCA-90FB-6BFD7C5A88E9}"/>
              </a:ext>
            </a:extLst>
          </p:cNvPr>
          <p:cNvSpPr txBox="1"/>
          <p:nvPr/>
        </p:nvSpPr>
        <p:spPr>
          <a:xfrm>
            <a:off x="5874988" y="6344194"/>
            <a:ext cx="3103222" cy="36933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ro-RO" b="1" dirty="0"/>
              <a:t>Studiul 9 pentru </a:t>
            </a:r>
            <a:r>
              <a:rPr lang="ro-RO" b="1" dirty="0" smtClean="0"/>
              <a:t>3 martie 2018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65269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291F853-3397-4B9E-B56A-77C10CEFBC4A}"/>
              </a:ext>
            </a:extLst>
          </p:cNvPr>
          <p:cNvSpPr/>
          <p:nvPr/>
        </p:nvSpPr>
        <p:spPr>
          <a:xfrm>
            <a:off x="2264228" y="654143"/>
            <a:ext cx="6879771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ro-RO" sz="2000" dirty="0" smtClean="0">
                <a:latin typeface="Arial Black" panose="020B0A04020102020204" pitchFamily="34" charset="0"/>
              </a:rPr>
              <a:t>„</a:t>
            </a:r>
            <a:r>
              <a:rPr lang="ro-RO" dirty="0" smtClean="0">
                <a:latin typeface="Arial Black" panose="020B0A04020102020204" pitchFamily="34" charset="0"/>
              </a:rPr>
              <a:t>Dumnezeu doreşte </a:t>
            </a:r>
            <a:r>
              <a:rPr lang="ro-RO" dirty="0">
                <a:latin typeface="Arial Black" panose="020B0A04020102020204" pitchFamily="34" charset="0"/>
              </a:rPr>
              <a:t>daruri de bunăvoie. Aceia care dau trebuie să socotească aceasta un privilegiu deosebit</a:t>
            </a:r>
            <a:r>
              <a:rPr lang="ro-RO" dirty="0" smtClean="0">
                <a:latin typeface="Arial Black" panose="020B0A04020102020204" pitchFamily="34" charset="0"/>
              </a:rPr>
              <a:t>.</a:t>
            </a:r>
            <a:endParaRPr lang="ro-RO" sz="2000" dirty="0" smtClean="0">
              <a:latin typeface="Arial Black" panose="020B0A04020102020204" pitchFamily="34" charset="0"/>
            </a:endParaRPr>
          </a:p>
          <a:p>
            <a:pPr indent="358775" algn="just">
              <a:spcBef>
                <a:spcPts val="600"/>
              </a:spcBef>
            </a:pPr>
            <a:r>
              <a:rPr lang="ro-RO" dirty="0" smtClean="0">
                <a:latin typeface="Arial Black" panose="020B0A04020102020204" pitchFamily="34" charset="0"/>
              </a:rPr>
              <a:t>Unii </a:t>
            </a:r>
            <a:r>
              <a:rPr lang="ro-RO" dirty="0">
                <a:latin typeface="Arial Black" panose="020B0A04020102020204" pitchFamily="34" charset="0"/>
              </a:rPr>
              <a:t>dau din </a:t>
            </a:r>
            <a:r>
              <a:rPr lang="ro-RO" dirty="0" smtClean="0">
                <a:latin typeface="Arial Black" panose="020B0A04020102020204" pitchFamily="34" charset="0"/>
              </a:rPr>
              <a:t>belşugul </a:t>
            </a:r>
            <a:r>
              <a:rPr lang="ro-RO" dirty="0">
                <a:latin typeface="Arial Black" panose="020B0A04020102020204" pitchFamily="34" charset="0"/>
              </a:rPr>
              <a:t>lor </a:t>
            </a:r>
            <a:r>
              <a:rPr lang="ro-RO" dirty="0" smtClean="0">
                <a:latin typeface="Arial Black" panose="020B0A04020102020204" pitchFamily="34" charset="0"/>
              </a:rPr>
              <a:t>şi totuşi </a:t>
            </a:r>
            <a:r>
              <a:rPr lang="ro-RO" dirty="0">
                <a:latin typeface="Arial Black" panose="020B0A04020102020204" pitchFamily="34" charset="0"/>
              </a:rPr>
              <a:t>nu simt nici o lipsă. Ei nu sacrifică nimic pentru cauza lui Hristos. Ei au încă tot ce le </a:t>
            </a:r>
            <a:r>
              <a:rPr lang="ro-RO" dirty="0" smtClean="0">
                <a:latin typeface="Arial Black" panose="020B0A04020102020204" pitchFamily="34" charset="0"/>
              </a:rPr>
              <a:t>doreşte </a:t>
            </a:r>
            <a:r>
              <a:rPr lang="ro-RO" dirty="0">
                <a:latin typeface="Arial Black" panose="020B0A04020102020204" pitchFamily="34" charset="0"/>
              </a:rPr>
              <a:t>inima. Ei dau cu generozitate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cu inimă largă. Dumnezeu ia aminte la acest lucru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fapta </a:t>
            </a:r>
            <a:r>
              <a:rPr lang="ro-RO" dirty="0" smtClean="0">
                <a:latin typeface="Arial Black" panose="020B0A04020102020204" pitchFamily="34" charset="0"/>
              </a:rPr>
              <a:t>şi motivaţia </a:t>
            </a:r>
            <a:r>
              <a:rPr lang="ro-RO" dirty="0">
                <a:latin typeface="Arial Black" panose="020B0A04020102020204" pitchFamily="34" charset="0"/>
              </a:rPr>
              <a:t>ei Îi sunt cunoscute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sunt consemnate de El cu precizie. Ei </a:t>
            </a:r>
            <a:r>
              <a:rPr lang="ro-RO" dirty="0" smtClean="0">
                <a:latin typeface="Arial Black" panose="020B0A04020102020204" pitchFamily="34" charset="0"/>
              </a:rPr>
              <a:t>nu-şi </a:t>
            </a:r>
            <a:r>
              <a:rPr lang="ro-RO" dirty="0">
                <a:latin typeface="Arial Black" panose="020B0A04020102020204" pitchFamily="34" charset="0"/>
              </a:rPr>
              <a:t>vor pierde răsplata. Voi, care nu </a:t>
            </a:r>
            <a:r>
              <a:rPr lang="ro-RO" dirty="0" smtClean="0">
                <a:latin typeface="Arial Black" panose="020B0A04020102020204" pitchFamily="34" charset="0"/>
              </a:rPr>
              <a:t>puteţi </a:t>
            </a:r>
            <a:r>
              <a:rPr lang="ro-RO" dirty="0">
                <a:latin typeface="Arial Black" panose="020B0A04020102020204" pitchFamily="34" charset="0"/>
              </a:rPr>
              <a:t>da atât de mult, nu trebuie să vă </a:t>
            </a:r>
            <a:r>
              <a:rPr lang="ro-RO" dirty="0" smtClean="0">
                <a:latin typeface="Arial Black" panose="020B0A04020102020204" pitchFamily="34" charset="0"/>
              </a:rPr>
              <a:t>scuzaţi </a:t>
            </a:r>
            <a:r>
              <a:rPr lang="ro-RO" dirty="0">
                <a:latin typeface="Arial Black" panose="020B0A04020102020204" pitchFamily="34" charset="0"/>
              </a:rPr>
              <a:t>pentru că nu </a:t>
            </a:r>
            <a:r>
              <a:rPr lang="ro-RO" dirty="0" smtClean="0">
                <a:latin typeface="Arial Black" panose="020B0A04020102020204" pitchFamily="34" charset="0"/>
              </a:rPr>
              <a:t>faceţi </a:t>
            </a:r>
            <a:r>
              <a:rPr lang="ro-RO" dirty="0">
                <a:latin typeface="Arial Black" panose="020B0A04020102020204" pitchFamily="34" charset="0"/>
              </a:rPr>
              <a:t>la fel de mult ca </a:t>
            </a:r>
            <a:r>
              <a:rPr lang="ro-RO" dirty="0" smtClean="0">
                <a:latin typeface="Arial Black" panose="020B0A04020102020204" pitchFamily="34" charset="0"/>
              </a:rPr>
              <a:t>alţii</a:t>
            </a:r>
            <a:r>
              <a:rPr lang="ro-RO" dirty="0">
                <a:latin typeface="Arial Black" panose="020B0A04020102020204" pitchFamily="34" charset="0"/>
              </a:rPr>
              <a:t>. </a:t>
            </a:r>
            <a:r>
              <a:rPr lang="ro-RO" dirty="0" smtClean="0">
                <a:latin typeface="Arial Black" panose="020B0A04020102020204" pitchFamily="34" charset="0"/>
              </a:rPr>
              <a:t>Faceţi </a:t>
            </a:r>
            <a:r>
              <a:rPr lang="ro-RO" dirty="0">
                <a:latin typeface="Arial Black" panose="020B0A04020102020204" pitchFamily="34" charset="0"/>
              </a:rPr>
              <a:t>ce </a:t>
            </a:r>
            <a:r>
              <a:rPr lang="ro-RO" dirty="0" smtClean="0">
                <a:latin typeface="Arial Black" panose="020B0A04020102020204" pitchFamily="34" charset="0"/>
              </a:rPr>
              <a:t>puteţi </a:t>
            </a:r>
            <a:r>
              <a:rPr lang="ro-RO" dirty="0">
                <a:latin typeface="Arial Black" panose="020B0A04020102020204" pitchFamily="34" charset="0"/>
              </a:rPr>
              <a:t>voi. </a:t>
            </a:r>
            <a:r>
              <a:rPr lang="ro-RO" dirty="0" smtClean="0">
                <a:latin typeface="Arial Black" panose="020B0A04020102020204" pitchFamily="34" charset="0"/>
              </a:rPr>
              <a:t>Renunţaţi </a:t>
            </a:r>
            <a:r>
              <a:rPr lang="ro-RO" dirty="0">
                <a:latin typeface="Arial Black" panose="020B0A04020102020204" pitchFamily="34" charset="0"/>
              </a:rPr>
              <a:t>la unele articole de care vă </a:t>
            </a:r>
            <a:r>
              <a:rPr lang="ro-RO" dirty="0" smtClean="0">
                <a:latin typeface="Arial Black" panose="020B0A04020102020204" pitchFamily="34" charset="0"/>
              </a:rPr>
              <a:t>puteţi </a:t>
            </a:r>
            <a:r>
              <a:rPr lang="ro-RO" dirty="0">
                <a:latin typeface="Arial Black" panose="020B0A04020102020204" pitchFamily="34" charset="0"/>
              </a:rPr>
              <a:t>dispensa </a:t>
            </a:r>
            <a:r>
              <a:rPr lang="ro-RO" dirty="0" smtClean="0">
                <a:latin typeface="Arial Black" panose="020B0A04020102020204" pitchFamily="34" charset="0"/>
              </a:rPr>
              <a:t>şi sacrificaţi </a:t>
            </a:r>
            <a:r>
              <a:rPr lang="ro-RO" dirty="0">
                <a:latin typeface="Arial Black" panose="020B0A04020102020204" pitchFamily="34" charset="0"/>
              </a:rPr>
              <a:t>pentru cauza lui Dumnezeu. Ca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văduva, </a:t>
            </a:r>
            <a:r>
              <a:rPr lang="ro-RO" dirty="0" smtClean="0">
                <a:latin typeface="Arial Black" panose="020B0A04020102020204" pitchFamily="34" charset="0"/>
              </a:rPr>
              <a:t>dăruiţi </a:t>
            </a:r>
            <a:r>
              <a:rPr lang="ro-RO" dirty="0">
                <a:latin typeface="Arial Black" panose="020B0A04020102020204" pitchFamily="34" charset="0"/>
              </a:rPr>
              <a:t>cei doi </a:t>
            </a:r>
            <a:r>
              <a:rPr lang="ro-RO" dirty="0" smtClean="0">
                <a:latin typeface="Arial Black" panose="020B0A04020102020204" pitchFamily="34" charset="0"/>
              </a:rPr>
              <a:t>bănuţi</a:t>
            </a:r>
            <a:r>
              <a:rPr lang="ro-RO" dirty="0">
                <a:latin typeface="Arial Black" panose="020B0A04020102020204" pitchFamily="34" charset="0"/>
              </a:rPr>
              <a:t>. De fapt, </a:t>
            </a:r>
            <a:r>
              <a:rPr lang="ro-RO" dirty="0" smtClean="0">
                <a:latin typeface="Arial Black" panose="020B0A04020102020204" pitchFamily="34" charset="0"/>
              </a:rPr>
              <a:t>veţi </a:t>
            </a:r>
            <a:r>
              <a:rPr lang="ro-RO" dirty="0">
                <a:latin typeface="Arial Black" panose="020B0A04020102020204" pitchFamily="34" charset="0"/>
              </a:rPr>
              <a:t>da mai mult decât </a:t>
            </a:r>
            <a:r>
              <a:rPr lang="ro-RO" dirty="0" smtClean="0">
                <a:latin typeface="Arial Black" panose="020B0A04020102020204" pitchFamily="34" charset="0"/>
              </a:rPr>
              <a:t>toţi </a:t>
            </a:r>
            <a:r>
              <a:rPr lang="ro-RO" dirty="0">
                <a:latin typeface="Arial Black" panose="020B0A04020102020204" pitchFamily="34" charset="0"/>
              </a:rPr>
              <a:t>care dau din prisosul lor; </a:t>
            </a:r>
            <a:r>
              <a:rPr lang="ro-RO" dirty="0" smtClean="0">
                <a:latin typeface="Arial Black" panose="020B0A04020102020204" pitchFamily="34" charset="0"/>
              </a:rPr>
              <a:t>şi veţi simţi </a:t>
            </a:r>
            <a:r>
              <a:rPr lang="ro-RO" dirty="0">
                <a:latin typeface="Arial Black" panose="020B0A04020102020204" pitchFamily="34" charset="0"/>
              </a:rPr>
              <a:t>plăcerea tăgăduirii de sine, </a:t>
            </a:r>
            <a:r>
              <a:rPr lang="ro-RO" dirty="0" smtClean="0">
                <a:latin typeface="Arial Black" panose="020B0A04020102020204" pitchFamily="34" charset="0"/>
              </a:rPr>
              <a:t>veţi simţi </a:t>
            </a:r>
            <a:r>
              <a:rPr lang="ro-RO" dirty="0">
                <a:latin typeface="Arial Black" panose="020B0A04020102020204" pitchFamily="34" charset="0"/>
              </a:rPr>
              <a:t>ce bine este să dai celor în nevoie, să sacrifici pentru adevăr </a:t>
            </a:r>
            <a:r>
              <a:rPr lang="ro-RO" dirty="0" smtClean="0">
                <a:latin typeface="Arial Black" panose="020B0A04020102020204" pitchFamily="34" charset="0"/>
              </a:rPr>
              <a:t>şi să-ţi </a:t>
            </a:r>
            <a:r>
              <a:rPr lang="ro-RO" dirty="0">
                <a:latin typeface="Arial Black" panose="020B0A04020102020204" pitchFamily="34" charset="0"/>
              </a:rPr>
              <a:t>faci o comoară în ceruri</a:t>
            </a:r>
            <a:r>
              <a:rPr lang="ro-RO" dirty="0" smtClean="0">
                <a:latin typeface="Arial Black" panose="020B0A04020102020204" pitchFamily="34" charset="0"/>
              </a:rPr>
              <a:t>.</a:t>
            </a:r>
            <a:r>
              <a:rPr lang="ro-RO" sz="2000" dirty="0" smtClean="0">
                <a:latin typeface="Arial Black" panose="020B0A04020102020204" pitchFamily="34" charset="0"/>
              </a:rPr>
              <a:t>”</a:t>
            </a:r>
            <a:endParaRPr lang="ro-RO" sz="2000" dirty="0"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C70B38B-2E84-45B0-A64D-EAC6FEC0FDD4}"/>
              </a:ext>
            </a:extLst>
          </p:cNvPr>
          <p:cNvSpPr txBox="1"/>
          <p:nvPr/>
        </p:nvSpPr>
        <p:spPr>
          <a:xfrm>
            <a:off x="3890767" y="6417809"/>
            <a:ext cx="525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E.G.W. (Mărturii </a:t>
            </a:r>
            <a:r>
              <a:rPr lang="ro-RO" b="1"/>
              <a:t>pentru </a:t>
            </a:r>
            <a:r>
              <a:rPr lang="ro-RO" b="1" smtClean="0"/>
              <a:t>biserică</a:t>
            </a:r>
            <a:r>
              <a:rPr lang="ro-RO" b="1" smtClean="0"/>
              <a:t>, </a:t>
            </a:r>
            <a:r>
              <a:rPr lang="ro-RO" b="1" smtClean="0"/>
              <a:t>vol</a:t>
            </a:r>
            <a:r>
              <a:rPr lang="ro-RO" b="1" smtClean="0"/>
              <a:t>.</a:t>
            </a:r>
            <a:r>
              <a:rPr lang="ro-RO" b="1" smtClean="0"/>
              <a:t> 1</a:t>
            </a:r>
            <a:r>
              <a:rPr lang="ro-RO" b="1" smtClean="0"/>
              <a:t>, </a:t>
            </a:r>
            <a:r>
              <a:rPr lang="ro-RO" b="1" smtClean="0"/>
              <a:t>pa</a:t>
            </a:r>
            <a:r>
              <a:rPr lang="ro-RO" b="1" smtClean="0"/>
              <a:t>g</a:t>
            </a:r>
            <a:r>
              <a:rPr lang="ro-RO" b="1" smtClean="0"/>
              <a:t>. </a:t>
            </a:r>
            <a:r>
              <a:rPr lang="ro-RO" b="1" smtClean="0"/>
              <a:t>176-177</a:t>
            </a:r>
            <a:r>
              <a:rPr lang="ro-RO" b="1" smtClean="0"/>
              <a:t>)</a:t>
            </a:r>
            <a:endParaRPr lang="ro-RO" b="1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710CF75-5AA5-4FC6-8031-CBC615C7C2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856" y="3844861"/>
            <a:ext cx="1800305" cy="256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57CDCAC-CA96-4387-8152-E0C97E95F0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856" y="407224"/>
            <a:ext cx="1800305" cy="26059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7940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9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252306E-C895-4620-B32F-936820AA8D66}"/>
              </a:ext>
            </a:extLst>
          </p:cNvPr>
          <p:cNvSpPr/>
          <p:nvPr/>
        </p:nvSpPr>
        <p:spPr>
          <a:xfrm>
            <a:off x="5398855" y="484604"/>
            <a:ext cx="3441032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„Fiindcă atât de mult a iubit Dumnezeu lumea, că a dat pe singurul Lui Fiu, pentru ca oricine crede în El să nu piară, ci să aibă 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viaţa veşnică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  <a:b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(Ioan 3:16)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7DA483A-0E02-4017-A0D4-5BFA9D11E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4189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78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36372DB-CFC8-490A-8B0A-DCF9DD775AD4}"/>
              </a:ext>
            </a:extLst>
          </p:cNvPr>
          <p:cNvSpPr txBox="1"/>
          <p:nvPr/>
        </p:nvSpPr>
        <p:spPr>
          <a:xfrm>
            <a:off x="4653642" y="2943810"/>
            <a:ext cx="4336869" cy="3708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 3" panose="05040102010807070707" pitchFamily="18" charset="2"/>
              <a:buChar char=""/>
            </a:pPr>
            <a:r>
              <a:rPr lang="ro-RO" sz="2000" b="1" dirty="0">
                <a:solidFill>
                  <a:schemeClr val="accent2">
                    <a:lumMod val="75000"/>
                  </a:schemeClr>
                </a:solidFill>
              </a:rPr>
              <a:t>Ispravnici </a:t>
            </a:r>
            <a:r>
              <a:rPr lang="ro-RO" sz="2000" b="1" dirty="0" smtClean="0">
                <a:solidFill>
                  <a:schemeClr val="accent2">
                    <a:lumMod val="75000"/>
                  </a:schemeClr>
                </a:solidFill>
              </a:rPr>
              <a:t>recunoscători.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"/>
            </a:pP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</a:rPr>
              <a:t>Strângând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</a:rPr>
              <a:t>comori pentru 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</a:rPr>
              <a:t>veşnicie.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"/>
            </a:pP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</a:rPr>
              <a:t>Administrând har.</a:t>
            </a:r>
          </a:p>
          <a:p>
            <a:pPr marL="342900" indent="-342900">
              <a:spcBef>
                <a:spcPts val="2400"/>
              </a:spcBef>
              <a:spcAft>
                <a:spcPts val="600"/>
              </a:spcAft>
              <a:buSzPct val="120000"/>
              <a:buFont typeface="Wingdings 3" panose="05040102010807070707" pitchFamily="18" charset="2"/>
              <a:buChar char=""/>
            </a:pPr>
            <a:r>
              <a:rPr lang="ro-RO" sz="2000" b="1" dirty="0" smtClean="0">
                <a:solidFill>
                  <a:schemeClr val="accent2">
                    <a:lumMod val="75000"/>
                  </a:schemeClr>
                </a:solidFill>
              </a:rPr>
              <a:t>Darurile </a:t>
            </a:r>
            <a:r>
              <a:rPr lang="ro-RO" sz="2000" b="1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ro-RO" sz="2000" b="1" dirty="0" smtClean="0">
                <a:solidFill>
                  <a:schemeClr val="accent2">
                    <a:lumMod val="75000"/>
                  </a:schemeClr>
                </a:solidFill>
              </a:rPr>
              <a:t>mulţumire.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"/>
            </a:pP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</a:rPr>
              <a:t>Calitatea darului.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"/>
            </a:pP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</a:rPr>
              <a:t>Motivele dăruirii.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"/>
            </a:pP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</a:rPr>
              <a:t>Bucuria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</a:rPr>
              <a:t>de a 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</a:rPr>
              <a:t>dărui.</a:t>
            </a:r>
            <a:endParaRPr lang="ro-RO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7E7EE73-69A3-4766-86EC-D3B4F81EB55C}"/>
              </a:ext>
            </a:extLst>
          </p:cNvPr>
          <p:cNvSpPr txBox="1"/>
          <p:nvPr/>
        </p:nvSpPr>
        <p:spPr>
          <a:xfrm>
            <a:off x="78376" y="1314994"/>
            <a:ext cx="662287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Ca şi </a:t>
            </a:r>
            <a:r>
              <a:rPr lang="ro-RO" sz="2000" b="1" dirty="0"/>
              <a:t>ispravnici ai lui Dumnezeu, Îl imităm pe Domnul nostru. El ne dă cu generozitate toate resursele de care avem nevoie</a:t>
            </a:r>
            <a:r>
              <a:rPr lang="ro-RO" sz="20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Noi </a:t>
            </a:r>
            <a:r>
              <a:rPr lang="ro-RO" sz="2000" b="1" dirty="0"/>
              <a:t>ne arătăm </a:t>
            </a:r>
            <a:r>
              <a:rPr lang="ro-RO" sz="2000" b="1" dirty="0" smtClean="0"/>
              <a:t>recunoştinţa </a:t>
            </a:r>
            <a:r>
              <a:rPr lang="ro-RO" sz="2000" b="1" dirty="0"/>
              <a:t>dăruind generos din comorile, timpul </a:t>
            </a:r>
            <a:r>
              <a:rPr lang="ro-RO" sz="2000" b="1" dirty="0" smtClean="0"/>
              <a:t>şi </a:t>
            </a:r>
            <a:r>
              <a:rPr lang="ro-RO" sz="2000" b="1" dirty="0"/>
              <a:t>talentele noastre.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B525773-893E-4677-A1E7-F27A60DA2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1095" y="3056709"/>
            <a:ext cx="3684446" cy="266917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5314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3E32933-1716-43A4-A412-BD7CE836F0F5}"/>
              </a:ext>
            </a:extLst>
          </p:cNvPr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400"/>
            <a:r>
              <a:rPr lang="ro-RO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STRÂNGÂND COMORI PENTRU </a:t>
            </a:r>
            <a:r>
              <a:rPr lang="ro-RO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VEŞNICIE</a:t>
            </a:r>
            <a:endParaRPr lang="ro-RO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7209C80-BB4E-4985-93E6-262207584598}"/>
              </a:ext>
            </a:extLst>
          </p:cNvPr>
          <p:cNvSpPr/>
          <p:nvPr/>
        </p:nvSpPr>
        <p:spPr>
          <a:xfrm>
            <a:off x="2525485" y="764904"/>
            <a:ext cx="6531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b="1" dirty="0" smtClean="0">
                <a:solidFill>
                  <a:srgbClr val="E7D9E4"/>
                </a:solidFill>
                <a:effectLst>
                  <a:glow rad="127000">
                    <a:srgbClr val="55354E"/>
                  </a:glow>
                </a:effectLst>
                <a:latin typeface="Comic Sans MS" panose="030F0702030302020204" pitchFamily="66" charset="0"/>
              </a:rPr>
              <a:t>„ci </a:t>
            </a:r>
            <a:r>
              <a:rPr lang="ro-RO" b="1" dirty="0" smtClean="0">
                <a:solidFill>
                  <a:srgbClr val="E7D9E4"/>
                </a:solidFill>
                <a:effectLst>
                  <a:glow rad="127000">
                    <a:srgbClr val="55354E"/>
                  </a:glow>
                </a:effectLst>
                <a:latin typeface="Comic Sans MS" panose="030F0702030302020204" pitchFamily="66" charset="0"/>
              </a:rPr>
              <a:t>strângeţi-vă comori în cer, unde nu le mănâncă moliile şi rugina şi unde hoţii nu le sapă, nici nu le fură.” </a:t>
            </a:r>
            <a:r>
              <a:rPr lang="ro-RO" sz="1600" b="1" dirty="0" smtClean="0">
                <a:solidFill>
                  <a:srgbClr val="E7D9E4"/>
                </a:solidFill>
                <a:effectLst>
                  <a:glow rad="127000">
                    <a:srgbClr val="55354E"/>
                  </a:glow>
                </a:effectLst>
                <a:latin typeface="Comic Sans MS" panose="030F0702030302020204" pitchFamily="66" charset="0"/>
              </a:rPr>
              <a:t>(Matei 6:20)</a:t>
            </a:r>
            <a:endParaRPr lang="ro-RO" sz="1600" b="1" dirty="0">
              <a:solidFill>
                <a:srgbClr val="E7D9E4"/>
              </a:solidFill>
              <a:effectLst>
                <a:glow rad="127000">
                  <a:srgbClr val="55354E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BA757E4-2F1C-4355-BD80-1E3297557B0C}"/>
              </a:ext>
            </a:extLst>
          </p:cNvPr>
          <p:cNvSpPr txBox="1"/>
          <p:nvPr/>
        </p:nvSpPr>
        <p:spPr>
          <a:xfrm>
            <a:off x="3814353" y="2175904"/>
            <a:ext cx="512934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Cum putem să ne strângem comori în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cer?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„Umblăm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prin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credinţă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nu prin vedere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” (2 Corinteni 5:7). Gândurile şi motivaţiile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noastre trebuie să fie puse mai departe de această lume.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Cu toate că este nevoie să ne îngrijorăm de lucrurile trecătoare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să prevenim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situaţii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viitoare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(lipsa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serviciului, pensionarea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etc.), nu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trebuie să fie acestea principalul scop al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vieţii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noastre.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Trebuie să fim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coerenţi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cu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credinţa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noastră. Încrederea noastră nu trebuie să fie pusă în ceea ce este pământesc, ci în Dumnezeu. </a:t>
            </a:r>
          </a:p>
        </p:txBody>
      </p:sp>
    </p:spTree>
    <p:extLst>
      <p:ext uri="{BB962C8B-B14F-4D97-AF65-F5344CB8AC3E}">
        <p14:creationId xmlns:p14="http://schemas.microsoft.com/office/powerpoint/2010/main" xmlns="" val="102915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989AC58-41A5-4061-AFCD-78DB4247A329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400"/>
            <a:r>
              <a:rPr lang="ro-RO" sz="4400" b="1" spc="150" smtClean="0">
                <a:ln w="11430"/>
                <a:solidFill>
                  <a:srgbClr val="F8F8F8"/>
                </a:solidFill>
                <a:effectLst>
                  <a:outerShdw blurRad="25400" dist="38100" dir="1200000" algn="tl" rotWithShape="0">
                    <a:srgbClr val="000000"/>
                  </a:outerShdw>
                </a:effectLst>
              </a:rPr>
              <a:t>ADMINISTRÂND </a:t>
            </a:r>
            <a:r>
              <a:rPr lang="ro-RO" sz="4400" b="1" spc="150" smtClean="0">
                <a:ln w="11430"/>
                <a:solidFill>
                  <a:srgbClr val="F8F8F8"/>
                </a:solidFill>
                <a:effectLst>
                  <a:outerShdw blurRad="25400" dist="38100" dir="1200000" algn="tl" rotWithShape="0">
                    <a:srgbClr val="000000"/>
                  </a:outerShdw>
                </a:effectLst>
              </a:rPr>
              <a:t>HAR</a:t>
            </a:r>
            <a:endParaRPr lang="ro-RO" sz="4400" b="1" spc="150">
              <a:ln w="11430"/>
              <a:solidFill>
                <a:srgbClr val="F8F8F8"/>
              </a:solidFill>
              <a:effectLst>
                <a:outerShdw blurRad="25400" dist="38100" dir="12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7662DB3-7B7B-45F6-9E59-B9C73AB978B2}"/>
              </a:ext>
            </a:extLst>
          </p:cNvPr>
          <p:cNvSpPr/>
          <p:nvPr/>
        </p:nvSpPr>
        <p:spPr>
          <a:xfrm>
            <a:off x="143691" y="669109"/>
            <a:ext cx="6439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4F0C09"/>
                  </a:glow>
                </a:effectLst>
                <a:latin typeface="Comic Sans MS" panose="030F0702030302020204" pitchFamily="66" charset="0"/>
              </a:rPr>
              <a:t>„Ca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4F0C09"/>
                  </a:glow>
                </a:effectLst>
                <a:latin typeface="Comic Sans MS" panose="030F0702030302020204" pitchFamily="66" charset="0"/>
              </a:rPr>
              <a:t>nişte buni ispravnici ai harului felurit al lui Dumnezeu, fiecare din voi să slujească altora după darul, pe care l-a primit” </a:t>
            </a:r>
            <a:r>
              <a:rPr lang="ro-RO" sz="1600" b="1" dirty="0" smtClean="0">
                <a:solidFill>
                  <a:schemeClr val="bg1"/>
                </a:solidFill>
                <a:effectLst>
                  <a:glow rad="127000">
                    <a:srgbClr val="4F0C09"/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ro-RO" sz="1600" b="1" dirty="0">
                <a:solidFill>
                  <a:schemeClr val="bg1"/>
                </a:solidFill>
                <a:effectLst>
                  <a:glow rad="127000">
                    <a:srgbClr val="4F0C09"/>
                  </a:glow>
                </a:effectLst>
                <a:latin typeface="Comic Sans MS" panose="030F0702030302020204" pitchFamily="66" charset="0"/>
              </a:rPr>
              <a:t>Petru </a:t>
            </a:r>
            <a:r>
              <a:rPr lang="ro-RO" sz="1600" b="1" dirty="0" smtClean="0">
                <a:solidFill>
                  <a:schemeClr val="bg1"/>
                </a:solidFill>
                <a:effectLst>
                  <a:glow rad="127000">
                    <a:srgbClr val="4F0C09"/>
                  </a:glow>
                </a:effectLst>
                <a:latin typeface="Comic Sans MS" panose="030F0702030302020204" pitchFamily="66" charset="0"/>
              </a:rPr>
              <a:t>4:10)</a:t>
            </a:r>
            <a:endParaRPr lang="ro-RO" b="1" dirty="0">
              <a:solidFill>
                <a:schemeClr val="bg1"/>
              </a:solidFill>
              <a:effectLst>
                <a:glow rad="127000">
                  <a:srgbClr val="4F0C09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00D6278-D710-48FF-86A8-9A9757C49FE1}"/>
              </a:ext>
            </a:extLst>
          </p:cNvPr>
          <p:cNvSpPr txBox="1"/>
          <p:nvPr/>
        </p:nvSpPr>
        <p:spPr>
          <a:xfrm>
            <a:off x="120119" y="1622327"/>
            <a:ext cx="5897504" cy="2323713"/>
          </a:xfrm>
          <a:prstGeom prst="rect">
            <a:avLst/>
          </a:prstGeom>
          <a:ln w="28575">
            <a:solidFill>
              <a:srgbClr val="C495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Din tot ceea ce Dumnezeu ne dă, harul oferit prin Isus Hristos este darul cel mai </a:t>
            </a:r>
            <a:r>
              <a:rPr lang="ro-RO" sz="2000" b="1" dirty="0" smtClean="0"/>
              <a:t>preţios </a:t>
            </a:r>
            <a:r>
              <a:rPr lang="ro-RO" sz="2000" b="1" dirty="0"/>
              <a:t>dintre toate </a:t>
            </a:r>
            <a:r>
              <a:rPr lang="ro-RO" sz="2000" b="1" dirty="0" smtClean="0"/>
              <a:t>: „prin </a:t>
            </a:r>
            <a:r>
              <a:rPr lang="ro-RO" sz="2000" b="1" dirty="0"/>
              <a:t>har </a:t>
            </a:r>
            <a:r>
              <a:rPr lang="ro-RO" sz="2000" b="1" dirty="0" smtClean="0"/>
              <a:t>aţi </a:t>
            </a:r>
            <a:r>
              <a:rPr lang="ro-RO" sz="2000" b="1" dirty="0"/>
              <a:t>fost </a:t>
            </a:r>
            <a:r>
              <a:rPr lang="ro-RO" sz="2000" b="1" dirty="0" smtClean="0"/>
              <a:t>mântuiţi</a:t>
            </a:r>
            <a:r>
              <a:rPr lang="ro-RO" sz="2000" b="1" dirty="0"/>
              <a:t>, prin </a:t>
            </a:r>
            <a:r>
              <a:rPr lang="ro-RO" sz="2000" b="1" dirty="0" smtClean="0"/>
              <a:t>credinţă” (Efeseni 2:8).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Harul </a:t>
            </a:r>
            <a:r>
              <a:rPr lang="ro-RO" sz="2000" b="1" dirty="0"/>
              <a:t>pe care Dumnezeu Îl manifestă în diferite forme, nu este pentru a-L păstra </a:t>
            </a:r>
            <a:r>
              <a:rPr lang="ro-RO" sz="2000" b="1" dirty="0" smtClean="0"/>
              <a:t>şi </a:t>
            </a:r>
            <a:r>
              <a:rPr lang="ro-RO" sz="2000" b="1" dirty="0"/>
              <a:t>a ne bucura de el, ci pentru a-l </a:t>
            </a:r>
            <a:r>
              <a:rPr lang="ro-RO" sz="2000" b="1" dirty="0" smtClean="0"/>
              <a:t>împărţi </a:t>
            </a:r>
            <a:r>
              <a:rPr lang="ro-RO" sz="2000" b="1" dirty="0"/>
              <a:t>cu </a:t>
            </a:r>
            <a:r>
              <a:rPr lang="ro-RO" sz="2000" b="1" dirty="0" smtClean="0"/>
              <a:t>alţii</a:t>
            </a:r>
            <a:r>
              <a:rPr lang="ro-RO" sz="2000" b="1" dirty="0" smtClean="0"/>
              <a:t>: „Fără </a:t>
            </a:r>
            <a:r>
              <a:rPr lang="ro-RO" sz="2000" b="1" dirty="0" smtClean="0"/>
              <a:t>plată aţi primit, fără plată să daţi.” (Matei 10:8).</a:t>
            </a:r>
            <a:endParaRPr lang="ro-RO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5B73E82-5361-4C7D-8779-242F4B468F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"/>
          <a:stretch/>
        </p:blipFill>
        <p:spPr>
          <a:xfrm>
            <a:off x="6105689" y="2621279"/>
            <a:ext cx="2846273" cy="242179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EE25A46-3EA8-4518-9FD3-4488E5787365}"/>
              </a:ext>
            </a:extLst>
          </p:cNvPr>
          <p:cNvSpPr/>
          <p:nvPr/>
        </p:nvSpPr>
        <p:spPr>
          <a:xfrm>
            <a:off x="5329646" y="5288820"/>
            <a:ext cx="3622315" cy="1323439"/>
          </a:xfrm>
          <a:prstGeom prst="rect">
            <a:avLst/>
          </a:prstGeom>
          <a:ln w="28575">
            <a:solidFill>
              <a:srgbClr val="C495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Darurile din comorile, talentele </a:t>
            </a:r>
            <a:r>
              <a:rPr lang="ro-RO" sz="2000" b="1" dirty="0" smtClean="0"/>
              <a:t>şi </a:t>
            </a:r>
            <a:r>
              <a:rPr lang="ro-RO" sz="2000" b="1" dirty="0"/>
              <a:t>timpul nostru face posibil ca </a:t>
            </a:r>
            <a:r>
              <a:rPr lang="ro-RO" sz="2000" b="1" dirty="0" smtClean="0"/>
              <a:t>şi alţii </a:t>
            </a:r>
            <a:r>
              <a:rPr lang="ro-RO" sz="2000" b="1" dirty="0"/>
              <a:t>să cunoască cuvântul lui Dumnezeu. </a:t>
            </a:r>
          </a:p>
        </p:txBody>
      </p:sp>
    </p:spTree>
    <p:extLst>
      <p:ext uri="{BB962C8B-B14F-4D97-AF65-F5344CB8AC3E}">
        <p14:creationId xmlns:p14="http://schemas.microsoft.com/office/powerpoint/2010/main" xmlns="" val="116649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7A6C744-F466-42DE-9F21-2E0061CC8CD8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 spc="300">
                <a:ln w="24500" cmpd="dbl">
                  <a:solidFill>
                    <a:srgbClr val="641E1E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1CFCF"/>
                    </a:gs>
                    <a:gs pos="60000">
                      <a:srgbClr val="E29E9E"/>
                    </a:gs>
                    <a:gs pos="100000">
                      <a:srgbClr val="9E2F2F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CALITATEA </a:t>
            </a:r>
            <a:r>
              <a:rPr lang="ro-RO" sz="4400" b="1" spc="300" smtClean="0">
                <a:ln w="24500" cmpd="dbl">
                  <a:solidFill>
                    <a:srgbClr val="641E1E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1CFCF"/>
                    </a:gs>
                    <a:gs pos="60000">
                      <a:srgbClr val="E29E9E"/>
                    </a:gs>
                    <a:gs pos="100000">
                      <a:srgbClr val="9E2F2F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DARULUI</a:t>
            </a:r>
            <a:endParaRPr lang="ro-RO" sz="4400" b="1" spc="300">
              <a:ln w="24500" cmpd="dbl">
                <a:solidFill>
                  <a:srgbClr val="641E1E"/>
                </a:solidFill>
                <a:prstDash val="solid"/>
                <a:miter lim="800000"/>
              </a:ln>
              <a:gradFill>
                <a:gsLst>
                  <a:gs pos="10000">
                    <a:srgbClr val="F1CFCF"/>
                  </a:gs>
                  <a:gs pos="60000">
                    <a:srgbClr val="E29E9E"/>
                  </a:gs>
                  <a:gs pos="100000">
                    <a:srgbClr val="9E2F2F"/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86CC831-BBB2-4CC9-88DD-29C83C6BDD53}"/>
              </a:ext>
            </a:extLst>
          </p:cNvPr>
          <p:cNvSpPr/>
          <p:nvPr/>
        </p:nvSpPr>
        <p:spPr>
          <a:xfrm>
            <a:off x="0" y="703948"/>
            <a:ext cx="91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„Din 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toate darurile cari vi se vor da, să luaţi întâi toate darurile pentru Domnul; din tot ce va fi mai bun, să luaţi întâi partea închinată Domnului.” </a:t>
            </a:r>
            <a:r>
              <a:rPr lang="ro-RO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(Numeri 18:29)</a:t>
            </a:r>
            <a:endParaRPr lang="ro-RO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A0522C2-3A82-475F-8D72-7C6D9B9D2D7A}"/>
              </a:ext>
            </a:extLst>
          </p:cNvPr>
          <p:cNvSpPr txBox="1"/>
          <p:nvPr/>
        </p:nvSpPr>
        <p:spPr>
          <a:xfrm>
            <a:off x="3474720" y="1486103"/>
            <a:ext cx="55647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Trebuie să ne arătăm </a:t>
            </a:r>
            <a:r>
              <a:rPr lang="ro-RO" sz="2000" b="1" dirty="0" smtClean="0"/>
              <a:t>recunoştinţa </a:t>
            </a:r>
            <a:r>
              <a:rPr lang="ro-RO" sz="2000" b="1" dirty="0"/>
              <a:t>pentru darurile primite, oferindu-I lui Dumnezeu ce e mai bun. </a:t>
            </a:r>
            <a:endParaRPr lang="ro-RO" sz="2000" b="1" dirty="0" smtClean="0"/>
          </a:p>
          <a:p>
            <a:pPr>
              <a:spcBef>
                <a:spcPts val="600"/>
              </a:spcBef>
            </a:pPr>
            <a:r>
              <a:rPr lang="ro-RO" sz="2000" b="1" dirty="0" smtClean="0"/>
              <a:t>În </a:t>
            </a:r>
            <a:r>
              <a:rPr lang="ro-RO" sz="2000" b="1" dirty="0"/>
              <a:t>societatea rurală israelită, darurile constau, cel mai adesea, în roade ale câmpului sau animale</a:t>
            </a:r>
            <a:r>
              <a:rPr lang="ro-RO" sz="2000" b="1" dirty="0" smtClean="0"/>
              <a:t>. Acestea </a:t>
            </a:r>
            <a:r>
              <a:rPr lang="ro-RO" sz="2000" b="1" dirty="0"/>
              <a:t>trebuiau să fie </a:t>
            </a:r>
            <a:r>
              <a:rPr lang="ro-RO" sz="2000" b="1" dirty="0" smtClean="0"/>
              <a:t>„fără </a:t>
            </a:r>
            <a:r>
              <a:rPr lang="ro-RO" sz="2000" b="1" dirty="0" smtClean="0"/>
              <a:t>cusur” (Leviticul 22:20) şi </a:t>
            </a:r>
            <a:r>
              <a:rPr lang="ro-RO" sz="2000" b="1" dirty="0"/>
              <a:t>trebuiau să fie alese dintre cele mai bune.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AE52102-B005-4059-B2C3-EAF3AF6BB2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0605" y="3874803"/>
            <a:ext cx="3648893" cy="280205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7FACF1BB-4DC4-4B9A-A0CC-0DD0EBE95E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3028" y="1393825"/>
            <a:ext cx="3074124" cy="2305594"/>
          </a:xfrm>
          <a:prstGeom prst="round2DiagRect">
            <a:avLst>
              <a:gd name="adj1" fmla="val 0"/>
              <a:gd name="adj2" fmla="val 18418"/>
            </a:avLst>
          </a:prstGeom>
          <a:ln w="28575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74F2131-D16B-4CE1-920B-27E20BE8F2E0}"/>
              </a:ext>
            </a:extLst>
          </p:cNvPr>
          <p:cNvSpPr/>
          <p:nvPr/>
        </p:nvSpPr>
        <p:spPr>
          <a:xfrm>
            <a:off x="78375" y="3741811"/>
            <a:ext cx="531223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Ţinând </a:t>
            </a:r>
            <a:r>
              <a:rPr lang="ro-RO" sz="2000" b="1" dirty="0"/>
              <a:t>cont că monedele, bancnotele sau transferurile noastre bancare au </a:t>
            </a:r>
            <a:r>
              <a:rPr lang="ro-RO" sz="2000" b="1" dirty="0" smtClean="0"/>
              <a:t>aceeaşi </a:t>
            </a:r>
            <a:r>
              <a:rPr lang="ro-RO" sz="2000" b="1" dirty="0"/>
              <a:t>valoare, cărui fel de dar îi putem aplica principiul </a:t>
            </a:r>
            <a:r>
              <a:rPr lang="ro-RO" sz="2000" b="1" dirty="0" smtClean="0"/>
              <a:t>„cel </a:t>
            </a:r>
            <a:r>
              <a:rPr lang="ro-RO" sz="2000" b="1" dirty="0"/>
              <a:t>mai </a:t>
            </a:r>
            <a:r>
              <a:rPr lang="ro-RO" sz="2000" b="1" dirty="0" smtClean="0"/>
              <a:t>bun”?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Să </a:t>
            </a:r>
            <a:r>
              <a:rPr lang="ro-RO" sz="2000" b="1" dirty="0"/>
              <a:t>nu dăm numai din ceea ce avem în plus </a:t>
            </a:r>
            <a:r>
              <a:rPr lang="ro-RO" sz="2000" b="1" dirty="0" smtClean="0"/>
              <a:t>(Luca 21:4), să </a:t>
            </a:r>
            <a:r>
              <a:rPr lang="ro-RO" sz="2000" b="1" dirty="0"/>
              <a:t>dedicăm cel mai bun timp al nostru sau </a:t>
            </a:r>
            <a:r>
              <a:rPr lang="ro-RO" sz="2000" b="1" dirty="0" smtClean="0"/>
              <a:t>abilităţile noastre…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Poate </a:t>
            </a:r>
            <a:r>
              <a:rPr lang="ro-RO" sz="2000" b="1" dirty="0"/>
              <a:t>o </a:t>
            </a:r>
            <a:r>
              <a:rPr lang="ro-RO" sz="2000" b="1" dirty="0" smtClean="0"/>
              <a:t>sticluţă </a:t>
            </a:r>
            <a:r>
              <a:rPr lang="ro-RO" sz="2000" b="1" dirty="0"/>
              <a:t>de parfum specială pentru a unge picioarele </a:t>
            </a:r>
            <a:r>
              <a:rPr lang="ro-RO" sz="2000" b="1" dirty="0" smtClean="0"/>
              <a:t>Domnului! (Luca 7:37-47).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5799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1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291F853-3397-4B9E-B56A-77C10CEFBC4A}"/>
              </a:ext>
            </a:extLst>
          </p:cNvPr>
          <p:cNvSpPr/>
          <p:nvPr/>
        </p:nvSpPr>
        <p:spPr>
          <a:xfrm>
            <a:off x="1872343" y="405354"/>
            <a:ext cx="7271657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ro-RO" sz="2000" dirty="0" smtClean="0">
                <a:latin typeface="Cooper Black" panose="0208090404030B020404" pitchFamily="18" charset="0"/>
              </a:rPr>
              <a:t>„</a:t>
            </a:r>
            <a:r>
              <a:rPr lang="ro-RO" dirty="0" smtClean="0">
                <a:latin typeface="Arial Black" panose="020B0A04020102020204" pitchFamily="34" charset="0"/>
              </a:rPr>
              <a:t>Inima </a:t>
            </a:r>
            <a:r>
              <a:rPr lang="ro-RO" dirty="0">
                <a:latin typeface="Arial Black" panose="020B0A04020102020204" pitchFamily="34" charset="0"/>
              </a:rPr>
              <a:t>Mariei era plină de </a:t>
            </a:r>
            <a:r>
              <a:rPr lang="ro-RO" dirty="0" smtClean="0">
                <a:latin typeface="Arial Black" panose="020B0A04020102020204" pitchFamily="34" charset="0"/>
              </a:rPr>
              <a:t>recunoştinţă</a:t>
            </a:r>
            <a:r>
              <a:rPr lang="ro-RO" dirty="0">
                <a:latin typeface="Arial Black" panose="020B0A04020102020204" pitchFamily="34" charset="0"/>
              </a:rPr>
              <a:t>. Ea Îl auzise pe Isus vorbind despre moartea Lui apropiată </a:t>
            </a:r>
            <a:r>
              <a:rPr lang="ro-RO" dirty="0" smtClean="0">
                <a:latin typeface="Arial Black" panose="020B0A04020102020204" pitchFamily="34" charset="0"/>
              </a:rPr>
              <a:t>şi</a:t>
            </a:r>
            <a:r>
              <a:rPr lang="ro-RO" dirty="0">
                <a:latin typeface="Arial Black" panose="020B0A04020102020204" pitchFamily="34" charset="0"/>
              </a:rPr>
              <a:t>, în iubirea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întristarea ei adâncă, dorise să-L onoreze. Cu mari sacrificii personale, cumpărase un vas de alabastru </a:t>
            </a:r>
            <a:r>
              <a:rPr lang="ro-RO" dirty="0" smtClean="0">
                <a:latin typeface="Arial Black" panose="020B0A04020102020204" pitchFamily="34" charset="0"/>
              </a:rPr>
              <a:t>„cu </a:t>
            </a:r>
            <a:r>
              <a:rPr lang="ro-RO" dirty="0">
                <a:latin typeface="Arial Black" panose="020B0A04020102020204" pitchFamily="34" charset="0"/>
              </a:rPr>
              <a:t>mir de nard de mare </a:t>
            </a:r>
            <a:r>
              <a:rPr lang="ro-RO" dirty="0" smtClean="0">
                <a:latin typeface="Arial Black" panose="020B0A04020102020204" pitchFamily="34" charset="0"/>
              </a:rPr>
              <a:t>preţ”, </a:t>
            </a:r>
            <a:r>
              <a:rPr lang="ro-RO" dirty="0">
                <a:latin typeface="Arial Black" panose="020B0A04020102020204" pitchFamily="34" charset="0"/>
              </a:rPr>
              <a:t>cu care să-I ungă corpul. Dar acum </a:t>
            </a:r>
            <a:r>
              <a:rPr lang="ro-RO" dirty="0" smtClean="0">
                <a:latin typeface="Arial Black" panose="020B0A04020102020204" pitchFamily="34" charset="0"/>
              </a:rPr>
              <a:t>mulţi </a:t>
            </a:r>
            <a:r>
              <a:rPr lang="ro-RO" dirty="0">
                <a:latin typeface="Arial Black" panose="020B0A04020102020204" pitchFamily="34" charset="0"/>
              </a:rPr>
              <a:t>spuneau că în curând El avea să fie încoronat ca rege. Durerea ei s-a preschimbat în bucurie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era nerăbdătoare să fie ea cea dintâi care să dea onoare Domnului ei. Spărgând vasul cu mir, ea a vărsat </a:t>
            </a:r>
            <a:r>
              <a:rPr lang="ro-RO" dirty="0" smtClean="0">
                <a:latin typeface="Arial Black" panose="020B0A04020102020204" pitchFamily="34" charset="0"/>
              </a:rPr>
              <a:t>conţinutul </a:t>
            </a:r>
            <a:r>
              <a:rPr lang="ro-RO" dirty="0">
                <a:latin typeface="Arial Black" panose="020B0A04020102020204" pitchFamily="34" charset="0"/>
              </a:rPr>
              <a:t>pe capul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picioarele lui Isus; apoi, a îngenuncheat plângând, a umezit picioarele Lui cu lacrimile ei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le-a </a:t>
            </a:r>
            <a:r>
              <a:rPr lang="ro-RO" dirty="0" smtClean="0">
                <a:latin typeface="Arial Black" panose="020B0A04020102020204" pitchFamily="34" charset="0"/>
              </a:rPr>
              <a:t>şters </a:t>
            </a:r>
            <a:r>
              <a:rPr lang="ro-RO" dirty="0">
                <a:latin typeface="Arial Black" panose="020B0A04020102020204" pitchFamily="34" charset="0"/>
              </a:rPr>
              <a:t>cu părul ei lung </a:t>
            </a:r>
            <a:r>
              <a:rPr lang="ro-RO" dirty="0" smtClean="0">
                <a:latin typeface="Arial Black" panose="020B0A04020102020204" pitchFamily="34" charset="0"/>
              </a:rPr>
              <a:t>şi despletit</a:t>
            </a:r>
            <a:r>
              <a:rPr lang="ro-RO" sz="2000" dirty="0" smtClean="0">
                <a:latin typeface="Arial Black" panose="020B0A04020102020204" pitchFamily="34" charset="0"/>
              </a:rPr>
              <a:t>…</a:t>
            </a:r>
          </a:p>
          <a:p>
            <a:pPr indent="358775" algn="just">
              <a:spcBef>
                <a:spcPts val="600"/>
              </a:spcBef>
            </a:pPr>
            <a:r>
              <a:rPr lang="ro-RO" dirty="0" smtClean="0">
                <a:latin typeface="Arial Black" panose="020B0A04020102020204" pitchFamily="34" charset="0"/>
              </a:rPr>
              <a:t>Maria </a:t>
            </a:r>
            <a:r>
              <a:rPr lang="ro-RO" dirty="0">
                <a:latin typeface="Arial Black" panose="020B0A04020102020204" pitchFamily="34" charset="0"/>
              </a:rPr>
              <a:t>a auzit cuvintele de critică. Inima îi tremura în piept. Ea se temea că sora ei o va certa că a făcut lucruri extravagante</a:t>
            </a:r>
            <a:r>
              <a:rPr lang="ro-RO" dirty="0" smtClean="0">
                <a:latin typeface="Arial Black" panose="020B0A04020102020204" pitchFamily="34" charset="0"/>
              </a:rPr>
              <a:t>. </a:t>
            </a:r>
            <a:r>
              <a:rPr lang="ro-RO" sz="2000" dirty="0" smtClean="0">
                <a:latin typeface="Arial Black" panose="020B0A04020102020204" pitchFamily="34" charset="0"/>
              </a:rPr>
              <a:t>… El [Isus]</a:t>
            </a:r>
            <a:r>
              <a:rPr lang="ro-RO" dirty="0" smtClean="0">
                <a:latin typeface="Arial Black" panose="020B0A04020102020204" pitchFamily="34" charset="0"/>
              </a:rPr>
              <a:t> </a:t>
            </a:r>
            <a:r>
              <a:rPr lang="ro-RO" dirty="0">
                <a:latin typeface="Arial Black" panose="020B0A04020102020204" pitchFamily="34" charset="0"/>
              </a:rPr>
              <a:t>văzuse că era încurcată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tulburată. </a:t>
            </a:r>
            <a:r>
              <a:rPr lang="ro-RO" dirty="0" smtClean="0">
                <a:latin typeface="Arial Black" panose="020B0A04020102020204" pitchFamily="34" charset="0"/>
              </a:rPr>
              <a:t>Ştia </a:t>
            </a:r>
            <a:r>
              <a:rPr lang="ro-RO" dirty="0">
                <a:latin typeface="Arial Black" panose="020B0A04020102020204" pitchFamily="34" charset="0"/>
              </a:rPr>
              <a:t>că în actul acesta de servire ea </a:t>
            </a:r>
            <a:r>
              <a:rPr lang="ro-RO" dirty="0" smtClean="0">
                <a:latin typeface="Arial Black" panose="020B0A04020102020204" pitchFamily="34" charset="0"/>
              </a:rPr>
              <a:t>îşi </a:t>
            </a:r>
            <a:r>
              <a:rPr lang="ro-RO" dirty="0">
                <a:latin typeface="Arial Black" panose="020B0A04020102020204" pitchFamily="34" charset="0"/>
              </a:rPr>
              <a:t>arătase </a:t>
            </a:r>
            <a:r>
              <a:rPr lang="ro-RO" dirty="0" smtClean="0">
                <a:latin typeface="Arial Black" panose="020B0A04020102020204" pitchFamily="34" charset="0"/>
              </a:rPr>
              <a:t>recunoştinţa </a:t>
            </a:r>
            <a:r>
              <a:rPr lang="ro-RO" dirty="0">
                <a:latin typeface="Arial Black" panose="020B0A04020102020204" pitchFamily="34" charset="0"/>
              </a:rPr>
              <a:t>pentru iertarea păcatelor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El i-a </a:t>
            </a:r>
            <a:r>
              <a:rPr lang="ro-RO" dirty="0" smtClean="0">
                <a:latin typeface="Arial Black" panose="020B0A04020102020204" pitchFamily="34" charset="0"/>
              </a:rPr>
              <a:t>liniştit temerile</a:t>
            </a:r>
            <a:r>
              <a:rPr lang="ro-RO" sz="2000" dirty="0" smtClean="0">
                <a:latin typeface="Cooper Black" panose="0208090404030B020404" pitchFamily="18" charset="0"/>
              </a:rPr>
              <a:t>”</a:t>
            </a:r>
            <a:endParaRPr lang="ro-RO" sz="2000" dirty="0">
              <a:latin typeface="Cooper Black" panose="0208090404030B0204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C70B38B-2E84-45B0-A64D-EAC6FEC0FDD4}"/>
              </a:ext>
            </a:extLst>
          </p:cNvPr>
          <p:cNvSpPr txBox="1"/>
          <p:nvPr/>
        </p:nvSpPr>
        <p:spPr>
          <a:xfrm>
            <a:off x="4762030" y="6135568"/>
            <a:ext cx="438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err="1" smtClean="0"/>
              <a:t>E.G.W</a:t>
            </a:r>
            <a:r>
              <a:rPr lang="ro-RO" b="1" dirty="0" smtClean="0"/>
              <a:t>. (Hristos </a:t>
            </a:r>
            <a:r>
              <a:rPr lang="ro-RO" b="1" dirty="0"/>
              <a:t>Lumina </a:t>
            </a:r>
            <a:r>
              <a:rPr lang="ro-RO" b="1" dirty="0" smtClean="0"/>
              <a:t>Lumii, pag. 558, 560)</a:t>
            </a:r>
            <a:endParaRPr lang="ro-RO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0D7F537-BDAF-47E7-981A-C911496477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144" y="668376"/>
            <a:ext cx="1744087" cy="21531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6D461EB-8B32-4414-A5BC-9D284F2D5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8929" y="4167040"/>
            <a:ext cx="1739302" cy="21531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8347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CDAD66E-528A-40A1-84A4-A9091D71A052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</a:rPr>
              <a:t>MOTIVAŢIA DĂRUIRII</a:t>
            </a:r>
            <a:endParaRPr lang="ro-RO" sz="4400" b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FF0000">
                    <a:alpha val="74000"/>
                  </a:srgbClr>
                </a:innerShdw>
              </a:effectLst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19993E8F-17BF-4D73-BE8C-BD3A78C981A0}"/>
              </a:ext>
            </a:extLst>
          </p:cNvPr>
          <p:cNvGrpSpPr/>
          <p:nvPr/>
        </p:nvGrpSpPr>
        <p:grpSpPr>
          <a:xfrm>
            <a:off x="113905" y="5495016"/>
            <a:ext cx="3326675" cy="1271314"/>
            <a:chOff x="4362994" y="2791694"/>
            <a:chExt cx="3326675" cy="1271314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xmlns="" id="{1EE50565-55B1-4AD8-A430-B08CF8415AB5}"/>
                </a:ext>
              </a:extLst>
            </p:cNvPr>
            <p:cNvSpPr/>
            <p:nvPr/>
          </p:nvSpPr>
          <p:spPr>
            <a:xfrm>
              <a:off x="4362994" y="2791694"/>
              <a:ext cx="3326675" cy="127131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634628DA-6CE6-4BF3-B21E-A3CE1A4EB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747687" y="3375030"/>
              <a:ext cx="2702888" cy="590747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0C6EFE00-A054-451D-B715-B8E78E2C58B7}"/>
                </a:ext>
              </a:extLst>
            </p:cNvPr>
            <p:cNvSpPr txBox="1"/>
            <p:nvPr/>
          </p:nvSpPr>
          <p:spPr>
            <a:xfrm rot="20065979">
              <a:off x="4442745" y="3077744"/>
              <a:ext cx="9403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o-RO" sz="2000" b="1" dirty="0" smtClean="0"/>
                <a:t>Egoism</a:t>
              </a:r>
              <a:endParaRPr lang="ro-RO" sz="2000" b="1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AEE45CE4-7EC2-4174-88F2-02F361E3FFBC}"/>
                </a:ext>
              </a:extLst>
            </p:cNvPr>
            <p:cNvSpPr txBox="1"/>
            <p:nvPr/>
          </p:nvSpPr>
          <p:spPr>
            <a:xfrm rot="1257482">
              <a:off x="6430296" y="3077743"/>
              <a:ext cx="1093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o-RO" sz="2000" b="1" smtClean="0"/>
                <a:t>Altruism</a:t>
              </a:r>
              <a:endParaRPr lang="ro-RO" sz="2000" b="1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7111BC5-8D78-4A0F-8D1E-A88DE221C60F}"/>
              </a:ext>
            </a:extLst>
          </p:cNvPr>
          <p:cNvSpPr/>
          <p:nvPr/>
        </p:nvSpPr>
        <p:spPr>
          <a:xfrm>
            <a:off x="2046513" y="700336"/>
            <a:ext cx="6174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b="1" dirty="0" smtClean="0">
                <a:solidFill>
                  <a:srgbClr val="F9E6B1"/>
                </a:solidFill>
                <a:latin typeface="Comic Sans MS" panose="030F0702030302020204" pitchFamily="66" charset="0"/>
              </a:rPr>
              <a:t>„Pentru </a:t>
            </a:r>
            <a:r>
              <a:rPr lang="ro-RO" b="1" dirty="0" smtClean="0">
                <a:solidFill>
                  <a:srgbClr val="F9E6B1"/>
                </a:solidFill>
                <a:latin typeface="Comic Sans MS" panose="030F0702030302020204" pitchFamily="66" charset="0"/>
              </a:rPr>
              <a:t>că, dacă este bunăvoinţă, darul este primit, avându-se în vedere ce are cineva, nu ce n-are.”  </a:t>
            </a:r>
            <a:r>
              <a:rPr lang="ro-RO" sz="1600" b="1" dirty="0" smtClean="0">
                <a:solidFill>
                  <a:srgbClr val="F9E6B1"/>
                </a:solidFill>
                <a:latin typeface="Comic Sans MS" panose="030F0702030302020204" pitchFamily="66" charset="0"/>
              </a:rPr>
              <a:t>(2 Corinteni 8:12)</a:t>
            </a:r>
            <a:endParaRPr lang="ro-RO" b="1" dirty="0">
              <a:solidFill>
                <a:srgbClr val="F9E6B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34EEA80-627D-4393-81B1-2775B88E9603}"/>
              </a:ext>
            </a:extLst>
          </p:cNvPr>
          <p:cNvSpPr txBox="1"/>
          <p:nvPr/>
        </p:nvSpPr>
        <p:spPr>
          <a:xfrm>
            <a:off x="3137856" y="1732330"/>
            <a:ext cx="48958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Doar Dumnezeu poate </a:t>
            </a:r>
            <a:r>
              <a:rPr lang="ro-RO" sz="2000" b="1" dirty="0" smtClean="0">
                <a:solidFill>
                  <a:schemeClr val="bg1"/>
                </a:solidFill>
              </a:rPr>
              <a:t>cunoaşte </a:t>
            </a:r>
            <a:r>
              <a:rPr lang="ro-RO" sz="2000" b="1" dirty="0">
                <a:solidFill>
                  <a:schemeClr val="bg1"/>
                </a:solidFill>
              </a:rPr>
              <a:t>motivele care ne determină să ne aducem darurile, fie mici sau mari. Nimeni altcineva nu poate judeca motivele </a:t>
            </a:r>
            <a:r>
              <a:rPr lang="ro-RO" sz="2000" b="1" dirty="0" smtClean="0">
                <a:solidFill>
                  <a:schemeClr val="bg1"/>
                </a:solidFill>
              </a:rPr>
              <a:t>noastre (Iacov 4:12).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Oricare este motivul </a:t>
            </a:r>
            <a:r>
              <a:rPr lang="ro-RO" sz="2000" b="1" dirty="0">
                <a:solidFill>
                  <a:schemeClr val="bg1"/>
                </a:solidFill>
              </a:rPr>
              <a:t>pentru care </a:t>
            </a:r>
            <a:r>
              <a:rPr lang="ro-RO" sz="2000" b="1" dirty="0" smtClean="0">
                <a:solidFill>
                  <a:schemeClr val="bg1"/>
                </a:solidFill>
              </a:rPr>
              <a:t>îl oferim</a:t>
            </a:r>
            <a:r>
              <a:rPr lang="ro-RO" sz="2000" b="1" dirty="0">
                <a:solidFill>
                  <a:schemeClr val="bg1"/>
                </a:solidFill>
              </a:rPr>
              <a:t>, acesta se </a:t>
            </a:r>
            <a:r>
              <a:rPr lang="ro-RO" sz="2000" b="1" dirty="0" smtClean="0">
                <a:solidFill>
                  <a:schemeClr val="bg1"/>
                </a:solidFill>
              </a:rPr>
              <a:t>găseşte </a:t>
            </a:r>
            <a:r>
              <a:rPr lang="ro-RO" sz="2000" b="1" dirty="0">
                <a:solidFill>
                  <a:schemeClr val="bg1"/>
                </a:solidFill>
              </a:rPr>
              <a:t>pe o linie continuă care merge de la egoism la </a:t>
            </a:r>
            <a:r>
              <a:rPr lang="ro-RO" sz="2000" b="1" dirty="0" smtClean="0">
                <a:solidFill>
                  <a:schemeClr val="bg1"/>
                </a:solidFill>
              </a:rPr>
              <a:t>altruism.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Putem </a:t>
            </a:r>
            <a:r>
              <a:rPr lang="ro-RO" sz="2000" b="1" dirty="0">
                <a:solidFill>
                  <a:schemeClr val="bg1"/>
                </a:solidFill>
              </a:rPr>
              <a:t>întreprinde </a:t>
            </a:r>
            <a:r>
              <a:rPr lang="ro-RO" sz="2000" b="1" dirty="0" smtClean="0">
                <a:solidFill>
                  <a:schemeClr val="bg1"/>
                </a:solidFill>
              </a:rPr>
              <a:t>acţiuni </a:t>
            </a:r>
            <a:r>
              <a:rPr lang="ro-RO" sz="2000" b="1" dirty="0">
                <a:solidFill>
                  <a:schemeClr val="bg1"/>
                </a:solidFill>
              </a:rPr>
              <a:t>corecte din motive </a:t>
            </a:r>
            <a:r>
              <a:rPr lang="ro-RO" sz="2000" b="1" dirty="0" smtClean="0">
                <a:solidFill>
                  <a:schemeClr val="bg1"/>
                </a:solidFill>
              </a:rPr>
              <a:t>greşite (pentru </a:t>
            </a:r>
            <a:r>
              <a:rPr lang="ro-RO" sz="2000" b="1" dirty="0">
                <a:solidFill>
                  <a:schemeClr val="bg1"/>
                </a:solidFill>
              </a:rPr>
              <a:t>a fi </a:t>
            </a:r>
            <a:r>
              <a:rPr lang="ro-RO" sz="2000" b="1" dirty="0" smtClean="0">
                <a:solidFill>
                  <a:schemeClr val="bg1"/>
                </a:solidFill>
              </a:rPr>
              <a:t>felicitaţi, pentru </a:t>
            </a:r>
            <a:r>
              <a:rPr lang="ro-RO" sz="2000" b="1" dirty="0">
                <a:solidFill>
                  <a:schemeClr val="bg1"/>
                </a:solidFill>
              </a:rPr>
              <a:t>a da </a:t>
            </a:r>
            <a:r>
              <a:rPr lang="ro-RO" sz="2000" b="1" dirty="0" smtClean="0">
                <a:solidFill>
                  <a:schemeClr val="bg1"/>
                </a:solidFill>
              </a:rPr>
              <a:t>bine, …).</a:t>
            </a:r>
            <a:endParaRPr lang="ro-RO" sz="20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9E4E9C2-AFCA-4C3B-9A73-4DE82C1FF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45812" y="4604426"/>
            <a:ext cx="1836537" cy="2270986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A03F426-1EB9-4FD5-87EB-3A1D7FB24FEF}"/>
              </a:ext>
            </a:extLst>
          </p:cNvPr>
          <p:cNvSpPr/>
          <p:nvPr/>
        </p:nvSpPr>
        <p:spPr>
          <a:xfrm>
            <a:off x="3546725" y="5143787"/>
            <a:ext cx="38713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Altruismul dezinteresat </a:t>
            </a:r>
            <a:r>
              <a:rPr lang="ro-RO" sz="2000" b="1" dirty="0" smtClean="0">
                <a:solidFill>
                  <a:schemeClr val="bg1"/>
                </a:solidFill>
              </a:rPr>
              <a:t>îşi </a:t>
            </a:r>
            <a:r>
              <a:rPr lang="ro-RO" sz="2000" b="1" dirty="0">
                <a:solidFill>
                  <a:schemeClr val="bg1"/>
                </a:solidFill>
              </a:rPr>
              <a:t>are </a:t>
            </a:r>
            <a:r>
              <a:rPr lang="ro-RO" sz="2000" b="1" dirty="0" smtClean="0">
                <a:solidFill>
                  <a:schemeClr val="bg1"/>
                </a:solidFill>
              </a:rPr>
              <a:t>motivaţia </a:t>
            </a:r>
            <a:r>
              <a:rPr lang="ro-RO" sz="2000" b="1" dirty="0">
                <a:solidFill>
                  <a:schemeClr val="bg1"/>
                </a:solidFill>
              </a:rPr>
              <a:t>în dragoste. O dragoste care este răspunsul la iubirea lui Dumnezeu - primită </a:t>
            </a:r>
            <a:r>
              <a:rPr lang="ro-RO" sz="2000" b="1" dirty="0" smtClean="0">
                <a:solidFill>
                  <a:schemeClr val="bg1"/>
                </a:solidFill>
              </a:rPr>
              <a:t>şi experimentată.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27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C3944C8-0FA4-40D3-A2FB-2E2A1268883C}"/>
              </a:ext>
            </a:extLst>
          </p:cNvPr>
          <p:cNvSpPr/>
          <p:nvPr/>
        </p:nvSpPr>
        <p:spPr>
          <a:xfrm>
            <a:off x="0" y="60963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6">
                  <a:lumMod val="60000"/>
                  <a:lumOff val="40000"/>
                </a:schemeClr>
              </a:contourClr>
            </a:sp3d>
          </a:bodyPr>
          <a:lstStyle/>
          <a:p>
            <a:pPr algn="ctr" defTabSz="914400"/>
            <a:r>
              <a:rPr lang="ro-RO" sz="4400" b="1">
                <a:ln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BUCURIA DE A </a:t>
            </a:r>
            <a:r>
              <a:rPr lang="ro-RO" sz="4400" b="1">
                <a:ln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DĂRUI </a:t>
            </a:r>
            <a:endParaRPr lang="ro-RO" sz="4400" b="1">
              <a:ln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5756868-3BB0-46B4-A10D-EA74235B083F}"/>
              </a:ext>
            </a:extLst>
          </p:cNvPr>
          <p:cNvSpPr/>
          <p:nvPr/>
        </p:nvSpPr>
        <p:spPr>
          <a:xfrm>
            <a:off x="352698" y="859866"/>
            <a:ext cx="8464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E4E0CA"/>
                </a:solidFill>
                <a:latin typeface="Comic Sans MS" panose="030F0702030302020204" pitchFamily="66" charset="0"/>
              </a:rPr>
              <a:t>Fiecare să dea după cum a hotărât în inima lui: nu cu părere de rău, sau de silă, </a:t>
            </a:r>
            <a:r>
              <a:rPr lang="ro-RO" b="1" dirty="0" smtClean="0">
                <a:solidFill>
                  <a:srgbClr val="E4E0CA"/>
                </a:solidFill>
                <a:latin typeface="Comic Sans MS" panose="030F0702030302020204" pitchFamily="66" charset="0"/>
              </a:rPr>
              <a:t>căci „pe </a:t>
            </a:r>
            <a:r>
              <a:rPr lang="ro-RO" b="1" dirty="0" smtClean="0">
                <a:solidFill>
                  <a:srgbClr val="E4E0CA"/>
                </a:solidFill>
                <a:latin typeface="Comic Sans MS" panose="030F0702030302020204" pitchFamily="66" charset="0"/>
              </a:rPr>
              <a:t>cine dă cu bucurie, îl iubeşte Dumnezeu” </a:t>
            </a:r>
            <a:r>
              <a:rPr lang="ro-RO" sz="1600" b="1" dirty="0" smtClean="0">
                <a:solidFill>
                  <a:srgbClr val="E4E0CA"/>
                </a:solidFill>
                <a:latin typeface="Comic Sans MS" panose="030F0702030302020204" pitchFamily="66" charset="0"/>
              </a:rPr>
              <a:t>(2 Corinteni 9:7)</a:t>
            </a:r>
            <a:endParaRPr lang="ro-RO" sz="1600" b="1" dirty="0">
              <a:solidFill>
                <a:srgbClr val="E4E0CA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A25C5E7-BEAF-4684-9E36-D810537776AC}"/>
              </a:ext>
            </a:extLst>
          </p:cNvPr>
          <p:cNvSpPr txBox="1"/>
          <p:nvPr/>
        </p:nvSpPr>
        <p:spPr>
          <a:xfrm>
            <a:off x="478971" y="1695099"/>
            <a:ext cx="7123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Când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am experimentat dragostea lui Dumnezeu, putem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înţelege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că El ne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doreşte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întotdeauna binele. El nu ne va cere niciodată ceva ce ne-ar putea face rău.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5A262CF-7444-4E96-8342-A80441151574}"/>
              </a:ext>
            </a:extLst>
          </p:cNvPr>
          <p:cNvSpPr/>
          <p:nvPr/>
        </p:nvSpPr>
        <p:spPr>
          <a:xfrm>
            <a:off x="352698" y="2710762"/>
            <a:ext cx="487244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Aceasta include,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bineînţeles,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să fim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altruişti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Înţelegem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 acest fel că a dărui este o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acţiune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credinţă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o expresie 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recunoştinţei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pentru ceea ce am primit de la Isus.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Pe măsură ce dăruim în mod voluntar, generos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bucuros, reflectăm caracterul lui Dumnezeu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ne mărim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credinţa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 El.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Să experimentăm bucuria de a-I da lui Dumnezeu mai întâi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ce e mai bun din banii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noştri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din timpul nostru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din aptitudinile noastre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!</a:t>
            </a:r>
            <a:endParaRPr lang="ro-RO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48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1226</Words>
  <Application>Microsoft Office PowerPoint</Application>
  <PresentationFormat>Expunere pe ecran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Comic Sans MS</vt:lpstr>
      <vt:lpstr>Wingdings 3</vt:lpstr>
      <vt:lpstr>Wingdings 2</vt:lpstr>
      <vt:lpstr>Cooper Black</vt:lpstr>
      <vt:lpstr>Arial Black</vt:lpstr>
      <vt:lpstr>Calibri Light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9 - Darurile, o expresie a recunostintei</dc:title>
  <dc:subject>Studiu Biblic, Trim. I, 2018 – Principii de administrare crestina a vietii</dc:subject>
  <dc:creator>Sergio Fustero Carreras</dc:creator>
  <cp:keywords>http://www.fustero.net/es/index_ro.php</cp:keywords>
  <cp:lastModifiedBy>Tronaru Viorel</cp:lastModifiedBy>
  <cp:revision>71</cp:revision>
  <dcterms:created xsi:type="dcterms:W3CDTF">2018-02-18T09:23:23Z</dcterms:created>
  <dcterms:modified xsi:type="dcterms:W3CDTF">2018-02-27T21:48:03Z</dcterms:modified>
</cp:coreProperties>
</file>