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67" r:id="rId3"/>
    <p:sldId id="275" r:id="rId4"/>
    <p:sldId id="257" r:id="rId5"/>
    <p:sldId id="258" r:id="rId6"/>
    <p:sldId id="259" r:id="rId7"/>
    <p:sldId id="260" r:id="rId8"/>
    <p:sldId id="261" r:id="rId9"/>
    <p:sldId id="262" r:id="rId10"/>
    <p:sldId id="272" r:id="rId11"/>
    <p:sldId id="276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Arial Black" panose="020B0A04020102020204" pitchFamily="34" charset="0"/>
      <p:bold r:id="rId21"/>
    </p:embeddedFont>
    <p:embeddedFont>
      <p:font typeface="Calibri Light" panose="020F0302020204030204" pitchFamily="34" charset="0"/>
      <p:regular r:id="rId22"/>
      <p: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F1E3"/>
    <a:srgbClr val="ACE6CF"/>
    <a:srgbClr val="B00036"/>
    <a:srgbClr val="FF4E85"/>
    <a:srgbClr val="5BCBF4"/>
    <a:srgbClr val="42ACC5"/>
    <a:srgbClr val="B9C21F"/>
    <a:srgbClr val="EACC17"/>
    <a:srgbClr val="A9B01C"/>
    <a:srgbClr val="929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13AE-355E-41D0-A5A8-3E5BCCE4525F}" type="datetimeFigureOut">
              <a:rPr lang="es-ES" smtClean="0"/>
              <a:t>21/02/2018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61F1-1C3B-4352-B6E2-C90D27560D9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103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13AE-355E-41D0-A5A8-3E5BCCE4525F}" type="datetimeFigureOut">
              <a:rPr lang="es-ES" smtClean="0"/>
              <a:t>21/02/2018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61F1-1C3B-4352-B6E2-C90D27560D9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595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13AE-355E-41D0-A5A8-3E5BCCE4525F}" type="datetimeFigureOut">
              <a:rPr lang="es-ES" smtClean="0"/>
              <a:t>21/02/2018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61F1-1C3B-4352-B6E2-C90D27560D9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212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08B8D-7D1B-4619-8679-239FB8809D0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21/02/2018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1A358-5143-452D-83D8-28FAABC5653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733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08B8D-7D1B-4619-8679-239FB8809D0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21/02/2018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1A358-5143-452D-83D8-28FAABC5653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971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08B8D-7D1B-4619-8679-239FB8809D0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21/02/2018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1A358-5143-452D-83D8-28FAABC5653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540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08B8D-7D1B-4619-8679-239FB8809D0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21/02/2018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1A358-5143-452D-83D8-28FAABC5653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278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08B8D-7D1B-4619-8679-239FB8809D0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21/02/2018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1A358-5143-452D-83D8-28FAABC5653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105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08B8D-7D1B-4619-8679-239FB8809D0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21/02/2018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1A358-5143-452D-83D8-28FAABC5653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175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08B8D-7D1B-4619-8679-239FB8809D0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21/02/2018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1A358-5143-452D-83D8-28FAABC5653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411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08B8D-7D1B-4619-8679-239FB8809D0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21/02/2018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1A358-5143-452D-83D8-28FAABC5653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76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13AE-355E-41D0-A5A8-3E5BCCE4525F}" type="datetimeFigureOut">
              <a:rPr lang="es-ES" smtClean="0"/>
              <a:t>21/02/2018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61F1-1C3B-4352-B6E2-C90D27560D9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33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08B8D-7D1B-4619-8679-239FB8809D0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21/02/2018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1A358-5143-452D-83D8-28FAABC5653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393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08B8D-7D1B-4619-8679-239FB8809D0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21/02/2018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1A358-5143-452D-83D8-28FAABC5653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448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08B8D-7D1B-4619-8679-239FB8809D0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21/02/2018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1A358-5143-452D-83D8-28FAABC5653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846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13AE-355E-41D0-A5A8-3E5BCCE4525F}" type="datetimeFigureOut">
              <a:rPr lang="es-ES" smtClean="0"/>
              <a:t>21/02/2018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61F1-1C3B-4352-B6E2-C90D27560D9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822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13AE-355E-41D0-A5A8-3E5BCCE4525F}" type="datetimeFigureOut">
              <a:rPr lang="es-ES" smtClean="0"/>
              <a:t>21/02/2018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61F1-1C3B-4352-B6E2-C90D27560D9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763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13AE-355E-41D0-A5A8-3E5BCCE4525F}" type="datetimeFigureOut">
              <a:rPr lang="es-ES" smtClean="0"/>
              <a:t>21/02/2018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61F1-1C3B-4352-B6E2-C90D27560D9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92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13AE-355E-41D0-A5A8-3E5BCCE4525F}" type="datetimeFigureOut">
              <a:rPr lang="es-ES" smtClean="0"/>
              <a:t>21/02/2018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61F1-1C3B-4352-B6E2-C90D27560D9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56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13AE-355E-41D0-A5A8-3E5BCCE4525F}" type="datetimeFigureOut">
              <a:rPr lang="es-ES" smtClean="0"/>
              <a:t>21/02/2018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61F1-1C3B-4352-B6E2-C90D27560D9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413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13AE-355E-41D0-A5A8-3E5BCCE4525F}" type="datetimeFigureOut">
              <a:rPr lang="es-ES" smtClean="0"/>
              <a:t>21/02/2018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61F1-1C3B-4352-B6E2-C90D27560D9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573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13AE-355E-41D0-A5A8-3E5BCCE4525F}" type="datetimeFigureOut">
              <a:rPr lang="es-ES" smtClean="0"/>
              <a:t>21/02/2018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161F1-1C3B-4352-B6E2-C90D27560D9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96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613AE-355E-41D0-A5A8-3E5BCCE4525F}" type="datetimeFigureOut">
              <a:rPr lang="es-ES" smtClean="0"/>
              <a:t>21/02/2018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161F1-1C3B-4352-B6E2-C90D27560D9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76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08B8D-7D1B-4619-8679-239FB8809D0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21/02/2018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1A358-5143-452D-83D8-28FAABC5653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89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E1C1A27-B771-48CC-AB58-381C26876FD8}"/>
              </a:ext>
            </a:extLst>
          </p:cNvPr>
          <p:cNvSpPr txBox="1"/>
          <p:nvPr/>
        </p:nvSpPr>
        <p:spPr>
          <a:xfrm>
            <a:off x="1324520" y="252549"/>
            <a:ext cx="4127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6000" dirty="0">
                <a:ln w="0"/>
                <a:gradFill>
                  <a:gsLst>
                    <a:gs pos="15000">
                      <a:srgbClr val="A4CBD0"/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IMPACTUL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12F7485-0AC0-401D-97BC-4A265BF1B62F}"/>
              </a:ext>
            </a:extLst>
          </p:cNvPr>
          <p:cNvSpPr txBox="1"/>
          <p:nvPr/>
        </p:nvSpPr>
        <p:spPr>
          <a:xfrm>
            <a:off x="5400907" y="6194362"/>
            <a:ext cx="3466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dirty="0">
                <a:solidFill>
                  <a:srgbClr val="A4CBD0"/>
                </a:solidFill>
              </a:rPr>
              <a:t>Studiul 8 pentru 24 februarie 2018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F22586B-BAC2-4A98-B252-63366AABC15C}"/>
              </a:ext>
            </a:extLst>
          </p:cNvPr>
          <p:cNvSpPr/>
          <p:nvPr/>
        </p:nvSpPr>
        <p:spPr>
          <a:xfrm>
            <a:off x="3053218" y="979553"/>
            <a:ext cx="47975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6000" dirty="0">
                <a:ln w="0"/>
                <a:gradFill>
                  <a:gsLst>
                    <a:gs pos="15000">
                      <a:srgbClr val="A4CBD0"/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RETURNĂRII</a:t>
            </a:r>
          </a:p>
          <a:p>
            <a:pPr algn="ctr"/>
            <a:r>
              <a:rPr lang="ro-RO" sz="6000" dirty="0">
                <a:ln w="0"/>
                <a:gradFill>
                  <a:gsLst>
                    <a:gs pos="15000">
                      <a:srgbClr val="A4CBD0"/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            ZECIMII</a:t>
            </a:r>
          </a:p>
        </p:txBody>
      </p:sp>
    </p:spTree>
    <p:extLst>
      <p:ext uri="{BB962C8B-B14F-4D97-AF65-F5344CB8AC3E}">
        <p14:creationId xmlns:p14="http://schemas.microsoft.com/office/powerpoint/2010/main" val="355276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B9A4351-227F-4508-A17A-933B8A85C33A}"/>
              </a:ext>
            </a:extLst>
          </p:cNvPr>
          <p:cNvSpPr/>
          <p:nvPr/>
        </p:nvSpPr>
        <p:spPr>
          <a:xfrm>
            <a:off x="994629" y="1645814"/>
            <a:ext cx="7515497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>
              <a:spcBef>
                <a:spcPts val="600"/>
              </a:spcBef>
            </a:pPr>
            <a:r>
              <a:rPr lang="ro-RO" dirty="0">
                <a:latin typeface="Arial Black" panose="020B0A04020102020204" pitchFamily="34" charset="0"/>
              </a:rPr>
              <a:t>„Planul lui Dumnezeu în sistemul zecimii este frumos prin simplitate </a:t>
            </a:r>
            <a:r>
              <a:rPr lang="ro-RO" dirty="0" err="1">
                <a:latin typeface="Arial Black" panose="020B0A04020102020204" pitchFamily="34" charset="0"/>
              </a:rPr>
              <a:t>şi</a:t>
            </a:r>
            <a:r>
              <a:rPr lang="ro-RO" dirty="0">
                <a:latin typeface="Arial Black" panose="020B0A04020102020204" pitchFamily="34" charset="0"/>
              </a:rPr>
              <a:t> egalitate.... </a:t>
            </a:r>
            <a:r>
              <a:rPr lang="ro-RO" dirty="0" err="1">
                <a:latin typeface="Arial Black" panose="020B0A04020102020204" pitchFamily="34" charset="0"/>
              </a:rPr>
              <a:t>Toţi</a:t>
            </a:r>
            <a:r>
              <a:rPr lang="ro-RO" dirty="0">
                <a:latin typeface="Arial Black" panose="020B0A04020102020204" pitchFamily="34" charset="0"/>
              </a:rPr>
              <a:t> pot </a:t>
            </a:r>
            <a:r>
              <a:rPr lang="ro-RO" dirty="0" err="1">
                <a:latin typeface="Arial Black" panose="020B0A04020102020204" pitchFamily="34" charset="0"/>
              </a:rPr>
              <a:t>simţi</a:t>
            </a:r>
            <a:r>
              <a:rPr lang="ro-RO" dirty="0">
                <a:latin typeface="Arial Black" panose="020B0A04020102020204" pitchFamily="34" charset="0"/>
              </a:rPr>
              <a:t> că sunt în stare să facă o parte pentru a duce la bun </a:t>
            </a:r>
            <a:r>
              <a:rPr lang="ro-RO" dirty="0" err="1">
                <a:latin typeface="Arial Black" panose="020B0A04020102020204" pitchFamily="34" charset="0"/>
              </a:rPr>
              <a:t>sfârşit</a:t>
            </a:r>
            <a:r>
              <a:rPr lang="ro-RO" dirty="0">
                <a:latin typeface="Arial Black" panose="020B0A04020102020204" pitchFamily="34" charset="0"/>
              </a:rPr>
              <a:t> </a:t>
            </a:r>
            <a:r>
              <a:rPr lang="ro-RO" dirty="0" err="1">
                <a:latin typeface="Arial Black" panose="020B0A04020102020204" pitchFamily="34" charset="0"/>
              </a:rPr>
              <a:t>preţioasa</a:t>
            </a:r>
            <a:r>
              <a:rPr lang="ro-RO" dirty="0">
                <a:latin typeface="Arial Black" panose="020B0A04020102020204" pitchFamily="34" charset="0"/>
              </a:rPr>
              <a:t> lucrare de mântuire. Fiecare bărbat, femeie </a:t>
            </a:r>
            <a:r>
              <a:rPr lang="ro-RO" dirty="0" err="1">
                <a:latin typeface="Arial Black" panose="020B0A04020102020204" pitchFamily="34" charset="0"/>
              </a:rPr>
              <a:t>şi</a:t>
            </a:r>
            <a:r>
              <a:rPr lang="ro-RO" dirty="0">
                <a:latin typeface="Arial Black" panose="020B0A04020102020204" pitchFamily="34" charset="0"/>
              </a:rPr>
              <a:t> tânăr poate ajunge să fie trezorier al Domnului, un agent pentru satisfacerea nevoilor trezoreriei. Apostolul spune: ‘fiecare din voi să pună deoparte acasă ce va putea, după </a:t>
            </a:r>
            <a:r>
              <a:rPr lang="ro-RO" dirty="0" err="1">
                <a:latin typeface="Arial Black" panose="020B0A04020102020204" pitchFamily="34" charset="0"/>
              </a:rPr>
              <a:t>câştigul</a:t>
            </a:r>
            <a:r>
              <a:rPr lang="ro-RO" dirty="0">
                <a:latin typeface="Arial Black" panose="020B0A04020102020204" pitchFamily="34" charset="0"/>
              </a:rPr>
              <a:t> lui, ca să nu se strângă ajutoarele când voi veni eu.’ 1 Corinteni 16:2.</a:t>
            </a:r>
          </a:p>
          <a:p>
            <a:pPr indent="354013" algn="just">
              <a:spcBef>
                <a:spcPts val="600"/>
              </a:spcBef>
            </a:pPr>
            <a:r>
              <a:rPr lang="ro-RO" dirty="0">
                <a:latin typeface="Arial Black" panose="020B0A04020102020204" pitchFamily="34" charset="0"/>
              </a:rPr>
              <a:t>Fie ca fiecare să </a:t>
            </a:r>
            <a:r>
              <a:rPr lang="ro-RO" dirty="0" err="1">
                <a:latin typeface="Arial Black" panose="020B0A04020102020204" pitchFamily="34" charset="0"/>
              </a:rPr>
              <a:t>îşi</a:t>
            </a:r>
            <a:r>
              <a:rPr lang="ro-RO" dirty="0">
                <a:latin typeface="Arial Black" panose="020B0A04020102020204" pitchFamily="34" charset="0"/>
              </a:rPr>
              <a:t> examineze metodic intrările, ce reprezintă toate binecuvântări de la Dumnezeu </a:t>
            </a:r>
            <a:r>
              <a:rPr lang="ro-RO" dirty="0" err="1">
                <a:latin typeface="Arial Black" panose="020B0A04020102020204" pitchFamily="34" charset="0"/>
              </a:rPr>
              <a:t>şi</a:t>
            </a:r>
            <a:r>
              <a:rPr lang="ro-RO" dirty="0">
                <a:latin typeface="Arial Black" panose="020B0A04020102020204" pitchFamily="34" charset="0"/>
              </a:rPr>
              <a:t> să separe zecimea ca parte consacrată Domnului. Acest fond nu trebuie niciodată dedicat unei alte </a:t>
            </a:r>
            <a:r>
              <a:rPr lang="ro-RO" dirty="0" err="1">
                <a:latin typeface="Arial Black" panose="020B0A04020102020204" pitchFamily="34" charset="0"/>
              </a:rPr>
              <a:t>întrebuinţări</a:t>
            </a:r>
            <a:r>
              <a:rPr lang="ro-RO" dirty="0">
                <a:latin typeface="Arial Black" panose="020B0A04020102020204" pitchFamily="34" charset="0"/>
              </a:rPr>
              <a:t>; trebuie destinat în mod exclusiv </a:t>
            </a:r>
            <a:r>
              <a:rPr lang="ro-RO" dirty="0" err="1">
                <a:latin typeface="Arial Black" panose="020B0A04020102020204" pitchFamily="34" charset="0"/>
              </a:rPr>
              <a:t>susţinerii</a:t>
            </a:r>
            <a:r>
              <a:rPr lang="ro-RO" dirty="0">
                <a:latin typeface="Arial Black" panose="020B0A04020102020204" pitchFamily="34" charset="0"/>
              </a:rPr>
              <a:t> lucrării Evangheliei”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8677586-E2DB-42E6-907B-DF9D47C2294C}"/>
              </a:ext>
            </a:extLst>
          </p:cNvPr>
          <p:cNvSpPr txBox="1"/>
          <p:nvPr/>
        </p:nvSpPr>
        <p:spPr>
          <a:xfrm>
            <a:off x="3695907" y="6156960"/>
            <a:ext cx="4683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dirty="0" err="1"/>
              <a:t>E.G.W</a:t>
            </a:r>
            <a:r>
              <a:rPr lang="ro-RO" b="1" dirty="0"/>
              <a:t>. (</a:t>
            </a:r>
            <a:r>
              <a:rPr lang="ro-RO" b="1" dirty="0" err="1"/>
              <a:t>Credinţa</a:t>
            </a:r>
            <a:r>
              <a:rPr lang="ro-RO" b="1" dirty="0"/>
              <a:t> pentru care trăiesc, 26 august)</a:t>
            </a:r>
          </a:p>
        </p:txBody>
      </p:sp>
    </p:spTree>
    <p:extLst>
      <p:ext uri="{BB962C8B-B14F-4D97-AF65-F5344CB8AC3E}">
        <p14:creationId xmlns:p14="http://schemas.microsoft.com/office/powerpoint/2010/main" val="371218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8515667-00B9-4ABD-9C8D-37919358E42C}"/>
              </a:ext>
            </a:extLst>
          </p:cNvPr>
          <p:cNvSpPr/>
          <p:nvPr/>
        </p:nvSpPr>
        <p:spPr>
          <a:xfrm>
            <a:off x="0" y="-4011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2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prstClr val="black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„Nu </a:t>
            </a:r>
            <a:r>
              <a:rPr kumimoji="0" lang="ro-RO" sz="2200" b="1" i="0" u="none" strike="noStrike" kern="1200" cap="none" spc="0" normalizeH="0" baseline="0" dirty="0" err="1">
                <a:ln>
                  <a:noFill/>
                </a:ln>
                <a:solidFill>
                  <a:prstClr val="white"/>
                </a:solidFill>
                <a:effectLst>
                  <a:glow rad="190500">
                    <a:prstClr val="black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ştiţi</a:t>
            </a:r>
            <a:r>
              <a:rPr kumimoji="0" lang="ro-RO" sz="22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prstClr val="black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că cei ce îndeplinesc slujbele sfinte sunt </a:t>
            </a:r>
            <a:r>
              <a:rPr kumimoji="0" lang="ro-RO" sz="2200" b="1" i="0" u="none" strike="noStrike" kern="1200" cap="none" spc="0" normalizeH="0" baseline="0" dirty="0" err="1">
                <a:ln>
                  <a:noFill/>
                </a:ln>
                <a:solidFill>
                  <a:prstClr val="white"/>
                </a:solidFill>
                <a:effectLst>
                  <a:glow rad="190500">
                    <a:prstClr val="black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hrăniţi</a:t>
            </a:r>
            <a:r>
              <a:rPr kumimoji="0" lang="ro-RO" sz="22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prstClr val="black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din lucrurile de la Templu </a:t>
            </a:r>
            <a:r>
              <a:rPr kumimoji="0" lang="ro-RO" sz="2200" b="1" i="0" u="none" strike="noStrike" kern="1200" cap="none" spc="0" normalizeH="0" baseline="0" dirty="0" err="1">
                <a:ln>
                  <a:noFill/>
                </a:ln>
                <a:solidFill>
                  <a:prstClr val="white"/>
                </a:solidFill>
                <a:effectLst>
                  <a:glow rad="190500">
                    <a:prstClr val="black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şi</a:t>
            </a:r>
            <a:r>
              <a:rPr kumimoji="0" lang="ro-RO" sz="22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prstClr val="black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că cei ce slujesc altarului au parte de la altar? Tot </a:t>
            </a:r>
            <a:r>
              <a:rPr kumimoji="0" lang="ro-RO" sz="2200" b="1" i="0" u="none" strike="noStrike" kern="1200" cap="none" spc="0" normalizeH="0" baseline="0" dirty="0" err="1">
                <a:ln>
                  <a:noFill/>
                </a:ln>
                <a:solidFill>
                  <a:prstClr val="white"/>
                </a:solidFill>
                <a:effectLst>
                  <a:glow rad="190500">
                    <a:prstClr val="black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aşa</a:t>
            </a:r>
            <a:r>
              <a:rPr kumimoji="0" lang="ro-RO" sz="22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prstClr val="black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Domnul a rânduit ca cei ce propovăduiesc Evanghelia să trăiască din Evanghelie.” (1 Corinteni 9:13,14)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53A64A5-D99F-4B26-BA95-2D50183E0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2" y="3814415"/>
            <a:ext cx="3860800" cy="2895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69393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1BC209-34AA-4464-B64F-FB4E1A48FC8F}"/>
              </a:ext>
            </a:extLst>
          </p:cNvPr>
          <p:cNvSpPr txBox="1"/>
          <p:nvPr/>
        </p:nvSpPr>
        <p:spPr>
          <a:xfrm>
            <a:off x="1471740" y="3378931"/>
            <a:ext cx="42410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000" b="1" dirty="0">
                <a:solidFill>
                  <a:srgbClr val="D7CFD2"/>
                </a:solidFill>
              </a:rPr>
              <a:t>La ce este folosită zecimea?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000" b="1" dirty="0">
                <a:solidFill>
                  <a:srgbClr val="D7CFD2"/>
                </a:solidFill>
              </a:rPr>
              <a:t>Ce beneficii am eu prin zecime?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000" b="1" dirty="0">
                <a:solidFill>
                  <a:srgbClr val="D7CFD2"/>
                </a:solidFill>
              </a:rPr>
              <a:t>Cine </a:t>
            </a:r>
            <a:r>
              <a:rPr lang="ro-RO" sz="2000" b="1" dirty="0" err="1">
                <a:solidFill>
                  <a:srgbClr val="D7CFD2"/>
                </a:solidFill>
              </a:rPr>
              <a:t>primeşte</a:t>
            </a:r>
            <a:r>
              <a:rPr lang="ro-RO" sz="2000" b="1" dirty="0">
                <a:solidFill>
                  <a:srgbClr val="D7CFD2"/>
                </a:solidFill>
              </a:rPr>
              <a:t> zecimea?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000" b="1" dirty="0">
                <a:solidFill>
                  <a:srgbClr val="D7CFD2"/>
                </a:solidFill>
              </a:rPr>
              <a:t>Unde trebuie să dau zecimea?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000" b="1" dirty="0">
                <a:solidFill>
                  <a:srgbClr val="D7CFD2"/>
                </a:solidFill>
              </a:rPr>
              <a:t>Zecimea mă ajută să fiu mântuit?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E37835-3E64-4BF9-B2D6-0546A293AB20}"/>
              </a:ext>
            </a:extLst>
          </p:cNvPr>
          <p:cNvSpPr txBox="1"/>
          <p:nvPr/>
        </p:nvSpPr>
        <p:spPr>
          <a:xfrm>
            <a:off x="1053736" y="564610"/>
            <a:ext cx="79944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Zecimea este o formă de exprimare a </a:t>
            </a:r>
            <a:r>
              <a:rPr lang="ro-RO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credinţei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ro-RO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şi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încrederii noastre în Dumnezeu.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Prin returnarea credincioasă a zecimii </a:t>
            </a:r>
            <a:r>
              <a:rPr lang="ro-RO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recunoaştem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că suntem administratori, </a:t>
            </a:r>
            <a:r>
              <a:rPr lang="ro-RO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şi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nu stăpâni, ai binecuvântărilor pe care le primim.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Este, </a:t>
            </a:r>
            <a:r>
              <a:rPr lang="ro-RO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aşadar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, important să </a:t>
            </a:r>
            <a:r>
              <a:rPr lang="ro-RO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cunoaştem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ce este zecimea, care îi este rostul </a:t>
            </a:r>
            <a:r>
              <a:rPr lang="ro-RO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şi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cum trebuie folosită. </a:t>
            </a:r>
          </a:p>
        </p:txBody>
      </p:sp>
      <p:pic>
        <p:nvPicPr>
          <p:cNvPr id="5" name="Gráfico 4" descr="Monedas">
            <a:extLst>
              <a:ext uri="{FF2B5EF4-FFF2-40B4-BE49-F238E27FC236}">
                <a16:creationId xmlns:a16="http://schemas.microsoft.com/office/drawing/2014/main" id="{4CAD79BF-A175-4130-8467-B5C273306D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7963" y="3420295"/>
            <a:ext cx="359229" cy="3592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Gráfico 5" descr="Monedas">
            <a:extLst>
              <a:ext uri="{FF2B5EF4-FFF2-40B4-BE49-F238E27FC236}">
                <a16:creationId xmlns:a16="http://schemas.microsoft.com/office/drawing/2014/main" id="{B2210A37-990A-489B-8FF9-2F386CC7B9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7963" y="3874220"/>
            <a:ext cx="359229" cy="3592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Gráfico 6" descr="Monedas">
            <a:extLst>
              <a:ext uri="{FF2B5EF4-FFF2-40B4-BE49-F238E27FC236}">
                <a16:creationId xmlns:a16="http://schemas.microsoft.com/office/drawing/2014/main" id="{772565B7-1811-4AA9-9F50-10547ABA44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7963" y="4328145"/>
            <a:ext cx="359229" cy="3592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Gráfico 7" descr="Monedas">
            <a:extLst>
              <a:ext uri="{FF2B5EF4-FFF2-40B4-BE49-F238E27FC236}">
                <a16:creationId xmlns:a16="http://schemas.microsoft.com/office/drawing/2014/main" id="{92E0D4FC-ECD4-49F9-8AB0-17D0A31A15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7963" y="4782070"/>
            <a:ext cx="359229" cy="3592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Gráfico 8" descr="Monedas">
            <a:extLst>
              <a:ext uri="{FF2B5EF4-FFF2-40B4-BE49-F238E27FC236}">
                <a16:creationId xmlns:a16="http://schemas.microsoft.com/office/drawing/2014/main" id="{A726901C-3638-4576-BD9F-22F7967539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7963" y="5235994"/>
            <a:ext cx="359229" cy="3592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87515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BF04063-5487-4706-84C1-B9FCFC4D8F34}"/>
              </a:ext>
            </a:extLst>
          </p:cNvPr>
          <p:cNvSpPr/>
          <p:nvPr/>
        </p:nvSpPr>
        <p:spPr>
          <a:xfrm>
            <a:off x="134983" y="0"/>
            <a:ext cx="5138057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o-RO" sz="4400" b="1" dirty="0">
                <a:ln w="12700">
                  <a:solidFill>
                    <a:srgbClr val="4B789D"/>
                  </a:solidFill>
                  <a:prstDash val="solid"/>
                </a:ln>
                <a:pattFill prst="pct50">
                  <a:fgClr>
                    <a:srgbClr val="4B789D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rgbClr val="4B789D"/>
                  </a:outerShdw>
                </a:effectLst>
              </a:rPr>
              <a:t>LA CE SE FOLOSEȘTE ZECIMEA?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EA6FF96-BECA-4407-8469-83674363ECE0}"/>
              </a:ext>
            </a:extLst>
          </p:cNvPr>
          <p:cNvSpPr/>
          <p:nvPr/>
        </p:nvSpPr>
        <p:spPr>
          <a:xfrm>
            <a:off x="14964" y="1305520"/>
            <a:ext cx="520337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>
                <a:solidFill>
                  <a:srgbClr val="2B6362"/>
                </a:solidFill>
                <a:latin typeface="Comic Sans MS" panose="030F0702030302020204" pitchFamily="66" charset="0"/>
              </a:rPr>
              <a:t>“Apoi le-a zis: „</a:t>
            </a:r>
            <a:r>
              <a:rPr lang="ro-RO" b="1" dirty="0" err="1">
                <a:solidFill>
                  <a:srgbClr val="2B6362"/>
                </a:solidFill>
                <a:latin typeface="Comic Sans MS" panose="030F0702030302020204" pitchFamily="66" charset="0"/>
              </a:rPr>
              <a:t>Duceţi</a:t>
            </a:r>
            <a:r>
              <a:rPr lang="ro-RO" b="1" dirty="0">
                <a:solidFill>
                  <a:srgbClr val="2B6362"/>
                </a:solidFill>
                <a:latin typeface="Comic Sans MS" panose="030F0702030302020204" pitchFamily="66" charset="0"/>
              </a:rPr>
              <a:t>-vă în toată lumea, </a:t>
            </a:r>
            <a:r>
              <a:rPr lang="ro-RO" b="1" dirty="0" err="1">
                <a:solidFill>
                  <a:srgbClr val="2B6362"/>
                </a:solidFill>
                <a:latin typeface="Comic Sans MS" panose="030F0702030302020204" pitchFamily="66" charset="0"/>
              </a:rPr>
              <a:t>şi</a:t>
            </a:r>
            <a:r>
              <a:rPr lang="ro-RO" b="1" dirty="0">
                <a:solidFill>
                  <a:srgbClr val="2B6362"/>
                </a:solidFill>
                <a:latin typeface="Comic Sans MS" panose="030F0702030302020204" pitchFamily="66" charset="0"/>
              </a:rPr>
              <a:t> </a:t>
            </a:r>
            <a:r>
              <a:rPr lang="ro-RO" b="1" dirty="0" err="1">
                <a:solidFill>
                  <a:srgbClr val="2B6362"/>
                </a:solidFill>
                <a:latin typeface="Comic Sans MS" panose="030F0702030302020204" pitchFamily="66" charset="0"/>
              </a:rPr>
              <a:t>propovăduiţi</a:t>
            </a:r>
            <a:r>
              <a:rPr lang="ro-RO" b="1" dirty="0">
                <a:solidFill>
                  <a:srgbClr val="2B6362"/>
                </a:solidFill>
                <a:latin typeface="Comic Sans MS" panose="030F0702030302020204" pitchFamily="66" charset="0"/>
              </a:rPr>
              <a:t> Evanghelia la orice făptură.” </a:t>
            </a:r>
            <a:r>
              <a:rPr lang="ro-RO" sz="1600" b="1" dirty="0">
                <a:solidFill>
                  <a:srgbClr val="2B6362"/>
                </a:solidFill>
                <a:latin typeface="Comic Sans MS" panose="030F0702030302020204" pitchFamily="66" charset="0"/>
              </a:rPr>
              <a:t>(Marcu 16:15)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A9F37F-320C-4B47-A626-A2BAFC4005D1}"/>
              </a:ext>
            </a:extLst>
          </p:cNvPr>
          <p:cNvSpPr txBox="1"/>
          <p:nvPr/>
        </p:nvSpPr>
        <p:spPr>
          <a:xfrm>
            <a:off x="39462" y="4534287"/>
            <a:ext cx="5252369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De ce subliniază Dumnezeu să aducem „</a:t>
            </a:r>
            <a:r>
              <a:rPr lang="ro-RO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TOATE</a:t>
            </a:r>
            <a:r>
              <a:rPr lang="ro-RO" sz="2000" b="1" dirty="0"/>
              <a:t> zeciuielile” la Templu (Maleahi 3:10)?</a:t>
            </a:r>
          </a:p>
          <a:p>
            <a:pPr>
              <a:spcBef>
                <a:spcPts val="600"/>
              </a:spcBef>
            </a:pPr>
            <a:r>
              <a:rPr lang="ro-RO" sz="2000" b="1" dirty="0" err="1"/>
              <a:t>Finanţarea</a:t>
            </a:r>
            <a:r>
              <a:rPr lang="ro-RO" sz="2000" b="1" dirty="0"/>
              <a:t> oricărei lucrări nu trebuie să cadă doar pe umerii unor </a:t>
            </a:r>
            <a:r>
              <a:rPr lang="ro-RO" sz="2000" b="1" dirty="0" err="1"/>
              <a:t>câţiva</a:t>
            </a:r>
            <a:r>
              <a:rPr lang="ro-RO" sz="2000" b="1" dirty="0"/>
              <a:t>. Toate zecimile sunt importante. Săracul </a:t>
            </a:r>
            <a:r>
              <a:rPr lang="ro-RO" sz="2000" b="1" dirty="0" err="1"/>
              <a:t>şi</a:t>
            </a:r>
            <a:r>
              <a:rPr lang="ro-RO" sz="2000" b="1" dirty="0"/>
              <a:t> bogatul trebuie să participe </a:t>
            </a:r>
            <a:r>
              <a:rPr lang="ro-RO" sz="2000" b="1" dirty="0" err="1"/>
              <a:t>proporţional</a:t>
            </a:r>
            <a:r>
              <a:rPr lang="ro-RO" sz="2000" b="1" dirty="0"/>
              <a:t> cu </a:t>
            </a:r>
            <a:r>
              <a:rPr lang="ro-RO" sz="2000" b="1" dirty="0" err="1"/>
              <a:t>responsabilităţile</a:t>
            </a:r>
            <a:r>
              <a:rPr lang="ro-RO" sz="2000" b="1" dirty="0"/>
              <a:t> </a:t>
            </a:r>
            <a:r>
              <a:rPr lang="ro-RO" sz="2000" b="1" dirty="0" err="1"/>
              <a:t>şi</a:t>
            </a:r>
            <a:r>
              <a:rPr lang="ro-RO" sz="2000" b="1" dirty="0"/>
              <a:t> privilegiile Evangheliei.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195DE09-3C44-48EE-A8A0-60F727187B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910" y="131564"/>
            <a:ext cx="3585004" cy="27867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6040FFC8-7FD5-4C0B-B65D-57EEE126E50C}"/>
              </a:ext>
            </a:extLst>
          </p:cNvPr>
          <p:cNvSpPr/>
          <p:nvPr/>
        </p:nvSpPr>
        <p:spPr>
          <a:xfrm>
            <a:off x="14964" y="2105739"/>
            <a:ext cx="54191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Pentru a putea împlini marea însărcinare pe care Isus a dat-o bisericii, avem nevoie de resurse.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E5D544D-2CBB-487A-97D3-388DEEF09A93}"/>
              </a:ext>
            </a:extLst>
          </p:cNvPr>
          <p:cNvSpPr/>
          <p:nvPr/>
        </p:nvSpPr>
        <p:spPr>
          <a:xfrm>
            <a:off x="3178354" y="2962129"/>
            <a:ext cx="5419179" cy="1323439"/>
          </a:xfrm>
          <a:prstGeom prst="rect">
            <a:avLst/>
          </a:prstGeom>
        </p:spPr>
        <p:txBody>
          <a:bodyPr wrap="square" rIns="14400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Din vremea lui Avraam - </a:t>
            </a:r>
            <a:r>
              <a:rPr lang="ro-RO" sz="2000" b="1" dirty="0" err="1"/>
              <a:t>şi</a:t>
            </a:r>
            <a:r>
              <a:rPr lang="ro-RO" sz="2000" b="1" dirty="0"/>
              <a:t>, probabil, chiar mai dinainte - zecimea a fost sistemul propus de Dumnezeu pentru ca slujitorii să se poată dedica Evangheliei cu normă întreagă (1 Cor. 9:14).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3519518-A3CC-48B3-8F58-787C2D124B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83" y="2813625"/>
            <a:ext cx="2965268" cy="17396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034C780-3EEE-431B-BB98-787DEF661B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3458" y="4381452"/>
            <a:ext cx="3715559" cy="23440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9716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33BDC10-1815-422F-A96A-407E40242912}"/>
              </a:ext>
            </a:extLst>
          </p:cNvPr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CE BENEFICII AM EU PRIN ZECIME?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A274E97-0C5A-4000-A3E5-5682A4B7F85D}"/>
              </a:ext>
            </a:extLst>
          </p:cNvPr>
          <p:cNvSpPr/>
          <p:nvPr/>
        </p:nvSpPr>
        <p:spPr>
          <a:xfrm>
            <a:off x="1254036" y="689042"/>
            <a:ext cx="7874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>
                <a:solidFill>
                  <a:srgbClr val="5C3700"/>
                </a:solidFill>
                <a:latin typeface="Comic Sans MS" panose="030F0702030302020204" pitchFamily="66" charset="0"/>
              </a:rPr>
              <a:t>„</a:t>
            </a:r>
            <a:r>
              <a:rPr lang="ro-RO" b="1" dirty="0" err="1">
                <a:solidFill>
                  <a:srgbClr val="5C3700"/>
                </a:solidFill>
                <a:latin typeface="Comic Sans MS" panose="030F0702030302020204" pitchFamily="66" charset="0"/>
              </a:rPr>
              <a:t>Aduceţi</a:t>
            </a:r>
            <a:r>
              <a:rPr lang="ro-RO" b="1" dirty="0">
                <a:solidFill>
                  <a:srgbClr val="5C3700"/>
                </a:solidFill>
                <a:latin typeface="Comic Sans MS" panose="030F0702030302020204" pitchFamily="66" charset="0"/>
              </a:rPr>
              <a:t> însă la casa vistieriei toate zeciuielile, ca să fie hrană în Casa Mea; </a:t>
            </a:r>
            <a:r>
              <a:rPr lang="ro-RO" b="1" dirty="0" err="1">
                <a:solidFill>
                  <a:srgbClr val="5C3700"/>
                </a:solidFill>
                <a:latin typeface="Comic Sans MS" panose="030F0702030302020204" pitchFamily="66" charset="0"/>
              </a:rPr>
              <a:t>puneţi</a:t>
            </a:r>
            <a:r>
              <a:rPr lang="ro-RO" b="1" dirty="0">
                <a:solidFill>
                  <a:srgbClr val="5C3700"/>
                </a:solidFill>
                <a:latin typeface="Comic Sans MS" panose="030F0702030302020204" pitchFamily="66" charset="0"/>
              </a:rPr>
              <a:t>-Mă astfel la încercare, zice Domnul </a:t>
            </a:r>
            <a:r>
              <a:rPr lang="ro-RO" b="1" dirty="0" err="1">
                <a:solidFill>
                  <a:srgbClr val="5C3700"/>
                </a:solidFill>
                <a:latin typeface="Comic Sans MS" panose="030F0702030302020204" pitchFamily="66" charset="0"/>
              </a:rPr>
              <a:t>oştirilor</a:t>
            </a:r>
            <a:r>
              <a:rPr lang="ro-RO" b="1" dirty="0">
                <a:solidFill>
                  <a:srgbClr val="5C3700"/>
                </a:solidFill>
                <a:latin typeface="Comic Sans MS" panose="030F0702030302020204" pitchFamily="66" charset="0"/>
              </a:rPr>
              <a:t>, </a:t>
            </a:r>
            <a:r>
              <a:rPr lang="ro-RO" b="1" dirty="0" err="1">
                <a:solidFill>
                  <a:srgbClr val="5C3700"/>
                </a:solidFill>
                <a:latin typeface="Comic Sans MS" panose="030F0702030302020204" pitchFamily="66" charset="0"/>
              </a:rPr>
              <a:t>şi</a:t>
            </a:r>
            <a:r>
              <a:rPr lang="ro-RO" b="1" dirty="0">
                <a:solidFill>
                  <a:srgbClr val="5C3700"/>
                </a:solidFill>
                <a:latin typeface="Comic Sans MS" panose="030F0702030302020204" pitchFamily="66" charset="0"/>
              </a:rPr>
              <a:t> </a:t>
            </a:r>
            <a:r>
              <a:rPr lang="ro-RO" b="1" dirty="0" err="1">
                <a:solidFill>
                  <a:srgbClr val="5C3700"/>
                </a:solidFill>
                <a:latin typeface="Comic Sans MS" panose="030F0702030302020204" pitchFamily="66" charset="0"/>
              </a:rPr>
              <a:t>veţi</a:t>
            </a:r>
            <a:r>
              <a:rPr lang="ro-RO" b="1" dirty="0">
                <a:solidFill>
                  <a:srgbClr val="5C3700"/>
                </a:solidFill>
                <a:latin typeface="Comic Sans MS" panose="030F0702030302020204" pitchFamily="66" charset="0"/>
              </a:rPr>
              <a:t> vedea dacă nu vă voi deschide zăgazurile cerurilor, </a:t>
            </a:r>
            <a:r>
              <a:rPr lang="ro-RO" b="1" dirty="0" err="1">
                <a:solidFill>
                  <a:srgbClr val="5C3700"/>
                </a:solidFill>
                <a:latin typeface="Comic Sans MS" panose="030F0702030302020204" pitchFamily="66" charset="0"/>
              </a:rPr>
              <a:t>şi</a:t>
            </a:r>
            <a:r>
              <a:rPr lang="ro-RO" b="1" dirty="0">
                <a:solidFill>
                  <a:srgbClr val="5C3700"/>
                </a:solidFill>
                <a:latin typeface="Comic Sans MS" panose="030F0702030302020204" pitchFamily="66" charset="0"/>
              </a:rPr>
              <a:t> dacă nu voi turna peste voi </a:t>
            </a:r>
            <a:r>
              <a:rPr lang="ro-RO" b="1" dirty="0" err="1">
                <a:solidFill>
                  <a:srgbClr val="5C3700"/>
                </a:solidFill>
                <a:latin typeface="Comic Sans MS" panose="030F0702030302020204" pitchFamily="66" charset="0"/>
              </a:rPr>
              <a:t>belşug</a:t>
            </a:r>
            <a:r>
              <a:rPr lang="ro-RO" b="1" dirty="0">
                <a:solidFill>
                  <a:srgbClr val="5C3700"/>
                </a:solidFill>
                <a:latin typeface="Comic Sans MS" panose="030F0702030302020204" pitchFamily="66" charset="0"/>
              </a:rPr>
              <a:t> de binecuvântare. </a:t>
            </a:r>
            <a:r>
              <a:rPr lang="ro-RO" sz="1600" b="1" dirty="0">
                <a:solidFill>
                  <a:srgbClr val="5C3700"/>
                </a:solidFill>
                <a:latin typeface="Comic Sans MS" panose="030F0702030302020204" pitchFamily="66" charset="0"/>
              </a:rPr>
              <a:t>(Maleahi 3:10)</a:t>
            </a:r>
            <a:endParaRPr lang="ro-RO" b="1" dirty="0">
              <a:solidFill>
                <a:srgbClr val="5C37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F4C0B6-979C-4140-9C73-A30B2B012E06}"/>
              </a:ext>
            </a:extLst>
          </p:cNvPr>
          <p:cNvSpPr txBox="1"/>
          <p:nvPr/>
        </p:nvSpPr>
        <p:spPr>
          <a:xfrm>
            <a:off x="95794" y="1889371"/>
            <a:ext cx="5532121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Binecuvântările promise aici de Dumnezeu nu sunt neapărat daruri materiale.  </a:t>
            </a:r>
            <a:r>
              <a:rPr lang="ro-RO" sz="2000" b="1" dirty="0" err="1"/>
              <a:t>Gândeşte</a:t>
            </a:r>
            <a:r>
              <a:rPr lang="ro-RO" sz="2000" b="1" dirty="0"/>
              <a:t>-te la marile binecuvântări spirituale  cu care ne umple Dumnezeu (Efes. 1:3): fericirea, pacea, </a:t>
            </a:r>
            <a:r>
              <a:rPr lang="ro-RO" sz="2000" b="1" dirty="0" err="1"/>
              <a:t>siguranţa</a:t>
            </a:r>
            <a:r>
              <a:rPr lang="ro-RO" sz="2000" b="1" dirty="0"/>
              <a:t> mântuirii …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Care este principalul motiv pentru care Dumnezeu </a:t>
            </a:r>
            <a:r>
              <a:rPr lang="ro-RO" sz="2000" b="1" dirty="0" err="1"/>
              <a:t>doreşte</a:t>
            </a:r>
            <a:r>
              <a:rPr lang="ro-RO" sz="2000" b="1" dirty="0"/>
              <a:t> să ne binecuvânteze (Matei 10:8)?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15A0C79-10A7-46F1-9B13-75C0900BF7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3154" y="1889371"/>
            <a:ext cx="3320144" cy="48510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A4E9B06-3463-4A23-94AC-1889522759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01" y="4206240"/>
            <a:ext cx="2134058" cy="2534194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7D822942-FC8E-43FF-942F-02F70654C76F}"/>
              </a:ext>
            </a:extLst>
          </p:cNvPr>
          <p:cNvSpPr/>
          <p:nvPr/>
        </p:nvSpPr>
        <p:spPr>
          <a:xfrm>
            <a:off x="2329999" y="4286573"/>
            <a:ext cx="331315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Primim binecuvântări pentru a le </a:t>
            </a:r>
            <a:r>
              <a:rPr lang="ro-RO" sz="2000" b="1" dirty="0" err="1"/>
              <a:t>împărţi</a:t>
            </a:r>
            <a:r>
              <a:rPr lang="ro-RO" sz="2000" b="1" dirty="0"/>
              <a:t> </a:t>
            </a:r>
            <a:r>
              <a:rPr lang="ro-RO" sz="2000" b="1" dirty="0" err="1"/>
              <a:t>şi</a:t>
            </a:r>
            <a:r>
              <a:rPr lang="ro-RO" sz="2000" b="1" dirty="0"/>
              <a:t> a fi o sursă de binecuvântare pentru </a:t>
            </a:r>
            <a:r>
              <a:rPr lang="ro-RO" sz="2000" b="1" dirty="0" err="1"/>
              <a:t>alţii</a:t>
            </a:r>
            <a:r>
              <a:rPr lang="ro-RO" sz="2000" b="1" dirty="0"/>
              <a:t>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o-RO" sz="2000" b="1" dirty="0"/>
              <a:t>„</a:t>
            </a:r>
            <a:r>
              <a:rPr lang="ro-RO" sz="2000" b="1" dirty="0">
                <a:latin typeface="Calibri" panose="020F0502020204030204" pitchFamily="34" charset="0"/>
                <a:cs typeface="Calibri" panose="020F0502020204030204" pitchFamily="34" charset="0"/>
              </a:rPr>
              <a:t>Este mai ferice să dai decât să </a:t>
            </a:r>
            <a:r>
              <a:rPr lang="ro-RO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primeşti</a:t>
            </a:r>
            <a:r>
              <a:rPr lang="ro-RO" sz="2000" b="1" dirty="0"/>
              <a:t>” (Fapte 20:35)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58C7109-996A-4B7A-AB19-C40C073DF4E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" r="-3040"/>
          <a:stretch/>
        </p:blipFill>
        <p:spPr>
          <a:xfrm>
            <a:off x="-2180" y="702627"/>
            <a:ext cx="1402079" cy="12338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374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CBDDD1C-D183-4685-8008-048974D67AA1}"/>
              </a:ext>
            </a:extLst>
          </p:cNvPr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CINE PRIMEȘTE ZECIMEA?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0226438-C6F4-49F8-9343-DF61B458FD55}"/>
              </a:ext>
            </a:extLst>
          </p:cNvPr>
          <p:cNvSpPr/>
          <p:nvPr/>
        </p:nvSpPr>
        <p:spPr>
          <a:xfrm>
            <a:off x="0" y="653368"/>
            <a:ext cx="9144000" cy="877163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algn="ctr"/>
            <a:r>
              <a:rPr lang="ro-RO" sz="1700" b="1" dirty="0">
                <a:solidFill>
                  <a:srgbClr val="D4E1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„Nu </a:t>
            </a:r>
            <a:r>
              <a:rPr lang="ro-RO" sz="1700" b="1" dirty="0" err="1">
                <a:solidFill>
                  <a:srgbClr val="D4E1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ştiţi</a:t>
            </a:r>
            <a:r>
              <a:rPr lang="ro-RO" sz="1700" b="1" dirty="0">
                <a:solidFill>
                  <a:srgbClr val="D4E1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că cei ce îndeplinesc slujbele sfinte, sunt </a:t>
            </a:r>
            <a:r>
              <a:rPr lang="ro-RO" sz="1700" b="1" dirty="0" err="1">
                <a:solidFill>
                  <a:srgbClr val="D4E1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hrăniţi</a:t>
            </a:r>
            <a:r>
              <a:rPr lang="ro-RO" sz="1700" b="1" dirty="0">
                <a:solidFill>
                  <a:srgbClr val="D4E1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din lucrurile de la Templu, </a:t>
            </a:r>
            <a:r>
              <a:rPr lang="ro-RO" sz="1700" b="1" dirty="0" err="1">
                <a:solidFill>
                  <a:srgbClr val="D4E1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şi</a:t>
            </a:r>
            <a:r>
              <a:rPr lang="ro-RO" sz="1700" b="1" dirty="0">
                <a:solidFill>
                  <a:srgbClr val="D4E1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că cei ce slujesc altarului, au parte de la altar? Tot </a:t>
            </a:r>
            <a:r>
              <a:rPr lang="ro-RO" sz="1700" b="1" dirty="0" err="1">
                <a:solidFill>
                  <a:srgbClr val="D4E1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aşa</a:t>
            </a:r>
            <a:r>
              <a:rPr lang="ro-RO" sz="1700" b="1" dirty="0">
                <a:solidFill>
                  <a:srgbClr val="D4E1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Domnul a rânduit ca cei ce propovăduiesc Evanghelia, să trăiască din Evanghelie.” (1 Cor. 9:13-14)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0035FC-5EEA-414C-94D3-59E032FA5A3C}"/>
              </a:ext>
            </a:extLst>
          </p:cNvPr>
          <p:cNvSpPr txBox="1"/>
          <p:nvPr/>
        </p:nvSpPr>
        <p:spPr>
          <a:xfrm>
            <a:off x="165461" y="3920584"/>
            <a:ext cx="884791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În Vechiul Testament, leviţii primeau zecimea de la </a:t>
            </a:r>
            <a:r>
              <a:rPr lang="ro-RO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israeliţi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, pentru a se </a:t>
            </a:r>
            <a:r>
              <a:rPr lang="ro-RO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întreţine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pe perioada în care slujeau nevoilor spirituale ale poporului. La rândul lor, leviţii dădeau zecimea pentru </a:t>
            </a:r>
            <a:r>
              <a:rPr lang="ro-RO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întreţinerea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ro-RO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preoţilor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(Numeri 18:26).</a:t>
            </a:r>
          </a:p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Apostolul Pavel aplică </a:t>
            </a:r>
            <a:r>
              <a:rPr lang="ro-RO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acelaşi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principiu persoanelor care se dedicau predicării Evangheliei. </a:t>
            </a:r>
          </a:p>
          <a:p>
            <a:pPr>
              <a:spcBef>
                <a:spcPts val="600"/>
              </a:spcBef>
            </a:pPr>
            <a:r>
              <a:rPr lang="ro-RO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Mulţumită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sistemului zecimii, cei care păstoresc biserica, sau realizează vreo altă lucrare cu </a:t>
            </a:r>
            <a:r>
              <a:rPr lang="ro-RO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acelaşi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scop, pot „să trăiască din Evanghelie”.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1E5DEEB-8B7C-401A-A51C-7108B9F42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461" y="1649969"/>
            <a:ext cx="5402859" cy="21821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://www.adventistreview.org/phpthumbsup/w/1000/h/500/zc/1/src/assets/public/news/2014-27/rsz_4730284727_7b337c1732_o.jpg">
            <a:extLst>
              <a:ext uri="{FF2B5EF4-FFF2-40B4-BE49-F238E27FC236}">
                <a16:creationId xmlns:a16="http://schemas.microsoft.com/office/drawing/2014/main" id="{2A8040EC-D552-414F-8BB5-5B0FFC3C69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65076" y="1647364"/>
            <a:ext cx="3213463" cy="2184712"/>
          </a:xfrm>
          <a:prstGeom prst="snip2DiagRect">
            <a:avLst>
              <a:gd name="adj1" fmla="val 1594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2236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2AD7547-02C8-4B99-8357-48B00D1F8387}"/>
              </a:ext>
            </a:extLst>
          </p:cNvPr>
          <p:cNvSpPr/>
          <p:nvPr/>
        </p:nvSpPr>
        <p:spPr>
          <a:xfrm>
            <a:off x="0" y="-1741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UNDE TREBUIE SĂ DAU ZECIMEA?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EFA56B4-002E-4493-A64F-F33CEC24EFE7}"/>
              </a:ext>
            </a:extLst>
          </p:cNvPr>
          <p:cNvSpPr/>
          <p:nvPr/>
        </p:nvSpPr>
        <p:spPr>
          <a:xfrm>
            <a:off x="52252" y="615690"/>
            <a:ext cx="9039497" cy="1538883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o-RO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„Preotul, fiul lui Aaron, va fi cu Leviţii când vor ridica zeciuiala; </a:t>
            </a:r>
            <a:r>
              <a:rPr lang="ro-RO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şi</a:t>
            </a:r>
            <a:r>
              <a:rPr lang="ro-RO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Leviţii vor aduce zeciuială din zeciuială la Casa Dumnezeului nostru, în cămările casei vistieriei. Căci copiii lui Israel </a:t>
            </a:r>
            <a:r>
              <a:rPr lang="ro-RO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şi</a:t>
            </a:r>
            <a:r>
              <a:rPr lang="ro-RO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fiii lui Levi vor aduce în cămările acestea darurile de grâu, de must </a:t>
            </a:r>
            <a:r>
              <a:rPr lang="ro-RO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şi</a:t>
            </a:r>
            <a:r>
              <a:rPr lang="ro-RO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de untdelemn; acolo sunt uneltele sfântului </a:t>
            </a:r>
            <a:r>
              <a:rPr lang="ro-RO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locaş</a:t>
            </a:r>
            <a:r>
              <a:rPr lang="ro-RO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ro-RO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şi</a:t>
            </a:r>
            <a:r>
              <a:rPr lang="ro-RO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acolo stau </a:t>
            </a:r>
            <a:r>
              <a:rPr lang="ro-RO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preoţii</a:t>
            </a:r>
            <a:r>
              <a:rPr lang="ro-RO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cari fac slujba, </a:t>
            </a:r>
            <a:r>
              <a:rPr lang="ro-RO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uşierii</a:t>
            </a:r>
            <a:r>
              <a:rPr lang="ro-RO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o-RO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şi</a:t>
            </a:r>
            <a:r>
              <a:rPr lang="ro-RO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o-RO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cântăreţii</a:t>
            </a:r>
            <a:r>
              <a:rPr lang="ro-RO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. Astfel ne-am hotărât să nu părăsim Casa Dumnezeului nostru.” </a:t>
            </a:r>
            <a:r>
              <a:rPr lang="ro-RO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(Neemia 10:38-39)</a:t>
            </a:r>
            <a:endParaRPr lang="ro-RO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792920-CF54-4F55-9CA1-223D9DCD4526}"/>
              </a:ext>
            </a:extLst>
          </p:cNvPr>
          <p:cNvSpPr txBox="1"/>
          <p:nvPr/>
        </p:nvSpPr>
        <p:spPr>
          <a:xfrm>
            <a:off x="207431" y="2590239"/>
            <a:ext cx="5277394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Zecimile trebuiau predate unui depozit central, unde erau </a:t>
            </a:r>
            <a:r>
              <a:rPr lang="ro-RO" sz="2000" b="1" dirty="0" err="1"/>
              <a:t>împărţite</a:t>
            </a:r>
            <a:r>
              <a:rPr lang="ro-RO" sz="2000" b="1" dirty="0"/>
              <a:t> după nevoile leviţilor, ale </a:t>
            </a:r>
            <a:r>
              <a:rPr lang="ro-RO" sz="2000" b="1" dirty="0" err="1"/>
              <a:t>preoţilor</a:t>
            </a:r>
            <a:r>
              <a:rPr lang="ro-RO" sz="2000" b="1" dirty="0"/>
              <a:t>, ale portarilor </a:t>
            </a:r>
            <a:r>
              <a:rPr lang="ro-RO" sz="2000" b="1" dirty="0" err="1"/>
              <a:t>şi</a:t>
            </a:r>
            <a:r>
              <a:rPr lang="ro-RO" sz="2000" b="1" dirty="0"/>
              <a:t> ale cantorilor. 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Cum putem aplica </a:t>
            </a:r>
            <a:r>
              <a:rPr lang="ro-RO" sz="2000" b="1" dirty="0" err="1"/>
              <a:t>acelaşi</a:t>
            </a:r>
            <a:r>
              <a:rPr lang="ro-RO" sz="2000" b="1" dirty="0"/>
              <a:t> principiu în biserica de azi?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Fiecare trebuie să predea zecimea la trezoreria bisericii. De acolo, este trimisă </a:t>
            </a:r>
            <a:r>
              <a:rPr lang="ro-RO" sz="2000" b="1" dirty="0" err="1"/>
              <a:t>Conferinţei</a:t>
            </a:r>
            <a:r>
              <a:rPr lang="ro-RO" sz="2000" b="1" dirty="0"/>
              <a:t>, Uniunii sau Misiunii de care </a:t>
            </a:r>
            <a:r>
              <a:rPr lang="ro-RO" sz="2000" b="1" dirty="0" err="1"/>
              <a:t>aparţin</a:t>
            </a:r>
            <a:r>
              <a:rPr lang="ro-RO" sz="2000" b="1" dirty="0"/>
              <a:t>, pentru a se putea plăti lucrătorii.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La rândul ei, zecimea din zecimi este oferită Diviziunii </a:t>
            </a:r>
            <a:r>
              <a:rPr lang="ro-RO" sz="2000" b="1" dirty="0" err="1"/>
              <a:t>şi</a:t>
            </a:r>
            <a:r>
              <a:rPr lang="ro-RO" sz="2000" b="1" dirty="0"/>
              <a:t> </a:t>
            </a:r>
            <a:r>
              <a:rPr lang="ro-RO" sz="2000" b="1" dirty="0" err="1"/>
              <a:t>Conferinţei</a:t>
            </a:r>
            <a:r>
              <a:rPr lang="ro-RO" sz="2000" b="1" dirty="0"/>
              <a:t> Generale cu </a:t>
            </a:r>
            <a:r>
              <a:rPr lang="ro-RO" sz="2000" b="1" dirty="0" err="1"/>
              <a:t>acelaşi</a:t>
            </a:r>
            <a:r>
              <a:rPr lang="ro-RO" sz="2000" b="1" dirty="0"/>
              <a:t> scop.  </a:t>
            </a:r>
          </a:p>
        </p:txBody>
      </p:sp>
      <p:pic>
        <p:nvPicPr>
          <p:cNvPr id="2050" name="Picture 2" descr="https://lh5.googleusercontent.com/proxy/SEJKBCL2DJ04EQRJxyCjncat8EfrdCU0SGQNnLK2To6eXLh2JZFkDnf1qtqF22dLLorfgJgcK-N0Gx11owshPK_tOtdhGvriFNWcg2qefZnCb4gHwjW-wbBdvQbs=w1200-h630-p-k-no-nu">
            <a:extLst>
              <a:ext uri="{FF2B5EF4-FFF2-40B4-BE49-F238E27FC236}">
                <a16:creationId xmlns:a16="http://schemas.microsoft.com/office/drawing/2014/main" id="{C61763FC-F23C-42DA-B364-2AFC7F383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1868" y="2211977"/>
            <a:ext cx="3095625" cy="22928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95C4056-A0D9-48F2-A4C2-40BAB1B206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8294" y="4351238"/>
            <a:ext cx="2321921" cy="241415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DAEDE73-1F98-45DB-9A95-1A3D4E20CAB8}"/>
              </a:ext>
            </a:extLst>
          </p:cNvPr>
          <p:cNvSpPr txBox="1"/>
          <p:nvPr/>
        </p:nvSpPr>
        <p:spPr>
          <a:xfrm>
            <a:off x="7180215" y="6270941"/>
            <a:ext cx="1966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>
                <a:solidFill>
                  <a:srgbClr val="FF0000"/>
                </a:solidFill>
                <a:effectLst>
                  <a:glow rad="88900">
                    <a:schemeClr val="tx1">
                      <a:alpha val="88000"/>
                    </a:schemeClr>
                  </a:glow>
                </a:effectLst>
              </a:rPr>
              <a:t>Biserica locală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69621CE-9BF9-46FC-B4A4-92962739D35E}"/>
              </a:ext>
            </a:extLst>
          </p:cNvPr>
          <p:cNvSpPr txBox="1"/>
          <p:nvPr/>
        </p:nvSpPr>
        <p:spPr>
          <a:xfrm>
            <a:off x="7106194" y="5553743"/>
            <a:ext cx="2037806" cy="707886"/>
          </a:xfrm>
          <a:prstGeom prst="rect">
            <a:avLst/>
          </a:prstGeom>
          <a:noFill/>
        </p:spPr>
        <p:txBody>
          <a:bodyPr wrap="square" lIns="0" rIns="36000" rtlCol="0">
            <a:spAutoFit/>
          </a:bodyPr>
          <a:lstStyle/>
          <a:p>
            <a:r>
              <a:rPr lang="ro-RO" sz="2000" b="1" dirty="0" err="1">
                <a:solidFill>
                  <a:srgbClr val="42ACC5"/>
                </a:solidFill>
                <a:effectLst>
                  <a:glow rad="88900">
                    <a:schemeClr val="tx1">
                      <a:alpha val="88000"/>
                    </a:schemeClr>
                  </a:glow>
                </a:effectLst>
              </a:rPr>
              <a:t>Conferinţa</a:t>
            </a:r>
            <a:r>
              <a:rPr lang="ro-RO" sz="2000" b="1" dirty="0">
                <a:solidFill>
                  <a:srgbClr val="42ACC5"/>
                </a:solidFill>
                <a:effectLst>
                  <a:glow rad="88900">
                    <a:schemeClr val="tx1">
                      <a:alpha val="88000"/>
                    </a:schemeClr>
                  </a:glow>
                </a:effectLst>
              </a:rPr>
              <a:t> / Uniunea / Misiune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4C3C142-A9EA-4F1E-8C21-027634A30C4F}"/>
              </a:ext>
            </a:extLst>
          </p:cNvPr>
          <p:cNvSpPr txBox="1"/>
          <p:nvPr/>
        </p:nvSpPr>
        <p:spPr>
          <a:xfrm>
            <a:off x="6921985" y="5132737"/>
            <a:ext cx="1483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>
                <a:solidFill>
                  <a:srgbClr val="FFFF00"/>
                </a:solidFill>
                <a:effectLst>
                  <a:glow rad="88900">
                    <a:schemeClr val="tx1">
                      <a:alpha val="88000"/>
                    </a:schemeClr>
                  </a:glow>
                </a:effectLst>
              </a:rPr>
              <a:t>Diviziunea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B483529-DBB7-450B-AAF9-80653D804894}"/>
              </a:ext>
            </a:extLst>
          </p:cNvPr>
          <p:cNvSpPr txBox="1"/>
          <p:nvPr/>
        </p:nvSpPr>
        <p:spPr>
          <a:xfrm>
            <a:off x="6766555" y="4618704"/>
            <a:ext cx="2377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err="1">
                <a:solidFill>
                  <a:srgbClr val="B9C21F"/>
                </a:solidFill>
                <a:effectLst>
                  <a:glow rad="88900">
                    <a:schemeClr val="tx1">
                      <a:alpha val="88000"/>
                    </a:schemeClr>
                  </a:glow>
                </a:effectLst>
              </a:rPr>
              <a:t>Conferinţa</a:t>
            </a:r>
            <a:r>
              <a:rPr lang="ro-RO" sz="2000" b="1" dirty="0">
                <a:solidFill>
                  <a:srgbClr val="B9C21F"/>
                </a:solidFill>
                <a:effectLst>
                  <a:glow rad="88900">
                    <a:schemeClr val="tx1">
                      <a:alpha val="88000"/>
                    </a:schemeClr>
                  </a:glow>
                </a:effectLst>
              </a:rPr>
              <a:t> Generală</a:t>
            </a:r>
          </a:p>
        </p:txBody>
      </p:sp>
    </p:spTree>
    <p:extLst>
      <p:ext uri="{BB962C8B-B14F-4D97-AF65-F5344CB8AC3E}">
        <p14:creationId xmlns:p14="http://schemas.microsoft.com/office/powerpoint/2010/main" val="21509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uiExpand="1" build="p"/>
      <p:bldP spid="11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11C54D0-756A-4E4C-A96D-918818578158}"/>
              </a:ext>
            </a:extLst>
          </p:cNvPr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o-RO" sz="4400" b="1" dirty="0">
                <a:ln/>
                <a:solidFill>
                  <a:schemeClr val="accent3"/>
                </a:solidFill>
              </a:rPr>
              <a:t>ZECIMEA MĂ AJUTĂ SĂ FIU MÂNTUIT?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47B4BAE-202E-4FFC-B2F9-9FE3B7218185}"/>
              </a:ext>
            </a:extLst>
          </p:cNvPr>
          <p:cNvSpPr/>
          <p:nvPr/>
        </p:nvSpPr>
        <p:spPr>
          <a:xfrm>
            <a:off x="1175657" y="616859"/>
            <a:ext cx="6792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>
                <a:solidFill>
                  <a:srgbClr val="B00036"/>
                </a:solidFill>
                <a:latin typeface="Comic Sans MS" panose="030F0702030302020204" pitchFamily="66" charset="0"/>
              </a:rPr>
              <a:t>„Căci nimeni nu va fi socotit neprihănit înaintea Lui, prin faptele Legii…” </a:t>
            </a:r>
            <a:r>
              <a:rPr lang="ro-RO" sz="1600" b="1" dirty="0">
                <a:solidFill>
                  <a:srgbClr val="B00036"/>
                </a:solidFill>
                <a:latin typeface="Comic Sans MS" panose="030F0702030302020204" pitchFamily="66" charset="0"/>
              </a:rPr>
              <a:t>(Romani 3:20)</a:t>
            </a:r>
            <a:endParaRPr lang="ro-RO" b="1" dirty="0">
              <a:solidFill>
                <a:srgbClr val="B00036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7DAC09-326F-4193-A9FA-7E65142F63AD}"/>
              </a:ext>
            </a:extLst>
          </p:cNvPr>
          <p:cNvSpPr txBox="1"/>
          <p:nvPr/>
        </p:nvSpPr>
        <p:spPr>
          <a:xfrm>
            <a:off x="2499356" y="1272152"/>
            <a:ext cx="4005946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Nici returnarea zecimii, nici vreo altă împlinire a </a:t>
            </a:r>
            <a:r>
              <a:rPr lang="ro-RO" sz="2000" b="1" dirty="0" err="1"/>
              <a:t>obligaţiilor</a:t>
            </a:r>
            <a:r>
              <a:rPr lang="ro-RO" sz="2000" b="1" dirty="0"/>
              <a:t> noastre înaintea lui Dumnezeu, nu poate să ne facă demni de mântuire. 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„Tot </a:t>
            </a:r>
            <a:r>
              <a:rPr lang="ro-RO" sz="2000" b="1" dirty="0" err="1"/>
              <a:t>aşa</a:t>
            </a:r>
            <a:r>
              <a:rPr lang="ro-RO" sz="2000" b="1" dirty="0"/>
              <a:t> </a:t>
            </a:r>
            <a:r>
              <a:rPr lang="ro-RO" sz="2000" b="1" dirty="0" err="1"/>
              <a:t>şi</a:t>
            </a:r>
            <a:r>
              <a:rPr lang="ro-RO" sz="2000" b="1" dirty="0"/>
              <a:t> voi, după ce </a:t>
            </a:r>
            <a:r>
              <a:rPr lang="ro-RO" sz="2000" b="1" dirty="0" err="1"/>
              <a:t>veţi</a:t>
            </a:r>
            <a:r>
              <a:rPr lang="ro-RO" sz="2000" b="1" dirty="0"/>
              <a:t> face tot ce vi s-a poruncit, să </a:t>
            </a:r>
            <a:r>
              <a:rPr lang="ro-RO" sz="2000" b="1" dirty="0" err="1"/>
              <a:t>ziceţi</a:t>
            </a:r>
            <a:r>
              <a:rPr lang="ro-RO" sz="2000" b="1" dirty="0"/>
              <a:t>: „Suntem </a:t>
            </a:r>
            <a:r>
              <a:rPr lang="ro-RO" sz="2000" b="1" dirty="0" err="1"/>
              <a:t>nişte</a:t>
            </a:r>
            <a:r>
              <a:rPr lang="ro-RO" sz="2000" b="1" dirty="0"/>
              <a:t> robi netrebnici; am făcut ce eram datori să facem.“” (Luca 17:10).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Mântuirea este un dar, un cadou nemeritat, primit prin </a:t>
            </a:r>
            <a:r>
              <a:rPr lang="ro-RO" sz="2000" b="1" dirty="0" err="1"/>
              <a:t>credinţă</a:t>
            </a:r>
            <a:r>
              <a:rPr lang="ro-RO" sz="2000" b="1" dirty="0"/>
              <a:t>. 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A aduce zecimea nu este un act care să ne mântuiască sau să contribuie la mântuirea noastră. </a:t>
            </a:r>
            <a:r>
              <a:rPr lang="ro-RO" sz="2000" b="1" dirty="0" err="1"/>
              <a:t>Totuşi</a:t>
            </a:r>
            <a:r>
              <a:rPr lang="ro-RO" sz="2000" b="1" dirty="0"/>
              <a:t>, returnarea zecimii este o manifestare tangibilă a </a:t>
            </a:r>
            <a:r>
              <a:rPr lang="ro-RO" sz="2000" b="1" dirty="0" err="1"/>
              <a:t>credinţei</a:t>
            </a:r>
            <a:r>
              <a:rPr lang="ro-RO" sz="2000" b="1" dirty="0"/>
              <a:t> noastre.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6A5343A-3FE5-4419-81D8-18A7802A16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87" y="1315696"/>
            <a:ext cx="2415160" cy="29410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72B547C8-7B77-40E5-9DA1-141CF0E954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5301" y="4418452"/>
            <a:ext cx="2578229" cy="20836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87080A11-CA2B-4C0C-9A33-DC2F7F83C1F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79" y="4656426"/>
            <a:ext cx="2381250" cy="1924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grpSp>
        <p:nvGrpSpPr>
          <p:cNvPr id="31" name="Grupo 30">
            <a:extLst>
              <a:ext uri="{FF2B5EF4-FFF2-40B4-BE49-F238E27FC236}">
                <a16:creationId xmlns:a16="http://schemas.microsoft.com/office/drawing/2014/main" id="{93549406-C0EB-465D-AAA8-D9F72CF73153}"/>
              </a:ext>
            </a:extLst>
          </p:cNvPr>
          <p:cNvGrpSpPr/>
          <p:nvPr/>
        </p:nvGrpSpPr>
        <p:grpSpPr>
          <a:xfrm>
            <a:off x="6507702" y="1300493"/>
            <a:ext cx="2578229" cy="2862204"/>
            <a:chOff x="6507702" y="1300493"/>
            <a:chExt cx="2578229" cy="2862204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F3BD3055-CD6D-4420-9750-2AE043067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7702" y="1300493"/>
              <a:ext cx="2578229" cy="286220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D8A23B50-C367-4D20-BFAC-E757D5083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77052" y="3283131"/>
              <a:ext cx="268347" cy="7667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726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0BE5D8B0-C49B-4C48-A83A-EAA353538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ángulo 1">
            <a:extLst>
              <a:ext uri="{FF2B5EF4-FFF2-40B4-BE49-F238E27FC236}">
                <a16:creationId xmlns:a16="http://schemas.microsoft.com/office/drawing/2014/main" id="{11EDEC8F-9E64-44D8-93EE-A47946572AE7}"/>
              </a:ext>
            </a:extLst>
          </p:cNvPr>
          <p:cNvSpPr/>
          <p:nvPr/>
        </p:nvSpPr>
        <p:spPr>
          <a:xfrm>
            <a:off x="1030309" y="1141253"/>
            <a:ext cx="762849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4013" algn="just">
              <a:spcBef>
                <a:spcPts val="600"/>
              </a:spcBef>
            </a:pPr>
            <a:r>
              <a:rPr lang="ro-RO" sz="2400" dirty="0">
                <a:latin typeface="Arial Black" panose="020B0A04020102020204" pitchFamily="34" charset="0"/>
              </a:rPr>
              <a:t>„</a:t>
            </a:r>
            <a:r>
              <a:rPr lang="ro-RO" sz="2000" dirty="0">
                <a:latin typeface="Arial Black" panose="020B0A04020102020204" pitchFamily="34" charset="0"/>
              </a:rPr>
              <a:t>Dumnezeu este Cel care binecuvântează pe om cu diferite bunuri </a:t>
            </a:r>
            <a:r>
              <a:rPr lang="ro-RO" sz="2000" dirty="0" err="1">
                <a:latin typeface="Arial Black" panose="020B0A04020102020204" pitchFamily="34" charset="0"/>
              </a:rPr>
              <a:t>şi</a:t>
            </a:r>
            <a:r>
              <a:rPr lang="ro-RO" sz="2000" dirty="0">
                <a:latin typeface="Arial Black" panose="020B0A04020102020204" pitchFamily="34" charset="0"/>
              </a:rPr>
              <a:t> El face lucrul acesta pentru ca ei să poată fi în stare, la rândul lor, să dea mai departe pentru înaintarea cauzei Sale. El trimite soarele </a:t>
            </a:r>
            <a:r>
              <a:rPr lang="ro-RO" sz="2000" dirty="0" err="1">
                <a:latin typeface="Arial Black" panose="020B0A04020102020204" pitchFamily="34" charset="0"/>
              </a:rPr>
              <a:t>şi</a:t>
            </a:r>
            <a:r>
              <a:rPr lang="ro-RO" sz="2000" dirty="0">
                <a:latin typeface="Arial Black" panose="020B0A04020102020204" pitchFamily="34" charset="0"/>
              </a:rPr>
              <a:t> ploaia. El face să crească </a:t>
            </a:r>
            <a:r>
              <a:rPr lang="ro-RO" sz="2000" dirty="0" err="1">
                <a:latin typeface="Arial Black" panose="020B0A04020102020204" pitchFamily="34" charset="0"/>
              </a:rPr>
              <a:t>vegetaţia</a:t>
            </a:r>
            <a:r>
              <a:rPr lang="ro-RO" sz="2000" dirty="0">
                <a:latin typeface="Arial Black" panose="020B0A04020102020204" pitchFamily="34" charset="0"/>
              </a:rPr>
              <a:t>. El dă sănătate </a:t>
            </a:r>
            <a:r>
              <a:rPr lang="ro-RO" sz="2000" dirty="0" err="1">
                <a:latin typeface="Arial Black" panose="020B0A04020102020204" pitchFamily="34" charset="0"/>
              </a:rPr>
              <a:t>şi</a:t>
            </a:r>
            <a:r>
              <a:rPr lang="ro-RO" sz="2000" dirty="0">
                <a:latin typeface="Arial Black" panose="020B0A04020102020204" pitchFamily="34" charset="0"/>
              </a:rPr>
              <a:t> capacitatea de a </a:t>
            </a:r>
            <a:r>
              <a:rPr lang="ro-RO" sz="2000" dirty="0" err="1">
                <a:latin typeface="Arial Black" panose="020B0A04020102020204" pitchFamily="34" charset="0"/>
              </a:rPr>
              <a:t>obţine</a:t>
            </a:r>
            <a:r>
              <a:rPr lang="ro-RO" sz="2000" dirty="0">
                <a:latin typeface="Arial Black" panose="020B0A04020102020204" pitchFamily="34" charset="0"/>
              </a:rPr>
              <a:t> bunuri materiale. Toate binecuvântările noastre vin din mâna cea darnică a Lui. În schimb, El </a:t>
            </a:r>
            <a:r>
              <a:rPr lang="ro-RO" sz="2000" dirty="0" err="1">
                <a:latin typeface="Arial Black" panose="020B0A04020102020204" pitchFamily="34" charset="0"/>
              </a:rPr>
              <a:t>doreşte</a:t>
            </a:r>
            <a:r>
              <a:rPr lang="ro-RO" sz="2000" dirty="0">
                <a:latin typeface="Arial Black" panose="020B0A04020102020204" pitchFamily="34" charset="0"/>
              </a:rPr>
              <a:t> ca </a:t>
            </a:r>
            <a:r>
              <a:rPr lang="ro-RO" sz="2000" dirty="0" err="1">
                <a:latin typeface="Arial Black" panose="020B0A04020102020204" pitchFamily="34" charset="0"/>
              </a:rPr>
              <a:t>bărbaţii</a:t>
            </a:r>
            <a:r>
              <a:rPr lang="ro-RO" sz="2000" dirty="0">
                <a:latin typeface="Arial Black" panose="020B0A04020102020204" pitchFamily="34" charset="0"/>
              </a:rPr>
              <a:t> </a:t>
            </a:r>
            <a:r>
              <a:rPr lang="ro-RO" sz="2000" dirty="0" err="1">
                <a:latin typeface="Arial Black" panose="020B0A04020102020204" pitchFamily="34" charset="0"/>
              </a:rPr>
              <a:t>şi</a:t>
            </a:r>
            <a:r>
              <a:rPr lang="ro-RO" sz="2000" dirty="0">
                <a:latin typeface="Arial Black" panose="020B0A04020102020204" pitchFamily="34" charset="0"/>
              </a:rPr>
              <a:t> femeile </a:t>
            </a:r>
            <a:r>
              <a:rPr lang="ro-RO" sz="2000" dirty="0" err="1">
                <a:latin typeface="Arial Black" panose="020B0A04020102020204" pitchFamily="34" charset="0"/>
              </a:rPr>
              <a:t>să-şi</a:t>
            </a:r>
            <a:r>
              <a:rPr lang="ro-RO" sz="2000" dirty="0">
                <a:latin typeface="Arial Black" panose="020B0A04020102020204" pitchFamily="34" charset="0"/>
              </a:rPr>
              <a:t> dovedească </a:t>
            </a:r>
            <a:r>
              <a:rPr lang="ro-RO" sz="2000" dirty="0" err="1">
                <a:latin typeface="Arial Black" panose="020B0A04020102020204" pitchFamily="34" charset="0"/>
              </a:rPr>
              <a:t>recunoştinţa</a:t>
            </a:r>
            <a:r>
              <a:rPr lang="ro-RO" sz="2000" dirty="0">
                <a:latin typeface="Arial Black" panose="020B0A04020102020204" pitchFamily="34" charset="0"/>
              </a:rPr>
              <a:t> prin a da înapoi lui Dumnezeu o parte în zecimi </a:t>
            </a:r>
            <a:r>
              <a:rPr lang="ro-RO" sz="2000" dirty="0" err="1">
                <a:latin typeface="Arial Black" panose="020B0A04020102020204" pitchFamily="34" charset="0"/>
              </a:rPr>
              <a:t>şi</a:t>
            </a:r>
            <a:r>
              <a:rPr lang="ro-RO" sz="2000" dirty="0">
                <a:latin typeface="Arial Black" panose="020B0A04020102020204" pitchFamily="34" charset="0"/>
              </a:rPr>
              <a:t> daruri — în daruri de </a:t>
            </a:r>
            <a:r>
              <a:rPr lang="ro-RO" sz="2000" dirty="0" err="1">
                <a:latin typeface="Arial Black" panose="020B0A04020102020204" pitchFamily="34" charset="0"/>
              </a:rPr>
              <a:t>mulţumire</a:t>
            </a:r>
            <a:r>
              <a:rPr lang="ro-RO" sz="2000" dirty="0">
                <a:latin typeface="Arial Black" panose="020B0A04020102020204" pitchFamily="34" charset="0"/>
              </a:rPr>
              <a:t>, daruri de bunăvoie </a:t>
            </a:r>
            <a:r>
              <a:rPr lang="ro-RO" sz="2000" dirty="0" err="1">
                <a:latin typeface="Arial Black" panose="020B0A04020102020204" pitchFamily="34" charset="0"/>
              </a:rPr>
              <a:t>şi</a:t>
            </a:r>
            <a:r>
              <a:rPr lang="ro-RO" sz="2000" dirty="0">
                <a:latin typeface="Arial Black" panose="020B0A04020102020204" pitchFamily="34" charset="0"/>
              </a:rPr>
              <a:t> daruri pentru păcat. Dacă mijloacele ar curge în tezaur, potrivit cu acest plan </a:t>
            </a:r>
            <a:r>
              <a:rPr lang="ro-RO" sz="2000" dirty="0" err="1">
                <a:latin typeface="Arial Black" panose="020B0A04020102020204" pitchFamily="34" charset="0"/>
              </a:rPr>
              <a:t>dumnezeieşte</a:t>
            </a:r>
            <a:r>
              <a:rPr lang="ro-RO" sz="2000" dirty="0">
                <a:latin typeface="Arial Black" panose="020B0A04020102020204" pitchFamily="34" charset="0"/>
              </a:rPr>
              <a:t> stabilit — o zecime din orice venit, cum </a:t>
            </a:r>
            <a:r>
              <a:rPr lang="ro-RO" sz="2000" dirty="0" err="1">
                <a:latin typeface="Arial Black" panose="020B0A04020102020204" pitchFamily="34" charset="0"/>
              </a:rPr>
              <a:t>şi</a:t>
            </a:r>
            <a:r>
              <a:rPr lang="ro-RO" sz="2000" dirty="0">
                <a:latin typeface="Arial Black" panose="020B0A04020102020204" pitchFamily="34" charset="0"/>
              </a:rPr>
              <a:t> daruri de bunăvoie — va fi un </a:t>
            </a:r>
            <a:r>
              <a:rPr lang="ro-RO" sz="2000" dirty="0" err="1">
                <a:latin typeface="Arial Black" panose="020B0A04020102020204" pitchFamily="34" charset="0"/>
              </a:rPr>
              <a:t>belşug</a:t>
            </a:r>
            <a:r>
              <a:rPr lang="ro-RO" sz="2000" dirty="0">
                <a:latin typeface="Arial Black" panose="020B0A04020102020204" pitchFamily="34" charset="0"/>
              </a:rPr>
              <a:t> de mijloace pentru înaintarea lucrării Domnului.</a:t>
            </a:r>
            <a:r>
              <a:rPr lang="ro-RO" sz="2400" dirty="0">
                <a:latin typeface="Arial Black" panose="020B0A04020102020204" pitchFamily="34" charset="0"/>
              </a:rPr>
              <a:t>”</a:t>
            </a: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8DEE8CC2-541C-424A-A722-46F05DCECA28}"/>
              </a:ext>
            </a:extLst>
          </p:cNvPr>
          <p:cNvSpPr txBox="1"/>
          <p:nvPr/>
        </p:nvSpPr>
        <p:spPr>
          <a:xfrm>
            <a:off x="5400000" y="6357600"/>
            <a:ext cx="3592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b="1" dirty="0"/>
              <a:t>E.G.W. (</a:t>
            </a:r>
            <a:r>
              <a:rPr lang="ro-RO" b="1" dirty="0"/>
              <a:t>Faptele Apostolilor</a:t>
            </a:r>
            <a:r>
              <a:rPr lang="es-ES" b="1" dirty="0"/>
              <a:t>, p</a:t>
            </a:r>
            <a:r>
              <a:rPr lang="ro-RO" b="1" dirty="0"/>
              <a:t>a</a:t>
            </a:r>
            <a:r>
              <a:rPr lang="es-ES" b="1" dirty="0"/>
              <a:t>g. </a:t>
            </a:r>
            <a:r>
              <a:rPr lang="ro-RO" b="1" dirty="0"/>
              <a:t>75</a:t>
            </a:r>
            <a:r>
              <a:rPr lang="es-ES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224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531</TotalTime>
  <Words>1172</Words>
  <Application>Microsoft Office PowerPoint</Application>
  <PresentationFormat>Expunere pe ecran (4:3)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10</vt:i4>
      </vt:variant>
    </vt:vector>
  </HeadingPairs>
  <TitlesOfParts>
    <vt:vector size="17" baseType="lpstr">
      <vt:lpstr>Calibri</vt:lpstr>
      <vt:lpstr>Comic Sans MS</vt:lpstr>
      <vt:lpstr>Arial Black</vt:lpstr>
      <vt:lpstr>Arial</vt:lpstr>
      <vt:lpstr>Calibri Light</vt:lpstr>
      <vt:lpstr>Tema de Office</vt:lpstr>
      <vt:lpstr>1_Tema de Office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1 - Impactul returnarii zecimii</dc:title>
  <dc:subject>Studiu Biblic, Trim. I, 2018 – Principii de administrare crestina a vietii</dc:subject>
  <dc:creator>Sergio Fustero Carreras</dc:creator>
  <cp:keywords>http:/www.fustero.net/es/index_ro.php</cp:keywords>
  <cp:lastModifiedBy>Administrator</cp:lastModifiedBy>
  <cp:revision>120</cp:revision>
  <dcterms:created xsi:type="dcterms:W3CDTF">2018-02-04T08:32:39Z</dcterms:created>
  <dcterms:modified xsi:type="dcterms:W3CDTF">2018-02-21T09:23:14Z</dcterms:modified>
</cp:coreProperties>
</file>