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71" r:id="rId3"/>
    <p:sldId id="268" r:id="rId4"/>
    <p:sldId id="258" r:id="rId5"/>
    <p:sldId id="267" r:id="rId6"/>
    <p:sldId id="259" r:id="rId7"/>
    <p:sldId id="266" r:id="rId8"/>
    <p:sldId id="261" r:id="rId9"/>
    <p:sldId id="262" r:id="rId10"/>
    <p:sldId id="264"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Webdings" pitchFamily="18" charset="2"/>
      <p:regular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4CAD1"/>
    <a:srgbClr val="725D6C"/>
    <a:srgbClr val="CBB399"/>
    <a:srgbClr val="FF8181"/>
    <a:srgbClr val="BCB7D1"/>
    <a:srgbClr val="ABA5C7"/>
    <a:srgbClr val="CDC9DD"/>
    <a:srgbClr val="3B3554"/>
    <a:srgbClr val="322D47"/>
    <a:srgbClr val="94BE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0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C2D3B-1E56-4AD0-98E4-CF333341C0B9}" type="doc">
      <dgm:prSet loTypeId="urn:microsoft.com/office/officeart/2005/8/layout/process2" loCatId="process" qsTypeId="urn:microsoft.com/office/officeart/2009/2/quickstyle/3d8" qsCatId="3D" csTypeId="urn:microsoft.com/office/officeart/2005/8/colors/accent4_5" csCatId="accent4" phldr="1"/>
      <dgm:spPr/>
    </dgm:pt>
    <dgm:pt modelId="{1F64265F-20C7-4911-8744-C7069AFFB20D}">
      <dgm:prSet phldrT="[Texto]" custT="1"/>
      <dgm:spPr/>
      <dgm:t>
        <a:bodyPr/>
        <a:lstStyle/>
        <a:p>
          <a:r>
            <a:rPr lang="ro-RO" sz="2600" b="1" dirty="0" smtClean="0">
              <a:solidFill>
                <a:schemeClr val="tx1"/>
              </a:solidFill>
            </a:rPr>
            <a:t>„pofta</a:t>
          </a:r>
          <a:r>
            <a:rPr lang="es-ES" sz="2600" b="1" dirty="0">
              <a:solidFill>
                <a:schemeClr val="tx1"/>
              </a:solidFill>
            </a:rPr>
            <a:t>” </a:t>
          </a:r>
          <a:r>
            <a:rPr lang="ro-RO" sz="2600" b="1" dirty="0">
              <a:solidFill>
                <a:schemeClr val="tx1"/>
              </a:solidFill>
            </a:rPr>
            <a:t>     </a:t>
          </a:r>
          <a:r>
            <a:rPr lang="es-ES" sz="2600" b="1" dirty="0">
              <a:solidFill>
                <a:schemeClr val="tx1"/>
              </a:solidFill>
            </a:rPr>
            <a:t>[V</a:t>
          </a:r>
          <a:r>
            <a:rPr lang="ro-RO" sz="2600" b="1" dirty="0">
              <a:solidFill>
                <a:schemeClr val="tx1"/>
              </a:solidFill>
            </a:rPr>
            <a:t>ĂD</a:t>
          </a:r>
          <a:r>
            <a:rPr lang="es-ES" sz="2600" b="1" dirty="0">
              <a:solidFill>
                <a:schemeClr val="tx1"/>
              </a:solidFill>
            </a:rPr>
            <a:t>]</a:t>
          </a:r>
        </a:p>
      </dgm:t>
    </dgm:pt>
    <dgm:pt modelId="{CE15F5C2-1ADC-4488-BCD9-9E28123C90BD}" type="parTrans" cxnId="{A5B9F07A-4F18-420E-A4AA-5ADE9485B655}">
      <dgm:prSet/>
      <dgm:spPr/>
      <dgm:t>
        <a:bodyPr/>
        <a:lstStyle/>
        <a:p>
          <a:endParaRPr lang="es-ES" sz="2600" b="1">
            <a:solidFill>
              <a:schemeClr val="tx1"/>
            </a:solidFill>
          </a:endParaRPr>
        </a:p>
      </dgm:t>
    </dgm:pt>
    <dgm:pt modelId="{E799C847-949B-453C-B498-617E45BA3B6E}" type="sibTrans" cxnId="{A5B9F07A-4F18-420E-A4AA-5ADE9485B655}">
      <dgm:prSet custT="1"/>
      <dgm:spPr/>
      <dgm:t>
        <a:bodyPr/>
        <a:lstStyle/>
        <a:p>
          <a:endParaRPr lang="es-ES" sz="2600" b="1">
            <a:solidFill>
              <a:schemeClr val="tx1"/>
            </a:solidFill>
          </a:endParaRPr>
        </a:p>
      </dgm:t>
    </dgm:pt>
    <dgm:pt modelId="{DAC88C40-6E73-4ED6-8904-3BCCBF013DA7}">
      <dgm:prSet phldrT="[Texto]" custT="1"/>
      <dgm:spPr>
        <a:solidFill>
          <a:schemeClr val="accent4">
            <a:hueOff val="0"/>
            <a:satOff val="0"/>
            <a:lumOff val="0"/>
            <a:alpha val="75000"/>
          </a:schemeClr>
        </a:solidFill>
      </dgm:spPr>
      <dgm:t>
        <a:bodyPr/>
        <a:lstStyle/>
        <a:p>
          <a:r>
            <a:rPr lang="ro-RO" sz="2600" b="1" dirty="0" smtClean="0">
              <a:solidFill>
                <a:schemeClr val="tx1"/>
              </a:solidFill>
            </a:rPr>
            <a:t>„concepe</a:t>
          </a:r>
          <a:r>
            <a:rPr lang="es-ES" sz="2600" b="1" dirty="0">
              <a:solidFill>
                <a:schemeClr val="tx1"/>
              </a:solidFill>
            </a:rPr>
            <a:t>” [</a:t>
          </a:r>
          <a:r>
            <a:rPr lang="ro-RO" sz="2600" b="1" dirty="0">
              <a:solidFill>
                <a:schemeClr val="tx1"/>
              </a:solidFill>
            </a:rPr>
            <a:t>VREAU</a:t>
          </a:r>
          <a:r>
            <a:rPr lang="es-ES" sz="2600" b="1" dirty="0">
              <a:solidFill>
                <a:schemeClr val="tx1"/>
              </a:solidFill>
            </a:rPr>
            <a:t>]</a:t>
          </a:r>
        </a:p>
      </dgm:t>
    </dgm:pt>
    <dgm:pt modelId="{57C48A9C-C13C-4876-9CC7-FE2A3C030C1A}" type="parTrans" cxnId="{4D0F3B86-187B-4663-99AE-F7C129BFD464}">
      <dgm:prSet/>
      <dgm:spPr/>
      <dgm:t>
        <a:bodyPr/>
        <a:lstStyle/>
        <a:p>
          <a:endParaRPr lang="es-ES" sz="2600" b="1">
            <a:solidFill>
              <a:schemeClr val="tx1"/>
            </a:solidFill>
          </a:endParaRPr>
        </a:p>
      </dgm:t>
    </dgm:pt>
    <dgm:pt modelId="{BA5DF31A-FDA0-48F7-AE80-FF3F49E8534E}" type="sibTrans" cxnId="{4D0F3B86-187B-4663-99AE-F7C129BFD464}">
      <dgm:prSet custT="1"/>
      <dgm:spPr/>
      <dgm:t>
        <a:bodyPr/>
        <a:lstStyle/>
        <a:p>
          <a:endParaRPr lang="es-ES" sz="2600" b="1">
            <a:solidFill>
              <a:schemeClr val="tx1"/>
            </a:solidFill>
          </a:endParaRPr>
        </a:p>
      </dgm:t>
    </dgm:pt>
    <dgm:pt modelId="{C4EB1DE5-0616-4076-9F77-12512221C925}">
      <dgm:prSet phldrT="[Texto]" custT="1"/>
      <dgm:spPr/>
      <dgm:t>
        <a:bodyPr/>
        <a:lstStyle/>
        <a:p>
          <a:r>
            <a:rPr lang="ro-RO" sz="2600" b="1" dirty="0" smtClean="0">
              <a:solidFill>
                <a:schemeClr val="tx1"/>
              </a:solidFill>
            </a:rPr>
            <a:t>„o </a:t>
          </a:r>
          <a:r>
            <a:rPr lang="ro-RO" sz="2600" b="1" dirty="0">
              <a:solidFill>
                <a:schemeClr val="tx1"/>
              </a:solidFill>
            </a:rPr>
            <a:t>dată înfăptuit</a:t>
          </a:r>
          <a:r>
            <a:rPr lang="es-ES" sz="2600" b="1" dirty="0">
              <a:solidFill>
                <a:schemeClr val="tx1"/>
              </a:solidFill>
            </a:rPr>
            <a:t>” [</a:t>
          </a:r>
          <a:r>
            <a:rPr lang="ro-RO" sz="2600" b="1" dirty="0">
              <a:solidFill>
                <a:schemeClr val="tx1"/>
              </a:solidFill>
            </a:rPr>
            <a:t>IAU</a:t>
          </a:r>
          <a:r>
            <a:rPr lang="es-ES" sz="2600" b="1" dirty="0">
              <a:solidFill>
                <a:schemeClr val="tx1"/>
              </a:solidFill>
            </a:rPr>
            <a:t>]</a:t>
          </a:r>
        </a:p>
      </dgm:t>
    </dgm:pt>
    <dgm:pt modelId="{A8F6B647-632F-4B7A-B95D-9C3161D91C57}" type="parTrans" cxnId="{7F57465F-92CE-42B9-B805-E54BB9CFFED1}">
      <dgm:prSet/>
      <dgm:spPr/>
      <dgm:t>
        <a:bodyPr/>
        <a:lstStyle/>
        <a:p>
          <a:endParaRPr lang="es-ES" sz="2600" b="1">
            <a:solidFill>
              <a:schemeClr val="tx1"/>
            </a:solidFill>
          </a:endParaRPr>
        </a:p>
      </dgm:t>
    </dgm:pt>
    <dgm:pt modelId="{DB7DC954-C966-4695-BE38-2301B1C336AF}" type="sibTrans" cxnId="{7F57465F-92CE-42B9-B805-E54BB9CFFED1}">
      <dgm:prSet/>
      <dgm:spPr/>
      <dgm:t>
        <a:bodyPr/>
        <a:lstStyle/>
        <a:p>
          <a:endParaRPr lang="es-ES" sz="2600" b="1">
            <a:solidFill>
              <a:schemeClr val="tx1"/>
            </a:solidFill>
          </a:endParaRPr>
        </a:p>
      </dgm:t>
    </dgm:pt>
    <dgm:pt modelId="{C2E7AADF-BC81-4E99-9120-A3C7AD6AE3EB}" type="pres">
      <dgm:prSet presAssocID="{C0EC2D3B-1E56-4AD0-98E4-CF333341C0B9}" presName="linearFlow" presStyleCnt="0">
        <dgm:presLayoutVars>
          <dgm:resizeHandles val="exact"/>
        </dgm:presLayoutVars>
      </dgm:prSet>
      <dgm:spPr/>
    </dgm:pt>
    <dgm:pt modelId="{7EA18249-8179-40E6-83C6-3CFF0957BFF5}" type="pres">
      <dgm:prSet presAssocID="{1F64265F-20C7-4911-8744-C7069AFFB20D}" presName="node" presStyleLbl="node1" presStyleIdx="0" presStyleCnt="3">
        <dgm:presLayoutVars>
          <dgm:bulletEnabled val="1"/>
        </dgm:presLayoutVars>
      </dgm:prSet>
      <dgm:spPr/>
      <dgm:t>
        <a:bodyPr/>
        <a:lstStyle/>
        <a:p>
          <a:endParaRPr lang="ro-RO"/>
        </a:p>
      </dgm:t>
    </dgm:pt>
    <dgm:pt modelId="{87D31F80-8605-43DF-B6D9-3B1EF0EEE72E}" type="pres">
      <dgm:prSet presAssocID="{E799C847-949B-453C-B498-617E45BA3B6E}" presName="sibTrans" presStyleLbl="sibTrans2D1" presStyleIdx="0" presStyleCnt="2"/>
      <dgm:spPr/>
      <dgm:t>
        <a:bodyPr/>
        <a:lstStyle/>
        <a:p>
          <a:endParaRPr lang="ro-RO"/>
        </a:p>
      </dgm:t>
    </dgm:pt>
    <dgm:pt modelId="{A0856359-61BF-4455-91C6-87B7248783CE}" type="pres">
      <dgm:prSet presAssocID="{E799C847-949B-453C-B498-617E45BA3B6E}" presName="connectorText" presStyleLbl="sibTrans2D1" presStyleIdx="0" presStyleCnt="2"/>
      <dgm:spPr/>
      <dgm:t>
        <a:bodyPr/>
        <a:lstStyle/>
        <a:p>
          <a:endParaRPr lang="ro-RO"/>
        </a:p>
      </dgm:t>
    </dgm:pt>
    <dgm:pt modelId="{ABC48AFD-5C13-4770-86BE-E9F7A0B081DB}" type="pres">
      <dgm:prSet presAssocID="{DAC88C40-6E73-4ED6-8904-3BCCBF013DA7}" presName="node" presStyleLbl="node1" presStyleIdx="1" presStyleCnt="3">
        <dgm:presLayoutVars>
          <dgm:bulletEnabled val="1"/>
        </dgm:presLayoutVars>
      </dgm:prSet>
      <dgm:spPr/>
      <dgm:t>
        <a:bodyPr/>
        <a:lstStyle/>
        <a:p>
          <a:endParaRPr lang="ro-RO"/>
        </a:p>
      </dgm:t>
    </dgm:pt>
    <dgm:pt modelId="{2B215AD4-CEF7-46EA-942B-15D6D9F85954}" type="pres">
      <dgm:prSet presAssocID="{BA5DF31A-FDA0-48F7-AE80-FF3F49E8534E}" presName="sibTrans" presStyleLbl="sibTrans2D1" presStyleIdx="1" presStyleCnt="2"/>
      <dgm:spPr/>
      <dgm:t>
        <a:bodyPr/>
        <a:lstStyle/>
        <a:p>
          <a:endParaRPr lang="ro-RO"/>
        </a:p>
      </dgm:t>
    </dgm:pt>
    <dgm:pt modelId="{46DA02D5-6783-4C9C-A139-55DE63D68268}" type="pres">
      <dgm:prSet presAssocID="{BA5DF31A-FDA0-48F7-AE80-FF3F49E8534E}" presName="connectorText" presStyleLbl="sibTrans2D1" presStyleIdx="1" presStyleCnt="2"/>
      <dgm:spPr/>
      <dgm:t>
        <a:bodyPr/>
        <a:lstStyle/>
        <a:p>
          <a:endParaRPr lang="ro-RO"/>
        </a:p>
      </dgm:t>
    </dgm:pt>
    <dgm:pt modelId="{F43BBB60-4778-4287-B08B-FF96159921DB}" type="pres">
      <dgm:prSet presAssocID="{C4EB1DE5-0616-4076-9F77-12512221C925}" presName="node" presStyleLbl="node1" presStyleIdx="2" presStyleCnt="3">
        <dgm:presLayoutVars>
          <dgm:bulletEnabled val="1"/>
        </dgm:presLayoutVars>
      </dgm:prSet>
      <dgm:spPr/>
      <dgm:t>
        <a:bodyPr/>
        <a:lstStyle/>
        <a:p>
          <a:endParaRPr lang="ro-RO"/>
        </a:p>
      </dgm:t>
    </dgm:pt>
  </dgm:ptLst>
  <dgm:cxnLst>
    <dgm:cxn modelId="{E2212E12-AD99-401E-92A5-55F1A352BD46}" type="presOf" srcId="{E799C847-949B-453C-B498-617E45BA3B6E}" destId="{A0856359-61BF-4455-91C6-87B7248783CE}" srcOrd="1" destOrd="0" presId="urn:microsoft.com/office/officeart/2005/8/layout/process2"/>
    <dgm:cxn modelId="{F1A25217-B7B1-4DCB-BF62-BDC61FA8C4B1}" type="presOf" srcId="{C0EC2D3B-1E56-4AD0-98E4-CF333341C0B9}" destId="{C2E7AADF-BC81-4E99-9120-A3C7AD6AE3EB}" srcOrd="0" destOrd="0" presId="urn:microsoft.com/office/officeart/2005/8/layout/process2"/>
    <dgm:cxn modelId="{F6217A0B-CAD1-4A99-9477-E783204D1C19}" type="presOf" srcId="{BA5DF31A-FDA0-48F7-AE80-FF3F49E8534E}" destId="{2B215AD4-CEF7-46EA-942B-15D6D9F85954}" srcOrd="0" destOrd="0" presId="urn:microsoft.com/office/officeart/2005/8/layout/process2"/>
    <dgm:cxn modelId="{7F57465F-92CE-42B9-B805-E54BB9CFFED1}" srcId="{C0EC2D3B-1E56-4AD0-98E4-CF333341C0B9}" destId="{C4EB1DE5-0616-4076-9F77-12512221C925}" srcOrd="2" destOrd="0" parTransId="{A8F6B647-632F-4B7A-B95D-9C3161D91C57}" sibTransId="{DB7DC954-C966-4695-BE38-2301B1C336AF}"/>
    <dgm:cxn modelId="{464C09ED-8755-44F2-9DE6-D63681A1DEB2}" type="presOf" srcId="{BA5DF31A-FDA0-48F7-AE80-FF3F49E8534E}" destId="{46DA02D5-6783-4C9C-A139-55DE63D68268}" srcOrd="1" destOrd="0" presId="urn:microsoft.com/office/officeart/2005/8/layout/process2"/>
    <dgm:cxn modelId="{E57D2FAF-046E-4910-B668-825B9676D904}" type="presOf" srcId="{DAC88C40-6E73-4ED6-8904-3BCCBF013DA7}" destId="{ABC48AFD-5C13-4770-86BE-E9F7A0B081DB}" srcOrd="0" destOrd="0" presId="urn:microsoft.com/office/officeart/2005/8/layout/process2"/>
    <dgm:cxn modelId="{AA4A1114-13F5-481B-9BD1-CB568BCBBB2D}" type="presOf" srcId="{C4EB1DE5-0616-4076-9F77-12512221C925}" destId="{F43BBB60-4778-4287-B08B-FF96159921DB}" srcOrd="0" destOrd="0" presId="urn:microsoft.com/office/officeart/2005/8/layout/process2"/>
    <dgm:cxn modelId="{307E5C74-738B-4E45-A362-3DE31AF81534}" type="presOf" srcId="{1F64265F-20C7-4911-8744-C7069AFFB20D}" destId="{7EA18249-8179-40E6-83C6-3CFF0957BFF5}" srcOrd="0" destOrd="0" presId="urn:microsoft.com/office/officeart/2005/8/layout/process2"/>
    <dgm:cxn modelId="{A5B9F07A-4F18-420E-A4AA-5ADE9485B655}" srcId="{C0EC2D3B-1E56-4AD0-98E4-CF333341C0B9}" destId="{1F64265F-20C7-4911-8744-C7069AFFB20D}" srcOrd="0" destOrd="0" parTransId="{CE15F5C2-1ADC-4488-BCD9-9E28123C90BD}" sibTransId="{E799C847-949B-453C-B498-617E45BA3B6E}"/>
    <dgm:cxn modelId="{81F8E382-4FBA-46D4-8249-012A72DFA589}" type="presOf" srcId="{E799C847-949B-453C-B498-617E45BA3B6E}" destId="{87D31F80-8605-43DF-B6D9-3B1EF0EEE72E}" srcOrd="0" destOrd="0" presId="urn:microsoft.com/office/officeart/2005/8/layout/process2"/>
    <dgm:cxn modelId="{4D0F3B86-187B-4663-99AE-F7C129BFD464}" srcId="{C0EC2D3B-1E56-4AD0-98E4-CF333341C0B9}" destId="{DAC88C40-6E73-4ED6-8904-3BCCBF013DA7}" srcOrd="1" destOrd="0" parTransId="{57C48A9C-C13C-4876-9CC7-FE2A3C030C1A}" sibTransId="{BA5DF31A-FDA0-48F7-AE80-FF3F49E8534E}"/>
    <dgm:cxn modelId="{68CC671D-F37A-42E0-AF81-74A2C14D346D}" type="presParOf" srcId="{C2E7AADF-BC81-4E99-9120-A3C7AD6AE3EB}" destId="{7EA18249-8179-40E6-83C6-3CFF0957BFF5}" srcOrd="0" destOrd="0" presId="urn:microsoft.com/office/officeart/2005/8/layout/process2"/>
    <dgm:cxn modelId="{0450A6CB-0F12-4094-98F4-285F76C2A63F}" type="presParOf" srcId="{C2E7AADF-BC81-4E99-9120-A3C7AD6AE3EB}" destId="{87D31F80-8605-43DF-B6D9-3B1EF0EEE72E}" srcOrd="1" destOrd="0" presId="urn:microsoft.com/office/officeart/2005/8/layout/process2"/>
    <dgm:cxn modelId="{F89DE0AC-A5D0-47B6-ACEF-7F5E6BDDBED6}" type="presParOf" srcId="{87D31F80-8605-43DF-B6D9-3B1EF0EEE72E}" destId="{A0856359-61BF-4455-91C6-87B7248783CE}" srcOrd="0" destOrd="0" presId="urn:microsoft.com/office/officeart/2005/8/layout/process2"/>
    <dgm:cxn modelId="{E91A771C-1B27-41D4-A7A4-23739C8F59BC}" type="presParOf" srcId="{C2E7AADF-BC81-4E99-9120-A3C7AD6AE3EB}" destId="{ABC48AFD-5C13-4770-86BE-E9F7A0B081DB}" srcOrd="2" destOrd="0" presId="urn:microsoft.com/office/officeart/2005/8/layout/process2"/>
    <dgm:cxn modelId="{C15CEACE-C8E8-42E3-AF0D-179DFCEA5C04}" type="presParOf" srcId="{C2E7AADF-BC81-4E99-9120-A3C7AD6AE3EB}" destId="{2B215AD4-CEF7-46EA-942B-15D6D9F85954}" srcOrd="3" destOrd="0" presId="urn:microsoft.com/office/officeart/2005/8/layout/process2"/>
    <dgm:cxn modelId="{E4A196F9-3B9A-48D0-A01B-AD7C7C080E4F}" type="presParOf" srcId="{2B215AD4-CEF7-46EA-942B-15D6D9F85954}" destId="{46DA02D5-6783-4C9C-A139-55DE63D68268}" srcOrd="0" destOrd="0" presId="urn:microsoft.com/office/officeart/2005/8/layout/process2"/>
    <dgm:cxn modelId="{3505B47D-1FA2-4E26-BD1D-97EDDC7D3F33}" type="presParOf" srcId="{C2E7AADF-BC81-4E99-9120-A3C7AD6AE3EB}" destId="{F43BBB60-4778-4287-B08B-FF96159921DB}"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A18249-8179-40E6-83C6-3CFF0957BFF5}">
      <dsp:nvSpPr>
        <dsp:cNvPr id="0" name=""/>
        <dsp:cNvSpPr/>
      </dsp:nvSpPr>
      <dsp:spPr>
        <a:xfrm>
          <a:off x="454441" y="0"/>
          <a:ext cx="2502834" cy="1390463"/>
        </a:xfrm>
        <a:prstGeom prst="roundRect">
          <a:avLst>
            <a:gd name="adj" fmla="val 10000"/>
          </a:avLst>
        </a:prstGeom>
        <a:solidFill>
          <a:schemeClr val="accent4">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o-RO" sz="2600" b="1" kern="1200" dirty="0" smtClean="0">
              <a:solidFill>
                <a:schemeClr val="tx1"/>
              </a:solidFill>
            </a:rPr>
            <a:t>„pofta</a:t>
          </a:r>
          <a:r>
            <a:rPr lang="es-ES" sz="2600" b="1" kern="1200" dirty="0">
              <a:solidFill>
                <a:schemeClr val="tx1"/>
              </a:solidFill>
            </a:rPr>
            <a:t>” </a:t>
          </a:r>
          <a:r>
            <a:rPr lang="ro-RO" sz="2600" b="1" kern="1200" dirty="0">
              <a:solidFill>
                <a:schemeClr val="tx1"/>
              </a:solidFill>
            </a:rPr>
            <a:t>     </a:t>
          </a:r>
          <a:r>
            <a:rPr lang="es-ES" sz="2600" b="1" kern="1200" dirty="0">
              <a:solidFill>
                <a:schemeClr val="tx1"/>
              </a:solidFill>
            </a:rPr>
            <a:t>[V</a:t>
          </a:r>
          <a:r>
            <a:rPr lang="ro-RO" sz="2600" b="1" kern="1200" dirty="0">
              <a:solidFill>
                <a:schemeClr val="tx1"/>
              </a:solidFill>
            </a:rPr>
            <a:t>ĂD</a:t>
          </a:r>
          <a:r>
            <a:rPr lang="es-ES" sz="2600" b="1" kern="1200" dirty="0">
              <a:solidFill>
                <a:schemeClr val="tx1"/>
              </a:solidFill>
            </a:rPr>
            <a:t>]</a:t>
          </a:r>
        </a:p>
      </dsp:txBody>
      <dsp:txXfrm>
        <a:off x="454441" y="0"/>
        <a:ext cx="2502834" cy="1390463"/>
      </dsp:txXfrm>
    </dsp:sp>
    <dsp:sp modelId="{87D31F80-8605-43DF-B6D9-3B1EF0EEE72E}">
      <dsp:nvSpPr>
        <dsp:cNvPr id="0" name=""/>
        <dsp:cNvSpPr/>
      </dsp:nvSpPr>
      <dsp:spPr>
        <a:xfrm rot="5400000">
          <a:off x="1445146" y="1425225"/>
          <a:ext cx="521423" cy="625708"/>
        </a:xfrm>
        <a:prstGeom prst="rightArrow">
          <a:avLst>
            <a:gd name="adj1" fmla="val 60000"/>
            <a:gd name="adj2" fmla="val 50000"/>
          </a:avLst>
        </a:prstGeom>
        <a:solidFill>
          <a:schemeClr val="accent4">
            <a:shade val="9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S" sz="2600" b="1" kern="1200">
            <a:solidFill>
              <a:schemeClr val="tx1"/>
            </a:solidFill>
          </a:endParaRPr>
        </a:p>
      </dsp:txBody>
      <dsp:txXfrm rot="5400000">
        <a:off x="1445146" y="1425225"/>
        <a:ext cx="521423" cy="625708"/>
      </dsp:txXfrm>
    </dsp:sp>
    <dsp:sp modelId="{ABC48AFD-5C13-4770-86BE-E9F7A0B081DB}">
      <dsp:nvSpPr>
        <dsp:cNvPr id="0" name=""/>
        <dsp:cNvSpPr/>
      </dsp:nvSpPr>
      <dsp:spPr>
        <a:xfrm>
          <a:off x="454441" y="2085695"/>
          <a:ext cx="2502834" cy="1390463"/>
        </a:xfrm>
        <a:prstGeom prst="roundRect">
          <a:avLst>
            <a:gd name="adj" fmla="val 10000"/>
          </a:avLst>
        </a:prstGeom>
        <a:solidFill>
          <a:schemeClr val="accent4">
            <a:hueOff val="0"/>
            <a:satOff val="0"/>
            <a:lumOff val="0"/>
            <a:alpha val="7500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o-RO" sz="2600" b="1" kern="1200" dirty="0" smtClean="0">
              <a:solidFill>
                <a:schemeClr val="tx1"/>
              </a:solidFill>
            </a:rPr>
            <a:t>„concepe</a:t>
          </a:r>
          <a:r>
            <a:rPr lang="es-ES" sz="2600" b="1" kern="1200" dirty="0">
              <a:solidFill>
                <a:schemeClr val="tx1"/>
              </a:solidFill>
            </a:rPr>
            <a:t>” [</a:t>
          </a:r>
          <a:r>
            <a:rPr lang="ro-RO" sz="2600" b="1" kern="1200" dirty="0">
              <a:solidFill>
                <a:schemeClr val="tx1"/>
              </a:solidFill>
            </a:rPr>
            <a:t>VREAU</a:t>
          </a:r>
          <a:r>
            <a:rPr lang="es-ES" sz="2600" b="1" kern="1200" dirty="0">
              <a:solidFill>
                <a:schemeClr val="tx1"/>
              </a:solidFill>
            </a:rPr>
            <a:t>]</a:t>
          </a:r>
        </a:p>
      </dsp:txBody>
      <dsp:txXfrm>
        <a:off x="454441" y="2085695"/>
        <a:ext cx="2502834" cy="1390463"/>
      </dsp:txXfrm>
    </dsp:sp>
    <dsp:sp modelId="{2B215AD4-CEF7-46EA-942B-15D6D9F85954}">
      <dsp:nvSpPr>
        <dsp:cNvPr id="0" name=""/>
        <dsp:cNvSpPr/>
      </dsp:nvSpPr>
      <dsp:spPr>
        <a:xfrm rot="5400000">
          <a:off x="1445146" y="3510920"/>
          <a:ext cx="521423" cy="625708"/>
        </a:xfrm>
        <a:prstGeom prst="rightArrow">
          <a:avLst>
            <a:gd name="adj1" fmla="val 60000"/>
            <a:gd name="adj2" fmla="val 50000"/>
          </a:avLst>
        </a:prstGeom>
        <a:solidFill>
          <a:schemeClr val="accent4">
            <a:shade val="90000"/>
            <a:hueOff val="-634169"/>
            <a:satOff val="0"/>
            <a:lumOff val="39034"/>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S" sz="2600" b="1" kern="1200">
            <a:solidFill>
              <a:schemeClr val="tx1"/>
            </a:solidFill>
          </a:endParaRPr>
        </a:p>
      </dsp:txBody>
      <dsp:txXfrm rot="5400000">
        <a:off x="1445146" y="3510920"/>
        <a:ext cx="521423" cy="625708"/>
      </dsp:txXfrm>
    </dsp:sp>
    <dsp:sp modelId="{F43BBB60-4778-4287-B08B-FF96159921DB}">
      <dsp:nvSpPr>
        <dsp:cNvPr id="0" name=""/>
        <dsp:cNvSpPr/>
      </dsp:nvSpPr>
      <dsp:spPr>
        <a:xfrm>
          <a:off x="454441" y="4171391"/>
          <a:ext cx="2502834" cy="1390463"/>
        </a:xfrm>
        <a:prstGeom prst="roundRect">
          <a:avLst>
            <a:gd name="adj" fmla="val 10000"/>
          </a:avLst>
        </a:prstGeom>
        <a:solidFill>
          <a:schemeClr val="accent4">
            <a:alpha val="90000"/>
            <a:hueOff val="0"/>
            <a:satOff val="0"/>
            <a:lumOff val="0"/>
            <a:alphaOff val="-4000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o-RO" sz="2600" b="1" kern="1200" dirty="0" smtClean="0">
              <a:solidFill>
                <a:schemeClr val="tx1"/>
              </a:solidFill>
            </a:rPr>
            <a:t>„o </a:t>
          </a:r>
          <a:r>
            <a:rPr lang="ro-RO" sz="2600" b="1" kern="1200" dirty="0">
              <a:solidFill>
                <a:schemeClr val="tx1"/>
              </a:solidFill>
            </a:rPr>
            <a:t>dată înfăptuit</a:t>
          </a:r>
          <a:r>
            <a:rPr lang="es-ES" sz="2600" b="1" kern="1200" dirty="0">
              <a:solidFill>
                <a:schemeClr val="tx1"/>
              </a:solidFill>
            </a:rPr>
            <a:t>” [</a:t>
          </a:r>
          <a:r>
            <a:rPr lang="ro-RO" sz="2600" b="1" kern="1200" dirty="0">
              <a:solidFill>
                <a:schemeClr val="tx1"/>
              </a:solidFill>
            </a:rPr>
            <a:t>IAU</a:t>
          </a:r>
          <a:r>
            <a:rPr lang="es-ES" sz="2600" b="1" kern="1200" dirty="0">
              <a:solidFill>
                <a:schemeClr val="tx1"/>
              </a:solidFill>
            </a:rPr>
            <a:t>]</a:t>
          </a:r>
        </a:p>
      </dsp:txBody>
      <dsp:txXfrm>
        <a:off x="454441" y="4171391"/>
        <a:ext cx="2502834" cy="13904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2517825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62602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791839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1365851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2417649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243273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625330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3410143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1615663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2150261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211AC5E-DB04-4956-AB69-C4061CD6B3AE}" type="datetimeFigureOut">
              <a:rPr lang="es-ES" smtClean="0"/>
              <a:pPr/>
              <a:t>08/01/2018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407617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1AC5E-DB04-4956-AB69-C4061CD6B3AE}" type="datetimeFigureOut">
              <a:rPr lang="es-ES" smtClean="0"/>
              <a:pPr/>
              <a:t>08/01/2018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375CD-B0D7-4E79-A4D3-382E1BFEF5E7}" type="slidenum">
              <a:rPr lang="es-ES" smtClean="0"/>
              <a:pPr/>
              <a:t>‹#›</a:t>
            </a:fld>
            <a:endParaRPr lang="es-ES"/>
          </a:p>
        </p:txBody>
      </p:sp>
    </p:spTree>
    <p:extLst>
      <p:ext uri="{BB962C8B-B14F-4D97-AF65-F5344CB8AC3E}">
        <p14:creationId xmlns:p14="http://schemas.microsoft.com/office/powerpoint/2010/main" xmlns="" val="363367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jpeg"/><Relationship Id="rId4" Type="http://schemas.openxmlformats.org/officeDocument/2006/relationships/diagramLayout" Target="../diagrams/layout1.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2D2FDE08-034C-4566-BDE3-130E4FEA42F8}"/>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1552003"/>
            <a:ext cx="9144000" cy="5305997"/>
          </a:xfrm>
          <a:prstGeom prst="rect">
            <a:avLst/>
          </a:prstGeom>
        </p:spPr>
      </p:pic>
      <p:sp>
        <p:nvSpPr>
          <p:cNvPr id="4" name="CuadroTexto 3">
            <a:extLst>
              <a:ext uri="{FF2B5EF4-FFF2-40B4-BE49-F238E27FC236}">
                <a16:creationId xmlns:a16="http://schemas.microsoft.com/office/drawing/2014/main" xmlns="" id="{93115F64-70D2-4214-8A5F-73E86B127B5B}"/>
              </a:ext>
            </a:extLst>
          </p:cNvPr>
          <p:cNvSpPr txBox="1"/>
          <p:nvPr/>
        </p:nvSpPr>
        <p:spPr>
          <a:xfrm>
            <a:off x="1" y="101316"/>
            <a:ext cx="9144000" cy="923330"/>
          </a:xfrm>
          <a:prstGeom prst="rect">
            <a:avLst/>
          </a:prstGeom>
          <a:noFill/>
        </p:spPr>
        <p:txBody>
          <a:bodyPr wrap="square" rtlCol="0">
            <a:spAutoFit/>
          </a:bodyPr>
          <a:lstStyle/>
          <a:p>
            <a:pPr algn="ctr"/>
            <a:r>
              <a:rPr lang="ro-RO" sz="5400" b="1" dirty="0">
                <a:ln w="6600">
                  <a:solidFill>
                    <a:srgbClr val="AD3403"/>
                  </a:solidFill>
                  <a:prstDash val="solid"/>
                </a:ln>
                <a:solidFill>
                  <a:srgbClr val="FFFFFF"/>
                </a:solidFill>
                <a:effectLst>
                  <a:outerShdw dist="38100" dir="2700000" algn="tl" rotWithShape="0">
                    <a:srgbClr val="AD3403"/>
                  </a:outerShdw>
                  <a:reflection blurRad="6350" stA="55000" endA="50" endPos="85000" dist="29997" dir="5400000" sy="-100000" algn="bl" rotWithShape="0"/>
                </a:effectLst>
              </a:rPr>
              <a:t>VĂD, VREAU, </a:t>
            </a:r>
            <a:r>
              <a:rPr lang="ro-RO" sz="5400" b="1" dirty="0" smtClean="0">
                <a:ln w="6600">
                  <a:solidFill>
                    <a:srgbClr val="AD3403"/>
                  </a:solidFill>
                  <a:prstDash val="solid"/>
                </a:ln>
                <a:solidFill>
                  <a:srgbClr val="FFFFFF"/>
                </a:solidFill>
                <a:effectLst>
                  <a:outerShdw dist="38100" dir="2700000" algn="tl" rotWithShape="0">
                    <a:srgbClr val="AD3403"/>
                  </a:outerShdw>
                  <a:reflection blurRad="6350" stA="55000" endA="50" endPos="85000" dist="29997" dir="5400000" sy="-100000" algn="bl" rotWithShape="0"/>
                </a:effectLst>
              </a:rPr>
              <a:t>IAU</a:t>
            </a:r>
            <a:endParaRPr lang="ro-RO" sz="5400" b="1" dirty="0">
              <a:ln w="6600">
                <a:solidFill>
                  <a:srgbClr val="AD3403"/>
                </a:solidFill>
                <a:prstDash val="solid"/>
              </a:ln>
              <a:solidFill>
                <a:srgbClr val="FFFFFF"/>
              </a:solidFill>
              <a:effectLst>
                <a:outerShdw dist="38100" dir="2700000" algn="tl" rotWithShape="0">
                  <a:srgbClr val="AD3403"/>
                </a:outerShdw>
                <a:reflection blurRad="6350" stA="55000" endA="50" endPos="85000" dist="29997" dir="5400000" sy="-100000" algn="bl" rotWithShape="0"/>
              </a:effectLst>
            </a:endParaRPr>
          </a:p>
        </p:txBody>
      </p:sp>
      <p:sp>
        <p:nvSpPr>
          <p:cNvPr id="5" name="CuadroTexto 4">
            <a:extLst>
              <a:ext uri="{FF2B5EF4-FFF2-40B4-BE49-F238E27FC236}">
                <a16:creationId xmlns:a16="http://schemas.microsoft.com/office/drawing/2014/main" xmlns="" id="{FA5A947A-3B3D-4C68-AFCA-8D370C99B87F}"/>
              </a:ext>
            </a:extLst>
          </p:cNvPr>
          <p:cNvSpPr txBox="1"/>
          <p:nvPr/>
        </p:nvSpPr>
        <p:spPr>
          <a:xfrm>
            <a:off x="2416982" y="1705180"/>
            <a:ext cx="3369320" cy="369332"/>
          </a:xfrm>
          <a:prstGeom prst="rect">
            <a:avLst/>
          </a:prstGeom>
          <a:noFill/>
        </p:spPr>
        <p:txBody>
          <a:bodyPr wrap="none" rtlCol="0">
            <a:spAutoFit/>
          </a:bodyPr>
          <a:lstStyle/>
          <a:p>
            <a:pPr algn="ctr"/>
            <a:r>
              <a:rPr lang="ro-RO" b="1" dirty="0" smtClean="0">
                <a:solidFill>
                  <a:srgbClr val="661F02"/>
                </a:solidFill>
              </a:rPr>
              <a:t>Studiul 2 pentru 13 ianuarie 2018</a:t>
            </a:r>
            <a:endParaRPr lang="ro-RO" b="1" dirty="0">
              <a:solidFill>
                <a:srgbClr val="661F02"/>
              </a:solidFill>
            </a:endParaRPr>
          </a:p>
        </p:txBody>
      </p:sp>
    </p:spTree>
    <p:extLst>
      <p:ext uri="{BB962C8B-B14F-4D97-AF65-F5344CB8AC3E}">
        <p14:creationId xmlns:p14="http://schemas.microsoft.com/office/powerpoint/2010/main" xmlns="" val="33411300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17D77E67-2C64-47A1-803B-F9970CFB259F}"/>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8013" y="75283"/>
            <a:ext cx="2062474" cy="15468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CuadroTexto 1">
            <a:extLst>
              <a:ext uri="{FF2B5EF4-FFF2-40B4-BE49-F238E27FC236}">
                <a16:creationId xmlns:a16="http://schemas.microsoft.com/office/drawing/2014/main" xmlns="" id="{C423399F-6A1C-43EA-ADC3-48649220A4E2}"/>
              </a:ext>
            </a:extLst>
          </p:cNvPr>
          <p:cNvSpPr txBox="1"/>
          <p:nvPr/>
        </p:nvSpPr>
        <p:spPr>
          <a:xfrm>
            <a:off x="1045029" y="1774091"/>
            <a:ext cx="4868090" cy="3400931"/>
          </a:xfrm>
          <a:prstGeom prst="rect">
            <a:avLst/>
          </a:prstGeom>
          <a:noFill/>
        </p:spPr>
        <p:txBody>
          <a:bodyPr wrap="square" rtlCol="0">
            <a:spAutoFit/>
          </a:bodyPr>
          <a:lstStyle/>
          <a:p>
            <a:pPr>
              <a:spcBef>
                <a:spcPts val="600"/>
              </a:spcBef>
            </a:pPr>
            <a:r>
              <a:rPr lang="ro-RO" sz="2000" b="1"/>
              <a:t>Care sunt cei trei pași în </a:t>
            </a:r>
            <a:r>
              <a:rPr lang="ro-RO" sz="2000" b="1"/>
              <a:t>procesul </a:t>
            </a:r>
            <a:r>
              <a:rPr lang="ro-RO" sz="2000" b="1" smtClean="0"/>
              <a:t>lăcomiei</a:t>
            </a:r>
            <a:r>
              <a:rPr lang="ro-RO" sz="2000" b="1" smtClean="0"/>
              <a:t>?</a:t>
            </a:r>
          </a:p>
          <a:p>
            <a:pPr>
              <a:spcBef>
                <a:spcPts val="600"/>
              </a:spcBef>
            </a:pPr>
            <a:r>
              <a:rPr lang="ro-RO" sz="2000" b="1" smtClean="0"/>
              <a:t>Ce </a:t>
            </a:r>
            <a:r>
              <a:rPr lang="ro-RO" sz="2000" b="1"/>
              <a:t>fel de atitudini în viață pot produce un duh blând și umil, consecința naturală a mulțumirii? </a:t>
            </a:r>
          </a:p>
          <a:p>
            <a:pPr>
              <a:spcBef>
                <a:spcPts val="600"/>
              </a:spcBef>
            </a:pPr>
            <a:r>
              <a:rPr lang="ro-RO" sz="2000" b="1"/>
              <a:t>Cum putem experimenta controlul Duhului Sfânt asupra nevoilor și dorințelor noastre? </a:t>
            </a:r>
          </a:p>
          <a:p>
            <a:pPr>
              <a:spcBef>
                <a:spcPts val="600"/>
              </a:spcBef>
            </a:pPr>
            <a:r>
              <a:rPr lang="ro-RO" sz="2000" b="1"/>
              <a:t>Ce practici fundamentale trebuie încorporate în stilul nostru de viață, pentru a implementa cu succes un plan pentru un stil de viață umil</a:t>
            </a:r>
            <a:r>
              <a:rPr lang="ro-RO" sz="2000" b="1"/>
              <a:t>? </a:t>
            </a:r>
            <a:endParaRPr lang="ro-RO" sz="2000" b="1"/>
          </a:p>
        </p:txBody>
      </p:sp>
      <p:sp>
        <p:nvSpPr>
          <p:cNvPr id="3" name="CuadroTexto 2">
            <a:extLst>
              <a:ext uri="{FF2B5EF4-FFF2-40B4-BE49-F238E27FC236}">
                <a16:creationId xmlns:a16="http://schemas.microsoft.com/office/drawing/2014/main" xmlns="" id="{D418898B-CFB2-44A6-899C-000A21A58809}"/>
              </a:ext>
            </a:extLst>
          </p:cNvPr>
          <p:cNvSpPr txBox="1"/>
          <p:nvPr/>
        </p:nvSpPr>
        <p:spPr>
          <a:xfrm>
            <a:off x="2370486" y="411460"/>
            <a:ext cx="3814354" cy="830997"/>
          </a:xfrm>
          <a:prstGeom prst="rect">
            <a:avLst/>
          </a:prstGeom>
          <a:noFill/>
        </p:spPr>
        <p:txBody>
          <a:bodyPr wrap="square" rtlCol="0">
            <a:spAutoFit/>
          </a:bodyPr>
          <a:lstStyle/>
          <a:p>
            <a:pPr>
              <a:spcBef>
                <a:spcPts val="600"/>
              </a:spcBef>
            </a:pPr>
            <a:r>
              <a:rPr lang="ro-RO" sz="2400" b="1"/>
              <a:t>Ia-ți timp să meditezi asupra </a:t>
            </a:r>
            <a:r>
              <a:rPr lang="ro-RO" sz="2400" b="1"/>
              <a:t>următoarelor </a:t>
            </a:r>
            <a:r>
              <a:rPr lang="ro-RO" sz="2400" b="1" smtClean="0"/>
              <a:t>întrebări</a:t>
            </a:r>
            <a:r>
              <a:rPr lang="ro-RO" sz="2400" b="1" smtClean="0"/>
              <a:t>:</a:t>
            </a:r>
            <a:endParaRPr lang="ro-RO" sz="2400" b="1"/>
          </a:p>
        </p:txBody>
      </p:sp>
      <p:pic>
        <p:nvPicPr>
          <p:cNvPr id="6" name="Imagen 5">
            <a:extLst>
              <a:ext uri="{FF2B5EF4-FFF2-40B4-BE49-F238E27FC236}">
                <a16:creationId xmlns:a16="http://schemas.microsoft.com/office/drawing/2014/main" xmlns="" id="{7F97E3B9-FFE5-42F2-BF4C-99ED8810336A}"/>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167154" y="4306131"/>
            <a:ext cx="1848135" cy="2464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xmlns="" id="{F0882A3E-F465-47DB-B649-B93E77BC0019}"/>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653347" y="103160"/>
            <a:ext cx="2338246" cy="17536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Imagen 13">
            <a:extLst>
              <a:ext uri="{FF2B5EF4-FFF2-40B4-BE49-F238E27FC236}">
                <a16:creationId xmlns:a16="http://schemas.microsoft.com/office/drawing/2014/main" xmlns="" id="{344C0907-4BF6-4159-A181-11D474CBE478}"/>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6274531" y="2022744"/>
            <a:ext cx="2407915" cy="2117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La Oración, Manos, Orando, Gris, Doblado, Sacerdote">
            <a:extLst>
              <a:ext uri="{FF2B5EF4-FFF2-40B4-BE49-F238E27FC236}">
                <a16:creationId xmlns:a16="http://schemas.microsoft.com/office/drawing/2014/main" xmlns="" id="{70EF28D2-71BE-437D-8DEA-ED814DC4DD29}"/>
              </a:ext>
            </a:extLst>
          </p:cNvPr>
          <p:cNvPicPr>
            <a:picLocks noChangeAspect="1" noChangeArrowheads="1"/>
          </p:cNvPicPr>
          <p:nvPr/>
        </p:nvPicPr>
        <p:blipFill>
          <a:blip r:embed="rId7" cstate="email">
            <a:duotone>
              <a:prstClr val="black"/>
              <a:srgbClr val="FF8181">
                <a:tint val="45000"/>
                <a:satMod val="400000"/>
              </a:srgbClr>
            </a:duotone>
            <a:extLst>
              <a:ext uri="{28A0092B-C50C-407E-A947-70E740481C1C}">
                <a14:useLocalDpi xmlns:a14="http://schemas.microsoft.com/office/drawing/2010/main" xmlns=""/>
              </a:ext>
            </a:extLst>
          </a:blip>
          <a:srcRect/>
          <a:stretch>
            <a:fillRect/>
          </a:stretch>
        </p:blipFill>
        <p:spPr bwMode="auto">
          <a:xfrm flipH="1">
            <a:off x="595721" y="4003487"/>
            <a:ext cx="424057" cy="418248"/>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La Oración, Manos, Orando, Gris, Doblado, Sacerdote">
            <a:extLst>
              <a:ext uri="{FF2B5EF4-FFF2-40B4-BE49-F238E27FC236}">
                <a16:creationId xmlns:a16="http://schemas.microsoft.com/office/drawing/2014/main" xmlns="" id="{7F594830-1B15-4A61-A295-61ACD47AC26E}"/>
              </a:ext>
            </a:extLst>
          </p:cNvPr>
          <p:cNvPicPr>
            <a:picLocks noChangeAspect="1" noChangeArrowheads="1"/>
          </p:cNvPicPr>
          <p:nvPr/>
        </p:nvPicPr>
        <p:blipFill>
          <a:blip r:embed="rId7" cstate="email">
            <a:duotone>
              <a:prstClr val="black"/>
              <a:srgbClr val="FF8181">
                <a:tint val="45000"/>
                <a:satMod val="400000"/>
              </a:srgbClr>
            </a:duotone>
            <a:extLst>
              <a:ext uri="{28A0092B-C50C-407E-A947-70E740481C1C}">
                <a14:useLocalDpi xmlns:a14="http://schemas.microsoft.com/office/drawing/2010/main" xmlns=""/>
              </a:ext>
            </a:extLst>
          </a:blip>
          <a:srcRect/>
          <a:stretch>
            <a:fillRect/>
          </a:stretch>
        </p:blipFill>
        <p:spPr bwMode="auto">
          <a:xfrm flipH="1">
            <a:off x="595722" y="3294883"/>
            <a:ext cx="424057" cy="41824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La Oración, Manos, Orando, Gris, Doblado, Sacerdote">
            <a:extLst>
              <a:ext uri="{FF2B5EF4-FFF2-40B4-BE49-F238E27FC236}">
                <a16:creationId xmlns:a16="http://schemas.microsoft.com/office/drawing/2014/main" xmlns="" id="{EE76336B-FFD3-4C3D-909C-FDF693D54FA1}"/>
              </a:ext>
            </a:extLst>
          </p:cNvPr>
          <p:cNvPicPr>
            <a:picLocks noChangeAspect="1" noChangeArrowheads="1"/>
          </p:cNvPicPr>
          <p:nvPr/>
        </p:nvPicPr>
        <p:blipFill>
          <a:blip r:embed="rId7" cstate="email">
            <a:duotone>
              <a:prstClr val="black"/>
              <a:srgbClr val="FF8181">
                <a:tint val="45000"/>
                <a:satMod val="400000"/>
              </a:srgbClr>
            </a:duotone>
            <a:extLst>
              <a:ext uri="{28A0092B-C50C-407E-A947-70E740481C1C}">
                <a14:useLocalDpi xmlns:a14="http://schemas.microsoft.com/office/drawing/2010/main" xmlns=""/>
              </a:ext>
            </a:extLst>
          </a:blip>
          <a:srcRect/>
          <a:stretch>
            <a:fillRect/>
          </a:stretch>
        </p:blipFill>
        <p:spPr bwMode="auto">
          <a:xfrm flipH="1">
            <a:off x="598746" y="2356200"/>
            <a:ext cx="424057" cy="418248"/>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La Oración, Manos, Orando, Gris, Doblado, Sacerdote">
            <a:extLst>
              <a:ext uri="{FF2B5EF4-FFF2-40B4-BE49-F238E27FC236}">
                <a16:creationId xmlns:a16="http://schemas.microsoft.com/office/drawing/2014/main" xmlns="" id="{12E0BAE3-8191-45CD-83E0-5B550484444F}"/>
              </a:ext>
            </a:extLst>
          </p:cNvPr>
          <p:cNvPicPr>
            <a:picLocks noChangeAspect="1" noChangeArrowheads="1"/>
          </p:cNvPicPr>
          <p:nvPr/>
        </p:nvPicPr>
        <p:blipFill>
          <a:blip r:embed="rId7" cstate="email">
            <a:duotone>
              <a:prstClr val="black"/>
              <a:srgbClr val="FF8181">
                <a:tint val="45000"/>
                <a:satMod val="400000"/>
              </a:srgbClr>
            </a:duotone>
            <a:extLst>
              <a:ext uri="{28A0092B-C50C-407E-A947-70E740481C1C}">
                <a14:useLocalDpi xmlns:a14="http://schemas.microsoft.com/office/drawing/2010/main" xmlns=""/>
              </a:ext>
            </a:extLst>
          </a:blip>
          <a:srcRect/>
          <a:stretch>
            <a:fillRect/>
          </a:stretch>
        </p:blipFill>
        <p:spPr bwMode="auto">
          <a:xfrm flipH="1">
            <a:off x="598747" y="1774091"/>
            <a:ext cx="424057" cy="4182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uadroTexto 3">
            <a:extLst>
              <a:ext uri="{FF2B5EF4-FFF2-40B4-BE49-F238E27FC236}">
                <a16:creationId xmlns:a16="http://schemas.microsoft.com/office/drawing/2014/main" xmlns="" id="{DA89A43A-2953-4B35-9AA4-28BF2E6E9E98}"/>
              </a:ext>
            </a:extLst>
          </p:cNvPr>
          <p:cNvSpPr txBox="1"/>
          <p:nvPr/>
        </p:nvSpPr>
        <p:spPr>
          <a:xfrm>
            <a:off x="241922" y="5942527"/>
            <a:ext cx="7019110" cy="707886"/>
          </a:xfrm>
          <a:prstGeom prst="rect">
            <a:avLst/>
          </a:prstGeom>
          <a:noFill/>
        </p:spPr>
        <p:txBody>
          <a:bodyPr wrap="square" rtlCol="0">
            <a:spAutoFit/>
          </a:bodyPr>
          <a:lstStyle/>
          <a:p>
            <a:pPr>
              <a:spcBef>
                <a:spcPts val="600"/>
              </a:spcBef>
            </a:pPr>
            <a:r>
              <a:rPr lang="ro-RO" sz="2000" b="1"/>
              <a:t>Dezvoltă planuri pentru un stil de viață centrat pe mulțumire și recunoștință pentru generoasele daruri de la Dumnezeu</a:t>
            </a:r>
            <a:r>
              <a:rPr lang="ro-RO" sz="2000" b="1"/>
              <a:t>. </a:t>
            </a:r>
            <a:endParaRPr lang="ro-RO" sz="2000" b="1"/>
          </a:p>
        </p:txBody>
      </p:sp>
    </p:spTree>
    <p:extLst>
      <p:ext uri="{BB962C8B-B14F-4D97-AF65-F5344CB8AC3E}">
        <p14:creationId xmlns:p14="http://schemas.microsoft.com/office/powerpoint/2010/main" xmlns="" val="2730093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fltVal val="0.5"/>
                                          </p:val>
                                        </p:tav>
                                        <p:tav tm="100000">
                                          <p:val>
                                            <p:strVal val="#ppt_x"/>
                                          </p:val>
                                        </p:tav>
                                      </p:tavLst>
                                    </p:anim>
                                    <p:anim calcmode="lin" valueType="num">
                                      <p:cBhvr>
                                        <p:cTn id="18" dur="50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1"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026"/>
                                        </p:tgtEl>
                                        <p:attrNameLst>
                                          <p:attrName>style.visibility</p:attrName>
                                        </p:attrNameLst>
                                      </p:cBhvr>
                                      <p:to>
                                        <p:strVal val="visible"/>
                                      </p:to>
                                    </p:set>
                                    <p:anim calcmode="lin" valueType="num">
                                      <p:cBhvr>
                                        <p:cTn id="74" dur="500" fill="hold"/>
                                        <p:tgtEl>
                                          <p:spTgt spid="1026"/>
                                        </p:tgtEl>
                                        <p:attrNameLst>
                                          <p:attrName>ppt_w</p:attrName>
                                        </p:attrNameLst>
                                      </p:cBhvr>
                                      <p:tavLst>
                                        <p:tav tm="0">
                                          <p:val>
                                            <p:fltVal val="0"/>
                                          </p:val>
                                        </p:tav>
                                        <p:tav tm="100000">
                                          <p:val>
                                            <p:strVal val="#ppt_w"/>
                                          </p:val>
                                        </p:tav>
                                      </p:tavLst>
                                    </p:anim>
                                    <p:anim calcmode="lin" valueType="num">
                                      <p:cBhvr>
                                        <p:cTn id="75" dur="500" fill="hold"/>
                                        <p:tgtEl>
                                          <p:spTgt spid="1026"/>
                                        </p:tgtEl>
                                        <p:attrNameLst>
                                          <p:attrName>ppt_h</p:attrName>
                                        </p:attrNameLst>
                                      </p:cBhvr>
                                      <p:tavLst>
                                        <p:tav tm="0">
                                          <p:val>
                                            <p:fltVal val="0"/>
                                          </p:val>
                                        </p:tav>
                                        <p:tav tm="100000">
                                          <p:val>
                                            <p:strVal val="#ppt_h"/>
                                          </p:val>
                                        </p:tav>
                                      </p:tavLst>
                                    </p:anim>
                                    <p:animEffect transition="in" filter="fade">
                                      <p:cBhvr>
                                        <p:cTn id="76" dur="500"/>
                                        <p:tgtEl>
                                          <p:spTgt spid="1026"/>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p:cTn id="84" dur="1000" fill="hold"/>
                                        <p:tgtEl>
                                          <p:spTgt spid="4"/>
                                        </p:tgtEl>
                                        <p:attrNameLst>
                                          <p:attrName>ppt_w</p:attrName>
                                        </p:attrNameLst>
                                      </p:cBhvr>
                                      <p:tavLst>
                                        <p:tav tm="0">
                                          <p:val>
                                            <p:fltVal val="0"/>
                                          </p:val>
                                        </p:tav>
                                        <p:tav tm="100000">
                                          <p:val>
                                            <p:strVal val="#ppt_w"/>
                                          </p:val>
                                        </p:tav>
                                      </p:tavLst>
                                    </p:anim>
                                    <p:anim calcmode="lin" valueType="num">
                                      <p:cBhvr>
                                        <p:cTn id="85" dur="1000" fill="hold"/>
                                        <p:tgtEl>
                                          <p:spTgt spid="4"/>
                                        </p:tgtEl>
                                        <p:attrNameLst>
                                          <p:attrName>ppt_h</p:attrName>
                                        </p:attrNameLst>
                                      </p:cBhvr>
                                      <p:tavLst>
                                        <p:tav tm="0">
                                          <p:val>
                                            <p:fltVal val="0"/>
                                          </p:val>
                                        </p:tav>
                                        <p:tav tm="100000">
                                          <p:val>
                                            <p:strVal val="#ppt_h"/>
                                          </p:val>
                                        </p:tav>
                                      </p:tavLst>
                                    </p:anim>
                                    <p:anim calcmode="lin" valueType="num">
                                      <p:cBhvr>
                                        <p:cTn id="8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74C74A3-4C9F-416B-9EEB-26FB9B77138F}"/>
              </a:ext>
            </a:extLst>
          </p:cNvPr>
          <p:cNvSpPr/>
          <p:nvPr/>
        </p:nvSpPr>
        <p:spPr>
          <a:xfrm>
            <a:off x="872916" y="1357090"/>
            <a:ext cx="5404129" cy="2308324"/>
          </a:xfrm>
          <a:prstGeom prst="rect">
            <a:avLst/>
          </a:prstGeom>
          <a:solidFill>
            <a:srgbClr val="C9B195">
              <a:alpha val="68000"/>
            </a:srgbClr>
          </a:solidFill>
        </p:spPr>
        <p:txBody>
          <a:bodyPr wrap="square">
            <a:spAutoFit/>
          </a:bodyPr>
          <a:lstStyle/>
          <a:p>
            <a:pPr lvl="0" algn="ctr">
              <a:defRPr/>
            </a:pPr>
            <a:r>
              <a:rPr lang="ro-RO" sz="2400" b="1" dirty="0" smtClean="0">
                <a:solidFill>
                  <a:srgbClr val="46343D"/>
                </a:solidFill>
                <a:effectLst>
                  <a:glow rad="127000">
                    <a:srgbClr val="CAB296"/>
                  </a:glow>
                </a:effectLst>
                <a:latin typeface="Comic Sans MS" panose="030F0702030302020204" pitchFamily="66" charset="0"/>
              </a:rPr>
              <a:t>T.M.: „</a:t>
            </a:r>
            <a:r>
              <a:rPr kumimoji="0" lang="ro-RO" sz="2400" b="1" i="0" u="none" strike="noStrike" kern="1200" cap="none" spc="0" normalizeH="0" baseline="0" dirty="0" smtClean="0">
                <a:ln>
                  <a:noFill/>
                </a:ln>
                <a:solidFill>
                  <a:srgbClr val="46343D"/>
                </a:solidFill>
                <a:effectLst>
                  <a:glow rad="127000">
                    <a:srgbClr val="CAB296"/>
                  </a:glow>
                </a:effectLst>
                <a:uLnTx/>
                <a:uFillTx/>
                <a:latin typeface="Comic Sans MS" panose="030F0702030302020204" pitchFamily="66" charset="0"/>
                <a:ea typeface="+mn-ea"/>
                <a:cs typeface="+mn-cs"/>
              </a:rPr>
              <a:t>Sămânţa </a:t>
            </a:r>
            <a:r>
              <a:rPr kumimoji="0" lang="ro-RO" sz="2400" b="1" i="0" u="none" strike="noStrike" kern="1200" cap="none" spc="0" normalizeH="0" baseline="0" dirty="0">
                <a:ln>
                  <a:noFill/>
                </a:ln>
                <a:solidFill>
                  <a:srgbClr val="46343D"/>
                </a:solidFill>
                <a:effectLst>
                  <a:glow rad="127000">
                    <a:srgbClr val="CAB296"/>
                  </a:glow>
                </a:effectLst>
                <a:uLnTx/>
                <a:uFillTx/>
                <a:latin typeface="Comic Sans MS" panose="030F0702030302020204" pitchFamily="66" charset="0"/>
                <a:ea typeface="+mn-ea"/>
                <a:cs typeface="+mn-cs"/>
              </a:rPr>
              <a:t>căzută între spini este cel ce aude Cuvântul; dar îngrijorările veacului acestuia şi înşelăciunea bogăţiilor îneacă acest Cuvânt, şi ajunge neroditor.”</a:t>
            </a:r>
            <a:br>
              <a:rPr kumimoji="0" lang="ro-RO" sz="2400" b="1" i="0" u="none" strike="noStrike" kern="1200" cap="none" spc="0" normalizeH="0" baseline="0" dirty="0">
                <a:ln>
                  <a:noFill/>
                </a:ln>
                <a:solidFill>
                  <a:srgbClr val="46343D"/>
                </a:solidFill>
                <a:effectLst>
                  <a:glow rad="127000">
                    <a:srgbClr val="CAB296"/>
                  </a:glow>
                </a:effectLst>
                <a:uLnTx/>
                <a:uFillTx/>
                <a:latin typeface="Comic Sans MS" panose="030F0702030302020204" pitchFamily="66" charset="0"/>
                <a:ea typeface="+mn-ea"/>
                <a:cs typeface="+mn-cs"/>
              </a:rPr>
            </a:br>
            <a:r>
              <a:rPr kumimoji="0" lang="ro-RO" sz="2400" b="1" i="0" u="none" strike="noStrike" kern="1200" cap="none" spc="0" normalizeH="0" baseline="0" dirty="0">
                <a:ln>
                  <a:noFill/>
                </a:ln>
                <a:solidFill>
                  <a:srgbClr val="46343D"/>
                </a:solidFill>
                <a:effectLst>
                  <a:glow rad="127000">
                    <a:srgbClr val="CAB296"/>
                  </a:glow>
                </a:effectLst>
                <a:uLnTx/>
                <a:uFillTx/>
                <a:latin typeface="Comic Sans MS" panose="030F0702030302020204" pitchFamily="66" charset="0"/>
                <a:ea typeface="+mn-ea"/>
                <a:cs typeface="+mn-cs"/>
              </a:rPr>
              <a:t>(Matei 13:22)</a:t>
            </a:r>
          </a:p>
        </p:txBody>
      </p:sp>
    </p:spTree>
    <p:extLst>
      <p:ext uri="{BB962C8B-B14F-4D97-AF65-F5344CB8AC3E}">
        <p14:creationId xmlns:p14="http://schemas.microsoft.com/office/powerpoint/2010/main" xmlns="" val="371172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6F0CC4D-AD94-4E34-8A62-7C81F02B772B}"/>
              </a:ext>
            </a:extLst>
          </p:cNvPr>
          <p:cNvSpPr txBox="1"/>
          <p:nvPr/>
        </p:nvSpPr>
        <p:spPr>
          <a:xfrm>
            <a:off x="209001" y="1314995"/>
            <a:ext cx="5747662" cy="2323713"/>
          </a:xfrm>
          <a:prstGeom prst="rect">
            <a:avLst/>
          </a:prstGeom>
          <a:solidFill>
            <a:srgbClr val="CBB399">
              <a:alpha val="89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spcBef>
                <a:spcPts val="600"/>
              </a:spcBef>
            </a:pPr>
            <a:r>
              <a:rPr lang="ro-RO" sz="2000" b="1">
                <a:solidFill>
                  <a:schemeClr val="tx1"/>
                </a:solidFill>
              </a:rPr>
              <a:t>Trebuie să fim recunoscători pentru numeroasele binecuvântări pe care le primim de la Dumnezeu. Dar trebuie să fie primirea acestor binecuvântări motivul nostru de a-I aduce laudă? </a:t>
            </a:r>
          </a:p>
          <a:p>
            <a:pPr>
              <a:spcBef>
                <a:spcPts val="600"/>
              </a:spcBef>
            </a:pPr>
            <a:r>
              <a:rPr lang="ro-RO" sz="2000" b="1">
                <a:solidFill>
                  <a:schemeClr val="tx1"/>
                </a:solidFill>
              </a:rPr>
              <a:t>Pe de altă parte, cunoscând modul în care lucrează lăcomia în noi ne va ajuta în lupta noastră împotriva înșelăciunilor bogăției și </a:t>
            </a:r>
            <a:r>
              <a:rPr lang="ro-RO" sz="2000" b="1">
                <a:solidFill>
                  <a:schemeClr val="tx1"/>
                </a:solidFill>
              </a:rPr>
              <a:t>consumismului</a:t>
            </a:r>
            <a:r>
              <a:rPr lang="ro-RO" sz="2000" b="1" smtClean="0">
                <a:solidFill>
                  <a:schemeClr val="tx1"/>
                </a:solidFill>
              </a:rPr>
              <a:t>.</a:t>
            </a:r>
            <a:endParaRPr lang="ro-RO" sz="2000" b="1">
              <a:solidFill>
                <a:schemeClr val="tx1"/>
              </a:solidFill>
            </a:endParaRPr>
          </a:p>
        </p:txBody>
      </p:sp>
      <p:sp>
        <p:nvSpPr>
          <p:cNvPr id="4" name="CuadroTexto 3">
            <a:extLst>
              <a:ext uri="{FF2B5EF4-FFF2-40B4-BE49-F238E27FC236}">
                <a16:creationId xmlns:a16="http://schemas.microsoft.com/office/drawing/2014/main" xmlns="" id="{6DFE4DB0-2421-4EE4-9405-397D364AB7C3}"/>
              </a:ext>
            </a:extLst>
          </p:cNvPr>
          <p:cNvSpPr txBox="1"/>
          <p:nvPr/>
        </p:nvSpPr>
        <p:spPr>
          <a:xfrm>
            <a:off x="5712817" y="3718560"/>
            <a:ext cx="3361509" cy="3046988"/>
          </a:xfrm>
          <a:prstGeom prst="rect">
            <a:avLst/>
          </a:prstGeom>
          <a:solidFill>
            <a:srgbClr val="725D6C"/>
          </a:solidFill>
          <a:ln w="38100">
            <a:solidFill>
              <a:srgbClr val="D4CAD1"/>
            </a:solidFill>
          </a:ln>
          <a:scene3d>
            <a:camera prst="orthographicFront"/>
            <a:lightRig rig="threePt" dir="t"/>
          </a:scene3d>
          <a:sp3d>
            <a:bevelT prst="relaxedInset"/>
          </a:sp3d>
        </p:spPr>
        <p:style>
          <a:lnRef idx="2">
            <a:schemeClr val="accent5"/>
          </a:lnRef>
          <a:fillRef idx="1">
            <a:schemeClr val="lt1"/>
          </a:fillRef>
          <a:effectRef idx="0">
            <a:schemeClr val="accent5"/>
          </a:effectRef>
          <a:fontRef idx="minor">
            <a:schemeClr val="dk1"/>
          </a:fontRef>
        </p:style>
        <p:txBody>
          <a:bodyPr wrap="square" rtlCol="0">
            <a:spAutoFit/>
          </a:bodyPr>
          <a:lstStyle/>
          <a:p>
            <a:pPr marL="444500" indent="-444500">
              <a:buClr>
                <a:srgbClr val="D4CAD1"/>
              </a:buClr>
              <a:buFont typeface="Webdings" panose="05030102010509060703" pitchFamily="18" charset="2"/>
              <a:buChar char=""/>
            </a:pPr>
            <a:r>
              <a:rPr lang="ro-RO" sz="2400" b="1"/>
              <a:t>Evanghelia </a:t>
            </a:r>
            <a:r>
              <a:rPr lang="ro-RO" sz="2400" b="1" smtClean="0"/>
              <a:t>prosperității</a:t>
            </a:r>
            <a:r>
              <a:rPr lang="ro-RO" sz="2400" b="1" smtClean="0"/>
              <a:t>.</a:t>
            </a:r>
          </a:p>
          <a:p>
            <a:pPr marL="444500" indent="-444500">
              <a:buClr>
                <a:srgbClr val="D4CAD1"/>
              </a:buClr>
              <a:buFont typeface="Webdings" panose="05030102010509060703" pitchFamily="18" charset="2"/>
              <a:buChar char=""/>
            </a:pPr>
            <a:r>
              <a:rPr lang="ro-RO" sz="2400" b="1" smtClean="0"/>
              <a:t>Cei </a:t>
            </a:r>
            <a:r>
              <a:rPr lang="ro-RO" sz="2400" b="1"/>
              <a:t>trei pași </a:t>
            </a:r>
            <a:r>
              <a:rPr lang="ro-RO" sz="2400" b="1"/>
              <a:t>ai </a:t>
            </a:r>
            <a:r>
              <a:rPr lang="ro-RO" sz="2400" b="1" smtClean="0"/>
              <a:t>lăcomiei</a:t>
            </a:r>
            <a:r>
              <a:rPr lang="ro-RO" sz="2400" b="1" smtClean="0"/>
              <a:t>:</a:t>
            </a:r>
          </a:p>
          <a:p>
            <a:pPr marL="896938" lvl="1" indent="-444500">
              <a:buClr>
                <a:schemeClr val="accent4">
                  <a:lumMod val="20000"/>
                  <a:lumOff val="80000"/>
                </a:schemeClr>
              </a:buClr>
              <a:buFont typeface="+mj-lt"/>
              <a:buAutoNum type="arabicPeriod"/>
            </a:pPr>
            <a:r>
              <a:rPr lang="ro-RO" sz="2400" b="1" smtClean="0"/>
              <a:t>Văd</a:t>
            </a:r>
            <a:r>
              <a:rPr lang="ro-RO" sz="2400" b="1" smtClean="0"/>
              <a:t>.</a:t>
            </a:r>
          </a:p>
          <a:p>
            <a:pPr marL="896938" lvl="1" indent="-444500">
              <a:buClr>
                <a:schemeClr val="accent4">
                  <a:lumMod val="20000"/>
                  <a:lumOff val="80000"/>
                </a:schemeClr>
              </a:buClr>
              <a:buFont typeface="+mj-lt"/>
              <a:buAutoNum type="arabicPeriod"/>
            </a:pPr>
            <a:r>
              <a:rPr lang="ro-RO" sz="2400" b="1" smtClean="0"/>
              <a:t>Vreau</a:t>
            </a:r>
            <a:r>
              <a:rPr lang="ro-RO" sz="2400" b="1" smtClean="0"/>
              <a:t>.</a:t>
            </a:r>
          </a:p>
          <a:p>
            <a:pPr marL="896938" lvl="1" indent="-444500">
              <a:buClr>
                <a:schemeClr val="accent4">
                  <a:lumMod val="20000"/>
                  <a:lumOff val="80000"/>
                </a:schemeClr>
              </a:buClr>
              <a:buFont typeface="+mj-lt"/>
              <a:buAutoNum type="arabicPeriod"/>
            </a:pPr>
            <a:r>
              <a:rPr lang="ro-RO" sz="2400" b="1" smtClean="0"/>
              <a:t>Iau</a:t>
            </a:r>
            <a:r>
              <a:rPr lang="ro-RO" sz="2400" b="1" smtClean="0"/>
              <a:t>.</a:t>
            </a:r>
          </a:p>
          <a:p>
            <a:pPr marL="444500" indent="-444500">
              <a:buClr>
                <a:srgbClr val="D4CAD1"/>
              </a:buClr>
              <a:buFont typeface="Webdings" panose="05030102010509060703" pitchFamily="18" charset="2"/>
              <a:buChar char=""/>
            </a:pPr>
            <a:r>
              <a:rPr lang="ro-RO" sz="2400" b="1" smtClean="0"/>
              <a:t>Controlarea </a:t>
            </a:r>
            <a:r>
              <a:rPr lang="ro-RO" sz="2400" b="1" smtClean="0"/>
              <a:t>lăcomiei</a:t>
            </a:r>
            <a:r>
              <a:rPr lang="ro-RO" sz="2400" b="1" smtClean="0"/>
              <a:t>.</a:t>
            </a:r>
            <a:endParaRPr lang="ro-RO" sz="2400" b="1"/>
          </a:p>
        </p:txBody>
      </p:sp>
    </p:spTree>
    <p:extLst>
      <p:ext uri="{BB962C8B-B14F-4D97-AF65-F5344CB8AC3E}">
        <p14:creationId xmlns:p14="http://schemas.microsoft.com/office/powerpoint/2010/main" xmlns="" val="3134868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randombar(horizontal)">
                                      <p:cBhvr>
                                        <p:cTn id="18" dur="500"/>
                                        <p:tgtEl>
                                          <p:spTgt spid="4">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8" dur="500"/>
                                        <p:tgtEl>
                                          <p:spTgt spid="4">
                                            <p:txEl>
                                              <p:pRg st="2" end="2"/>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1" dur="500"/>
                                        <p:tgtEl>
                                          <p:spTgt spid="4">
                                            <p:txEl>
                                              <p:pRg st="3" end="3"/>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4" dur="500"/>
                                        <p:tgtEl>
                                          <p:spTgt spid="4">
                                            <p:txEl>
                                              <p:pRg st="4" end="4"/>
                                            </p:txEl>
                                          </p:spTgt>
                                        </p:tgtEl>
                                      </p:cBhvr>
                                    </p:animEffect>
                                  </p:childTnLst>
                                </p:cTn>
                              </p:par>
                            </p:childTnLst>
                          </p:cTn>
                        </p:par>
                        <p:par>
                          <p:cTn id="35" fill="hold">
                            <p:stCondLst>
                              <p:cond delay="1000"/>
                            </p:stCondLst>
                            <p:childTnLst>
                              <p:par>
                                <p:cTn id="36" presetID="14" presetClass="entr" presetSubtype="10" fill="hold" grpId="0" nodeType="after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1">
                <a:shade val="45000"/>
                <a:satMod val="135000"/>
              </a:schemeClr>
              <a:prstClr val="white"/>
            </a:duotone>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45BA134E-DE22-41F8-BE93-889B859D4765}"/>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99981" y="4080687"/>
            <a:ext cx="3073662" cy="3043646"/>
          </a:xfrm>
          <a:prstGeom prst="rect">
            <a:avLst/>
          </a:prstGeom>
        </p:spPr>
      </p:pic>
      <p:sp>
        <p:nvSpPr>
          <p:cNvPr id="2" name="Rectángulo 1">
            <a:extLst>
              <a:ext uri="{FF2B5EF4-FFF2-40B4-BE49-F238E27FC236}">
                <a16:creationId xmlns:a16="http://schemas.microsoft.com/office/drawing/2014/main" xmlns="" id="{5833CA6E-F7A8-4281-88BE-C6C1044CA953}"/>
              </a:ext>
            </a:extLst>
          </p:cNvPr>
          <p:cNvSpPr/>
          <p:nvPr/>
        </p:nvSpPr>
        <p:spPr>
          <a:xfrm>
            <a:off x="1" y="0"/>
            <a:ext cx="9143998" cy="769441"/>
          </a:xfrm>
          <a:prstGeom prst="rect">
            <a:avLst/>
          </a:prstGeom>
        </p:spPr>
        <p:txBody>
          <a:bodyPr wrap="square">
            <a:spAutoFit/>
          </a:bodyPr>
          <a:lstStyle/>
          <a:p>
            <a:pPr algn="ctr"/>
            <a:r>
              <a:rPr lang="ro-RO" sz="4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EVANGHELIA PROSPERITĂȚII</a:t>
            </a:r>
            <a:endParaRPr lang="ro-RO" sz="44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xmlns="" id="{76363AF1-D00B-44BC-A6E8-5B442C08C931}"/>
              </a:ext>
            </a:extLst>
          </p:cNvPr>
          <p:cNvSpPr/>
          <p:nvPr/>
        </p:nvSpPr>
        <p:spPr>
          <a:xfrm>
            <a:off x="114857" y="664593"/>
            <a:ext cx="8966541" cy="1477328"/>
          </a:xfrm>
          <a:prstGeom prst="rect">
            <a:avLst/>
          </a:prstGeom>
        </p:spPr>
        <p:txBody>
          <a:bodyPr wrap="square">
            <a:spAutoFit/>
          </a:bodyPr>
          <a:lstStyle/>
          <a:p>
            <a:pPr algn="ctr"/>
            <a:r>
              <a:rPr lang="ro-RO" b="1" smtClean="0">
                <a:solidFill>
                  <a:srgbClr val="293E65"/>
                </a:solidFill>
                <a:latin typeface="Comic Sans MS" panose="030F0702030302020204" pitchFamily="66" charset="0"/>
              </a:rPr>
              <a:t>„</a:t>
            </a:r>
            <a:r>
              <a:rPr lang="ro-RO" b="1" smtClean="0">
                <a:solidFill>
                  <a:srgbClr val="293E65"/>
                </a:solidFill>
                <a:latin typeface="Comic Sans MS" panose="030F0702030302020204" pitchFamily="66" charset="0"/>
              </a:rPr>
              <a:t>În </a:t>
            </a:r>
            <a:r>
              <a:rPr lang="ro-RO" b="1" smtClean="0">
                <a:solidFill>
                  <a:srgbClr val="293E65"/>
                </a:solidFill>
                <a:latin typeface="Comic Sans MS" panose="030F0702030302020204" pitchFamily="66" charset="0"/>
              </a:rPr>
              <a:t>mijlocul multelor necazuri prin care au trecut, bucuria lor peste măsură de mare şi sărăcia lor lucie, au dat naştere la un belşug de dărnicie din partea lor. Vă mărturisesc că au dat de bună voie, după puterea lor, şi chiar peste puterile lor. Şi ne-au rugat cu mari stăruinţe pentru harul şi părtăşia la această strângere de ajutoare pentru sfinţi.” </a:t>
            </a:r>
            <a:r>
              <a:rPr lang="ro-RO" sz="1600" b="1" smtClean="0">
                <a:solidFill>
                  <a:srgbClr val="293E65"/>
                </a:solidFill>
                <a:latin typeface="Comic Sans MS" panose="030F0702030302020204" pitchFamily="66" charset="0"/>
              </a:rPr>
              <a:t>(2 Corinteni 8:2-4)</a:t>
            </a:r>
            <a:endParaRPr lang="ro-RO" b="1">
              <a:solidFill>
                <a:srgbClr val="293E65"/>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B6AAFAB-7245-4DC5-B1DD-CCD2B52058E5}"/>
              </a:ext>
            </a:extLst>
          </p:cNvPr>
          <p:cNvSpPr txBox="1"/>
          <p:nvPr/>
        </p:nvSpPr>
        <p:spPr>
          <a:xfrm>
            <a:off x="1" y="2612174"/>
            <a:ext cx="5974080" cy="1708160"/>
          </a:xfrm>
          <a:prstGeom prst="rect">
            <a:avLst/>
          </a:prstGeom>
          <a:noFill/>
        </p:spPr>
        <p:txBody>
          <a:bodyPr wrap="square" rtlCol="0">
            <a:spAutoFit/>
          </a:bodyPr>
          <a:lstStyle/>
          <a:p>
            <a:pPr>
              <a:spcBef>
                <a:spcPts val="600"/>
              </a:spcBef>
            </a:pPr>
            <a:r>
              <a:rPr lang="ro-RO" sz="2000" b="1" smtClean="0"/>
              <a:t>„Evanghelia </a:t>
            </a:r>
            <a:r>
              <a:rPr lang="ro-RO" sz="2000" b="1" smtClean="0"/>
              <a:t>prosperității” învață: «Urmează-L </a:t>
            </a:r>
            <a:r>
              <a:rPr lang="ro-RO" sz="2000" b="1"/>
              <a:t>pe Dumnezeu și El te va face bogat în bunuri </a:t>
            </a:r>
            <a:r>
              <a:rPr lang="ro-RO" sz="2000" b="1" smtClean="0"/>
              <a:t>pământești».</a:t>
            </a:r>
          </a:p>
          <a:p>
            <a:pPr>
              <a:spcBef>
                <a:spcPts val="600"/>
              </a:spcBef>
            </a:pPr>
            <a:r>
              <a:rPr lang="ro-RO" sz="2000" b="1" smtClean="0"/>
              <a:t>Această </a:t>
            </a:r>
            <a:r>
              <a:rPr lang="ro-RO" sz="2000" b="1"/>
              <a:t>motivație contrastează profund atitudinea fraților corinteni, sau cea a văduvei </a:t>
            </a:r>
            <a:r>
              <a:rPr lang="ro-RO" sz="2000" b="1" smtClean="0"/>
              <a:t>sărace (Marcu 12:41-44).</a:t>
            </a:r>
            <a:endParaRPr lang="ro-RO" sz="2000" b="1"/>
          </a:p>
        </p:txBody>
      </p:sp>
      <p:pic>
        <p:nvPicPr>
          <p:cNvPr id="6" name="Imagen 5">
            <a:extLst>
              <a:ext uri="{FF2B5EF4-FFF2-40B4-BE49-F238E27FC236}">
                <a16:creationId xmlns:a16="http://schemas.microsoft.com/office/drawing/2014/main" xmlns="" id="{12364465-8132-4B55-AE94-14A66FBCA95E}"/>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007737" y="2702006"/>
            <a:ext cx="3073661" cy="4099495"/>
          </a:xfrm>
          <a:prstGeom prst="snip2DiagRect">
            <a:avLst/>
          </a:prstGeom>
          <a:solidFill>
            <a:srgbClr val="FFFFFF">
              <a:shade val="85000"/>
            </a:srgbClr>
          </a:solidFill>
          <a:ln w="88900" cap="sq">
            <a:solidFill>
              <a:srgbClr val="476B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Rectángulo 12">
            <a:extLst>
              <a:ext uri="{FF2B5EF4-FFF2-40B4-BE49-F238E27FC236}">
                <a16:creationId xmlns:a16="http://schemas.microsoft.com/office/drawing/2014/main" xmlns="" id="{DE6FD15B-ECDB-4F9A-BB29-DF8D55A02D0E}"/>
              </a:ext>
            </a:extLst>
          </p:cNvPr>
          <p:cNvSpPr/>
          <p:nvPr/>
        </p:nvSpPr>
        <p:spPr>
          <a:xfrm>
            <a:off x="2639930" y="3945342"/>
            <a:ext cx="3350979" cy="2939266"/>
          </a:xfrm>
          <a:prstGeom prst="rect">
            <a:avLst/>
          </a:prstGeom>
        </p:spPr>
        <p:txBody>
          <a:bodyPr wrap="square">
            <a:spAutoFit/>
          </a:bodyPr>
          <a:lstStyle/>
          <a:p>
            <a:pPr>
              <a:spcBef>
                <a:spcPts val="600"/>
              </a:spcBef>
            </a:pPr>
            <a:r>
              <a:rPr lang="ro-RO" sz="2000" b="1"/>
              <a:t>Deși este adevărat că Dumnezeu ne poate umple de binecuvântări materiale, nu o va face pentru ceea ce putem noi să îi oferim. </a:t>
            </a:r>
            <a:endParaRPr lang="ro-RO" sz="2000" b="1" smtClean="0"/>
          </a:p>
          <a:p>
            <a:pPr>
              <a:spcBef>
                <a:spcPts val="600"/>
              </a:spcBef>
            </a:pPr>
            <a:r>
              <a:rPr lang="ro-RO" sz="2000" b="1" smtClean="0"/>
              <a:t>Dumnezeu </a:t>
            </a:r>
            <a:r>
              <a:rPr lang="ro-RO" sz="2000" b="1"/>
              <a:t>îl iubește pe cel ce dă cu bucurie, nu pe cel ce așteaptă ceva în </a:t>
            </a:r>
            <a:r>
              <a:rPr lang="ro-RO" sz="2000" b="1" smtClean="0"/>
              <a:t>schimb        (2 Corinteni 9:7).</a:t>
            </a:r>
            <a:endParaRPr lang="ro-RO" sz="2000" b="1"/>
          </a:p>
        </p:txBody>
      </p:sp>
    </p:spTree>
    <p:extLst>
      <p:ext uri="{BB962C8B-B14F-4D97-AF65-F5344CB8AC3E}">
        <p14:creationId xmlns:p14="http://schemas.microsoft.com/office/powerpoint/2010/main" xmlns="" val="2278389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360"/>
                                          </p:val>
                                        </p:tav>
                                        <p:tav tm="100000">
                                          <p:val>
                                            <p:fltVal val="0"/>
                                          </p:val>
                                        </p:tav>
                                      </p:tavLst>
                                    </p:anim>
                                    <p:animEffect transition="in" filter="fade">
                                      <p:cBhvr>
                                        <p:cTn id="31" dur="500"/>
                                        <p:tgtEl>
                                          <p:spTgt spid="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1000"/>
                                        <p:tgtEl>
                                          <p:spTgt spid="13">
                                            <p:txEl>
                                              <p:pRg st="0" end="0"/>
                                            </p:txEl>
                                          </p:spTgt>
                                        </p:tgtEl>
                                      </p:cBhvr>
                                    </p:animEffect>
                                    <p:anim calcmode="lin" valueType="num">
                                      <p:cBhvr>
                                        <p:cTn id="4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3">
                                            <p:txEl>
                                              <p:pRg st="1" end="1"/>
                                            </p:txEl>
                                          </p:spTgt>
                                        </p:tgtEl>
                                        <p:attrNameLst>
                                          <p:attrName>style.visibility</p:attrName>
                                        </p:attrNameLst>
                                      </p:cBhvr>
                                      <p:to>
                                        <p:strVal val="visible"/>
                                      </p:to>
                                    </p:set>
                                    <p:animEffect transition="in" filter="fade">
                                      <p:cBhvr>
                                        <p:cTn id="48" dur="1000"/>
                                        <p:tgtEl>
                                          <p:spTgt spid="13">
                                            <p:txEl>
                                              <p:pRg st="1" end="1"/>
                                            </p:txEl>
                                          </p:spTgt>
                                        </p:tgtEl>
                                      </p:cBhvr>
                                    </p:animEffect>
                                    <p:anim calcmode="lin" valueType="num">
                                      <p:cBhvr>
                                        <p:cTn id="4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900" decel="100000" fill="hold"/>
                                        <p:tgtEl>
                                          <p:spTgt spid="1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4C9D1FE2-3A6E-4272-A366-D91A1AD34612}"/>
              </a:ext>
            </a:extLst>
          </p:cNvPr>
          <p:cNvSpPr/>
          <p:nvPr/>
        </p:nvSpPr>
        <p:spPr>
          <a:xfrm>
            <a:off x="2934788" y="76945"/>
            <a:ext cx="6209212" cy="892552"/>
          </a:xfrm>
          <a:prstGeom prst="rect">
            <a:avLst/>
          </a:prstGeom>
        </p:spPr>
        <p:txBody>
          <a:bodyPr wrap="square">
            <a:spAutoFit/>
          </a:bodyPr>
          <a:lstStyle/>
          <a:p>
            <a:pPr algn="r"/>
            <a:r>
              <a:rPr lang="ro-RO" b="1" dirty="0" smtClean="0">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„Atunci </a:t>
            </a:r>
            <a:r>
              <a:rPr lang="ro-RO" b="1" dirty="0">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pofta concepe dând </a:t>
            </a:r>
            <a:r>
              <a:rPr lang="ro-RO" b="1" dirty="0" err="1">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naștere</a:t>
            </a:r>
            <a:r>
              <a:rPr lang="ro-RO" b="1" dirty="0">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 la păcat, iar păcatul, o dată înfăptuit, dă </a:t>
            </a:r>
            <a:r>
              <a:rPr lang="ro-RO" b="1" dirty="0" err="1">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naștere</a:t>
            </a:r>
            <a:r>
              <a:rPr lang="ro-RO" b="1" dirty="0">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 la </a:t>
            </a:r>
            <a:r>
              <a:rPr lang="ro-RO" b="1" dirty="0" smtClean="0">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moarte” </a:t>
            </a:r>
            <a:r>
              <a:rPr lang="ro-RO" sz="1600" b="1" dirty="0" smtClean="0">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(Iacov 1:15 </a:t>
            </a:r>
            <a:r>
              <a:rPr lang="ro-RO" sz="1400" b="1" dirty="0" err="1" smtClean="0">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NVI</a:t>
            </a:r>
            <a:r>
              <a:rPr lang="ro-RO" sz="1600" b="1" dirty="0" smtClean="0">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a:t>
            </a:r>
            <a:endParaRPr lang="ro-RO" sz="1600" b="1" dirty="0">
              <a:solidFill>
                <a:schemeClr val="accent2">
                  <a:lumMod val="40000"/>
                  <a:lumOff val="60000"/>
                </a:schemeClr>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C217CD0E-BA8D-44C5-BFE6-6BA5994F3056}"/>
              </a:ext>
            </a:extLst>
          </p:cNvPr>
          <p:cNvSpPr txBox="1"/>
          <p:nvPr/>
        </p:nvSpPr>
        <p:spPr>
          <a:xfrm>
            <a:off x="217395" y="216282"/>
            <a:ext cx="2238427" cy="1015663"/>
          </a:xfrm>
          <a:prstGeom prst="rect">
            <a:avLst/>
          </a:prstGeom>
          <a:noFill/>
        </p:spPr>
        <p:txBody>
          <a:bodyPr wrap="square" rtlCol="0">
            <a:spAutoFit/>
          </a:bodyPr>
          <a:lstStyle/>
          <a:p>
            <a:pPr>
              <a:spcBef>
                <a:spcPts val="600"/>
              </a:spcBef>
            </a:pPr>
            <a:r>
              <a:rPr lang="ro-RO" sz="2000" b="1">
                <a:solidFill>
                  <a:schemeClr val="bg1"/>
                </a:solidFill>
              </a:rPr>
              <a:t>Sunt trei pași de la lăcomie la </a:t>
            </a:r>
            <a:r>
              <a:rPr lang="ro-RO" sz="2000" b="1">
                <a:solidFill>
                  <a:schemeClr val="bg1"/>
                </a:solidFill>
              </a:rPr>
              <a:t>păcatul </a:t>
            </a:r>
            <a:r>
              <a:rPr lang="ro-RO" sz="2000" b="1" smtClean="0">
                <a:solidFill>
                  <a:schemeClr val="bg1"/>
                </a:solidFill>
              </a:rPr>
              <a:t>manifestat</a:t>
            </a:r>
            <a:r>
              <a:rPr lang="ro-RO" sz="2000" b="1" smtClean="0">
                <a:solidFill>
                  <a:schemeClr val="bg1"/>
                </a:solidFill>
              </a:rPr>
              <a:t>:</a:t>
            </a:r>
            <a:endParaRPr lang="ro-RO" sz="2000" b="1">
              <a:solidFill>
                <a:schemeClr val="bg1"/>
              </a:solidFill>
            </a:endParaRPr>
          </a:p>
        </p:txBody>
      </p:sp>
      <p:graphicFrame>
        <p:nvGraphicFramePr>
          <p:cNvPr id="5" name="Diagrama 4">
            <a:extLst>
              <a:ext uri="{FF2B5EF4-FFF2-40B4-BE49-F238E27FC236}">
                <a16:creationId xmlns:a16="http://schemas.microsoft.com/office/drawing/2014/main" xmlns="" id="{9A36083D-8807-40D4-83AE-65A1CC0794D4}"/>
              </a:ext>
            </a:extLst>
          </p:cNvPr>
          <p:cNvGraphicFramePr/>
          <p:nvPr>
            <p:extLst>
              <p:ext uri="{D42A27DB-BD31-4B8C-83A1-F6EECF244321}">
                <p14:modId xmlns:p14="http://schemas.microsoft.com/office/powerpoint/2010/main" xmlns="" val="3329402160"/>
              </p:ext>
            </p:extLst>
          </p:nvPr>
        </p:nvGraphicFramePr>
        <p:xfrm>
          <a:off x="-344932" y="1219200"/>
          <a:ext cx="3411717" cy="5561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a:extLst>
              <a:ext uri="{FF2B5EF4-FFF2-40B4-BE49-F238E27FC236}">
                <a16:creationId xmlns:a16="http://schemas.microsoft.com/office/drawing/2014/main" xmlns="" id="{7495FB8F-0D56-4E98-BE8C-2D7F99D0593F}"/>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2734371" y="982857"/>
            <a:ext cx="2057674" cy="2750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xmlns="" id="{4A0A58A7-FBC6-4660-91D9-F0099513690D}"/>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4923467" y="1455235"/>
            <a:ext cx="2057673" cy="2750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a:extLst>
              <a:ext uri="{FF2B5EF4-FFF2-40B4-BE49-F238E27FC236}">
                <a16:creationId xmlns:a16="http://schemas.microsoft.com/office/drawing/2014/main" xmlns="" id="{E0B8A031-88A4-439E-ADBD-A82D3891A467}"/>
              </a:ext>
            </a:extLst>
          </p:cNvPr>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7112562" y="2145338"/>
            <a:ext cx="1920828" cy="2567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ángulo 5">
            <a:extLst>
              <a:ext uri="{FF2B5EF4-FFF2-40B4-BE49-F238E27FC236}">
                <a16:creationId xmlns:a16="http://schemas.microsoft.com/office/drawing/2014/main" xmlns="" id="{0D84F8BE-D3C3-484F-B0BA-E24E4506E900}"/>
              </a:ext>
            </a:extLst>
          </p:cNvPr>
          <p:cNvSpPr/>
          <p:nvPr/>
        </p:nvSpPr>
        <p:spPr>
          <a:xfrm>
            <a:off x="3137131" y="4766505"/>
            <a:ext cx="5747657" cy="2015936"/>
          </a:xfrm>
          <a:prstGeom prst="rect">
            <a:avLst/>
          </a:prstGeom>
        </p:spPr>
        <p:txBody>
          <a:bodyPr wrap="square">
            <a:spAutoFit/>
          </a:bodyPr>
          <a:lstStyle/>
          <a:p>
            <a:pPr>
              <a:spcBef>
                <a:spcPts val="600"/>
              </a:spcBef>
            </a:pPr>
            <a:r>
              <a:rPr lang="ro-RO" sz="2000" b="1">
                <a:solidFill>
                  <a:schemeClr val="bg1"/>
                </a:solidFill>
                <a:effectLst>
                  <a:outerShdw blurRad="50800" dist="50800" dir="5400000" algn="ctr" rotWithShape="0">
                    <a:schemeClr val="tx1"/>
                  </a:outerShdw>
                </a:effectLst>
              </a:rPr>
              <a:t>Lăcomia în sine devine păcat la pasul al doilea. Așadar, prima noastră apărare este să ne întoarcem privirea de la ceea ce ne poate lăcomi.</a:t>
            </a:r>
          </a:p>
          <a:p>
            <a:pPr>
              <a:spcBef>
                <a:spcPts val="600"/>
              </a:spcBef>
            </a:pPr>
            <a:r>
              <a:rPr lang="ro-RO" sz="2000" b="1">
                <a:solidFill>
                  <a:schemeClr val="bg1"/>
                </a:solidFill>
                <a:effectLst>
                  <a:outerShdw blurRad="50800" dist="50800" dir="5400000" algn="ctr" rotWithShape="0">
                    <a:schemeClr val="tx1"/>
                  </a:outerShdw>
                </a:effectLst>
              </a:rPr>
              <a:t>Înaintea acestui proces, cum putem despărți nevoile de dorințe, carențele de preferințe, sau nevoile de bază de lux </a:t>
            </a:r>
            <a:r>
              <a:rPr lang="ro-RO" sz="2000" b="1">
                <a:solidFill>
                  <a:schemeClr val="bg1"/>
                </a:solidFill>
                <a:effectLst>
                  <a:outerShdw blurRad="50800" dist="50800" dir="5400000" algn="ctr" rotWithShape="0">
                    <a:schemeClr val="tx1"/>
                  </a:outerShdw>
                </a:effectLst>
              </a:rPr>
              <a:t>și </a:t>
            </a:r>
            <a:r>
              <a:rPr lang="ro-RO" sz="2000" b="1" smtClean="0">
                <a:solidFill>
                  <a:schemeClr val="bg1"/>
                </a:solidFill>
                <a:effectLst>
                  <a:outerShdw blurRad="50800" dist="50800" dir="5400000" algn="ctr" rotWithShape="0">
                    <a:schemeClr val="tx1"/>
                  </a:outerShdw>
                </a:effectLst>
              </a:rPr>
              <a:t>accesorii</a:t>
            </a:r>
            <a:r>
              <a:rPr lang="ro-RO" sz="2000" b="1" smtClean="0">
                <a:solidFill>
                  <a:schemeClr val="bg1"/>
                </a:solidFill>
                <a:effectLst>
                  <a:outerShdw blurRad="50800" dist="50800" dir="5400000" algn="ctr" rotWithShape="0">
                    <a:schemeClr val="tx1"/>
                  </a:outerShdw>
                </a:effectLst>
              </a:rPr>
              <a:t>?</a:t>
            </a:r>
            <a:endParaRPr lang="ro-RO" sz="2000" b="1">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2105322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5">
                                            <p:graphicEl>
                                              <a:dgm id="{7EA18249-8179-40E6-83C6-3CFF0957BFF5}"/>
                                            </p:graphicEl>
                                          </p:spTgt>
                                        </p:tgtEl>
                                        <p:attrNameLst>
                                          <p:attrName>style.visibility</p:attrName>
                                        </p:attrNameLst>
                                      </p:cBhvr>
                                      <p:to>
                                        <p:strVal val="visible"/>
                                      </p:to>
                                    </p:set>
                                    <p:animEffect transition="in" filter="fade">
                                      <p:cBhvr>
                                        <p:cTn id="29" dur="1000"/>
                                        <p:tgtEl>
                                          <p:spTgt spid="5">
                                            <p:graphicEl>
                                              <a:dgm id="{7EA18249-8179-40E6-83C6-3CFF0957BFF5}"/>
                                            </p:graphicEl>
                                          </p:spTgt>
                                        </p:tgtEl>
                                      </p:cBhvr>
                                    </p:animEffect>
                                    <p:anim calcmode="lin" valueType="num">
                                      <p:cBhvr>
                                        <p:cTn id="30" dur="1000" fill="hold"/>
                                        <p:tgtEl>
                                          <p:spTgt spid="5">
                                            <p:graphicEl>
                                              <a:dgm id="{7EA18249-8179-40E6-83C6-3CFF0957BFF5}"/>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7EA18249-8179-40E6-83C6-3CFF0957BFF5}"/>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7" presetClass="entr" presetSubtype="0" fill="hold" grpId="0" nodeType="afterEffect">
                                  <p:stCondLst>
                                    <p:cond delay="0"/>
                                  </p:stCondLst>
                                  <p:childTnLst>
                                    <p:set>
                                      <p:cBhvr>
                                        <p:cTn id="41" dur="1" fill="hold">
                                          <p:stCondLst>
                                            <p:cond delay="0"/>
                                          </p:stCondLst>
                                        </p:cTn>
                                        <p:tgtEl>
                                          <p:spTgt spid="5">
                                            <p:graphicEl>
                                              <a:dgm id="{87D31F80-8605-43DF-B6D9-3B1EF0EEE72E}"/>
                                            </p:graphicEl>
                                          </p:spTgt>
                                        </p:tgtEl>
                                        <p:attrNameLst>
                                          <p:attrName>style.visibility</p:attrName>
                                        </p:attrNameLst>
                                      </p:cBhvr>
                                      <p:to>
                                        <p:strVal val="visible"/>
                                      </p:to>
                                    </p:set>
                                    <p:animEffect transition="in" filter="fade">
                                      <p:cBhvr>
                                        <p:cTn id="42" dur="1000"/>
                                        <p:tgtEl>
                                          <p:spTgt spid="5">
                                            <p:graphicEl>
                                              <a:dgm id="{87D31F80-8605-43DF-B6D9-3B1EF0EEE72E}"/>
                                            </p:graphicEl>
                                          </p:spTgt>
                                        </p:tgtEl>
                                      </p:cBhvr>
                                    </p:animEffect>
                                    <p:anim calcmode="lin" valueType="num">
                                      <p:cBhvr>
                                        <p:cTn id="43" dur="1000" fill="hold"/>
                                        <p:tgtEl>
                                          <p:spTgt spid="5">
                                            <p:graphicEl>
                                              <a:dgm id="{87D31F80-8605-43DF-B6D9-3B1EF0EEE72E}"/>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87D31F80-8605-43DF-B6D9-3B1EF0EEE72E}"/>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
                                            <p:graphicEl>
                                              <a:dgm id="{ABC48AFD-5C13-4770-86BE-E9F7A0B081DB}"/>
                                            </p:graphicEl>
                                          </p:spTgt>
                                        </p:tgtEl>
                                        <p:attrNameLst>
                                          <p:attrName>style.visibility</p:attrName>
                                        </p:attrNameLst>
                                      </p:cBhvr>
                                      <p:to>
                                        <p:strVal val="visible"/>
                                      </p:to>
                                    </p:set>
                                    <p:animEffect transition="in" filter="fade">
                                      <p:cBhvr>
                                        <p:cTn id="47" dur="1000"/>
                                        <p:tgtEl>
                                          <p:spTgt spid="5">
                                            <p:graphicEl>
                                              <a:dgm id="{ABC48AFD-5C13-4770-86BE-E9F7A0B081DB}"/>
                                            </p:graphicEl>
                                          </p:spTgt>
                                        </p:tgtEl>
                                      </p:cBhvr>
                                    </p:animEffect>
                                    <p:anim calcmode="lin" valueType="num">
                                      <p:cBhvr>
                                        <p:cTn id="48" dur="1000" fill="hold"/>
                                        <p:tgtEl>
                                          <p:spTgt spid="5">
                                            <p:graphicEl>
                                              <a:dgm id="{ABC48AFD-5C13-4770-86BE-E9F7A0B081DB}"/>
                                            </p:graphicEl>
                                          </p:spTgt>
                                        </p:tgtEl>
                                        <p:attrNameLst>
                                          <p:attrName>ppt_x</p:attrName>
                                        </p:attrNameLst>
                                      </p:cBhvr>
                                      <p:tavLst>
                                        <p:tav tm="0">
                                          <p:val>
                                            <p:strVal val="#ppt_x"/>
                                          </p:val>
                                        </p:tav>
                                        <p:tav tm="100000">
                                          <p:val>
                                            <p:strVal val="#ppt_x"/>
                                          </p:val>
                                        </p:tav>
                                      </p:tavLst>
                                    </p:anim>
                                    <p:anim calcmode="lin" valueType="num">
                                      <p:cBhvr>
                                        <p:cTn id="49" dur="1000" fill="hold"/>
                                        <p:tgtEl>
                                          <p:spTgt spid="5">
                                            <p:graphicEl>
                                              <a:dgm id="{ABC48AFD-5C13-4770-86BE-E9F7A0B081D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7" presetClass="entr" presetSubtype="0" fill="hold" grpId="0" nodeType="afterEffect">
                                  <p:stCondLst>
                                    <p:cond delay="0"/>
                                  </p:stCondLst>
                                  <p:childTnLst>
                                    <p:set>
                                      <p:cBhvr>
                                        <p:cTn id="59" dur="1" fill="hold">
                                          <p:stCondLst>
                                            <p:cond delay="0"/>
                                          </p:stCondLst>
                                        </p:cTn>
                                        <p:tgtEl>
                                          <p:spTgt spid="5">
                                            <p:graphicEl>
                                              <a:dgm id="{2B215AD4-CEF7-46EA-942B-15D6D9F85954}"/>
                                            </p:graphicEl>
                                          </p:spTgt>
                                        </p:tgtEl>
                                        <p:attrNameLst>
                                          <p:attrName>style.visibility</p:attrName>
                                        </p:attrNameLst>
                                      </p:cBhvr>
                                      <p:to>
                                        <p:strVal val="visible"/>
                                      </p:to>
                                    </p:set>
                                    <p:animEffect transition="in" filter="fade">
                                      <p:cBhvr>
                                        <p:cTn id="60" dur="1000"/>
                                        <p:tgtEl>
                                          <p:spTgt spid="5">
                                            <p:graphicEl>
                                              <a:dgm id="{2B215AD4-CEF7-46EA-942B-15D6D9F85954}"/>
                                            </p:graphicEl>
                                          </p:spTgt>
                                        </p:tgtEl>
                                      </p:cBhvr>
                                    </p:animEffect>
                                    <p:anim calcmode="lin" valueType="num">
                                      <p:cBhvr>
                                        <p:cTn id="61" dur="1000" fill="hold"/>
                                        <p:tgtEl>
                                          <p:spTgt spid="5">
                                            <p:graphicEl>
                                              <a:dgm id="{2B215AD4-CEF7-46EA-942B-15D6D9F85954}"/>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2B215AD4-CEF7-46EA-942B-15D6D9F85954}"/>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5">
                                            <p:graphicEl>
                                              <a:dgm id="{F43BBB60-4778-4287-B08B-FF96159921DB}"/>
                                            </p:graphicEl>
                                          </p:spTgt>
                                        </p:tgtEl>
                                        <p:attrNameLst>
                                          <p:attrName>style.visibility</p:attrName>
                                        </p:attrNameLst>
                                      </p:cBhvr>
                                      <p:to>
                                        <p:strVal val="visible"/>
                                      </p:to>
                                    </p:set>
                                    <p:animEffect transition="in" filter="fade">
                                      <p:cBhvr>
                                        <p:cTn id="65" dur="1000"/>
                                        <p:tgtEl>
                                          <p:spTgt spid="5">
                                            <p:graphicEl>
                                              <a:dgm id="{F43BBB60-4778-4287-B08B-FF96159921DB}"/>
                                            </p:graphicEl>
                                          </p:spTgt>
                                        </p:tgtEl>
                                      </p:cBhvr>
                                    </p:animEffect>
                                    <p:anim calcmode="lin" valueType="num">
                                      <p:cBhvr>
                                        <p:cTn id="66" dur="1000" fill="hold"/>
                                        <p:tgtEl>
                                          <p:spTgt spid="5">
                                            <p:graphicEl>
                                              <a:dgm id="{F43BBB60-4778-4287-B08B-FF96159921DB}"/>
                                            </p:graphicEl>
                                          </p:spTgt>
                                        </p:tgtEl>
                                        <p:attrNameLst>
                                          <p:attrName>ppt_x</p:attrName>
                                        </p:attrNameLst>
                                      </p:cBhvr>
                                      <p:tavLst>
                                        <p:tav tm="0">
                                          <p:val>
                                            <p:strVal val="#ppt_x"/>
                                          </p:val>
                                        </p:tav>
                                        <p:tav tm="100000">
                                          <p:val>
                                            <p:strVal val="#ppt_x"/>
                                          </p:val>
                                        </p:tav>
                                      </p:tavLst>
                                    </p:anim>
                                    <p:anim calcmode="lin" valueType="num">
                                      <p:cBhvr>
                                        <p:cTn id="67" dur="1000" fill="hold"/>
                                        <p:tgtEl>
                                          <p:spTgt spid="5">
                                            <p:graphicEl>
                                              <a:dgm id="{F43BBB60-4778-4287-B08B-FF96159921DB}"/>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 calcmode="lin" valueType="num">
                                      <p:cBhvr>
                                        <p:cTn id="7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6">
                                            <p:txEl>
                                              <p:pRg st="1" end="1"/>
                                            </p:txEl>
                                          </p:spTgt>
                                        </p:tgtEl>
                                        <p:attrNameLst>
                                          <p:attrName>style.visibility</p:attrName>
                                        </p:attrNameLst>
                                      </p:cBhvr>
                                      <p:to>
                                        <p:strVal val="visible"/>
                                      </p:to>
                                    </p:set>
                                    <p:anim calcmode="lin" valueType="num">
                                      <p:cBhvr>
                                        <p:cTn id="8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1"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82"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C8BDF8D-E96C-476A-9EEA-366B3430D6C0}"/>
              </a:ext>
            </a:extLst>
          </p:cNvPr>
          <p:cNvSpPr/>
          <p:nvPr/>
        </p:nvSpPr>
        <p:spPr>
          <a:xfrm>
            <a:off x="130627" y="202389"/>
            <a:ext cx="2307773" cy="769441"/>
          </a:xfrm>
          <a:prstGeom prst="rect">
            <a:avLst/>
          </a:prstGeom>
        </p:spPr>
        <p:txBody>
          <a:bodyPr wrap="square">
            <a:spAutoFit/>
            <a:scene3d>
              <a:camera prst="orthographicFront"/>
              <a:lightRig rig="chilly" dir="t"/>
            </a:scene3d>
            <a:sp3d extrusionH="57150" prstMaterial="softEdge">
              <a:bevelT w="25400" h="38100"/>
            </a:sp3d>
          </a:bodyPr>
          <a:lstStyle/>
          <a:p>
            <a:pPr algn="ctr"/>
            <a:r>
              <a:rPr lang="ro-RO" sz="4400" b="1" smtClean="0">
                <a:ln/>
                <a:solidFill>
                  <a:schemeClr val="accent4"/>
                </a:solidFill>
              </a:rPr>
              <a:t>VĂD</a:t>
            </a:r>
            <a:endParaRPr lang="ro-RO" sz="4400" b="1">
              <a:ln/>
              <a:solidFill>
                <a:schemeClr val="accent4"/>
              </a:solidFill>
            </a:endParaRPr>
          </a:p>
        </p:txBody>
      </p:sp>
      <p:sp>
        <p:nvSpPr>
          <p:cNvPr id="3" name="Rectángulo 2">
            <a:extLst>
              <a:ext uri="{FF2B5EF4-FFF2-40B4-BE49-F238E27FC236}">
                <a16:creationId xmlns:a16="http://schemas.microsoft.com/office/drawing/2014/main" xmlns="" id="{A4FA2290-F2F0-46AB-8D3A-B18BCD48C3DD}"/>
              </a:ext>
            </a:extLst>
          </p:cNvPr>
          <p:cNvSpPr/>
          <p:nvPr/>
        </p:nvSpPr>
        <p:spPr>
          <a:xfrm>
            <a:off x="1959429" y="125444"/>
            <a:ext cx="7053943" cy="923330"/>
          </a:xfrm>
          <a:prstGeom prst="rect">
            <a:avLst/>
          </a:prstGeom>
        </p:spPr>
        <p:txBody>
          <a:bodyPr wrap="square">
            <a:spAutoFit/>
          </a:bodyPr>
          <a:lstStyle/>
          <a:p>
            <a:pPr algn="ctr"/>
            <a:r>
              <a:rPr lang="ro-RO" b="1" dirty="0" smtClean="0">
                <a:solidFill>
                  <a:srgbClr val="D1CB9F"/>
                </a:solidFill>
                <a:latin typeface="Comic Sans MS" panose="030F0702030302020204" pitchFamily="66" charset="0"/>
              </a:rPr>
              <a:t>„</a:t>
            </a:r>
            <a:r>
              <a:rPr lang="ro-RO" b="1" dirty="0" smtClean="0">
                <a:solidFill>
                  <a:srgbClr val="D1CB9F"/>
                </a:solidFill>
                <a:latin typeface="Comic Sans MS" panose="030F0702030302020204" pitchFamily="66" charset="0"/>
              </a:rPr>
              <a:t>Pentru că </a:t>
            </a:r>
            <a:r>
              <a:rPr lang="ro-RO" b="1" dirty="0" smtClean="0">
                <a:solidFill>
                  <a:srgbClr val="D1CB9F"/>
                </a:solidFill>
                <a:latin typeface="Comic Sans MS" panose="030F0702030302020204" pitchFamily="66" charset="0"/>
              </a:rPr>
              <a:t>noi nu ne uităm la lucrurile care se văd, ci la cele ce nu se văd; căci lucrurile care se văd, sunt trecătoare, pe când cele ce nu se văd, sunt </a:t>
            </a:r>
            <a:r>
              <a:rPr lang="ro-RO" b="1" dirty="0" err="1" smtClean="0">
                <a:solidFill>
                  <a:srgbClr val="D1CB9F"/>
                </a:solidFill>
                <a:latin typeface="Comic Sans MS" panose="030F0702030302020204" pitchFamily="66" charset="0"/>
              </a:rPr>
              <a:t>veșnice</a:t>
            </a:r>
            <a:r>
              <a:rPr lang="ro-RO" b="1" dirty="0" smtClean="0">
                <a:solidFill>
                  <a:srgbClr val="D1CB9F"/>
                </a:solidFill>
                <a:latin typeface="Comic Sans MS" panose="030F0702030302020204" pitchFamily="66" charset="0"/>
              </a:rPr>
              <a:t>.” </a:t>
            </a:r>
            <a:r>
              <a:rPr lang="ro-RO" sz="1600" b="1" dirty="0" smtClean="0">
                <a:solidFill>
                  <a:srgbClr val="D1CB9F"/>
                </a:solidFill>
                <a:latin typeface="Comic Sans MS" panose="030F0702030302020204" pitchFamily="66" charset="0"/>
              </a:rPr>
              <a:t>(2 Corinteni 4:18)</a:t>
            </a:r>
            <a:endParaRPr lang="ro-RO" b="1" dirty="0">
              <a:solidFill>
                <a:srgbClr val="D1CB9F"/>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DAF99B3-5E8C-4082-8191-AB56325228C6}"/>
              </a:ext>
            </a:extLst>
          </p:cNvPr>
          <p:cNvSpPr txBox="1"/>
          <p:nvPr/>
        </p:nvSpPr>
        <p:spPr>
          <a:xfrm>
            <a:off x="239485" y="5457617"/>
            <a:ext cx="8665029" cy="1400383"/>
          </a:xfrm>
          <a:prstGeom prst="rect">
            <a:avLst/>
          </a:prstGeom>
          <a:noFill/>
        </p:spPr>
        <p:txBody>
          <a:bodyPr wrap="square" rtlCol="0">
            <a:spAutoFit/>
          </a:bodyPr>
          <a:lstStyle/>
          <a:p>
            <a:pPr>
              <a:spcBef>
                <a:spcPts val="600"/>
              </a:spcBef>
            </a:pPr>
            <a:r>
              <a:rPr lang="ro-RO" sz="2000" b="1">
                <a:solidFill>
                  <a:schemeClr val="bg1"/>
                </a:solidFill>
                <a:effectLst>
                  <a:glow rad="127000">
                    <a:srgbClr val="222010"/>
                  </a:glow>
                </a:effectLst>
              </a:rPr>
              <a:t>Cu toate că bogățiile nu sunt rele, chiar și așa, posedă puterea de a ne înșela și a cere de la noi o atenție nemeritată. </a:t>
            </a:r>
          </a:p>
          <a:p>
            <a:pPr>
              <a:spcBef>
                <a:spcPts val="600"/>
              </a:spcBef>
            </a:pPr>
            <a:r>
              <a:rPr lang="ro-RO" sz="2000" b="1">
                <a:solidFill>
                  <a:schemeClr val="bg1"/>
                </a:solidFill>
                <a:effectLst>
                  <a:glow rad="127000">
                    <a:srgbClr val="222010"/>
                  </a:glow>
                </a:effectLst>
              </a:rPr>
              <a:t>Din acest motiv, suntem chemați să ne menținem privirea fixă, nu la cele materiale, ci la ISUS </a:t>
            </a:r>
            <a:r>
              <a:rPr lang="ro-RO" sz="2000" b="1">
                <a:solidFill>
                  <a:schemeClr val="bg1"/>
                </a:solidFill>
                <a:effectLst>
                  <a:glow rad="127000">
                    <a:srgbClr val="222010"/>
                  </a:glow>
                </a:effectLst>
              </a:rPr>
              <a:t>(</a:t>
            </a:r>
            <a:r>
              <a:rPr lang="ro-RO" sz="2000" b="1" smtClean="0">
                <a:solidFill>
                  <a:schemeClr val="bg1"/>
                </a:solidFill>
                <a:effectLst>
                  <a:glow rad="127000">
                    <a:srgbClr val="222010"/>
                  </a:glow>
                </a:effectLst>
              </a:rPr>
              <a:t>Evrei</a:t>
            </a:r>
            <a:r>
              <a:rPr lang="ro-RO" sz="2000" b="1" smtClean="0">
                <a:solidFill>
                  <a:schemeClr val="bg1"/>
                </a:solidFill>
                <a:effectLst>
                  <a:glow rad="127000">
                    <a:srgbClr val="222010"/>
                  </a:glow>
                </a:effectLst>
              </a:rPr>
              <a:t> </a:t>
            </a:r>
            <a:r>
              <a:rPr lang="ro-RO" sz="2000" b="1" smtClean="0">
                <a:solidFill>
                  <a:schemeClr val="bg1"/>
                </a:solidFill>
                <a:effectLst>
                  <a:glow rad="127000">
                    <a:srgbClr val="222010"/>
                  </a:glow>
                </a:effectLst>
              </a:rPr>
              <a:t>12:2</a:t>
            </a:r>
            <a:r>
              <a:rPr lang="ro-RO" sz="2000" b="1" smtClean="0">
                <a:solidFill>
                  <a:schemeClr val="bg1"/>
                </a:solidFill>
                <a:effectLst>
                  <a:glow rad="127000">
                    <a:srgbClr val="222010"/>
                  </a:glow>
                </a:effectLst>
              </a:rPr>
              <a:t>).</a:t>
            </a:r>
            <a:endParaRPr lang="ro-RO" sz="2000" b="1">
              <a:solidFill>
                <a:schemeClr val="bg1"/>
              </a:solidFill>
              <a:effectLst>
                <a:glow rad="127000">
                  <a:srgbClr val="222010"/>
                </a:glow>
              </a:effectLst>
            </a:endParaRPr>
          </a:p>
        </p:txBody>
      </p:sp>
      <p:sp>
        <p:nvSpPr>
          <p:cNvPr id="5" name="Rectángulo 4">
            <a:extLst>
              <a:ext uri="{FF2B5EF4-FFF2-40B4-BE49-F238E27FC236}">
                <a16:creationId xmlns:a16="http://schemas.microsoft.com/office/drawing/2014/main" xmlns="" id="{1575BA0D-596B-408B-B59E-EAB8162B3D7A}"/>
              </a:ext>
            </a:extLst>
          </p:cNvPr>
          <p:cNvSpPr/>
          <p:nvPr/>
        </p:nvSpPr>
        <p:spPr>
          <a:xfrm>
            <a:off x="272141" y="1313325"/>
            <a:ext cx="8599715" cy="400110"/>
          </a:xfrm>
          <a:prstGeom prst="rect">
            <a:avLst/>
          </a:prstGeom>
        </p:spPr>
        <p:txBody>
          <a:bodyPr wrap="square">
            <a:spAutoFit/>
          </a:bodyPr>
          <a:lstStyle/>
          <a:p>
            <a:pPr>
              <a:spcBef>
                <a:spcPts val="600"/>
              </a:spcBef>
            </a:pPr>
            <a:r>
              <a:rPr lang="ro-RO" sz="2000" b="1" dirty="0">
                <a:solidFill>
                  <a:schemeClr val="bg1"/>
                </a:solidFill>
                <a:effectLst>
                  <a:glow rad="127000">
                    <a:srgbClr val="222010"/>
                  </a:glow>
                </a:effectLst>
              </a:rPr>
              <a:t>Lăcomia a început în </a:t>
            </a:r>
            <a:r>
              <a:rPr lang="ro-RO" sz="2000" b="1" dirty="0" err="1">
                <a:solidFill>
                  <a:schemeClr val="bg1"/>
                </a:solidFill>
                <a:effectLst>
                  <a:glow rad="127000">
                    <a:srgbClr val="222010"/>
                  </a:glow>
                </a:effectLst>
              </a:rPr>
              <a:t>soția</a:t>
            </a:r>
            <a:r>
              <a:rPr lang="ro-RO" sz="2000" b="1" dirty="0">
                <a:solidFill>
                  <a:schemeClr val="bg1"/>
                </a:solidFill>
                <a:effectLst>
                  <a:glow rad="127000">
                    <a:srgbClr val="222010"/>
                  </a:glow>
                </a:effectLst>
              </a:rPr>
              <a:t> lui </a:t>
            </a:r>
            <a:r>
              <a:rPr lang="ro-RO" sz="2000" b="1" dirty="0" err="1">
                <a:solidFill>
                  <a:schemeClr val="bg1"/>
                </a:solidFill>
                <a:effectLst>
                  <a:glow rad="127000">
                    <a:srgbClr val="222010"/>
                  </a:glow>
                </a:effectLst>
              </a:rPr>
              <a:t>Potifar</a:t>
            </a:r>
            <a:r>
              <a:rPr lang="ro-RO" sz="2000" b="1" dirty="0">
                <a:solidFill>
                  <a:schemeClr val="bg1"/>
                </a:solidFill>
                <a:effectLst>
                  <a:glow rad="127000">
                    <a:srgbClr val="222010"/>
                  </a:glow>
                </a:effectLst>
              </a:rPr>
              <a:t> </a:t>
            </a:r>
            <a:r>
              <a:rPr lang="ro-RO" sz="2000" b="1" dirty="0" smtClean="0">
                <a:solidFill>
                  <a:schemeClr val="bg1"/>
                </a:solidFill>
                <a:effectLst>
                  <a:glow rad="127000">
                    <a:srgbClr val="222010"/>
                  </a:glow>
                </a:effectLst>
              </a:rPr>
              <a:t>când „a </a:t>
            </a:r>
            <a:r>
              <a:rPr lang="ro-RO" sz="2000" b="1" dirty="0">
                <a:solidFill>
                  <a:schemeClr val="bg1"/>
                </a:solidFill>
                <a:effectLst>
                  <a:glow rad="127000">
                    <a:srgbClr val="222010"/>
                  </a:glow>
                </a:effectLst>
              </a:rPr>
              <a:t>pus ochii pe </a:t>
            </a:r>
            <a:r>
              <a:rPr lang="ro-RO" sz="2000" b="1" dirty="0" smtClean="0">
                <a:solidFill>
                  <a:schemeClr val="bg1"/>
                </a:solidFill>
                <a:effectLst>
                  <a:glow rad="127000">
                    <a:srgbClr val="222010"/>
                  </a:glow>
                </a:effectLst>
              </a:rPr>
              <a:t>Iosif” (Geneza 39:7).</a:t>
            </a:r>
            <a:endParaRPr lang="ro-RO" sz="2000" b="1" dirty="0">
              <a:solidFill>
                <a:schemeClr val="bg1"/>
              </a:solidFill>
              <a:effectLst>
                <a:glow rad="127000">
                  <a:srgbClr val="222010"/>
                </a:glow>
              </a:effectLst>
            </a:endParaRPr>
          </a:p>
        </p:txBody>
      </p:sp>
      <p:sp>
        <p:nvSpPr>
          <p:cNvPr id="6" name="Rectángulo 5">
            <a:extLst>
              <a:ext uri="{FF2B5EF4-FFF2-40B4-BE49-F238E27FC236}">
                <a16:creationId xmlns:a16="http://schemas.microsoft.com/office/drawing/2014/main" xmlns="" id="{F8911B68-0343-4BD7-BFDA-F7B18629D90A}"/>
              </a:ext>
            </a:extLst>
          </p:cNvPr>
          <p:cNvSpPr/>
          <p:nvPr/>
        </p:nvSpPr>
        <p:spPr>
          <a:xfrm>
            <a:off x="272141" y="1825854"/>
            <a:ext cx="4572001" cy="3631763"/>
          </a:xfrm>
          <a:prstGeom prst="rect">
            <a:avLst/>
          </a:prstGeom>
        </p:spPr>
        <p:txBody>
          <a:bodyPr>
            <a:spAutoFit/>
          </a:bodyPr>
          <a:lstStyle/>
          <a:p>
            <a:pPr>
              <a:spcBef>
                <a:spcPts val="600"/>
              </a:spcBef>
            </a:pPr>
            <a:r>
              <a:rPr lang="ro-RO" sz="2000" b="1" dirty="0">
                <a:solidFill>
                  <a:schemeClr val="bg1"/>
                </a:solidFill>
                <a:effectLst>
                  <a:glow rad="127000">
                    <a:srgbClr val="222010"/>
                  </a:glow>
                </a:effectLst>
              </a:rPr>
              <a:t>A ne fixa ochii pe lucrurile </a:t>
            </a:r>
            <a:r>
              <a:rPr lang="ro-RO" sz="2000" b="1" dirty="0" err="1">
                <a:solidFill>
                  <a:schemeClr val="bg1"/>
                </a:solidFill>
                <a:effectLst>
                  <a:glow rad="127000">
                    <a:srgbClr val="222010"/>
                  </a:glow>
                </a:effectLst>
              </a:rPr>
              <a:t>pământești</a:t>
            </a:r>
            <a:r>
              <a:rPr lang="ro-RO" sz="2000" b="1" dirty="0">
                <a:solidFill>
                  <a:schemeClr val="bg1"/>
                </a:solidFill>
                <a:effectLst>
                  <a:glow rad="127000">
                    <a:srgbClr val="222010"/>
                  </a:glow>
                </a:effectLst>
              </a:rPr>
              <a:t> atrage pericolul de a le dori mai mult decât pe cele spirituale. Este </a:t>
            </a:r>
            <a:r>
              <a:rPr lang="ro-RO" sz="2000" b="1" dirty="0" err="1">
                <a:solidFill>
                  <a:schemeClr val="bg1"/>
                </a:solidFill>
                <a:effectLst>
                  <a:glow rad="127000">
                    <a:srgbClr val="222010"/>
                  </a:glow>
                </a:effectLst>
              </a:rPr>
              <a:t>sămânța</a:t>
            </a:r>
            <a:r>
              <a:rPr lang="ro-RO" sz="2000" b="1" dirty="0">
                <a:solidFill>
                  <a:schemeClr val="bg1"/>
                </a:solidFill>
                <a:effectLst>
                  <a:glow rad="127000">
                    <a:srgbClr val="222010"/>
                  </a:glow>
                </a:effectLst>
              </a:rPr>
              <a:t> lăcomiei. </a:t>
            </a:r>
          </a:p>
          <a:p>
            <a:pPr>
              <a:spcBef>
                <a:spcPts val="600"/>
              </a:spcBef>
            </a:pPr>
            <a:r>
              <a:rPr lang="ro-RO" sz="2000" b="1" dirty="0">
                <a:solidFill>
                  <a:schemeClr val="bg1"/>
                </a:solidFill>
                <a:effectLst>
                  <a:glow rad="127000">
                    <a:srgbClr val="222010"/>
                  </a:glow>
                </a:effectLst>
              </a:rPr>
              <a:t>În parabola semănătorului, Isus a explicat că </a:t>
            </a:r>
            <a:r>
              <a:rPr lang="ro-RO" sz="2000" b="1" dirty="0" err="1">
                <a:solidFill>
                  <a:schemeClr val="bg1"/>
                </a:solidFill>
                <a:effectLst>
                  <a:glow rad="127000">
                    <a:srgbClr val="222010"/>
                  </a:glow>
                </a:effectLst>
              </a:rPr>
              <a:t>sămânța</a:t>
            </a:r>
            <a:r>
              <a:rPr lang="ro-RO" sz="2000" b="1" dirty="0">
                <a:solidFill>
                  <a:schemeClr val="bg1"/>
                </a:solidFill>
                <a:effectLst>
                  <a:glow rad="127000">
                    <a:srgbClr val="222010"/>
                  </a:glow>
                </a:effectLst>
              </a:rPr>
              <a:t> căzută între spini a fost sufocată de </a:t>
            </a:r>
            <a:r>
              <a:rPr lang="ro-RO" sz="2000" b="1" dirty="0" smtClean="0">
                <a:solidFill>
                  <a:schemeClr val="bg1"/>
                </a:solidFill>
                <a:effectLst>
                  <a:glow rad="127000">
                    <a:srgbClr val="222010"/>
                  </a:glow>
                </a:effectLst>
              </a:rPr>
              <a:t>„îngrijorările </a:t>
            </a:r>
            <a:r>
              <a:rPr lang="ro-RO" sz="2000" b="1" dirty="0" err="1">
                <a:solidFill>
                  <a:schemeClr val="bg1"/>
                </a:solidFill>
                <a:effectLst>
                  <a:glow rad="127000">
                    <a:srgbClr val="222010"/>
                  </a:glow>
                </a:effectLst>
              </a:rPr>
              <a:t>vieții</a:t>
            </a:r>
            <a:r>
              <a:rPr lang="ro-RO" sz="2000" b="1" dirty="0">
                <a:solidFill>
                  <a:schemeClr val="bg1"/>
                </a:solidFill>
                <a:effectLst>
                  <a:glow rad="127000">
                    <a:srgbClr val="222010"/>
                  </a:glow>
                </a:effectLst>
              </a:rPr>
              <a:t> </a:t>
            </a:r>
            <a:r>
              <a:rPr lang="ro-RO" sz="2000" b="1" dirty="0" err="1">
                <a:solidFill>
                  <a:schemeClr val="bg1"/>
                </a:solidFill>
                <a:effectLst>
                  <a:glow rad="127000">
                    <a:srgbClr val="222010"/>
                  </a:glow>
                </a:effectLst>
              </a:rPr>
              <a:t>și</a:t>
            </a:r>
            <a:r>
              <a:rPr lang="ro-RO" sz="2000" b="1" dirty="0">
                <a:solidFill>
                  <a:schemeClr val="bg1"/>
                </a:solidFill>
                <a:effectLst>
                  <a:glow rad="127000">
                    <a:srgbClr val="222010"/>
                  </a:glow>
                </a:effectLst>
              </a:rPr>
              <a:t> </a:t>
            </a:r>
            <a:r>
              <a:rPr lang="ro-RO" sz="2000" b="1" dirty="0" err="1">
                <a:solidFill>
                  <a:schemeClr val="bg1"/>
                </a:solidFill>
                <a:effectLst>
                  <a:glow rad="127000">
                    <a:srgbClr val="222010"/>
                  </a:glow>
                </a:effectLst>
              </a:rPr>
              <a:t>înșelăciunea</a:t>
            </a:r>
            <a:r>
              <a:rPr lang="ro-RO" sz="2000" b="1" dirty="0">
                <a:solidFill>
                  <a:schemeClr val="bg1"/>
                </a:solidFill>
                <a:effectLst>
                  <a:glow rad="127000">
                    <a:srgbClr val="222010"/>
                  </a:glow>
                </a:effectLst>
              </a:rPr>
              <a:t> </a:t>
            </a:r>
            <a:r>
              <a:rPr lang="ro-RO" sz="2000" b="1" dirty="0" err="1" smtClean="0">
                <a:solidFill>
                  <a:schemeClr val="bg1"/>
                </a:solidFill>
                <a:effectLst>
                  <a:glow rad="127000">
                    <a:srgbClr val="222010"/>
                  </a:glow>
                </a:effectLst>
              </a:rPr>
              <a:t>bogăției</a:t>
            </a:r>
            <a:r>
              <a:rPr lang="ro-RO" sz="2000" b="1" dirty="0" smtClean="0">
                <a:solidFill>
                  <a:schemeClr val="bg1"/>
                </a:solidFill>
                <a:effectLst>
                  <a:glow rad="127000">
                    <a:srgbClr val="222010"/>
                  </a:glow>
                </a:effectLst>
              </a:rPr>
              <a:t>” (Matei 13:22 </a:t>
            </a:r>
            <a:r>
              <a:rPr lang="ro-RO" sz="2000" b="1" dirty="0" err="1" smtClean="0">
                <a:solidFill>
                  <a:schemeClr val="bg1"/>
                </a:solidFill>
                <a:effectLst>
                  <a:glow rad="127000">
                    <a:srgbClr val="222010"/>
                  </a:glow>
                </a:effectLst>
              </a:rPr>
              <a:t>NTR</a:t>
            </a:r>
            <a:r>
              <a:rPr lang="ro-RO" sz="2000" b="1" dirty="0" smtClean="0">
                <a:solidFill>
                  <a:schemeClr val="bg1"/>
                </a:solidFill>
                <a:effectLst>
                  <a:glow rad="127000">
                    <a:srgbClr val="222010"/>
                  </a:glow>
                </a:effectLst>
              </a:rPr>
              <a:t>).</a:t>
            </a:r>
          </a:p>
          <a:p>
            <a:pPr>
              <a:spcBef>
                <a:spcPts val="600"/>
              </a:spcBef>
            </a:pPr>
            <a:r>
              <a:rPr lang="ro-RO" sz="2000" b="1" dirty="0" smtClean="0">
                <a:solidFill>
                  <a:schemeClr val="bg1"/>
                </a:solidFill>
                <a:effectLst>
                  <a:glow rad="127000">
                    <a:srgbClr val="222010"/>
                  </a:glow>
                </a:effectLst>
              </a:rPr>
              <a:t>Săracii </a:t>
            </a:r>
            <a:r>
              <a:rPr lang="ro-RO" sz="2000" b="1" dirty="0">
                <a:solidFill>
                  <a:schemeClr val="bg1"/>
                </a:solidFill>
                <a:effectLst>
                  <a:glow rad="127000">
                    <a:srgbClr val="222010"/>
                  </a:glow>
                </a:effectLst>
              </a:rPr>
              <a:t>se gândesc că nu au destul, </a:t>
            </a:r>
            <a:r>
              <a:rPr lang="ro-RO" sz="2000" b="1" dirty="0" err="1">
                <a:solidFill>
                  <a:schemeClr val="bg1"/>
                </a:solidFill>
                <a:effectLst>
                  <a:glow rad="127000">
                    <a:srgbClr val="222010"/>
                  </a:glow>
                </a:effectLst>
              </a:rPr>
              <a:t>bogații</a:t>
            </a:r>
            <a:r>
              <a:rPr lang="ro-RO" sz="2000" b="1" dirty="0">
                <a:solidFill>
                  <a:schemeClr val="bg1"/>
                </a:solidFill>
                <a:effectLst>
                  <a:glow rad="127000">
                    <a:srgbClr val="222010"/>
                  </a:glow>
                </a:effectLst>
              </a:rPr>
              <a:t> se gândesc cum să </a:t>
            </a:r>
            <a:r>
              <a:rPr lang="ro-RO" sz="2000" b="1" dirty="0" err="1">
                <a:solidFill>
                  <a:schemeClr val="bg1"/>
                </a:solidFill>
                <a:effectLst>
                  <a:glow rad="127000">
                    <a:srgbClr val="222010"/>
                  </a:glow>
                </a:effectLst>
              </a:rPr>
              <a:t>își</a:t>
            </a:r>
            <a:r>
              <a:rPr lang="ro-RO" sz="2000" b="1" dirty="0">
                <a:solidFill>
                  <a:schemeClr val="bg1"/>
                </a:solidFill>
                <a:effectLst>
                  <a:glow rad="127000">
                    <a:srgbClr val="222010"/>
                  </a:glow>
                </a:effectLst>
              </a:rPr>
              <a:t> îndeplinească </a:t>
            </a:r>
            <a:r>
              <a:rPr lang="ro-RO" sz="2000" b="1" dirty="0" err="1" smtClean="0">
                <a:solidFill>
                  <a:schemeClr val="bg1"/>
                </a:solidFill>
                <a:effectLst>
                  <a:glow rad="127000">
                    <a:srgbClr val="222010"/>
                  </a:glow>
                </a:effectLst>
              </a:rPr>
              <a:t>dorințele</a:t>
            </a:r>
            <a:r>
              <a:rPr lang="ro-RO" sz="2000" b="1" dirty="0" smtClean="0">
                <a:solidFill>
                  <a:schemeClr val="bg1"/>
                </a:solidFill>
                <a:effectLst>
                  <a:glow rad="127000">
                    <a:srgbClr val="222010"/>
                  </a:glow>
                </a:effectLst>
              </a:rPr>
              <a:t>.</a:t>
            </a:r>
            <a:endParaRPr lang="ro-RO" sz="2000" b="1" dirty="0">
              <a:solidFill>
                <a:schemeClr val="bg1"/>
              </a:solidFill>
              <a:effectLst>
                <a:glow rad="127000">
                  <a:srgbClr val="222010"/>
                </a:glow>
              </a:effectLst>
            </a:endParaRPr>
          </a:p>
        </p:txBody>
      </p:sp>
    </p:spTree>
    <p:extLst>
      <p:ext uri="{BB962C8B-B14F-4D97-AF65-F5344CB8AC3E}">
        <p14:creationId xmlns:p14="http://schemas.microsoft.com/office/powerpoint/2010/main" xmlns="" val="953876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left)">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left)">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wipe(left)">
                                      <p:cBhvr>
                                        <p:cTn id="4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5E06C28-B486-4B43-917D-E49649654E86}"/>
              </a:ext>
            </a:extLst>
          </p:cNvPr>
          <p:cNvSpPr/>
          <p:nvPr/>
        </p:nvSpPr>
        <p:spPr>
          <a:xfrm>
            <a:off x="1" y="338554"/>
            <a:ext cx="2525485" cy="769441"/>
          </a:xfrm>
          <a:prstGeom prst="rect">
            <a:avLst/>
          </a:prstGeom>
        </p:spPr>
        <p:txBody>
          <a:bodyPr wrap="square">
            <a:spAutoFit/>
          </a:bodyPr>
          <a:lstStyle/>
          <a:p>
            <a:pPr algn="ctr"/>
            <a:r>
              <a:rPr lang="ro-RO" sz="4400" b="1" smtClean="0">
                <a:ln w="6600">
                  <a:solidFill>
                    <a:srgbClr val="832F28"/>
                  </a:solidFill>
                  <a:prstDash val="solid"/>
                </a:ln>
                <a:solidFill>
                  <a:srgbClr val="FFFFFF"/>
                </a:solidFill>
                <a:effectLst>
                  <a:outerShdw dist="38100" dir="2700000" algn="tl" rotWithShape="0">
                    <a:schemeClr val="accent2"/>
                  </a:outerShdw>
                </a:effectLst>
              </a:rPr>
              <a:t>VREAU</a:t>
            </a:r>
            <a:endParaRPr lang="ro-RO" sz="4400" b="1">
              <a:ln w="6600">
                <a:solidFill>
                  <a:srgbClr val="832F28"/>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4C9D1FE2-3A6E-4272-A366-D91A1AD34612}"/>
              </a:ext>
            </a:extLst>
          </p:cNvPr>
          <p:cNvSpPr/>
          <p:nvPr/>
        </p:nvSpPr>
        <p:spPr>
          <a:xfrm>
            <a:off x="2129246" y="123111"/>
            <a:ext cx="7014753" cy="1200329"/>
          </a:xfrm>
          <a:prstGeom prst="rect">
            <a:avLst/>
          </a:prstGeom>
        </p:spPr>
        <p:txBody>
          <a:bodyPr wrap="square">
            <a:spAutoFit/>
          </a:bodyPr>
          <a:lstStyle/>
          <a:p>
            <a:pPr algn="ctr"/>
            <a:r>
              <a:rPr lang="ro-RO" b="1" smtClean="0">
                <a:solidFill>
                  <a:srgbClr val="832F28"/>
                </a:solidFill>
                <a:latin typeface="Comic Sans MS" panose="030F0702030302020204" pitchFamily="66" charset="0"/>
              </a:rPr>
              <a:t>„</a:t>
            </a:r>
            <a:r>
              <a:rPr lang="ro-RO" b="1" smtClean="0">
                <a:solidFill>
                  <a:srgbClr val="832F28"/>
                </a:solidFill>
                <a:latin typeface="Comic Sans MS" panose="030F0702030302020204" pitchFamily="66" charset="0"/>
              </a:rPr>
              <a:t>Femeia </a:t>
            </a:r>
            <a:r>
              <a:rPr lang="ro-RO" b="1" smtClean="0">
                <a:solidFill>
                  <a:srgbClr val="832F28"/>
                </a:solidFill>
                <a:latin typeface="Comic Sans MS" panose="030F0702030302020204" pitchFamily="66" charset="0"/>
              </a:rPr>
              <a:t>a văzut că pomul era bun de </a:t>
            </a:r>
            <a:r>
              <a:rPr lang="ro-RO" b="1" smtClean="0">
                <a:solidFill>
                  <a:srgbClr val="832F28"/>
                </a:solidFill>
                <a:latin typeface="Comic Sans MS" panose="030F0702030302020204" pitchFamily="66" charset="0"/>
              </a:rPr>
              <a:t>mâncat</a:t>
            </a:r>
            <a:r>
              <a:rPr lang="ro-RO" b="1" smtClean="0">
                <a:solidFill>
                  <a:srgbClr val="832F28"/>
                </a:solidFill>
                <a:latin typeface="Comic Sans MS" panose="030F0702030302020204" pitchFamily="66" charset="0"/>
              </a:rPr>
              <a:t> şi plăcut de </a:t>
            </a:r>
            <a:r>
              <a:rPr lang="ro-RO" b="1" smtClean="0">
                <a:solidFill>
                  <a:srgbClr val="832F28"/>
                </a:solidFill>
                <a:latin typeface="Comic Sans MS" panose="030F0702030302020204" pitchFamily="66" charset="0"/>
              </a:rPr>
              <a:t>privit</a:t>
            </a:r>
            <a:r>
              <a:rPr lang="ro-RO" b="1" smtClean="0">
                <a:solidFill>
                  <a:srgbClr val="832F28"/>
                </a:solidFill>
                <a:latin typeface="Comic Sans MS" panose="030F0702030302020204" pitchFamily="66" charset="0"/>
              </a:rPr>
              <a:t>, şi că pomul era de dorit ca să deschidă cuiva </a:t>
            </a:r>
            <a:r>
              <a:rPr lang="ro-RO" b="1" smtClean="0">
                <a:solidFill>
                  <a:srgbClr val="832F28"/>
                </a:solidFill>
                <a:latin typeface="Comic Sans MS" panose="030F0702030302020204" pitchFamily="66" charset="0"/>
              </a:rPr>
              <a:t>mintea</a:t>
            </a:r>
            <a:r>
              <a:rPr lang="ro-RO" b="1" smtClean="0">
                <a:solidFill>
                  <a:srgbClr val="832F28"/>
                </a:solidFill>
                <a:latin typeface="Comic Sans MS" panose="030F0702030302020204" pitchFamily="66" charset="0"/>
              </a:rPr>
              <a:t>. A luat deci din rodul </a:t>
            </a:r>
            <a:r>
              <a:rPr lang="ro-RO" b="1" smtClean="0">
                <a:solidFill>
                  <a:srgbClr val="832F28"/>
                </a:solidFill>
                <a:latin typeface="Comic Sans MS" panose="030F0702030302020204" pitchFamily="66" charset="0"/>
              </a:rPr>
              <a:t>lui</a:t>
            </a:r>
            <a:r>
              <a:rPr lang="ro-RO" b="1" smtClean="0">
                <a:solidFill>
                  <a:srgbClr val="832F28"/>
                </a:solidFill>
                <a:latin typeface="Comic Sans MS" panose="030F0702030302020204" pitchFamily="66" charset="0"/>
              </a:rPr>
              <a:t>, şi a </a:t>
            </a:r>
            <a:r>
              <a:rPr lang="ro-RO" b="1" smtClean="0">
                <a:solidFill>
                  <a:srgbClr val="832F28"/>
                </a:solidFill>
                <a:latin typeface="Comic Sans MS" panose="030F0702030302020204" pitchFamily="66" charset="0"/>
              </a:rPr>
              <a:t>mâncat</a:t>
            </a:r>
            <a:r>
              <a:rPr lang="ro-RO" b="1" smtClean="0">
                <a:solidFill>
                  <a:srgbClr val="832F28"/>
                </a:solidFill>
                <a:latin typeface="Comic Sans MS" panose="030F0702030302020204" pitchFamily="66" charset="0"/>
              </a:rPr>
              <a:t>; a dat şi bărbatului </a:t>
            </a:r>
            <a:r>
              <a:rPr lang="ro-RO" b="1" smtClean="0">
                <a:solidFill>
                  <a:srgbClr val="832F28"/>
                </a:solidFill>
                <a:latin typeface="Comic Sans MS" panose="030F0702030302020204" pitchFamily="66" charset="0"/>
              </a:rPr>
              <a:t>ei</a:t>
            </a:r>
            <a:r>
              <a:rPr lang="ro-RO" b="1" smtClean="0">
                <a:solidFill>
                  <a:srgbClr val="832F28"/>
                </a:solidFill>
                <a:latin typeface="Comic Sans MS" panose="030F0702030302020204" pitchFamily="66" charset="0"/>
              </a:rPr>
              <a:t>, care era </a:t>
            </a:r>
            <a:r>
              <a:rPr lang="ro-RO" b="1" smtClean="0">
                <a:solidFill>
                  <a:srgbClr val="832F28"/>
                </a:solidFill>
                <a:latin typeface="Comic Sans MS" panose="030F0702030302020204" pitchFamily="66" charset="0"/>
              </a:rPr>
              <a:t>lângă</a:t>
            </a:r>
            <a:r>
              <a:rPr lang="ro-RO" b="1" smtClean="0">
                <a:solidFill>
                  <a:srgbClr val="832F28"/>
                </a:solidFill>
                <a:latin typeface="Comic Sans MS" panose="030F0702030302020204" pitchFamily="66" charset="0"/>
              </a:rPr>
              <a:t> </a:t>
            </a:r>
            <a:r>
              <a:rPr lang="ro-RO" b="1" smtClean="0">
                <a:solidFill>
                  <a:srgbClr val="832F28"/>
                </a:solidFill>
                <a:latin typeface="Comic Sans MS" panose="030F0702030302020204" pitchFamily="66" charset="0"/>
              </a:rPr>
              <a:t>ea</a:t>
            </a:r>
            <a:r>
              <a:rPr lang="ro-RO" b="1" smtClean="0">
                <a:solidFill>
                  <a:srgbClr val="832F28"/>
                </a:solidFill>
                <a:latin typeface="Comic Sans MS" panose="030F0702030302020204" pitchFamily="66" charset="0"/>
              </a:rPr>
              <a:t>, şi bărbatul a </a:t>
            </a:r>
            <a:r>
              <a:rPr lang="ro-RO" b="1" smtClean="0">
                <a:solidFill>
                  <a:srgbClr val="832F28"/>
                </a:solidFill>
                <a:latin typeface="Comic Sans MS" panose="030F0702030302020204" pitchFamily="66" charset="0"/>
              </a:rPr>
              <a:t>mâncat</a:t>
            </a:r>
            <a:r>
              <a:rPr lang="ro-RO" b="1" smtClean="0">
                <a:solidFill>
                  <a:srgbClr val="832F28"/>
                </a:solidFill>
                <a:latin typeface="Comic Sans MS" panose="030F0702030302020204" pitchFamily="66" charset="0"/>
              </a:rPr>
              <a:t> şi </a:t>
            </a:r>
            <a:r>
              <a:rPr lang="ro-RO" b="1" smtClean="0">
                <a:solidFill>
                  <a:srgbClr val="832F28"/>
                </a:solidFill>
                <a:latin typeface="Comic Sans MS" panose="030F0702030302020204" pitchFamily="66" charset="0"/>
              </a:rPr>
              <a:t>el</a:t>
            </a:r>
            <a:r>
              <a:rPr lang="ro-RO" b="1" smtClean="0">
                <a:solidFill>
                  <a:srgbClr val="832F28"/>
                </a:solidFill>
                <a:latin typeface="Comic Sans MS" panose="030F0702030302020204" pitchFamily="66" charset="0"/>
              </a:rPr>
              <a:t>.” </a:t>
            </a:r>
            <a:r>
              <a:rPr lang="ro-RO" sz="1600" b="1" smtClean="0">
                <a:solidFill>
                  <a:srgbClr val="832F28"/>
                </a:solidFill>
                <a:latin typeface="Comic Sans MS" panose="030F0702030302020204" pitchFamily="66" charset="0"/>
              </a:rPr>
              <a:t>(Geneza</a:t>
            </a:r>
            <a:r>
              <a:rPr lang="ro-RO" sz="1600" b="1" smtClean="0">
                <a:solidFill>
                  <a:srgbClr val="832F28"/>
                </a:solidFill>
                <a:latin typeface="Comic Sans MS" panose="030F0702030302020204" pitchFamily="66" charset="0"/>
              </a:rPr>
              <a:t> </a:t>
            </a:r>
            <a:r>
              <a:rPr lang="ro-RO" sz="1600" b="1" smtClean="0">
                <a:solidFill>
                  <a:srgbClr val="832F28"/>
                </a:solidFill>
                <a:latin typeface="Comic Sans MS" panose="030F0702030302020204" pitchFamily="66" charset="0"/>
              </a:rPr>
              <a:t>3:6)</a:t>
            </a:r>
            <a:endParaRPr lang="ro-RO" sz="1400" b="1">
              <a:solidFill>
                <a:srgbClr val="832F28"/>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217CD0E-BA8D-44C5-BFE6-6BA5994F3056}"/>
              </a:ext>
            </a:extLst>
          </p:cNvPr>
          <p:cNvSpPr txBox="1"/>
          <p:nvPr/>
        </p:nvSpPr>
        <p:spPr>
          <a:xfrm>
            <a:off x="139337" y="1446550"/>
            <a:ext cx="4023360" cy="4939814"/>
          </a:xfrm>
          <a:prstGeom prst="rect">
            <a:avLst/>
          </a:prstGeom>
          <a:noFill/>
        </p:spPr>
        <p:txBody>
          <a:bodyPr wrap="square" rtlCol="0">
            <a:spAutoFit/>
          </a:bodyPr>
          <a:lstStyle/>
          <a:p>
            <a:pPr>
              <a:spcBef>
                <a:spcPts val="600"/>
              </a:spcBef>
            </a:pPr>
            <a:r>
              <a:rPr lang="ro-RO" sz="2000" b="1"/>
              <a:t>Scopul materialismului este să creeze o nevoie și să ofere o modalitate de a o satisface. </a:t>
            </a:r>
          </a:p>
          <a:p>
            <a:pPr>
              <a:spcBef>
                <a:spcPts val="600"/>
              </a:spcBef>
            </a:pPr>
            <a:r>
              <a:rPr lang="ro-RO" sz="2000" b="1"/>
              <a:t>La urma urmei, în Eden a funcționat bine. La fel, Ahab, după ce a văzut via vecinului său, a dorit-o și a bătut din picioare ca un bebeluș până ce a </a:t>
            </a:r>
            <a:r>
              <a:rPr lang="ro-RO" sz="2000" b="1"/>
              <a:t>obținut-o </a:t>
            </a:r>
            <a:r>
              <a:rPr lang="ro-RO" sz="2000" b="1" smtClean="0"/>
              <a:t>(1 </a:t>
            </a:r>
            <a:r>
              <a:rPr lang="ro-RO" sz="2000" b="1"/>
              <a:t>Împărați </a:t>
            </a:r>
            <a:r>
              <a:rPr lang="ro-RO" sz="2000" b="1" smtClean="0"/>
              <a:t>21).</a:t>
            </a:r>
          </a:p>
          <a:p>
            <a:pPr>
              <a:spcBef>
                <a:spcPts val="600"/>
              </a:spcBef>
            </a:pPr>
            <a:r>
              <a:rPr lang="ro-RO" sz="2000" b="1" smtClean="0"/>
              <a:t>Cum </a:t>
            </a:r>
            <a:r>
              <a:rPr lang="ro-RO" sz="2000" b="1"/>
              <a:t>să luptăm împotriva materialismului când, prin egoismul nostru, ni se stârnește lăcomia</a:t>
            </a:r>
            <a:r>
              <a:rPr lang="ro-RO" sz="2000" b="1"/>
              <a:t>? </a:t>
            </a:r>
            <a:endParaRPr lang="ro-RO" sz="2000" b="1" smtClean="0"/>
          </a:p>
          <a:p>
            <a:pPr>
              <a:spcBef>
                <a:spcPts val="600"/>
              </a:spcBef>
            </a:pPr>
            <a:r>
              <a:rPr lang="ro-RO" sz="2000" b="1" smtClean="0"/>
              <a:t>Trebuie </a:t>
            </a:r>
            <a:r>
              <a:rPr lang="ro-RO" sz="2000" b="1"/>
              <a:t>să umplem golul pe care materialismul pretinde să îl ocupe, cu realități </a:t>
            </a:r>
            <a:r>
              <a:rPr lang="ro-RO" sz="2000" b="1"/>
              <a:t>spirituale </a:t>
            </a:r>
            <a:r>
              <a:rPr lang="ro-RO" sz="2000" b="1" smtClean="0"/>
              <a:t>(Matei</a:t>
            </a:r>
            <a:r>
              <a:rPr lang="ro-RO" sz="2000" b="1" smtClean="0"/>
              <a:t> </a:t>
            </a:r>
            <a:r>
              <a:rPr lang="ro-RO" sz="2000" b="1" smtClean="0"/>
              <a:t>12:43-45).</a:t>
            </a:r>
            <a:endParaRPr lang="ro-RO" sz="2000" b="1"/>
          </a:p>
        </p:txBody>
      </p:sp>
      <p:pic>
        <p:nvPicPr>
          <p:cNvPr id="6" name="Imagen 5">
            <a:extLst>
              <a:ext uri="{FF2B5EF4-FFF2-40B4-BE49-F238E27FC236}">
                <a16:creationId xmlns:a16="http://schemas.microsoft.com/office/drawing/2014/main" xmlns="" id="{18C57309-BA5D-41B5-9765-4F2D273459BD}"/>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185041" y="1337313"/>
            <a:ext cx="2366772" cy="1775079"/>
          </a:xfrm>
          <a:prstGeom prst="rect">
            <a:avLst/>
          </a:prstGeom>
          <a:ln w="19050" cap="sq">
            <a:solidFill>
              <a:srgbClr val="832F28"/>
            </a:solidFill>
            <a:prstDash val="solid"/>
            <a:miter lim="800000"/>
          </a:ln>
          <a:effectLst/>
        </p:spPr>
      </p:pic>
      <p:pic>
        <p:nvPicPr>
          <p:cNvPr id="8" name="Imagen 7">
            <a:extLst>
              <a:ext uri="{FF2B5EF4-FFF2-40B4-BE49-F238E27FC236}">
                <a16:creationId xmlns:a16="http://schemas.microsoft.com/office/drawing/2014/main" xmlns="" id="{E15DF6B3-1385-4765-B0A8-13E2B2A280F3}"/>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647927" y="1337313"/>
            <a:ext cx="2366772" cy="1775079"/>
          </a:xfrm>
          <a:prstGeom prst="rect">
            <a:avLst/>
          </a:prstGeom>
          <a:ln w="19050" cap="sq">
            <a:solidFill>
              <a:srgbClr val="832F28"/>
            </a:solidFill>
            <a:prstDash val="solid"/>
            <a:miter lim="800000"/>
          </a:ln>
          <a:effectLst/>
        </p:spPr>
      </p:pic>
      <p:pic>
        <p:nvPicPr>
          <p:cNvPr id="10" name="Imagen 9">
            <a:extLst>
              <a:ext uri="{FF2B5EF4-FFF2-40B4-BE49-F238E27FC236}">
                <a16:creationId xmlns:a16="http://schemas.microsoft.com/office/drawing/2014/main" xmlns="" id="{21DCA13F-6816-40FD-9EC7-F0E44F339836}"/>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188830" y="3166876"/>
            <a:ext cx="2366772" cy="1775079"/>
          </a:xfrm>
          <a:prstGeom prst="rect">
            <a:avLst/>
          </a:prstGeom>
          <a:ln w="19050" cap="sq">
            <a:solidFill>
              <a:srgbClr val="832F28"/>
            </a:solidFill>
            <a:prstDash val="solid"/>
            <a:miter lim="800000"/>
          </a:ln>
          <a:effectLst/>
        </p:spPr>
      </p:pic>
      <p:pic>
        <p:nvPicPr>
          <p:cNvPr id="12" name="Imagen 11">
            <a:extLst>
              <a:ext uri="{FF2B5EF4-FFF2-40B4-BE49-F238E27FC236}">
                <a16:creationId xmlns:a16="http://schemas.microsoft.com/office/drawing/2014/main" xmlns="" id="{E0E27447-3FE0-44E9-8F83-FF8A6939F389}"/>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646033" y="3163152"/>
            <a:ext cx="2366772" cy="1775079"/>
          </a:xfrm>
          <a:prstGeom prst="rect">
            <a:avLst/>
          </a:prstGeom>
          <a:ln w="19050" cap="sq">
            <a:solidFill>
              <a:srgbClr val="832F28"/>
            </a:solidFill>
            <a:prstDash val="solid"/>
            <a:miter lim="800000"/>
          </a:ln>
          <a:effectLst/>
        </p:spPr>
      </p:pic>
      <p:pic>
        <p:nvPicPr>
          <p:cNvPr id="14" name="Imagen 13">
            <a:extLst>
              <a:ext uri="{FF2B5EF4-FFF2-40B4-BE49-F238E27FC236}">
                <a16:creationId xmlns:a16="http://schemas.microsoft.com/office/drawing/2014/main" xmlns="" id="{0998F270-1D0B-41A0-947F-1F76E05A91AF}"/>
              </a:ext>
            </a:extLst>
          </p:cNvPr>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4188830" y="4996439"/>
            <a:ext cx="2366772" cy="1775079"/>
          </a:xfrm>
          <a:prstGeom prst="rect">
            <a:avLst/>
          </a:prstGeom>
          <a:ln w="19050" cap="sq">
            <a:solidFill>
              <a:srgbClr val="832F28"/>
            </a:solidFill>
            <a:prstDash val="solid"/>
            <a:miter lim="800000"/>
          </a:ln>
          <a:effectLst/>
        </p:spPr>
      </p:pic>
      <p:pic>
        <p:nvPicPr>
          <p:cNvPr id="18" name="Imagen 17">
            <a:extLst>
              <a:ext uri="{FF2B5EF4-FFF2-40B4-BE49-F238E27FC236}">
                <a16:creationId xmlns:a16="http://schemas.microsoft.com/office/drawing/2014/main" xmlns="" id="{55B4DDA6-4894-49D5-952F-ADE41EAEB549}"/>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6638944" y="4988991"/>
            <a:ext cx="2385923" cy="1789443"/>
          </a:xfrm>
          <a:prstGeom prst="rect">
            <a:avLst/>
          </a:prstGeom>
          <a:ln w="19050" cap="sq">
            <a:solidFill>
              <a:srgbClr val="832F28"/>
            </a:solidFill>
            <a:prstDash val="solid"/>
            <a:miter lim="800000"/>
          </a:ln>
          <a:effectLst/>
        </p:spPr>
      </p:pic>
    </p:spTree>
    <p:extLst>
      <p:ext uri="{BB962C8B-B14F-4D97-AF65-F5344CB8AC3E}">
        <p14:creationId xmlns:p14="http://schemas.microsoft.com/office/powerpoint/2010/main" xmlns="" val="4101830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75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10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125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par>
                          <p:cTn id="57" fill="hold">
                            <p:stCondLst>
                              <p:cond delay="2250"/>
                            </p:stCondLst>
                            <p:childTnLst>
                              <p:par>
                                <p:cTn id="58" presetID="37" presetClass="entr" presetSubtype="0" fill="hold" grpId="0" nodeType="after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fade">
                                      <p:cBhvr>
                                        <p:cTn id="60" dur="1000"/>
                                        <p:tgtEl>
                                          <p:spTgt spid="4">
                                            <p:txEl>
                                              <p:pRg st="1" end="1"/>
                                            </p:txEl>
                                          </p:spTgt>
                                        </p:tgtEl>
                                      </p:cBhvr>
                                    </p:animEffect>
                                    <p:anim calcmode="lin" valueType="num">
                                      <p:cBhvr>
                                        <p:cTn id="6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Effect transition="in" filter="fade">
                                      <p:cBhvr>
                                        <p:cTn id="68" dur="1000"/>
                                        <p:tgtEl>
                                          <p:spTgt spid="4">
                                            <p:txEl>
                                              <p:pRg st="2" end="2"/>
                                            </p:txEl>
                                          </p:spTgt>
                                        </p:tgtEl>
                                      </p:cBhvr>
                                    </p:animEffect>
                                    <p:anim calcmode="lin" valueType="num">
                                      <p:cBhvr>
                                        <p:cTn id="6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4">
                                            <p:txEl>
                                              <p:pRg st="3" end="3"/>
                                            </p:txEl>
                                          </p:spTgt>
                                        </p:tgtEl>
                                        <p:attrNameLst>
                                          <p:attrName>style.visibility</p:attrName>
                                        </p:attrNameLst>
                                      </p:cBhvr>
                                      <p:to>
                                        <p:strVal val="visible"/>
                                      </p:to>
                                    </p:set>
                                    <p:animEffect transition="in" filter="fade">
                                      <p:cBhvr>
                                        <p:cTn id="76" dur="1000"/>
                                        <p:tgtEl>
                                          <p:spTgt spid="4">
                                            <p:txEl>
                                              <p:pRg st="3" end="3"/>
                                            </p:txEl>
                                          </p:spTgt>
                                        </p:tgtEl>
                                      </p:cBhvr>
                                    </p:animEffect>
                                    <p:anim calcmode="lin" valueType="num">
                                      <p:cBhvr>
                                        <p:cTn id="7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8"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8823C2-F8BF-4EA1-A825-069C1F72B74F}"/>
              </a:ext>
            </a:extLst>
          </p:cNvPr>
          <p:cNvSpPr/>
          <p:nvPr/>
        </p:nvSpPr>
        <p:spPr>
          <a:xfrm>
            <a:off x="1" y="215444"/>
            <a:ext cx="2673529" cy="769441"/>
          </a:xfrm>
          <a:prstGeom prst="rect">
            <a:avLst/>
          </a:prstGeom>
        </p:spPr>
        <p:txBody>
          <a:bodyPr wrap="square">
            <a:spAutoFit/>
          </a:bodyPr>
          <a:lstStyle/>
          <a:p>
            <a:pPr algn="ctr"/>
            <a:r>
              <a:rPr lang="ro-RO" sz="4400" dirty="0">
                <a:ln w="0"/>
                <a:gradFill>
                  <a:gsLst>
                    <a:gs pos="0">
                      <a:srgbClr val="2B6CA7"/>
                    </a:gs>
                    <a:gs pos="33000">
                      <a:schemeClr val="accent5"/>
                    </a:gs>
                    <a:gs pos="100000">
                      <a:schemeClr val="accent5">
                        <a:lumMod val="60000"/>
                        <a:lumOff val="40000"/>
                      </a:schemeClr>
                    </a:gs>
                  </a:gsLst>
                  <a:lin ang="5400000"/>
                </a:gradFill>
                <a:effectLst>
                  <a:reflection blurRad="6350" stA="53000" endA="300" endPos="35500" dir="5400000" sy="-90000" algn="bl" rotWithShape="0"/>
                </a:effectLst>
              </a:rPr>
              <a:t>IAU</a:t>
            </a:r>
            <a:endParaRPr lang="es-ES" sz="4400" dirty="0">
              <a:ln w="0"/>
              <a:gradFill>
                <a:gsLst>
                  <a:gs pos="0">
                    <a:srgbClr val="2B6CA7"/>
                  </a:gs>
                  <a:gs pos="33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a:extLst>
              <a:ext uri="{FF2B5EF4-FFF2-40B4-BE49-F238E27FC236}">
                <a16:creationId xmlns:a16="http://schemas.microsoft.com/office/drawing/2014/main" xmlns="" id="{56B8A7AD-4BC7-407B-9B09-923B5B5143F7}"/>
              </a:ext>
            </a:extLst>
          </p:cNvPr>
          <p:cNvSpPr/>
          <p:nvPr/>
        </p:nvSpPr>
        <p:spPr>
          <a:xfrm>
            <a:off x="2103120" y="0"/>
            <a:ext cx="7040879" cy="1200329"/>
          </a:xfrm>
          <a:prstGeom prst="rect">
            <a:avLst/>
          </a:prstGeom>
        </p:spPr>
        <p:txBody>
          <a:bodyPr wrap="square">
            <a:spAutoFit/>
          </a:bodyPr>
          <a:lstStyle/>
          <a:p>
            <a:pPr algn="ctr"/>
            <a:r>
              <a:rPr lang="ro-RO" b="1" dirty="0" smtClean="0">
                <a:solidFill>
                  <a:srgbClr val="94BEE4"/>
                </a:solidFill>
                <a:effectLst>
                  <a:outerShdw blurRad="50800" dist="50800" dir="5400000" algn="ctr" rotWithShape="0">
                    <a:schemeClr val="tx1"/>
                  </a:outerShdw>
                </a:effectLst>
                <a:latin typeface="Comic Sans MS" panose="030F0702030302020204" pitchFamily="66" charset="0"/>
              </a:rPr>
              <a:t>„Atunci </a:t>
            </a:r>
            <a:r>
              <a:rPr lang="ro-RO" b="1" dirty="0" smtClean="0">
                <a:solidFill>
                  <a:srgbClr val="94BEE4"/>
                </a:solidFill>
                <a:effectLst>
                  <a:outerShdw blurRad="50800" dist="50800" dir="5400000" algn="ctr" rotWithShape="0">
                    <a:schemeClr val="tx1"/>
                  </a:outerShdw>
                </a:effectLst>
                <a:latin typeface="Comic Sans MS" panose="030F0702030302020204" pitchFamily="66" charset="0"/>
              </a:rPr>
              <a:t>unul din cei doisprezece, numit Iuda Iscarioteanul, s-a dus la preoţii cei mai de seamă, şi le-a zis: „Ce vreţi să-mi daţi, şi-L voi da în mâinile voastre?“ Ei i-au cântărit treizeci de arginţi. ” </a:t>
            </a:r>
            <a:r>
              <a:rPr lang="ro-RO" sz="1600" b="1" dirty="0" smtClean="0">
                <a:solidFill>
                  <a:srgbClr val="94BEE4"/>
                </a:solidFill>
                <a:effectLst>
                  <a:outerShdw blurRad="50800" dist="50800" dir="5400000" algn="ctr" rotWithShape="0">
                    <a:schemeClr val="tx1"/>
                  </a:outerShdw>
                </a:effectLst>
                <a:latin typeface="Comic Sans MS" panose="030F0702030302020204" pitchFamily="66" charset="0"/>
              </a:rPr>
              <a:t>(Matei 26:14-15)</a:t>
            </a:r>
            <a:endParaRPr lang="ro-RO" sz="1600" b="1" dirty="0">
              <a:solidFill>
                <a:srgbClr val="94BEE4"/>
              </a:solidFill>
              <a:effectLst>
                <a:outerShdw blurRad="50800" dist="50800" dir="5400000" algn="ctr" rotWithShape="0">
                  <a:schemeClr val="tx1"/>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296826A9-9442-4BB9-AA2D-75912940E3C5}"/>
              </a:ext>
            </a:extLst>
          </p:cNvPr>
          <p:cNvSpPr txBox="1"/>
          <p:nvPr/>
        </p:nvSpPr>
        <p:spPr>
          <a:xfrm>
            <a:off x="2865119" y="1271451"/>
            <a:ext cx="6278879" cy="1708160"/>
          </a:xfrm>
          <a:prstGeom prst="rect">
            <a:avLst/>
          </a:prstGeom>
          <a:noFill/>
        </p:spPr>
        <p:txBody>
          <a:bodyPr wrap="square" rtlCol="0">
            <a:spAutoFit/>
          </a:bodyPr>
          <a:lstStyle/>
          <a:p>
            <a:pPr>
              <a:spcBef>
                <a:spcPts val="600"/>
              </a:spcBef>
            </a:pPr>
            <a:r>
              <a:rPr lang="es-ES" sz="2000" b="1" dirty="0">
                <a:solidFill>
                  <a:schemeClr val="bg1"/>
                </a:solidFill>
                <a:effectLst>
                  <a:glow rad="127000">
                    <a:srgbClr val="242935"/>
                  </a:glow>
                </a:effectLst>
              </a:rPr>
              <a:t>C</a:t>
            </a:r>
            <a:r>
              <a:rPr lang="ro-RO" sz="2000" b="1" dirty="0">
                <a:solidFill>
                  <a:schemeClr val="bg1"/>
                </a:solidFill>
                <a:effectLst>
                  <a:glow rad="127000">
                    <a:srgbClr val="242935"/>
                  </a:glow>
                </a:effectLst>
              </a:rPr>
              <a:t>ând lăcomia se instalează în inimă, persoana caută neîncetat modalitatea de a obține ceea ce dorește. </a:t>
            </a:r>
          </a:p>
          <a:p>
            <a:pPr>
              <a:spcBef>
                <a:spcPts val="600"/>
              </a:spcBef>
            </a:pPr>
            <a:r>
              <a:rPr lang="ro-RO" sz="2000" b="1" dirty="0">
                <a:solidFill>
                  <a:schemeClr val="bg1"/>
                </a:solidFill>
                <a:effectLst>
                  <a:glow rad="127000">
                    <a:srgbClr val="242935"/>
                  </a:glow>
                </a:effectLst>
              </a:rPr>
              <a:t>Aceasta a însemnat pierderea pentru Eva, Ahab sau Iuda. Este rădăcina războaielor dintre națiuni și popoare; și ruina familiilor și a oamenilor. </a:t>
            </a:r>
            <a:endParaRPr lang="es-ES" sz="2000" b="1" dirty="0">
              <a:solidFill>
                <a:schemeClr val="bg1"/>
              </a:solidFill>
              <a:effectLst>
                <a:glow rad="127000">
                  <a:srgbClr val="242935"/>
                </a:glow>
              </a:effectLst>
            </a:endParaRPr>
          </a:p>
        </p:txBody>
      </p:sp>
      <p:pic>
        <p:nvPicPr>
          <p:cNvPr id="6" name="Imagen 5">
            <a:extLst>
              <a:ext uri="{FF2B5EF4-FFF2-40B4-BE49-F238E27FC236}">
                <a16:creationId xmlns:a16="http://schemas.microsoft.com/office/drawing/2014/main" xmlns="" id="{7C128D92-E756-4C7F-B9A7-423830BFB211}"/>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15081" y="1100729"/>
            <a:ext cx="2815350" cy="3236035"/>
          </a:xfrm>
          <a:prstGeom prst="roundRect">
            <a:avLst>
              <a:gd name="adj" fmla="val 5985"/>
            </a:avLst>
          </a:prstGeom>
          <a:ln>
            <a:noFill/>
          </a:ln>
          <a:effectLst>
            <a:outerShdw blurRad="76200" dist="38100" dir="7800000" algn="tl" rotWithShape="0">
              <a:srgbClr val="000000">
                <a:alpha val="40000"/>
              </a:srgbClr>
            </a:outerShdw>
            <a:softEdge rad="114300"/>
          </a:effectLst>
          <a:scene3d>
            <a:camera prst="orthographicFront"/>
            <a:lightRig rig="contrasting" dir="t">
              <a:rot lat="0" lon="0" rev="4200000"/>
            </a:lightRig>
          </a:scene3d>
          <a:sp3d prstMaterial="plastic">
            <a:contourClr>
              <a:srgbClr val="969696"/>
            </a:contourClr>
          </a:sp3d>
        </p:spPr>
      </p:pic>
      <p:sp>
        <p:nvSpPr>
          <p:cNvPr id="7" name="Rectángulo 6">
            <a:extLst>
              <a:ext uri="{FF2B5EF4-FFF2-40B4-BE49-F238E27FC236}">
                <a16:creationId xmlns:a16="http://schemas.microsoft.com/office/drawing/2014/main" xmlns="" id="{B526136F-F3B6-46C8-A4A4-812DA63FA2F7}"/>
              </a:ext>
            </a:extLst>
          </p:cNvPr>
          <p:cNvSpPr/>
          <p:nvPr/>
        </p:nvSpPr>
        <p:spPr>
          <a:xfrm>
            <a:off x="115081" y="4452609"/>
            <a:ext cx="5082061" cy="2015936"/>
          </a:xfrm>
          <a:prstGeom prst="rect">
            <a:avLst/>
          </a:prstGeom>
        </p:spPr>
        <p:txBody>
          <a:bodyPr wrap="square">
            <a:spAutoFit/>
          </a:bodyPr>
          <a:lstStyle/>
          <a:p>
            <a:pPr>
              <a:spcBef>
                <a:spcPts val="600"/>
              </a:spcBef>
            </a:pPr>
            <a:r>
              <a:rPr lang="ro-RO" sz="2000" b="1" dirty="0">
                <a:solidFill>
                  <a:schemeClr val="bg1"/>
                </a:solidFill>
                <a:effectLst>
                  <a:glow rad="127000">
                    <a:srgbClr val="242935"/>
                  </a:glow>
                </a:effectLst>
              </a:rPr>
              <a:t>De aceea, este important să recunoaștem când am căzut în brațele lăcomiei. Încă mai avem timp să ne pocăim de păcatul nostru și să evităm rezultatele trecerii la acțiune. </a:t>
            </a:r>
          </a:p>
          <a:p>
            <a:pPr>
              <a:spcBef>
                <a:spcPts val="600"/>
              </a:spcBef>
            </a:pPr>
            <a:r>
              <a:rPr lang="ro-RO" sz="2000" b="1" dirty="0">
                <a:solidFill>
                  <a:schemeClr val="bg1"/>
                </a:solidFill>
                <a:effectLst>
                  <a:glow rad="127000">
                    <a:srgbClr val="242935"/>
                  </a:glow>
                </a:effectLst>
              </a:rPr>
              <a:t>Amintește-ți: </a:t>
            </a:r>
            <a:r>
              <a:rPr lang="es-ES" sz="2000" b="1" dirty="0" smtClean="0">
                <a:solidFill>
                  <a:schemeClr val="bg1"/>
                </a:solidFill>
                <a:effectLst>
                  <a:glow rad="127000">
                    <a:srgbClr val="242935"/>
                  </a:glow>
                </a:effectLst>
              </a:rPr>
              <a:t>„</a:t>
            </a:r>
            <a:r>
              <a:rPr lang="ro-RO" sz="2000" b="1" dirty="0" smtClean="0">
                <a:solidFill>
                  <a:schemeClr val="bg1"/>
                </a:solidFill>
                <a:effectLst>
                  <a:glow rad="127000">
                    <a:srgbClr val="242935"/>
                  </a:glow>
                </a:effectLst>
              </a:rPr>
              <a:t>Pot </a:t>
            </a:r>
            <a:r>
              <a:rPr lang="ro-RO" sz="2000" b="1" dirty="0">
                <a:solidFill>
                  <a:schemeClr val="bg1"/>
                </a:solidFill>
                <a:effectLst>
                  <a:glow rad="127000">
                    <a:srgbClr val="242935"/>
                  </a:glow>
                </a:effectLst>
              </a:rPr>
              <a:t>totul în Hristos, care mă întărește!</a:t>
            </a:r>
            <a:r>
              <a:rPr lang="es-ES" sz="2000" b="1" dirty="0">
                <a:solidFill>
                  <a:schemeClr val="bg1"/>
                </a:solidFill>
                <a:effectLst>
                  <a:glow rad="127000">
                    <a:srgbClr val="242935"/>
                  </a:glow>
                </a:effectLst>
              </a:rPr>
              <a:t>” (</a:t>
            </a:r>
            <a:r>
              <a:rPr lang="es-ES" sz="2000" b="1" dirty="0" err="1">
                <a:solidFill>
                  <a:schemeClr val="bg1"/>
                </a:solidFill>
                <a:effectLst>
                  <a:glow rad="127000">
                    <a:srgbClr val="242935"/>
                  </a:glow>
                </a:effectLst>
              </a:rPr>
              <a:t>Filipen</a:t>
            </a:r>
            <a:r>
              <a:rPr lang="ro-RO" sz="2000" b="1" dirty="0">
                <a:solidFill>
                  <a:schemeClr val="bg1"/>
                </a:solidFill>
                <a:effectLst>
                  <a:glow rad="127000">
                    <a:srgbClr val="242935"/>
                  </a:glow>
                </a:effectLst>
              </a:rPr>
              <a:t>i</a:t>
            </a:r>
            <a:r>
              <a:rPr lang="es-ES" sz="2000" b="1" dirty="0">
                <a:solidFill>
                  <a:schemeClr val="bg1"/>
                </a:solidFill>
                <a:effectLst>
                  <a:glow rad="127000">
                    <a:srgbClr val="242935"/>
                  </a:glow>
                </a:effectLst>
              </a:rPr>
              <a:t> 4:13)</a:t>
            </a:r>
          </a:p>
        </p:txBody>
      </p:sp>
      <p:pic>
        <p:nvPicPr>
          <p:cNvPr id="9" name="Imagen 8">
            <a:extLst>
              <a:ext uri="{FF2B5EF4-FFF2-40B4-BE49-F238E27FC236}">
                <a16:creationId xmlns:a16="http://schemas.microsoft.com/office/drawing/2014/main" xmlns="" id="{9F605C55-BB32-4C83-9D4D-2E25EA77B03C}"/>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3326673" y="3287387"/>
            <a:ext cx="1481199" cy="1165222"/>
          </a:xfrm>
          <a:prstGeom prst="rect">
            <a:avLst/>
          </a:prstGeom>
          <a:ln>
            <a:noFill/>
          </a:ln>
          <a:effectLst>
            <a:softEdge rad="112500"/>
          </a:effectLst>
        </p:spPr>
      </p:pic>
    </p:spTree>
    <p:extLst>
      <p:ext uri="{BB962C8B-B14F-4D97-AF65-F5344CB8AC3E}">
        <p14:creationId xmlns:p14="http://schemas.microsoft.com/office/powerpoint/2010/main" xmlns="" val="35023050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par>
                          <p:cTn id="32" fill="hold">
                            <p:stCondLst>
                              <p:cond delay="500"/>
                            </p:stCondLst>
                            <p:childTnLst>
                              <p:par>
                                <p:cTn id="33" presetID="31"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9B6B109-F9FF-493F-A11E-2C3129D1BDB5}"/>
              </a:ext>
            </a:extLst>
          </p:cNvPr>
          <p:cNvSpPr/>
          <p:nvPr/>
        </p:nvSpPr>
        <p:spPr>
          <a:xfrm>
            <a:off x="1" y="0"/>
            <a:ext cx="9143998" cy="769441"/>
          </a:xfrm>
          <a:prstGeom prst="rect">
            <a:avLst/>
          </a:prstGeom>
        </p:spPr>
        <p:txBody>
          <a:bodyPr wrap="square">
            <a:spAutoFit/>
          </a:bodyPr>
          <a:lstStyle/>
          <a:p>
            <a:pPr algn="ctr"/>
            <a:r>
              <a:rPr lang="ro-RO" sz="4400" b="1" spc="50" smtClean="0">
                <a:ln w="0"/>
                <a:solidFill>
                  <a:schemeClr val="bg2"/>
                </a:solidFill>
                <a:effectLst>
                  <a:innerShdw blurRad="63500" dist="50800" dir="13500000">
                    <a:srgbClr val="000000">
                      <a:alpha val="50000"/>
                    </a:srgbClr>
                  </a:innerShdw>
                </a:effectLst>
              </a:rPr>
              <a:t>CONTROLAREA </a:t>
            </a:r>
            <a:r>
              <a:rPr lang="ro-RO" sz="4400" b="1" spc="50" smtClean="0">
                <a:ln w="0"/>
                <a:solidFill>
                  <a:schemeClr val="bg2"/>
                </a:solidFill>
                <a:effectLst>
                  <a:innerShdw blurRad="63500" dist="50800" dir="13500000">
                    <a:srgbClr val="000000">
                      <a:alpha val="50000"/>
                    </a:srgbClr>
                  </a:innerShdw>
                </a:effectLst>
              </a:rPr>
              <a:t>LĂCOMIEI</a:t>
            </a:r>
            <a:endParaRPr lang="ro-RO" sz="4400" b="1" spc="50">
              <a:ln w="0"/>
              <a:solidFill>
                <a:schemeClr val="bg2"/>
              </a:solidFill>
              <a:effectLst>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xmlns="" id="{DF1F60AE-9418-4B1F-BC58-3BD2C9DB676E}"/>
              </a:ext>
            </a:extLst>
          </p:cNvPr>
          <p:cNvSpPr/>
          <p:nvPr/>
        </p:nvSpPr>
        <p:spPr>
          <a:xfrm>
            <a:off x="-1" y="619372"/>
            <a:ext cx="9143997" cy="923330"/>
          </a:xfrm>
          <a:prstGeom prst="rect">
            <a:avLst/>
          </a:prstGeom>
        </p:spPr>
        <p:txBody>
          <a:bodyPr wrap="square">
            <a:spAutoFit/>
          </a:bodyPr>
          <a:lstStyle/>
          <a:p>
            <a:pPr algn="ctr"/>
            <a:r>
              <a:rPr lang="ro-RO" b="1" dirty="0" smtClean="0">
                <a:solidFill>
                  <a:srgbClr val="BCB7D1"/>
                </a:solidFill>
                <a:latin typeface="Comic Sans MS" panose="030F0702030302020204" pitchFamily="66" charset="0"/>
              </a:rPr>
              <a:t>„De </a:t>
            </a:r>
            <a:r>
              <a:rPr lang="ro-RO" b="1" dirty="0" smtClean="0">
                <a:solidFill>
                  <a:srgbClr val="BCB7D1"/>
                </a:solidFill>
                <a:latin typeface="Comic Sans MS" panose="030F0702030302020204" pitchFamily="66" charset="0"/>
              </a:rPr>
              <a:t>aceea, daţi-vă şi voi toate silinţele ca să uniţi cu credinţa voastră fapta; cu fapta, cunoştinţa; cu cunoştinţa, înfrânarea; cu înfrânarea, răbdarea; cu răbdarea, evlavia” </a:t>
            </a:r>
            <a:r>
              <a:rPr lang="ro-RO" sz="1600" b="1" dirty="0" smtClean="0">
                <a:solidFill>
                  <a:srgbClr val="BCB7D1"/>
                </a:solidFill>
                <a:latin typeface="Comic Sans MS" panose="030F0702030302020204" pitchFamily="66" charset="0"/>
              </a:rPr>
              <a:t>(2 </a:t>
            </a:r>
            <a:r>
              <a:rPr lang="ro-RO" sz="1600" b="1" dirty="0">
                <a:solidFill>
                  <a:srgbClr val="BCB7D1"/>
                </a:solidFill>
                <a:latin typeface="Comic Sans MS" panose="030F0702030302020204" pitchFamily="66" charset="0"/>
              </a:rPr>
              <a:t>Petru </a:t>
            </a:r>
            <a:r>
              <a:rPr lang="ro-RO" sz="1600" b="1" dirty="0" smtClean="0">
                <a:solidFill>
                  <a:srgbClr val="BCB7D1"/>
                </a:solidFill>
                <a:latin typeface="Comic Sans MS" panose="030F0702030302020204" pitchFamily="66" charset="0"/>
              </a:rPr>
              <a:t>1:5-6)</a:t>
            </a:r>
            <a:endParaRPr lang="ro-RO" b="1" dirty="0">
              <a:solidFill>
                <a:srgbClr val="BCB7D1"/>
              </a:solidFill>
              <a:latin typeface="Comic Sans MS" panose="030F0702030302020204" pitchFamily="66" charset="0"/>
            </a:endParaRPr>
          </a:p>
        </p:txBody>
      </p:sp>
      <p:sp>
        <p:nvSpPr>
          <p:cNvPr id="4" name="Rectángulo 3">
            <a:extLst>
              <a:ext uri="{FF2B5EF4-FFF2-40B4-BE49-F238E27FC236}">
                <a16:creationId xmlns:a16="http://schemas.microsoft.com/office/drawing/2014/main" xmlns="" id="{6002C316-AA74-42CB-89EE-B991B405C203}"/>
              </a:ext>
            </a:extLst>
          </p:cNvPr>
          <p:cNvSpPr/>
          <p:nvPr/>
        </p:nvSpPr>
        <p:spPr>
          <a:xfrm>
            <a:off x="156753" y="1584283"/>
            <a:ext cx="8943707" cy="1092607"/>
          </a:xfrm>
          <a:prstGeom prst="rect">
            <a:avLst/>
          </a:prstGeom>
        </p:spPr>
        <p:txBody>
          <a:bodyPr wrap="square">
            <a:spAutoFit/>
          </a:bodyPr>
          <a:lstStyle/>
          <a:p>
            <a:pPr>
              <a:spcBef>
                <a:spcPts val="600"/>
              </a:spcBef>
            </a:pPr>
            <a:r>
              <a:rPr lang="ro-RO" sz="2000" b="1" dirty="0">
                <a:solidFill>
                  <a:schemeClr val="bg1"/>
                </a:solidFill>
                <a:effectLst>
                  <a:glow rad="127000">
                    <a:srgbClr val="322D47"/>
                  </a:glow>
                </a:effectLst>
              </a:rPr>
              <a:t>Practicarea studiului Bibliei, rugăciunii </a:t>
            </a:r>
            <a:r>
              <a:rPr lang="ro-RO" sz="2000" b="1" dirty="0" err="1">
                <a:solidFill>
                  <a:schemeClr val="bg1"/>
                </a:solidFill>
                <a:effectLst>
                  <a:glow rad="127000">
                    <a:srgbClr val="322D47"/>
                  </a:glow>
                </a:effectLst>
              </a:rPr>
              <a:t>și</a:t>
            </a:r>
            <a:r>
              <a:rPr lang="ro-RO" sz="2000" b="1" dirty="0">
                <a:solidFill>
                  <a:schemeClr val="bg1"/>
                </a:solidFill>
                <a:effectLst>
                  <a:glow rad="127000">
                    <a:srgbClr val="322D47"/>
                  </a:glow>
                </a:effectLst>
              </a:rPr>
              <a:t> slujirii </a:t>
            </a:r>
            <a:r>
              <a:rPr lang="ro-RO" sz="2000" b="1" dirty="0" err="1">
                <a:solidFill>
                  <a:schemeClr val="bg1"/>
                </a:solidFill>
                <a:effectLst>
                  <a:glow rad="127000">
                    <a:srgbClr val="322D47"/>
                  </a:glow>
                </a:effectLst>
              </a:rPr>
              <a:t>creștine</a:t>
            </a:r>
            <a:r>
              <a:rPr lang="ro-RO" sz="2000" b="1" dirty="0">
                <a:solidFill>
                  <a:schemeClr val="bg1"/>
                </a:solidFill>
                <a:effectLst>
                  <a:glow rad="127000">
                    <a:srgbClr val="322D47"/>
                  </a:glow>
                </a:effectLst>
              </a:rPr>
              <a:t> formează bariere împotriva </a:t>
            </a:r>
            <a:r>
              <a:rPr lang="ro-RO" sz="2000" b="1" dirty="0" err="1">
                <a:solidFill>
                  <a:schemeClr val="bg1"/>
                </a:solidFill>
                <a:effectLst>
                  <a:glow rad="127000">
                    <a:srgbClr val="322D47"/>
                  </a:glow>
                </a:effectLst>
              </a:rPr>
              <a:t>înclinației</a:t>
            </a:r>
            <a:r>
              <a:rPr lang="ro-RO" sz="2000" b="1" dirty="0">
                <a:solidFill>
                  <a:schemeClr val="bg1"/>
                </a:solidFill>
                <a:effectLst>
                  <a:glow rad="127000">
                    <a:srgbClr val="322D47"/>
                  </a:glow>
                </a:effectLst>
              </a:rPr>
              <a:t> noastre naturale către lăcomie. </a:t>
            </a:r>
          </a:p>
          <a:p>
            <a:pPr>
              <a:spcBef>
                <a:spcPts val="600"/>
              </a:spcBef>
            </a:pPr>
            <a:r>
              <a:rPr lang="ro-RO" sz="2000" b="1" dirty="0">
                <a:solidFill>
                  <a:schemeClr val="bg1"/>
                </a:solidFill>
                <a:effectLst>
                  <a:glow rad="127000">
                    <a:srgbClr val="322D47"/>
                  </a:glow>
                </a:effectLst>
              </a:rPr>
              <a:t>Alte forme de a lupta împotriva lăcomiei sunt </a:t>
            </a:r>
            <a:r>
              <a:rPr lang="ro-RO" sz="2000" b="1" dirty="0" err="1">
                <a:solidFill>
                  <a:schemeClr val="bg1"/>
                </a:solidFill>
                <a:effectLst>
                  <a:glow rad="127000">
                    <a:srgbClr val="322D47"/>
                  </a:glow>
                </a:effectLst>
              </a:rPr>
              <a:t>recunoștința</a:t>
            </a:r>
            <a:r>
              <a:rPr lang="ro-RO" sz="2000" b="1" dirty="0">
                <a:solidFill>
                  <a:schemeClr val="bg1"/>
                </a:solidFill>
                <a:effectLst>
                  <a:glow rad="127000">
                    <a:srgbClr val="322D47"/>
                  </a:glow>
                </a:effectLst>
              </a:rPr>
              <a:t> </a:t>
            </a:r>
            <a:r>
              <a:rPr lang="ro-RO" sz="2000" b="1" dirty="0" err="1">
                <a:solidFill>
                  <a:schemeClr val="bg1"/>
                </a:solidFill>
                <a:effectLst>
                  <a:glow rad="127000">
                    <a:srgbClr val="322D47"/>
                  </a:glow>
                </a:effectLst>
              </a:rPr>
              <a:t>și</a:t>
            </a:r>
            <a:r>
              <a:rPr lang="ro-RO" sz="2000" b="1" dirty="0">
                <a:solidFill>
                  <a:schemeClr val="bg1"/>
                </a:solidFill>
                <a:effectLst>
                  <a:glow rad="127000">
                    <a:srgbClr val="322D47"/>
                  </a:glow>
                </a:effectLst>
              </a:rPr>
              <a:t> generozitatea. </a:t>
            </a:r>
          </a:p>
        </p:txBody>
      </p:sp>
      <p:sp>
        <p:nvSpPr>
          <p:cNvPr id="7" name="Rectángulo 6">
            <a:extLst>
              <a:ext uri="{FF2B5EF4-FFF2-40B4-BE49-F238E27FC236}">
                <a16:creationId xmlns:a16="http://schemas.microsoft.com/office/drawing/2014/main" xmlns="" id="{8756EB2F-75C5-4178-9494-9487BCFD8588}"/>
              </a:ext>
            </a:extLst>
          </p:cNvPr>
          <p:cNvSpPr/>
          <p:nvPr/>
        </p:nvSpPr>
        <p:spPr>
          <a:xfrm>
            <a:off x="2934793" y="2793828"/>
            <a:ext cx="4537167" cy="1323439"/>
          </a:xfrm>
          <a:prstGeom prst="rect">
            <a:avLst/>
          </a:prstGeom>
        </p:spPr>
        <p:txBody>
          <a:bodyPr wrap="square">
            <a:spAutoFit/>
          </a:bodyPr>
          <a:lstStyle/>
          <a:p>
            <a:pPr>
              <a:spcBef>
                <a:spcPts val="600"/>
              </a:spcBef>
            </a:pPr>
            <a:r>
              <a:rPr lang="ro-RO" sz="2000" b="1" dirty="0">
                <a:solidFill>
                  <a:schemeClr val="bg1"/>
                </a:solidFill>
                <a:effectLst>
                  <a:glow rad="127000">
                    <a:srgbClr val="322D47"/>
                  </a:glow>
                </a:effectLst>
              </a:rPr>
              <a:t>Petru ne invită să ne exercităm stima de sine. Gândurile noastre, pasiunile </a:t>
            </a:r>
            <a:r>
              <a:rPr lang="ro-RO" sz="2000" b="1" dirty="0" err="1">
                <a:solidFill>
                  <a:schemeClr val="bg1"/>
                </a:solidFill>
                <a:effectLst>
                  <a:glow rad="127000">
                    <a:srgbClr val="322D47"/>
                  </a:glow>
                </a:effectLst>
              </a:rPr>
              <a:t>și</a:t>
            </a:r>
            <a:r>
              <a:rPr lang="ro-RO" sz="2000" b="1" dirty="0">
                <a:solidFill>
                  <a:schemeClr val="bg1"/>
                </a:solidFill>
                <a:effectLst>
                  <a:glow rad="127000">
                    <a:srgbClr val="322D47"/>
                  </a:glow>
                </a:effectLst>
              </a:rPr>
              <a:t> energiile trebuie să fie predate deplin controlului divin. </a:t>
            </a:r>
          </a:p>
        </p:txBody>
      </p:sp>
      <p:pic>
        <p:nvPicPr>
          <p:cNvPr id="10" name="Imagen 9">
            <a:extLst>
              <a:ext uri="{FF2B5EF4-FFF2-40B4-BE49-F238E27FC236}">
                <a16:creationId xmlns:a16="http://schemas.microsoft.com/office/drawing/2014/main" xmlns="" id="{EF68BEAC-5811-4E7B-9D70-B57AB5A740E9}"/>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88483" y="2676890"/>
            <a:ext cx="2159726" cy="2454386"/>
          </a:xfrm>
          <a:prstGeom prst="rect">
            <a:avLst/>
          </a:prstGeom>
        </p:spPr>
      </p:pic>
      <p:sp>
        <p:nvSpPr>
          <p:cNvPr id="8" name="Rectángulo 7">
            <a:extLst>
              <a:ext uri="{FF2B5EF4-FFF2-40B4-BE49-F238E27FC236}">
                <a16:creationId xmlns:a16="http://schemas.microsoft.com/office/drawing/2014/main" xmlns="" id="{C6044A63-F46E-448F-901C-4F7A1312C3B6}"/>
              </a:ext>
            </a:extLst>
          </p:cNvPr>
          <p:cNvSpPr/>
          <p:nvPr/>
        </p:nvSpPr>
        <p:spPr>
          <a:xfrm>
            <a:off x="3617102" y="5168582"/>
            <a:ext cx="5439816" cy="1631216"/>
          </a:xfrm>
          <a:prstGeom prst="rect">
            <a:avLst/>
          </a:prstGeom>
        </p:spPr>
        <p:txBody>
          <a:bodyPr wrap="square">
            <a:spAutoFit/>
          </a:bodyPr>
          <a:lstStyle/>
          <a:p>
            <a:pPr>
              <a:spcBef>
                <a:spcPts val="600"/>
              </a:spcBef>
            </a:pPr>
            <a:r>
              <a:rPr lang="ro-RO" sz="2000" b="1">
                <a:solidFill>
                  <a:schemeClr val="bg1"/>
                </a:solidFill>
                <a:effectLst>
                  <a:glow rad="127000">
                    <a:srgbClr val="322D47"/>
                  </a:glow>
                </a:effectLst>
              </a:rPr>
              <a:t>Victoria asupra păcatului este totdeauna lucrarea lui Dumnezeu în noi. De aceea, pentru a înlocui lăcomia cu recunoștința, trebuie să luăm decizii care permit lui Dumnezeu să aibă control deplin asupra vieții noastre</a:t>
            </a:r>
            <a:r>
              <a:rPr lang="ro-RO" sz="2000" b="1">
                <a:solidFill>
                  <a:schemeClr val="bg1"/>
                </a:solidFill>
                <a:effectLst>
                  <a:glow rad="127000">
                    <a:srgbClr val="322D47"/>
                  </a:glow>
                </a:effectLst>
              </a:rPr>
              <a:t>. </a:t>
            </a:r>
            <a:endParaRPr lang="ro-RO" sz="2000" b="1">
              <a:solidFill>
                <a:schemeClr val="bg1"/>
              </a:solidFill>
              <a:effectLst>
                <a:glow rad="127000">
                  <a:srgbClr val="322D47"/>
                </a:glow>
              </a:effectLst>
            </a:endParaRPr>
          </a:p>
        </p:txBody>
      </p:sp>
    </p:spTree>
    <p:extLst>
      <p:ext uri="{BB962C8B-B14F-4D97-AF65-F5344CB8AC3E}">
        <p14:creationId xmlns:p14="http://schemas.microsoft.com/office/powerpoint/2010/main" xmlns="" val="1638422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anim calcmode="lin" valueType="num">
                                      <p:cBhvr>
                                        <p:cTn id="24"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4">
                                            <p:txEl>
                                              <p:pRg st="1" end="1"/>
                                            </p:txEl>
                                          </p:spTgt>
                                        </p:tgtEl>
                                      </p:cBhvr>
                                    </p:animEffect>
                                    <p:anim calcmode="lin" valueType="num">
                                      <p:cBhvr>
                                        <p:cTn id="33" dur="500" fill="hold"/>
                                        <p:tgtEl>
                                          <p:spTgt spid="4">
                                            <p:txEl>
                                              <p:pRg st="1" end="1"/>
                                            </p:txEl>
                                          </p:spTgt>
                                        </p:tgtEl>
                                        <p:attrNameLst>
                                          <p:attrName>ppt_x</p:attrName>
                                        </p:attrNameLst>
                                      </p:cBhvr>
                                      <p:tavLst>
                                        <p:tav tm="0">
                                          <p:val>
                                            <p:fltVal val="0.5"/>
                                          </p:val>
                                        </p:tav>
                                        <p:tav tm="100000">
                                          <p:val>
                                            <p:strVal val="#ppt_x"/>
                                          </p:val>
                                        </p:tav>
                                      </p:tavLst>
                                    </p:anim>
                                    <p:anim calcmode="lin" valueType="num">
                                      <p:cBhvr>
                                        <p:cTn id="34" dur="500" fill="hold"/>
                                        <p:tgtEl>
                                          <p:spTgt spid="4">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par>
                                <p:cTn id="40" presetID="22" presetClass="entr" presetSubtype="8"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7" grpId="0"/>
      <p:bldP spid="8"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1095</Words>
  <Application>Microsoft Office PowerPoint</Application>
  <PresentationFormat>Expunere pe ecran (4:3)</PresentationFormat>
  <Paragraphs>56</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10</vt:i4>
      </vt:variant>
    </vt:vector>
  </HeadingPairs>
  <TitlesOfParts>
    <vt:vector size="16" baseType="lpstr">
      <vt:lpstr>Arial</vt:lpstr>
      <vt:lpstr>Calibri</vt:lpstr>
      <vt:lpstr>Comic Sans MS</vt:lpstr>
      <vt:lpstr>Webdings</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Vad, vreau, iau</dc:title>
  <dc:subject>Studiu Biblic, Trim. I, 2018 – Principii de administrare crestina a vietii</dc:subject>
  <dc:creator>Sergio Fustero Carreras</dc:creator>
  <cp:keywords>http://www.fustero.net/es/index_ro.php</cp:keywords>
  <cp:lastModifiedBy>Tronaru Viorel</cp:lastModifiedBy>
  <cp:revision>72</cp:revision>
  <dcterms:created xsi:type="dcterms:W3CDTF">2017-12-10T08:14:32Z</dcterms:created>
  <dcterms:modified xsi:type="dcterms:W3CDTF">2018-01-08T22:24:50Z</dcterms:modified>
</cp:coreProperties>
</file>