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69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omic Sans MS" pitchFamily="66" charset="0"/>
      <p:regular r:id="rId16"/>
      <p:bold r:id="rId17"/>
    </p:embeddedFont>
    <p:embeddedFont>
      <p:font typeface="Wingdings 2" pitchFamily="18" charset="2"/>
      <p:regular r:id="rId18"/>
    </p:embeddedFont>
    <p:embeddedFont>
      <p:font typeface="Arial Black" pitchFamily="34" charset="0"/>
      <p:bold r:id="rId19"/>
    </p:embeddedFont>
    <p:embeddedFont>
      <p:font typeface="Calibri Light" pitchFamily="34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EC4EE"/>
    <a:srgbClr val="951601"/>
    <a:srgbClr val="4B394C"/>
    <a:srgbClr val="D5C8D6"/>
    <a:srgbClr val="AB91AD"/>
    <a:srgbClr val="AEC9CE"/>
    <a:srgbClr val="273C40"/>
    <a:srgbClr val="FEB0A3"/>
    <a:srgbClr val="FED9C9"/>
    <a:srgbClr val="FEC3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C19013-F057-47F0-8E98-01FB585DF895}" type="doc">
      <dgm:prSet loTypeId="urn:microsoft.com/office/officeart/2005/8/layout/balance1" loCatId="relationship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8A736893-D3C3-4896-BFD3-78440E60FDF4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o-RO" sz="2000" b="1" dirty="0">
              <a:solidFill>
                <a:sysClr val="windowText" lastClr="000000"/>
              </a:solidFill>
            </a:rPr>
            <a:t>Robi ai materialismului</a:t>
          </a:r>
          <a:endParaRPr lang="es-ES" sz="2000" b="1" dirty="0">
            <a:solidFill>
              <a:sysClr val="windowText" lastClr="000000"/>
            </a:solidFill>
          </a:endParaRPr>
        </a:p>
      </dgm:t>
    </dgm:pt>
    <dgm:pt modelId="{74F5FADF-630A-48FD-80F6-FF8BBFDA9F73}" type="parTrans" cxnId="{792AA807-DB7B-4210-9D0D-9D03D26C6073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4D8D518B-A269-42A3-A3A6-AABC9BEB2EE6}" type="sibTrans" cxnId="{792AA807-DB7B-4210-9D0D-9D03D26C6073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0987F3AE-9B77-4D4D-BF7E-EB1035CC6546}">
      <dgm:prSet phldrT="[Texto]" custT="1"/>
      <dgm:spPr/>
      <dgm:t>
        <a:bodyPr/>
        <a:lstStyle/>
        <a:p>
          <a:r>
            <a:rPr lang="ro-RO" sz="2000" b="1" dirty="0">
              <a:solidFill>
                <a:sysClr val="windowText" lastClr="000000"/>
              </a:solidFill>
            </a:rPr>
            <a:t>Cu cât ai mai mult, cu atât ești mai bun</a:t>
          </a:r>
          <a:endParaRPr lang="es-ES" sz="2000" b="1" dirty="0">
            <a:solidFill>
              <a:sysClr val="windowText" lastClr="000000"/>
            </a:solidFill>
          </a:endParaRPr>
        </a:p>
      </dgm:t>
    </dgm:pt>
    <dgm:pt modelId="{2C683682-097F-4D67-90BB-936E396973F8}" type="parTrans" cxnId="{44D62911-BD05-4628-9276-6721BFAE0046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E551E770-84AE-462B-AD70-4D0CE49CC045}" type="sibTrans" cxnId="{44D62911-BD05-4628-9276-6721BFAE0046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CAD9DADB-3516-442C-A587-E32033FCE7AC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o-RO" sz="2000" b="1" dirty="0">
              <a:solidFill>
                <a:sysClr val="windowText" lastClr="000000"/>
              </a:solidFill>
            </a:rPr>
            <a:t>Robi ai lui Dumnezeu</a:t>
          </a:r>
          <a:endParaRPr lang="es-ES" sz="2000" b="1" dirty="0">
            <a:solidFill>
              <a:sysClr val="windowText" lastClr="000000"/>
            </a:solidFill>
          </a:endParaRPr>
        </a:p>
      </dgm:t>
    </dgm:pt>
    <dgm:pt modelId="{C15DCA56-4647-4272-9968-5A493336B99B}" type="parTrans" cxnId="{588EE69F-4FE9-46AE-A3A9-300CD4BCF926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37B2B6CA-208A-4CA9-85DE-240DD8FB659F}" type="sibTrans" cxnId="{588EE69F-4FE9-46AE-A3A9-300CD4BCF926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AE1936B4-71F6-477C-981D-DBB6FDF0D4D6}">
      <dgm:prSet phldrT="[Texto]" custT="1"/>
      <dgm:spPr/>
      <dgm:t>
        <a:bodyPr/>
        <a:lstStyle/>
        <a:p>
          <a:r>
            <a:rPr lang="ro-RO" sz="2000" b="1" dirty="0">
              <a:solidFill>
                <a:sysClr val="windowText" lastClr="000000"/>
              </a:solidFill>
            </a:rPr>
            <a:t>Ne iubește pe toți la fel</a:t>
          </a:r>
          <a:endParaRPr lang="es-ES" sz="2000" b="1" dirty="0">
            <a:solidFill>
              <a:sysClr val="windowText" lastClr="000000"/>
            </a:solidFill>
          </a:endParaRPr>
        </a:p>
      </dgm:t>
    </dgm:pt>
    <dgm:pt modelId="{2E106A54-2B6C-4D27-A9B3-5F590DBF4101}" type="parTrans" cxnId="{8C15E112-EAC8-4D82-AA38-F96EDF8B9BA0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D451CB3C-2DCC-4DA5-8947-A691D278D383}" type="sibTrans" cxnId="{8C15E112-EAC8-4D82-AA38-F96EDF8B9BA0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42A54FBF-6253-4A42-916D-D4FE4D42E1A9}">
      <dgm:prSet phldrT="[Texto]" custT="1"/>
      <dgm:spPr/>
      <dgm:t>
        <a:bodyPr/>
        <a:lstStyle/>
        <a:p>
          <a:r>
            <a:rPr lang="ro-RO" sz="2000" b="1" dirty="0">
              <a:solidFill>
                <a:sysClr val="windowText" lastClr="000000"/>
              </a:solidFill>
            </a:rPr>
            <a:t>Suntem fiii Regelui</a:t>
          </a:r>
          <a:endParaRPr lang="es-ES" sz="2000" b="1" dirty="0">
            <a:solidFill>
              <a:sysClr val="windowText" lastClr="000000"/>
            </a:solidFill>
          </a:endParaRPr>
        </a:p>
      </dgm:t>
    </dgm:pt>
    <dgm:pt modelId="{AD8D577E-AC0C-49C3-9899-A5187E9CB830}" type="parTrans" cxnId="{E36B680D-3EA6-4BB8-B99A-40CD7E558477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54DC241C-D0E4-40C8-B3F4-B929B6AD69BB}" type="sibTrans" cxnId="{E36B680D-3EA6-4BB8-B99A-40CD7E558477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CDE4E38D-9A41-4AAF-88AC-81BA4D676AFC}">
      <dgm:prSet phldrT="[Texto]" custT="1"/>
      <dgm:spPr/>
      <dgm:t>
        <a:bodyPr/>
        <a:lstStyle/>
        <a:p>
          <a:r>
            <a:rPr lang="ro-RO" sz="2000" b="1" dirty="0">
              <a:solidFill>
                <a:sysClr val="windowText" lastClr="000000"/>
              </a:solidFill>
            </a:rPr>
            <a:t>Suntem ceea ce avem</a:t>
          </a:r>
          <a:endParaRPr lang="es-ES" sz="2000" b="1" dirty="0">
            <a:solidFill>
              <a:sysClr val="windowText" lastClr="000000"/>
            </a:solidFill>
          </a:endParaRPr>
        </a:p>
      </dgm:t>
    </dgm:pt>
    <dgm:pt modelId="{EC3BD707-56FD-432D-A91F-68EADB7C3AB3}" type="parTrans" cxnId="{66A69290-3EB0-4AB7-A6E1-F0608AD350CC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9320C62B-A0BC-4C94-A856-62BE2DF27778}" type="sibTrans" cxnId="{66A69290-3EB0-4AB7-A6E1-F0608AD350CC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8EE6F47F-BA23-4A66-B4A4-AAF93BFC698E}">
      <dgm:prSet phldrT="[Texto]" custT="1"/>
      <dgm:spPr>
        <a:solidFill>
          <a:srgbClr val="FEB0A3"/>
        </a:solidFill>
      </dgm:spPr>
      <dgm:t>
        <a:bodyPr/>
        <a:lstStyle/>
        <a:p>
          <a:r>
            <a:rPr lang="ro-RO" sz="2000" b="1" dirty="0">
              <a:solidFill>
                <a:sysClr val="windowText" lastClr="000000"/>
              </a:solidFill>
            </a:rPr>
            <a:t>Și-a dat viața pentru noi</a:t>
          </a:r>
          <a:endParaRPr lang="es-ES" sz="2000" b="1" dirty="0">
            <a:solidFill>
              <a:sysClr val="windowText" lastClr="000000"/>
            </a:solidFill>
          </a:endParaRPr>
        </a:p>
      </dgm:t>
    </dgm:pt>
    <dgm:pt modelId="{62A2E464-5D53-4842-97CB-EC7C302C2717}" type="sibTrans" cxnId="{D6E61E98-4605-444F-B1CA-79A9D2857A8B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2B99AFF4-A221-43A3-A3C6-36BFF9BF2A60}" type="parTrans" cxnId="{D6E61E98-4605-444F-B1CA-79A9D2857A8B}">
      <dgm:prSet/>
      <dgm:spPr/>
      <dgm:t>
        <a:bodyPr/>
        <a:lstStyle/>
        <a:p>
          <a:endParaRPr lang="es-ES" sz="2000" b="1">
            <a:solidFill>
              <a:sysClr val="windowText" lastClr="000000"/>
            </a:solidFill>
          </a:endParaRPr>
        </a:p>
      </dgm:t>
    </dgm:pt>
    <dgm:pt modelId="{748407B9-626F-4896-A4C5-B76B55239344}" type="pres">
      <dgm:prSet presAssocID="{1FC19013-F057-47F0-8E98-01FB585DF895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6C6DFD2F-8D2F-453C-96A3-A3BE0BAC88F1}" type="pres">
      <dgm:prSet presAssocID="{1FC19013-F057-47F0-8E98-01FB585DF895}" presName="dummyMaxCanvas" presStyleCnt="0"/>
      <dgm:spPr/>
    </dgm:pt>
    <dgm:pt modelId="{52408C20-FAB0-4028-ABFF-087CB5A1F14D}" type="pres">
      <dgm:prSet presAssocID="{1FC19013-F057-47F0-8E98-01FB585DF895}" presName="parentComposite" presStyleCnt="0"/>
      <dgm:spPr/>
    </dgm:pt>
    <dgm:pt modelId="{F2BFEEB0-1256-4064-9A0F-510F3CFF1A1B}" type="pres">
      <dgm:prSet presAssocID="{1FC19013-F057-47F0-8E98-01FB585DF895}" presName="parent1" presStyleLbl="alignAccFollowNode1" presStyleIdx="0" presStyleCnt="4" custScaleX="168651" custLinFactNeighborX="-25462" custLinFactNeighborY="816">
        <dgm:presLayoutVars>
          <dgm:chMax val="4"/>
        </dgm:presLayoutVars>
      </dgm:prSet>
      <dgm:spPr/>
      <dgm:t>
        <a:bodyPr/>
        <a:lstStyle/>
        <a:p>
          <a:endParaRPr lang="ro-RO"/>
        </a:p>
      </dgm:t>
    </dgm:pt>
    <dgm:pt modelId="{3BBA214A-509A-4CC8-BE4D-A56475CC4CAC}" type="pres">
      <dgm:prSet presAssocID="{1FC19013-F057-47F0-8E98-01FB585DF895}" presName="parent2" presStyleLbl="alignAccFollowNode1" presStyleIdx="1" presStyleCnt="4" custScaleX="168651" custLinFactNeighborX="35128">
        <dgm:presLayoutVars>
          <dgm:chMax val="4"/>
        </dgm:presLayoutVars>
      </dgm:prSet>
      <dgm:spPr/>
      <dgm:t>
        <a:bodyPr/>
        <a:lstStyle/>
        <a:p>
          <a:endParaRPr lang="ro-RO"/>
        </a:p>
      </dgm:t>
    </dgm:pt>
    <dgm:pt modelId="{6E84881E-DCD3-4A53-8F29-93915E107D29}" type="pres">
      <dgm:prSet presAssocID="{1FC19013-F057-47F0-8E98-01FB585DF895}" presName="childrenComposite" presStyleCnt="0"/>
      <dgm:spPr/>
    </dgm:pt>
    <dgm:pt modelId="{69508A4C-AF15-4E19-BFE6-CFB250261230}" type="pres">
      <dgm:prSet presAssocID="{1FC19013-F057-47F0-8E98-01FB585DF895}" presName="dummyMaxCanvas_ChildArea" presStyleCnt="0"/>
      <dgm:spPr/>
    </dgm:pt>
    <dgm:pt modelId="{B5C53C3E-D116-49E3-BE6C-043CBA611A46}" type="pres">
      <dgm:prSet presAssocID="{1FC19013-F057-47F0-8E98-01FB585DF895}" presName="fulcrum" presStyleLbl="alignAccFollowNode1" presStyleIdx="2" presStyleCnt="4"/>
      <dgm:spPr/>
    </dgm:pt>
    <dgm:pt modelId="{97B104F7-CD70-4D16-9AB7-1F6181D141A3}" type="pres">
      <dgm:prSet presAssocID="{1FC19013-F057-47F0-8E98-01FB585DF895}" presName="balance_23" presStyleLbl="alignAccFollowNode1" presStyleIdx="3" presStyleCnt="4">
        <dgm:presLayoutVars>
          <dgm:bulletEnabled val="1"/>
        </dgm:presLayoutVars>
      </dgm:prSet>
      <dgm:spPr/>
    </dgm:pt>
    <dgm:pt modelId="{71D851D9-43DD-409F-BB2A-B0B4361263CF}" type="pres">
      <dgm:prSet presAssocID="{1FC19013-F057-47F0-8E98-01FB585DF895}" presName="right_23_1" presStyleLbl="node1" presStyleIdx="0" presStyleCnt="5" custScaleX="175996" custLinFactNeighborX="31477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193122F-DBF6-437D-A7F9-A84F77E9F493}" type="pres">
      <dgm:prSet presAssocID="{1FC19013-F057-47F0-8E98-01FB585DF895}" presName="right_23_2" presStyleLbl="node1" presStyleIdx="1" presStyleCnt="5" custScaleX="175996" custLinFactNeighborX="28897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09431E5-4C28-4430-840B-89D5ACB2BE3C}" type="pres">
      <dgm:prSet presAssocID="{1FC19013-F057-47F0-8E98-01FB585DF895}" presName="right_23_3" presStyleLbl="node1" presStyleIdx="2" presStyleCnt="5" custScaleX="175996" custLinFactNeighborX="2538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4F44937-8217-423C-B38C-DA58213631D7}" type="pres">
      <dgm:prSet presAssocID="{1FC19013-F057-47F0-8E98-01FB585DF895}" presName="left_23_1" presStyleLbl="node1" presStyleIdx="3" presStyleCnt="5" custScaleX="175996" custLinFactNeighborX="-24946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948C04B-1836-488F-9988-CF8656F75366}" type="pres">
      <dgm:prSet presAssocID="{1FC19013-F057-47F0-8E98-01FB585DF895}" presName="left_23_2" presStyleLbl="node1" presStyleIdx="4" presStyleCnt="5" custScaleX="175996" custLinFactNeighborX="-24946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DE2CBB13-F495-44AB-9F0F-5941F2EFBE1C}" type="presOf" srcId="{8A736893-D3C3-4896-BFD3-78440E60FDF4}" destId="{F2BFEEB0-1256-4064-9A0F-510F3CFF1A1B}" srcOrd="0" destOrd="0" presId="urn:microsoft.com/office/officeart/2005/8/layout/balance1"/>
    <dgm:cxn modelId="{90818266-28CA-4B9B-AD11-17D3A156EF2A}" type="presOf" srcId="{CDE4E38D-9A41-4AAF-88AC-81BA4D676AFC}" destId="{F948C04B-1836-488F-9988-CF8656F75366}" srcOrd="0" destOrd="0" presId="urn:microsoft.com/office/officeart/2005/8/layout/balance1"/>
    <dgm:cxn modelId="{8C15E112-EAC8-4D82-AA38-F96EDF8B9BA0}" srcId="{CAD9DADB-3516-442C-A587-E32033FCE7AC}" destId="{AE1936B4-71F6-477C-981D-DBB6FDF0D4D6}" srcOrd="0" destOrd="0" parTransId="{2E106A54-2B6C-4D27-A9B3-5F590DBF4101}" sibTransId="{D451CB3C-2DCC-4DA5-8947-A691D278D383}"/>
    <dgm:cxn modelId="{E36B680D-3EA6-4BB8-B99A-40CD7E558477}" srcId="{CAD9DADB-3516-442C-A587-E32033FCE7AC}" destId="{42A54FBF-6253-4A42-916D-D4FE4D42E1A9}" srcOrd="2" destOrd="0" parTransId="{AD8D577E-AC0C-49C3-9899-A5187E9CB830}" sibTransId="{54DC241C-D0E4-40C8-B3F4-B929B6AD69BB}"/>
    <dgm:cxn modelId="{9D3CE052-41B6-47B9-BDF2-548B5BE78556}" type="presOf" srcId="{42A54FBF-6253-4A42-916D-D4FE4D42E1A9}" destId="{609431E5-4C28-4430-840B-89D5ACB2BE3C}" srcOrd="0" destOrd="0" presId="urn:microsoft.com/office/officeart/2005/8/layout/balance1"/>
    <dgm:cxn modelId="{738C1F6A-7434-47D3-86ED-AB1E5624F12E}" type="presOf" srcId="{0987F3AE-9B77-4D4D-BF7E-EB1035CC6546}" destId="{44F44937-8217-423C-B38C-DA58213631D7}" srcOrd="0" destOrd="0" presId="urn:microsoft.com/office/officeart/2005/8/layout/balance1"/>
    <dgm:cxn modelId="{D6E61E98-4605-444F-B1CA-79A9D2857A8B}" srcId="{CAD9DADB-3516-442C-A587-E32033FCE7AC}" destId="{8EE6F47F-BA23-4A66-B4A4-AAF93BFC698E}" srcOrd="1" destOrd="0" parTransId="{2B99AFF4-A221-43A3-A3C6-36BFF9BF2A60}" sibTransId="{62A2E464-5D53-4842-97CB-EC7C302C2717}"/>
    <dgm:cxn modelId="{588EE69F-4FE9-46AE-A3A9-300CD4BCF926}" srcId="{1FC19013-F057-47F0-8E98-01FB585DF895}" destId="{CAD9DADB-3516-442C-A587-E32033FCE7AC}" srcOrd="1" destOrd="0" parTransId="{C15DCA56-4647-4272-9968-5A493336B99B}" sibTransId="{37B2B6CA-208A-4CA9-85DE-240DD8FB659F}"/>
    <dgm:cxn modelId="{90E35EA0-F1BF-4910-818D-6BDD80398BB8}" type="presOf" srcId="{1FC19013-F057-47F0-8E98-01FB585DF895}" destId="{748407B9-626F-4896-A4C5-B76B55239344}" srcOrd="0" destOrd="0" presId="urn:microsoft.com/office/officeart/2005/8/layout/balance1"/>
    <dgm:cxn modelId="{6CC80020-3B41-45BE-80A5-A75ABBE796A0}" type="presOf" srcId="{CAD9DADB-3516-442C-A587-E32033FCE7AC}" destId="{3BBA214A-509A-4CC8-BE4D-A56475CC4CAC}" srcOrd="0" destOrd="0" presId="urn:microsoft.com/office/officeart/2005/8/layout/balance1"/>
    <dgm:cxn modelId="{66A69290-3EB0-4AB7-A6E1-F0608AD350CC}" srcId="{8A736893-D3C3-4896-BFD3-78440E60FDF4}" destId="{CDE4E38D-9A41-4AAF-88AC-81BA4D676AFC}" srcOrd="1" destOrd="0" parTransId="{EC3BD707-56FD-432D-A91F-68EADB7C3AB3}" sibTransId="{9320C62B-A0BC-4C94-A856-62BE2DF27778}"/>
    <dgm:cxn modelId="{792AA807-DB7B-4210-9D0D-9D03D26C6073}" srcId="{1FC19013-F057-47F0-8E98-01FB585DF895}" destId="{8A736893-D3C3-4896-BFD3-78440E60FDF4}" srcOrd="0" destOrd="0" parTransId="{74F5FADF-630A-48FD-80F6-FF8BBFDA9F73}" sibTransId="{4D8D518B-A269-42A3-A3A6-AABC9BEB2EE6}"/>
    <dgm:cxn modelId="{DE84847D-F4B4-47BC-91A7-217A9ECDA7E3}" type="presOf" srcId="{AE1936B4-71F6-477C-981D-DBB6FDF0D4D6}" destId="{71D851D9-43DD-409F-BB2A-B0B4361263CF}" srcOrd="0" destOrd="0" presId="urn:microsoft.com/office/officeart/2005/8/layout/balance1"/>
    <dgm:cxn modelId="{54C15210-1D60-4E53-8BD6-3C41048AF322}" type="presOf" srcId="{8EE6F47F-BA23-4A66-B4A4-AAF93BFC698E}" destId="{0193122F-DBF6-437D-A7F9-A84F77E9F493}" srcOrd="0" destOrd="0" presId="urn:microsoft.com/office/officeart/2005/8/layout/balance1"/>
    <dgm:cxn modelId="{44D62911-BD05-4628-9276-6721BFAE0046}" srcId="{8A736893-D3C3-4896-BFD3-78440E60FDF4}" destId="{0987F3AE-9B77-4D4D-BF7E-EB1035CC6546}" srcOrd="0" destOrd="0" parTransId="{2C683682-097F-4D67-90BB-936E396973F8}" sibTransId="{E551E770-84AE-462B-AD70-4D0CE49CC045}"/>
    <dgm:cxn modelId="{C33C7084-B3FF-4C73-B42B-306A7C6A15EA}" type="presParOf" srcId="{748407B9-626F-4896-A4C5-B76B55239344}" destId="{6C6DFD2F-8D2F-453C-96A3-A3BE0BAC88F1}" srcOrd="0" destOrd="0" presId="urn:microsoft.com/office/officeart/2005/8/layout/balance1"/>
    <dgm:cxn modelId="{D3649442-457C-4B68-8BFD-F23D2F34A879}" type="presParOf" srcId="{748407B9-626F-4896-A4C5-B76B55239344}" destId="{52408C20-FAB0-4028-ABFF-087CB5A1F14D}" srcOrd="1" destOrd="0" presId="urn:microsoft.com/office/officeart/2005/8/layout/balance1"/>
    <dgm:cxn modelId="{520759F5-4834-45AB-AAF3-E095B76B1370}" type="presParOf" srcId="{52408C20-FAB0-4028-ABFF-087CB5A1F14D}" destId="{F2BFEEB0-1256-4064-9A0F-510F3CFF1A1B}" srcOrd="0" destOrd="0" presId="urn:microsoft.com/office/officeart/2005/8/layout/balance1"/>
    <dgm:cxn modelId="{0E45F8B8-28F0-4990-91AC-A13CAA574312}" type="presParOf" srcId="{52408C20-FAB0-4028-ABFF-087CB5A1F14D}" destId="{3BBA214A-509A-4CC8-BE4D-A56475CC4CAC}" srcOrd="1" destOrd="0" presId="urn:microsoft.com/office/officeart/2005/8/layout/balance1"/>
    <dgm:cxn modelId="{D6F4344D-309A-481E-9F5D-3837A1DBBE36}" type="presParOf" srcId="{748407B9-626F-4896-A4C5-B76B55239344}" destId="{6E84881E-DCD3-4A53-8F29-93915E107D29}" srcOrd="2" destOrd="0" presId="urn:microsoft.com/office/officeart/2005/8/layout/balance1"/>
    <dgm:cxn modelId="{74516074-1A3D-4228-A30A-58E13EFA342A}" type="presParOf" srcId="{6E84881E-DCD3-4A53-8F29-93915E107D29}" destId="{69508A4C-AF15-4E19-BFE6-CFB250261230}" srcOrd="0" destOrd="0" presId="urn:microsoft.com/office/officeart/2005/8/layout/balance1"/>
    <dgm:cxn modelId="{9BF718D8-737B-4D6C-B5E1-9E99CC387068}" type="presParOf" srcId="{6E84881E-DCD3-4A53-8F29-93915E107D29}" destId="{B5C53C3E-D116-49E3-BE6C-043CBA611A46}" srcOrd="1" destOrd="0" presId="urn:microsoft.com/office/officeart/2005/8/layout/balance1"/>
    <dgm:cxn modelId="{38B3B83E-C46C-42E9-9659-0E433C4E247E}" type="presParOf" srcId="{6E84881E-DCD3-4A53-8F29-93915E107D29}" destId="{97B104F7-CD70-4D16-9AB7-1F6181D141A3}" srcOrd="2" destOrd="0" presId="urn:microsoft.com/office/officeart/2005/8/layout/balance1"/>
    <dgm:cxn modelId="{D89942A4-3A37-4D18-9408-CB6847F451C7}" type="presParOf" srcId="{6E84881E-DCD3-4A53-8F29-93915E107D29}" destId="{71D851D9-43DD-409F-BB2A-B0B4361263CF}" srcOrd="3" destOrd="0" presId="urn:microsoft.com/office/officeart/2005/8/layout/balance1"/>
    <dgm:cxn modelId="{5AE7856D-C935-4BB4-B645-6AF529475342}" type="presParOf" srcId="{6E84881E-DCD3-4A53-8F29-93915E107D29}" destId="{0193122F-DBF6-437D-A7F9-A84F77E9F493}" srcOrd="4" destOrd="0" presId="urn:microsoft.com/office/officeart/2005/8/layout/balance1"/>
    <dgm:cxn modelId="{2A91B953-0CE9-4845-A252-1C6160CB59FE}" type="presParOf" srcId="{6E84881E-DCD3-4A53-8F29-93915E107D29}" destId="{609431E5-4C28-4430-840B-89D5ACB2BE3C}" srcOrd="5" destOrd="0" presId="urn:microsoft.com/office/officeart/2005/8/layout/balance1"/>
    <dgm:cxn modelId="{DEC2222A-503D-4C1E-9C18-DA51F36138D5}" type="presParOf" srcId="{6E84881E-DCD3-4A53-8F29-93915E107D29}" destId="{44F44937-8217-423C-B38C-DA58213631D7}" srcOrd="6" destOrd="0" presId="urn:microsoft.com/office/officeart/2005/8/layout/balance1"/>
    <dgm:cxn modelId="{F8A32130-1C83-4126-9935-D49DC125DC1E}" type="presParOf" srcId="{6E84881E-DCD3-4A53-8F29-93915E107D29}" destId="{F948C04B-1836-488F-9988-CF8656F75366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BFEEB0-1256-4064-9A0F-510F3CFF1A1B}">
      <dsp:nvSpPr>
        <dsp:cNvPr id="0" name=""/>
        <dsp:cNvSpPr/>
      </dsp:nvSpPr>
      <dsp:spPr>
        <a:xfrm>
          <a:off x="242334" y="56995"/>
          <a:ext cx="2406076" cy="79258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solidFill>
                <a:sysClr val="windowText" lastClr="000000"/>
              </a:solidFill>
            </a:rPr>
            <a:t>Robi ai materialismului</a:t>
          </a:r>
          <a:endParaRPr lang="es-ES" sz="2000" b="1" kern="1200" dirty="0">
            <a:solidFill>
              <a:sysClr val="windowText" lastClr="000000"/>
            </a:solidFill>
          </a:endParaRPr>
        </a:p>
      </dsp:txBody>
      <dsp:txXfrm>
        <a:off x="242334" y="56995"/>
        <a:ext cx="2406076" cy="792588"/>
      </dsp:txXfrm>
    </dsp:sp>
    <dsp:sp modelId="{3BBA214A-509A-4CC8-BE4D-A56475CC4CAC}">
      <dsp:nvSpPr>
        <dsp:cNvPr id="0" name=""/>
        <dsp:cNvSpPr/>
      </dsp:nvSpPr>
      <dsp:spPr>
        <a:xfrm>
          <a:off x="3167479" y="50527"/>
          <a:ext cx="2406076" cy="79258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solidFill>
                <a:sysClr val="windowText" lastClr="000000"/>
              </a:solidFill>
            </a:rPr>
            <a:t>Robi ai lui Dumnezeu</a:t>
          </a:r>
          <a:endParaRPr lang="es-ES" sz="2000" b="1" kern="1200" dirty="0">
            <a:solidFill>
              <a:sysClr val="windowText" lastClr="000000"/>
            </a:solidFill>
          </a:endParaRPr>
        </a:p>
      </dsp:txBody>
      <dsp:txXfrm>
        <a:off x="3167479" y="50527"/>
        <a:ext cx="2406076" cy="792588"/>
      </dsp:txXfrm>
    </dsp:sp>
    <dsp:sp modelId="{B5C53C3E-D116-49E3-BE6C-043CBA611A46}">
      <dsp:nvSpPr>
        <dsp:cNvPr id="0" name=""/>
        <dsp:cNvSpPr/>
      </dsp:nvSpPr>
      <dsp:spPr>
        <a:xfrm>
          <a:off x="2440718" y="3419030"/>
          <a:ext cx="594441" cy="594441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104F7-CD70-4D16-9AB7-1F6181D141A3}">
      <dsp:nvSpPr>
        <dsp:cNvPr id="0" name=""/>
        <dsp:cNvSpPr/>
      </dsp:nvSpPr>
      <dsp:spPr>
        <a:xfrm rot="240000">
          <a:off x="954069" y="3164305"/>
          <a:ext cx="3567739" cy="24948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851D9-43DD-409F-BB2A-B0B4361263CF}">
      <dsp:nvSpPr>
        <dsp:cNvPr id="0" name=""/>
        <dsp:cNvSpPr/>
      </dsp:nvSpPr>
      <dsp:spPr>
        <a:xfrm rot="240000">
          <a:off x="2996465" y="2579790"/>
          <a:ext cx="2546025" cy="5847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solidFill>
                <a:sysClr val="windowText" lastClr="000000"/>
              </a:solidFill>
            </a:rPr>
            <a:t>Ne iubește pe toți la fel</a:t>
          </a:r>
          <a:endParaRPr lang="es-ES" sz="2000" b="1" kern="1200" dirty="0">
            <a:solidFill>
              <a:sysClr val="windowText" lastClr="000000"/>
            </a:solidFill>
          </a:endParaRPr>
        </a:p>
      </dsp:txBody>
      <dsp:txXfrm rot="240000">
        <a:off x="2996465" y="2579790"/>
        <a:ext cx="2546025" cy="584707"/>
      </dsp:txXfrm>
    </dsp:sp>
    <dsp:sp modelId="{0193122F-DBF6-437D-A7F9-A84F77E9F493}">
      <dsp:nvSpPr>
        <dsp:cNvPr id="0" name=""/>
        <dsp:cNvSpPr/>
      </dsp:nvSpPr>
      <dsp:spPr>
        <a:xfrm rot="240000">
          <a:off x="3010153" y="1866460"/>
          <a:ext cx="2546025" cy="584707"/>
        </a:xfrm>
        <a:prstGeom prst="roundRect">
          <a:avLst/>
        </a:prstGeom>
        <a:solidFill>
          <a:srgbClr val="FEB0A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solidFill>
                <a:sysClr val="windowText" lastClr="000000"/>
              </a:solidFill>
            </a:rPr>
            <a:t>Și-a dat viața pentru noi</a:t>
          </a:r>
          <a:endParaRPr lang="es-ES" sz="2000" b="1" kern="1200" dirty="0">
            <a:solidFill>
              <a:sysClr val="windowText" lastClr="000000"/>
            </a:solidFill>
          </a:endParaRPr>
        </a:p>
      </dsp:txBody>
      <dsp:txXfrm rot="240000">
        <a:off x="3010153" y="1866460"/>
        <a:ext cx="2546025" cy="584707"/>
      </dsp:txXfrm>
    </dsp:sp>
    <dsp:sp modelId="{609431E5-4C28-4430-840B-89D5ACB2BE3C}">
      <dsp:nvSpPr>
        <dsp:cNvPr id="0" name=""/>
        <dsp:cNvSpPr/>
      </dsp:nvSpPr>
      <dsp:spPr>
        <a:xfrm rot="240000">
          <a:off x="3010161" y="1168981"/>
          <a:ext cx="2546025" cy="58470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solidFill>
                <a:sysClr val="windowText" lastClr="000000"/>
              </a:solidFill>
            </a:rPr>
            <a:t>Suntem fiii Regelui</a:t>
          </a:r>
          <a:endParaRPr lang="es-ES" sz="2000" b="1" kern="1200" dirty="0">
            <a:solidFill>
              <a:sysClr val="windowText" lastClr="000000"/>
            </a:solidFill>
          </a:endParaRPr>
        </a:p>
      </dsp:txBody>
      <dsp:txXfrm rot="240000">
        <a:off x="3010161" y="1168981"/>
        <a:ext cx="2546025" cy="584707"/>
      </dsp:txXfrm>
    </dsp:sp>
    <dsp:sp modelId="{44F44937-8217-423C-B38C-DA58213631D7}">
      <dsp:nvSpPr>
        <dsp:cNvPr id="0" name=""/>
        <dsp:cNvSpPr/>
      </dsp:nvSpPr>
      <dsp:spPr>
        <a:xfrm rot="240000">
          <a:off x="128224" y="2437124"/>
          <a:ext cx="2546025" cy="58470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solidFill>
                <a:sysClr val="windowText" lastClr="000000"/>
              </a:solidFill>
            </a:rPr>
            <a:t>Cu cât ai mai mult, cu atât ești mai bun</a:t>
          </a:r>
          <a:endParaRPr lang="es-ES" sz="2000" b="1" kern="1200" dirty="0">
            <a:solidFill>
              <a:sysClr val="windowText" lastClr="000000"/>
            </a:solidFill>
          </a:endParaRPr>
        </a:p>
      </dsp:txBody>
      <dsp:txXfrm rot="240000">
        <a:off x="128224" y="2437124"/>
        <a:ext cx="2546025" cy="584707"/>
      </dsp:txXfrm>
    </dsp:sp>
    <dsp:sp modelId="{F948C04B-1836-488F-9988-CF8656F75366}">
      <dsp:nvSpPr>
        <dsp:cNvPr id="0" name=""/>
        <dsp:cNvSpPr/>
      </dsp:nvSpPr>
      <dsp:spPr>
        <a:xfrm rot="240000">
          <a:off x="179742" y="1723794"/>
          <a:ext cx="2546025" cy="58470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solidFill>
                <a:sysClr val="windowText" lastClr="000000"/>
              </a:solidFill>
            </a:rPr>
            <a:t>Suntem ceea ce avem</a:t>
          </a:r>
          <a:endParaRPr lang="es-ES" sz="2000" b="1" kern="1200" dirty="0">
            <a:solidFill>
              <a:sysClr val="windowText" lastClr="000000"/>
            </a:solidFill>
          </a:endParaRPr>
        </a:p>
      </dsp:txBody>
      <dsp:txXfrm rot="240000">
        <a:off x="179742" y="1723794"/>
        <a:ext cx="2546025" cy="584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2B97-3600-4BA3-96B9-7A32CCBC7FD3}" type="datetimeFigureOut">
              <a:rPr lang="es-ES" smtClean="0"/>
              <a:pPr/>
              <a:t>01/01/2018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9865-2952-4E3D-990B-1F603752BDE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1907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2B97-3600-4BA3-96B9-7A32CCBC7FD3}" type="datetimeFigureOut">
              <a:rPr lang="es-ES" smtClean="0"/>
              <a:pPr/>
              <a:t>01/01/2018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9865-2952-4E3D-990B-1F603752BDE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2296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2B97-3600-4BA3-96B9-7A32CCBC7FD3}" type="datetimeFigureOut">
              <a:rPr lang="es-ES" smtClean="0"/>
              <a:pPr/>
              <a:t>01/01/2018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9865-2952-4E3D-990B-1F603752BDE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32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2B97-3600-4BA3-96B9-7A32CCBC7FD3}" type="datetimeFigureOut">
              <a:rPr lang="es-ES" smtClean="0"/>
              <a:pPr/>
              <a:t>01/01/2018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9865-2952-4E3D-990B-1F603752BDE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477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2B97-3600-4BA3-96B9-7A32CCBC7FD3}" type="datetimeFigureOut">
              <a:rPr lang="es-ES" smtClean="0"/>
              <a:pPr/>
              <a:t>01/01/2018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9865-2952-4E3D-990B-1F603752BDE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2384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2B97-3600-4BA3-96B9-7A32CCBC7FD3}" type="datetimeFigureOut">
              <a:rPr lang="es-ES" smtClean="0"/>
              <a:pPr/>
              <a:t>01/01/2018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9865-2952-4E3D-990B-1F603752BDE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2828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2B97-3600-4BA3-96B9-7A32CCBC7FD3}" type="datetimeFigureOut">
              <a:rPr lang="es-ES" smtClean="0"/>
              <a:pPr/>
              <a:t>01/01/2018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9865-2952-4E3D-990B-1F603752BDE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46926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2B97-3600-4BA3-96B9-7A32CCBC7FD3}" type="datetimeFigureOut">
              <a:rPr lang="es-ES" smtClean="0"/>
              <a:pPr/>
              <a:t>01/01/2018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9865-2952-4E3D-990B-1F603752BDE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24994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2B97-3600-4BA3-96B9-7A32CCBC7FD3}" type="datetimeFigureOut">
              <a:rPr lang="es-ES" smtClean="0"/>
              <a:pPr/>
              <a:t>01/01/2018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9865-2952-4E3D-990B-1F603752BDE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50313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2B97-3600-4BA3-96B9-7A32CCBC7FD3}" type="datetimeFigureOut">
              <a:rPr lang="es-ES" smtClean="0"/>
              <a:pPr/>
              <a:t>01/01/2018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9865-2952-4E3D-990B-1F603752BDE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16456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2B97-3600-4BA3-96B9-7A32CCBC7FD3}" type="datetimeFigureOut">
              <a:rPr lang="es-ES" smtClean="0"/>
              <a:pPr/>
              <a:t>01/01/2018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9865-2952-4E3D-990B-1F603752BDE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795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82B97-3600-4BA3-96B9-7A32CCBC7FD3}" type="datetimeFigureOut">
              <a:rPr lang="es-ES" smtClean="0"/>
              <a:pPr/>
              <a:t>01/01/2018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A9865-2952-4E3D-990B-1F603752BDE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3440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8078D42-A0EB-4987-ACE6-BD82A12B3BD0}"/>
              </a:ext>
            </a:extLst>
          </p:cNvPr>
          <p:cNvSpPr txBox="1"/>
          <p:nvPr/>
        </p:nvSpPr>
        <p:spPr>
          <a:xfrm>
            <a:off x="1003337" y="0"/>
            <a:ext cx="6956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 err="1">
                <a:ln w="6600">
                  <a:solidFill>
                    <a:srgbClr val="321359"/>
                  </a:solidFill>
                  <a:prstDash val="solid"/>
                </a:ln>
                <a:solidFill>
                  <a:srgbClr val="FFFFFF"/>
                </a:solidFill>
                <a:effectLst>
                  <a:outerShdw dist="63500" dir="2700000" algn="tl" rotWithShape="0">
                    <a:srgbClr val="321359"/>
                  </a:outerShdw>
                </a:effectLst>
              </a:rPr>
              <a:t>INFLUENȚA</a:t>
            </a:r>
            <a:r>
              <a:rPr lang="ro-RO" sz="3600" b="1" dirty="0">
                <a:ln w="6600">
                  <a:solidFill>
                    <a:srgbClr val="321359"/>
                  </a:solidFill>
                  <a:prstDash val="solid"/>
                </a:ln>
                <a:solidFill>
                  <a:srgbClr val="FFFFFF"/>
                </a:solidFill>
                <a:effectLst>
                  <a:outerShdw dist="63500" dir="2700000" algn="tl" rotWithShape="0">
                    <a:srgbClr val="321359"/>
                  </a:outerShdw>
                </a:effectLst>
              </a:rPr>
              <a:t> </a:t>
            </a:r>
            <a:r>
              <a:rPr lang="ro-RO" sz="3600" b="1" dirty="0" smtClean="0">
                <a:ln w="6600">
                  <a:solidFill>
                    <a:srgbClr val="321359"/>
                  </a:solidFill>
                  <a:prstDash val="solid"/>
                </a:ln>
                <a:solidFill>
                  <a:srgbClr val="FFFFFF"/>
                </a:solidFill>
                <a:effectLst>
                  <a:outerShdw dist="63500" dir="2700000" algn="tl" rotWithShape="0">
                    <a:srgbClr val="321359"/>
                  </a:outerShdw>
                </a:effectLst>
              </a:rPr>
              <a:t>MATERIALISMULUI</a:t>
            </a:r>
            <a:endParaRPr lang="ro-RO" sz="3600" b="1" dirty="0">
              <a:ln w="6600">
                <a:solidFill>
                  <a:srgbClr val="321359"/>
                </a:solidFill>
                <a:prstDash val="solid"/>
              </a:ln>
              <a:solidFill>
                <a:srgbClr val="FFFFFF"/>
              </a:solidFill>
              <a:effectLst>
                <a:outerShdw dist="63500" dir="2700000" algn="tl" rotWithShape="0">
                  <a:srgbClr val="321359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870082D-883B-40AC-AEF0-FB0C8AE7B1F0}"/>
              </a:ext>
            </a:extLst>
          </p:cNvPr>
          <p:cNvSpPr txBox="1"/>
          <p:nvPr/>
        </p:nvSpPr>
        <p:spPr>
          <a:xfrm>
            <a:off x="5283954" y="6488668"/>
            <a:ext cx="325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dirty="0" smtClean="0">
                <a:solidFill>
                  <a:srgbClr val="CEC4EE"/>
                </a:solidFill>
              </a:rPr>
              <a:t>Studiul 1 pentru 6 ianuarie 2018</a:t>
            </a:r>
            <a:endParaRPr lang="ro-RO" b="1" dirty="0">
              <a:solidFill>
                <a:srgbClr val="CEC4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31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438D298-8FF1-4DC2-B5A9-6BB40E615931}"/>
              </a:ext>
            </a:extLst>
          </p:cNvPr>
          <p:cNvSpPr/>
          <p:nvPr/>
        </p:nvSpPr>
        <p:spPr>
          <a:xfrm>
            <a:off x="775063" y="296874"/>
            <a:ext cx="7977051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ts val="600"/>
              </a:spcBef>
            </a:pP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„Convertirea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este o lucrare pe care majoritatea nu o apreciază. Nu e un lucru de nimic să transformi o minte lumească, iubitoare de păcat,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și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să o conduci la a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înțelege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indescriptibila dragoste a lui Hristos, farmecul harului Său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și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excelența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lui Dumnezeu, în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așa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măsură încât sufletul să se impregneze cu iubire divină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și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să fie captivat de misterele </a:t>
            </a:r>
            <a:r>
              <a:rPr lang="ro-R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cerești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Când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persoană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înțelege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aceste lucruri,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viața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anterioară i se pare neplăcută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și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odioasă.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Urăște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păcatul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și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predându-și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inima înaintea lui Dumnezeu, Îl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îmbrățișează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pe Hristos,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viața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și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bucuria sufletului.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Renunță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la plăcerile anterioare. Are o minte nouă, noi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simțăminte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noi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interese,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voință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nouă;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tristețile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dorințele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și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dragostea sunt toate noi. Se depărtează acum de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dorințele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cărnii, de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dorințele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ochilor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și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de iubirea de sine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de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ceea ce era înainte preferat în locul lui Hristos, iar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acum Hristos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este farmecul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vieții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încoronarea fericirii. </a:t>
            </a:r>
            <a:endParaRPr lang="ro-R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indent="358775" algn="just">
              <a:spcBef>
                <a:spcPts val="600"/>
              </a:spcBef>
            </a:pP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Consideră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acum, în toată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bogăția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și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slava – cerul, de care nu era atras înainte,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și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îl contemplă ca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și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patrie viitoare, unde Îl va vedea, iubi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și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lăuda pe Cel ce l-a răscumpărat prin sângele Lui scump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.”</a:t>
            </a:r>
            <a:endParaRPr lang="ro-R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AB4209A-7859-45D5-8599-89F72FC6A4D6}"/>
              </a:ext>
            </a:extLst>
          </p:cNvPr>
          <p:cNvSpPr txBox="1"/>
          <p:nvPr/>
        </p:nvSpPr>
        <p:spPr>
          <a:xfrm>
            <a:off x="4025825" y="6191794"/>
            <a:ext cx="4527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dirty="0" err="1" smtClean="0"/>
              <a:t>E.G.W</a:t>
            </a:r>
            <a:r>
              <a:rPr lang="ro-RO" b="1" dirty="0" smtClean="0"/>
              <a:t>. </a:t>
            </a:r>
            <a:r>
              <a:rPr lang="ro-RO" b="1" smtClean="0"/>
              <a:t>(Asemenea </a:t>
            </a:r>
            <a:r>
              <a:rPr lang="ro-RO" b="1" dirty="0" smtClean="0"/>
              <a:t>lui </a:t>
            </a:r>
            <a:r>
              <a:rPr lang="ro-RO" b="1" dirty="0"/>
              <a:t>Isus, </a:t>
            </a:r>
            <a:r>
              <a:rPr lang="ro-RO" b="1" smtClean="0"/>
              <a:t>8 decembrie 2009)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xmlns="" val="203684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CE58C57A-F4C5-47F1-8639-FFF86E6E1FF4}"/>
              </a:ext>
            </a:extLst>
          </p:cNvPr>
          <p:cNvSpPr/>
          <p:nvPr/>
        </p:nvSpPr>
        <p:spPr>
          <a:xfrm>
            <a:off x="100148" y="897956"/>
            <a:ext cx="3522618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>
                <a:ln>
                  <a:noFill/>
                </a:ln>
                <a:solidFill>
                  <a:srgbClr val="FFCA3A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„Să nu vă potriviţi chipului veacului acestuia, ci să vă prefaceţi, prin înnoirea minţii voastre, ca să puteţi deosebi bine voia lui Dumnezeu: cea bună, plăcută şi desăvârşită.”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>
                <a:ln>
                  <a:noFill/>
                </a:ln>
                <a:solidFill>
                  <a:srgbClr val="FFCA3A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(Romani 12:2)</a:t>
            </a:r>
            <a:endParaRPr kumimoji="0" lang="ro-RO" sz="2800" b="1" i="0" u="none" strike="noStrike" kern="1200" cap="none" spc="0" normalizeH="0" baseline="0">
              <a:ln>
                <a:noFill/>
              </a:ln>
              <a:solidFill>
                <a:srgbClr val="FFCA3A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AC611F5-0FAF-4CDC-BF0F-8165A1A24A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2366" y="0"/>
            <a:ext cx="6401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198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01E52F0-1863-4389-8104-EED1016BA3B7}"/>
              </a:ext>
            </a:extLst>
          </p:cNvPr>
          <p:cNvSpPr txBox="1"/>
          <p:nvPr/>
        </p:nvSpPr>
        <p:spPr>
          <a:xfrm>
            <a:off x="3396343" y="2666656"/>
            <a:ext cx="5747657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>
              <a:lnSpc>
                <a:spcPct val="200000"/>
              </a:lnSpc>
              <a:buClr>
                <a:srgbClr val="6D4909"/>
              </a:buClr>
              <a:buFont typeface="+mj-lt"/>
              <a:buAutoNum type="arabicPeriod"/>
            </a:pPr>
            <a:r>
              <a:rPr lang="ro-RO" sz="2400" b="1"/>
              <a:t>Prioritatea </a:t>
            </a:r>
            <a:r>
              <a:rPr lang="ro-RO" sz="2400" b="1" smtClean="0"/>
              <a:t>noastră.</a:t>
            </a:r>
          </a:p>
          <a:p>
            <a:pPr marL="342900" indent="-342900">
              <a:lnSpc>
                <a:spcPct val="200000"/>
              </a:lnSpc>
              <a:buClr>
                <a:srgbClr val="6D4909"/>
              </a:buClr>
              <a:buFont typeface="+mj-lt"/>
              <a:buAutoNum type="arabicPeriod"/>
            </a:pPr>
            <a:r>
              <a:rPr lang="ro-RO" sz="2400" b="1" smtClean="0"/>
              <a:t>Dorințele noastre.</a:t>
            </a:r>
          </a:p>
          <a:p>
            <a:pPr marL="800100" lvl="1" indent="-342900">
              <a:lnSpc>
                <a:spcPct val="150000"/>
              </a:lnSpc>
              <a:buClr>
                <a:srgbClr val="813021"/>
              </a:buClr>
              <a:buFont typeface="Wingdings 2" panose="05020102010507070707" pitchFamily="18" charset="2"/>
              <a:buChar char=""/>
            </a:pPr>
            <a:r>
              <a:rPr lang="ro-RO" sz="2400" b="1" smtClean="0"/>
              <a:t>Dorințele </a:t>
            </a:r>
            <a:r>
              <a:rPr lang="ro-RO" sz="2400" b="1"/>
              <a:t>cărnii </a:t>
            </a:r>
            <a:r>
              <a:rPr lang="ro-RO" sz="2400" b="1" smtClean="0"/>
              <a:t>[Ambiția].</a:t>
            </a:r>
          </a:p>
          <a:p>
            <a:pPr marL="800100" lvl="1" indent="-342900">
              <a:lnSpc>
                <a:spcPct val="150000"/>
              </a:lnSpc>
              <a:buClr>
                <a:srgbClr val="813021"/>
              </a:buClr>
              <a:buFont typeface="Wingdings 2" panose="05020102010507070707" pitchFamily="18" charset="2"/>
              <a:buChar char=""/>
            </a:pPr>
            <a:r>
              <a:rPr lang="ro-RO" sz="2400" b="1" smtClean="0"/>
              <a:t>Dorințele </a:t>
            </a:r>
            <a:r>
              <a:rPr lang="ro-RO" sz="2400" b="1"/>
              <a:t>ochilor </a:t>
            </a:r>
            <a:r>
              <a:rPr lang="ro-RO" sz="2400" b="1" smtClean="0"/>
              <a:t>[Lăcomia].</a:t>
            </a:r>
          </a:p>
          <a:p>
            <a:pPr marL="800100" lvl="1" indent="-342900">
              <a:lnSpc>
                <a:spcPct val="150000"/>
              </a:lnSpc>
              <a:buClr>
                <a:srgbClr val="813021"/>
              </a:buClr>
              <a:buFont typeface="Wingdings 2" panose="05020102010507070707" pitchFamily="18" charset="2"/>
              <a:buChar char=""/>
            </a:pPr>
            <a:r>
              <a:rPr lang="ro-RO" sz="2400" b="1" smtClean="0"/>
              <a:t>Iubirea </a:t>
            </a:r>
            <a:r>
              <a:rPr lang="ro-RO" sz="2400" b="1"/>
              <a:t>de sine </a:t>
            </a:r>
            <a:r>
              <a:rPr lang="ro-RO" sz="2400" b="1" smtClean="0"/>
              <a:t>[Narcisismul].</a:t>
            </a:r>
          </a:p>
          <a:p>
            <a:pPr marL="342900" indent="-342900">
              <a:lnSpc>
                <a:spcPct val="200000"/>
              </a:lnSpc>
              <a:buClr>
                <a:srgbClr val="6D4909"/>
              </a:buClr>
              <a:buFont typeface="+mj-lt"/>
              <a:buAutoNum type="arabicPeriod"/>
            </a:pPr>
            <a:r>
              <a:rPr lang="ro-RO" sz="2400" b="1" smtClean="0"/>
              <a:t>Identitatea noastră.</a:t>
            </a:r>
            <a:endParaRPr lang="ro-RO" sz="2400" b="1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46468EC-4D63-435D-9192-C88D9F8B7260}"/>
              </a:ext>
            </a:extLst>
          </p:cNvPr>
          <p:cNvSpPr txBox="1"/>
          <p:nvPr/>
        </p:nvSpPr>
        <p:spPr>
          <a:xfrm>
            <a:off x="191588" y="78375"/>
            <a:ext cx="8882743" cy="1938992"/>
          </a:xfrm>
          <a:prstGeom prst="rect">
            <a:avLst/>
          </a:prstGeom>
          <a:solidFill>
            <a:srgbClr val="EEAB36">
              <a:alpha val="3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A fi administratori asupra </a:t>
            </a:r>
            <a:r>
              <a:rPr lang="ro-RO" sz="2000" b="1" dirty="0" err="1"/>
              <a:t>lucruilor</a:t>
            </a:r>
            <a:r>
              <a:rPr lang="ro-RO" sz="2000" b="1" dirty="0"/>
              <a:t> materiale implică a ne centra </a:t>
            </a:r>
            <a:r>
              <a:rPr lang="ro-RO" sz="2000" b="1" dirty="0" err="1"/>
              <a:t>atenția</a:t>
            </a:r>
            <a:r>
              <a:rPr lang="ro-RO" sz="2000" b="1" dirty="0"/>
              <a:t> asupra </a:t>
            </a:r>
            <a:r>
              <a:rPr lang="ro-RO" sz="2000" b="1" dirty="0" err="1"/>
              <a:t>lucruilor</a:t>
            </a:r>
            <a:r>
              <a:rPr lang="ro-RO" sz="2000" b="1" dirty="0"/>
              <a:t> de sus, nu asupra celor de pe Pământ. </a:t>
            </a:r>
            <a:r>
              <a:rPr lang="ro-RO" sz="2000" b="1" dirty="0" smtClean="0"/>
              <a:t>„Nu </a:t>
            </a:r>
            <a:r>
              <a:rPr lang="ro-RO" sz="2000" b="1" dirty="0" smtClean="0"/>
              <a:t>iubiţi lumea, nici lucrurile din lume. Dacă iubeşte cineva lumea, dragostea Tatălui nu este în El. Căci tot ce este în lume: pofta firii pământeşti, pofta ochilor şi lăudăroşia vieţii, nu este de la Tatăl, ci din lume. Şi lumea şi pofta ei trece; dar cine face voia lui Dumnezeu, rămâne în veac. ” (1 </a:t>
            </a:r>
            <a:r>
              <a:rPr lang="ro-RO" sz="2000" b="1" dirty="0"/>
              <a:t>Ioan </a:t>
            </a:r>
            <a:r>
              <a:rPr lang="ro-RO" sz="2000" b="1" dirty="0" smtClean="0"/>
              <a:t>2:15-17)</a:t>
            </a:r>
            <a:endParaRPr lang="ro-RO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B808B23-9EED-4E42-A1F3-6B87A4050F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756" y="2734490"/>
            <a:ext cx="3032904" cy="4045135"/>
          </a:xfrm>
          <a:prstGeom prst="snip2DiagRect">
            <a:avLst>
              <a:gd name="adj1" fmla="val 1684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EEAB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convex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33907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51DACDB-F85D-4B7E-90C3-75CD50CAF8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57091" y="1260275"/>
            <a:ext cx="3386908" cy="260633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A915767-6000-4369-9959-29A46CCC9B77}"/>
              </a:ext>
            </a:extLst>
          </p:cNvPr>
          <p:cNvSpPr/>
          <p:nvPr/>
        </p:nvSpPr>
        <p:spPr>
          <a:xfrm>
            <a:off x="1" y="0"/>
            <a:ext cx="914399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o-RO" sz="4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PRIORITATEA </a:t>
            </a:r>
            <a:r>
              <a:rPr lang="ro-RO" sz="4400" b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NOASTRĂ</a:t>
            </a:r>
            <a:endParaRPr lang="ro-RO" sz="44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59718567-B3F8-49CB-97F8-C1C6CB6F9AA8}"/>
              </a:ext>
            </a:extLst>
          </p:cNvPr>
          <p:cNvSpPr/>
          <p:nvPr/>
        </p:nvSpPr>
        <p:spPr>
          <a:xfrm>
            <a:off x="1240971" y="650854"/>
            <a:ext cx="6662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91D1F3"/>
                </a:solidFill>
                <a:latin typeface="Comic Sans MS" panose="030F0702030302020204" pitchFamily="66" charset="0"/>
              </a:rPr>
              <a:t>„Tot </a:t>
            </a:r>
            <a:r>
              <a:rPr lang="ro-RO" b="1" dirty="0" smtClean="0">
                <a:solidFill>
                  <a:srgbClr val="91D1F3"/>
                </a:solidFill>
                <a:latin typeface="Comic Sans MS" panose="030F0702030302020204" pitchFamily="66" charset="0"/>
              </a:rPr>
              <a:t>aşa, oricine dintre voi, care nu se leapădă de tot ce are, nu poate fi ucenicul Meu.” </a:t>
            </a:r>
            <a:r>
              <a:rPr lang="ro-RO" sz="1600" b="1" dirty="0" smtClean="0">
                <a:solidFill>
                  <a:srgbClr val="91D1F3"/>
                </a:solidFill>
                <a:latin typeface="Comic Sans MS" panose="030F0702030302020204" pitchFamily="66" charset="0"/>
              </a:rPr>
              <a:t>(Luca 14:33)</a:t>
            </a:r>
            <a:endParaRPr lang="ro-RO" sz="1600" b="1" dirty="0">
              <a:solidFill>
                <a:srgbClr val="91D1F3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F460434-2B1C-48D6-A7B3-9654D19FD8B6}"/>
              </a:ext>
            </a:extLst>
          </p:cNvPr>
          <p:cNvSpPr txBox="1"/>
          <p:nvPr/>
        </p:nvSpPr>
        <p:spPr>
          <a:xfrm>
            <a:off x="174168" y="1533512"/>
            <a:ext cx="417140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Cădem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 materialism atunci când </a:t>
            </a:r>
            <a:r>
              <a:rPr lang="ro-RO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dorința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după </a:t>
            </a:r>
            <a:r>
              <a:rPr lang="ro-RO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bogăție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și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avuții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este mai importantă decât </a:t>
            </a:r>
            <a:r>
              <a:rPr lang="ro-RO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relația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noastră cu Dumnezeu. 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 14:26-33, Isus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invită să reflectăm asupra </a:t>
            </a:r>
            <a:r>
              <a:rPr lang="ro-RO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priorităților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vieții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noastre. 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Dacă grijile acestei lumi ocupă toată </a:t>
            </a:r>
            <a:r>
              <a:rPr lang="ro-RO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atenția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noastră, în cele din urmă vom observa că nu am construit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corect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„turnul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o-RO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vieții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noastre.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Dacă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prioritatea ta este banul sau </a:t>
            </a:r>
            <a:r>
              <a:rPr lang="ro-RO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satisfacția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personală, </a:t>
            </a:r>
            <a:r>
              <a:rPr lang="ro-RO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aminteșteți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că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„Cine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iubeşte argintul, nu se satură niciodată de argint” (Eclesiastul 5:10).</a:t>
            </a:r>
            <a:endParaRPr lang="ro-R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dongten.net/wp-content/uploads/2012/11/imagempadrao21.gif?4af459&amp;4af459">
            <a:extLst>
              <a:ext uri="{FF2B5EF4-FFF2-40B4-BE49-F238E27FC236}">
                <a16:creationId xmlns:a16="http://schemas.microsoft.com/office/drawing/2014/main" xmlns="" id="{10774FC7-2917-447E-8FF1-2E998B69F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06945" y="2221913"/>
            <a:ext cx="2157667" cy="2012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254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C172F17-7783-4186-A46F-3E4130E11B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3342" y="4450355"/>
            <a:ext cx="2064875" cy="2252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ejercito_doscoronas_berwick">
            <a:extLst>
              <a:ext uri="{FF2B5EF4-FFF2-40B4-BE49-F238E27FC236}">
                <a16:creationId xmlns:a16="http://schemas.microsoft.com/office/drawing/2014/main" xmlns="" id="{6F0736F6-AE2E-4849-8E42-0A18261BB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72912" y="4078926"/>
            <a:ext cx="2494167" cy="2182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22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6A96792E-6FF4-4D94-8D8E-7E220C69256B}"/>
              </a:ext>
            </a:extLst>
          </p:cNvPr>
          <p:cNvSpPr/>
          <p:nvPr/>
        </p:nvSpPr>
        <p:spPr>
          <a:xfrm>
            <a:off x="1" y="-34836"/>
            <a:ext cx="91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>
                <a:ln w="1587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tx1"/>
                  </a:outerShdw>
                </a:effectLst>
              </a:rPr>
              <a:t>DORINȚELE CĂRNII </a:t>
            </a:r>
            <a:r>
              <a:rPr lang="ro-RO" sz="4400" b="1" smtClean="0">
                <a:ln w="1587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tx1"/>
                  </a:outerShdw>
                </a:effectLst>
              </a:rPr>
              <a:t>[AMBIȚIA]</a:t>
            </a:r>
            <a:endParaRPr lang="ro-RO" sz="4400" b="1">
              <a:ln w="1587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tx1"/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D23BE43-47ED-4551-AEC4-0A1C17CCE6C6}"/>
              </a:ext>
            </a:extLst>
          </p:cNvPr>
          <p:cNvSpPr/>
          <p:nvPr/>
        </p:nvSpPr>
        <p:spPr>
          <a:xfrm>
            <a:off x="888279" y="632883"/>
            <a:ext cx="5251264" cy="923330"/>
          </a:xfrm>
          <a:prstGeom prst="rect">
            <a:avLst/>
          </a:prstGeom>
          <a:gradFill flip="none" rotWithShape="1">
            <a:gsLst>
              <a:gs pos="0">
                <a:srgbClr val="AEA730">
                  <a:tint val="66000"/>
                  <a:satMod val="160000"/>
                </a:srgbClr>
              </a:gs>
              <a:gs pos="50000">
                <a:srgbClr val="AEA730">
                  <a:tint val="44500"/>
                  <a:satMod val="160000"/>
                </a:srgbClr>
              </a:gs>
              <a:gs pos="100000">
                <a:srgbClr val="AEA73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b="1" smtClean="0">
                <a:latin typeface="Comic Sans MS" panose="030F0702030302020204" pitchFamily="66" charset="0"/>
              </a:rPr>
              <a:t>„Apoi </a:t>
            </a:r>
            <a:r>
              <a:rPr lang="ro-RO" b="1" smtClean="0">
                <a:latin typeface="Comic Sans MS" panose="030F0702030302020204" pitchFamily="66" charset="0"/>
              </a:rPr>
              <a:t>le-a zis: Vedeţi şi păziţi-vă de orice fel de lăcomie de bani; căci viaţa cuiva nu stă în belşugul avuţiei lui.” </a:t>
            </a:r>
            <a:r>
              <a:rPr lang="ro-RO" sz="1600" b="1" smtClean="0">
                <a:latin typeface="Comic Sans MS" panose="030F0702030302020204" pitchFamily="66" charset="0"/>
              </a:rPr>
              <a:t>(Luca 12:15)</a:t>
            </a:r>
            <a:endParaRPr lang="ro-RO" sz="1600" b="1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7413F79-3FC8-4589-B265-7D0ED2F79F8F}"/>
              </a:ext>
            </a:extLst>
          </p:cNvPr>
          <p:cNvSpPr txBox="1"/>
          <p:nvPr/>
        </p:nvSpPr>
        <p:spPr>
          <a:xfrm>
            <a:off x="2451463" y="3841790"/>
            <a:ext cx="6692536" cy="3016210"/>
          </a:xfrm>
          <a:prstGeom prst="rect">
            <a:avLst/>
          </a:prstGeom>
          <a:ln w="28575">
            <a:solidFill>
              <a:srgbClr val="D2A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Dumnezeu </a:t>
            </a:r>
            <a:r>
              <a:rPr lang="ro-RO" sz="2000" b="1" dirty="0"/>
              <a:t>ne dă binecuvântări materiale, putere pentru a le </a:t>
            </a:r>
            <a:r>
              <a:rPr lang="ro-RO" sz="2000" b="1" dirty="0" err="1"/>
              <a:t>obține</a:t>
            </a:r>
            <a:r>
              <a:rPr lang="ro-RO" sz="2000" b="1" dirty="0"/>
              <a:t> </a:t>
            </a:r>
            <a:r>
              <a:rPr lang="ro-RO" sz="2000" b="1" dirty="0" err="1"/>
              <a:t>și</a:t>
            </a:r>
            <a:r>
              <a:rPr lang="ro-RO" sz="2000" b="1" dirty="0"/>
              <a:t> capacitatea de a le folosi corect. </a:t>
            </a:r>
          </a:p>
          <a:p>
            <a:pPr>
              <a:spcBef>
                <a:spcPts val="600"/>
              </a:spcBef>
            </a:pPr>
            <a:r>
              <a:rPr lang="ro-RO" sz="2000" b="1" dirty="0" err="1"/>
              <a:t>Totuși</a:t>
            </a:r>
            <a:r>
              <a:rPr lang="ro-RO" sz="2000" b="1" dirty="0"/>
              <a:t>, </a:t>
            </a:r>
            <a:r>
              <a:rPr lang="ro-RO" sz="2000" b="1" dirty="0" err="1"/>
              <a:t>dorința</a:t>
            </a:r>
            <a:r>
              <a:rPr lang="ro-RO" sz="2000" b="1" dirty="0"/>
              <a:t> de a poseda lucruri poate ajunge atât de importantă pentru noi, încât să uităm ceea ce este cu adevărat important: </a:t>
            </a:r>
            <a:r>
              <a:rPr lang="ro-RO" sz="2000" b="1" dirty="0" err="1"/>
              <a:t>viața</a:t>
            </a:r>
            <a:r>
              <a:rPr lang="ro-RO" sz="2000" b="1" dirty="0"/>
              <a:t> noastră </a:t>
            </a:r>
            <a:r>
              <a:rPr lang="ro-RO" sz="2000" b="1" dirty="0" err="1"/>
              <a:t>veșnică</a:t>
            </a:r>
            <a:r>
              <a:rPr lang="ro-RO" sz="2000" b="1" dirty="0"/>
              <a:t> </a:t>
            </a:r>
            <a:r>
              <a:rPr lang="ro-RO" sz="2000" b="1" dirty="0" smtClean="0"/>
              <a:t>(Luca 12:15-21).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Atunci </a:t>
            </a:r>
            <a:r>
              <a:rPr lang="ro-RO" sz="2000" b="1" dirty="0"/>
              <a:t>când ne oferă </a:t>
            </a:r>
            <a:r>
              <a:rPr lang="ro-RO" sz="2000" b="1" dirty="0" smtClean="0"/>
              <a:t>binecuvântările</a:t>
            </a:r>
            <a:r>
              <a:rPr lang="ro-RO" sz="2000" b="1" dirty="0" smtClean="0"/>
              <a:t> </a:t>
            </a:r>
            <a:r>
              <a:rPr lang="ro-RO" sz="2000" b="1" dirty="0"/>
              <a:t>materiale pe care suntem capabili să le administrăm, </a:t>
            </a:r>
            <a:r>
              <a:rPr lang="ro-RO" sz="2000" b="1" dirty="0" smtClean="0"/>
              <a:t>Dumnezeu </a:t>
            </a:r>
            <a:r>
              <a:rPr lang="ro-RO" sz="2000" b="1" dirty="0"/>
              <a:t>ne </a:t>
            </a:r>
            <a:r>
              <a:rPr lang="ro-RO" sz="2000" b="1" dirty="0" err="1"/>
              <a:t>sfătuiește</a:t>
            </a:r>
            <a:r>
              <a:rPr lang="ro-RO" sz="2000" b="1" dirty="0" smtClean="0"/>
              <a:t>: </a:t>
            </a:r>
            <a:r>
              <a:rPr lang="ro-RO" sz="2000" b="1" dirty="0" smtClean="0"/>
              <a:t>„</a:t>
            </a:r>
            <a:r>
              <a:rPr lang="ro-RO" sz="2000" b="1" dirty="0" smtClean="0"/>
              <a:t>atunci </a:t>
            </a:r>
            <a:r>
              <a:rPr lang="ro-RO" sz="2000" b="1" dirty="0" smtClean="0"/>
              <a:t>să nu te </a:t>
            </a:r>
            <a:r>
              <a:rPr lang="ro-RO" sz="2000" b="1" dirty="0" err="1" smtClean="0"/>
              <a:t>mândrești</a:t>
            </a:r>
            <a:r>
              <a:rPr lang="ro-RO" sz="2000" b="1" dirty="0" smtClean="0"/>
              <a:t> în inima ta </a:t>
            </a:r>
            <a:r>
              <a:rPr lang="ro-RO" sz="2000" b="1" dirty="0" err="1" smtClean="0"/>
              <a:t>și</a:t>
            </a:r>
            <a:r>
              <a:rPr lang="ro-RO" sz="2000" b="1" dirty="0" smtClean="0"/>
              <a:t> să nu </a:t>
            </a:r>
            <a:r>
              <a:rPr lang="ro-RO" sz="2000" b="1" dirty="0" err="1" smtClean="0"/>
              <a:t>uiți</a:t>
            </a:r>
            <a:r>
              <a:rPr lang="ro-RO" sz="2000" b="1" dirty="0" smtClean="0"/>
              <a:t> de Domnul, Dumnezeul tău” (Deuteronom 8:14 </a:t>
            </a:r>
            <a:r>
              <a:rPr lang="ro-RO" sz="2000" b="1" dirty="0" err="1" smtClean="0"/>
              <a:t>NTR</a:t>
            </a:r>
            <a:r>
              <a:rPr lang="ro-RO" sz="2000" b="1" dirty="0" smtClean="0"/>
              <a:t>).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xmlns="" val="62312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82D3615-96EC-4BC3-AD74-8F9484C80C22}"/>
              </a:ext>
            </a:extLst>
          </p:cNvPr>
          <p:cNvSpPr/>
          <p:nvPr/>
        </p:nvSpPr>
        <p:spPr>
          <a:xfrm>
            <a:off x="1" y="0"/>
            <a:ext cx="91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>
                <a:ln w="22225">
                  <a:solidFill>
                    <a:srgbClr val="582808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DORINȚELE </a:t>
            </a:r>
            <a:r>
              <a:rPr lang="ro-RO" sz="4400" b="1">
                <a:ln w="22225">
                  <a:solidFill>
                    <a:srgbClr val="582808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OCHILOR </a:t>
            </a:r>
            <a:r>
              <a:rPr lang="ro-RO" sz="4400" b="1" smtClean="0">
                <a:ln w="22225">
                  <a:solidFill>
                    <a:srgbClr val="582808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[</a:t>
            </a:r>
            <a:r>
              <a:rPr lang="ro-RO" sz="4400" b="1" smtClean="0">
                <a:ln w="22225">
                  <a:solidFill>
                    <a:srgbClr val="582808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LĂCOMIA</a:t>
            </a:r>
            <a:r>
              <a:rPr lang="ro-RO" sz="4400" b="1" smtClean="0">
                <a:ln w="22225">
                  <a:solidFill>
                    <a:srgbClr val="582808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]</a:t>
            </a:r>
            <a:endParaRPr lang="ro-RO" sz="4400" b="1">
              <a:ln w="22225">
                <a:solidFill>
                  <a:srgbClr val="582808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B8F3D5D5-A2C1-4269-8725-A99431DE3537}"/>
              </a:ext>
            </a:extLst>
          </p:cNvPr>
          <p:cNvSpPr/>
          <p:nvPr/>
        </p:nvSpPr>
        <p:spPr>
          <a:xfrm>
            <a:off x="809897" y="659564"/>
            <a:ext cx="6521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661D03"/>
                </a:solidFill>
                <a:latin typeface="Comic Sans MS" panose="030F0702030302020204" pitchFamily="66" charset="0"/>
              </a:rPr>
              <a:t>„Ochiul </a:t>
            </a:r>
            <a:r>
              <a:rPr lang="ro-RO" b="1" dirty="0" smtClean="0">
                <a:solidFill>
                  <a:srgbClr val="661D03"/>
                </a:solidFill>
                <a:latin typeface="Comic Sans MS" panose="030F0702030302020204" pitchFamily="66" charset="0"/>
              </a:rPr>
              <a:t>este lumina trupului. Dacă ochiul tău este sănătos, tot trupul tău va fi plin de lumină” </a:t>
            </a:r>
            <a:r>
              <a:rPr lang="ro-RO" sz="1600" b="1" dirty="0" smtClean="0">
                <a:solidFill>
                  <a:srgbClr val="661D03"/>
                </a:solidFill>
                <a:latin typeface="Comic Sans MS" panose="030F0702030302020204" pitchFamily="66" charset="0"/>
              </a:rPr>
              <a:t>(Matei 6:22)</a:t>
            </a:r>
            <a:endParaRPr lang="ro-RO" sz="1600" b="1" dirty="0">
              <a:solidFill>
                <a:srgbClr val="661D03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FB894DE-ABB3-420D-85C8-FD42EFA47DE4}"/>
              </a:ext>
            </a:extLst>
          </p:cNvPr>
          <p:cNvSpPr txBox="1"/>
          <p:nvPr/>
        </p:nvSpPr>
        <p:spPr>
          <a:xfrm>
            <a:off x="209005" y="1305895"/>
            <a:ext cx="706918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Publicitatea pune înaintea ochilor </a:t>
            </a:r>
            <a:r>
              <a:rPr lang="ro-RO" sz="2000" b="1" dirty="0" err="1"/>
              <a:t>noștri</a:t>
            </a:r>
            <a:r>
              <a:rPr lang="ro-RO" sz="2000" b="1" dirty="0"/>
              <a:t> imagini, în general ireale, care ne incită la a </a:t>
            </a:r>
            <a:r>
              <a:rPr lang="ro-RO" sz="2000" b="1" dirty="0" err="1"/>
              <a:t>achiziționa</a:t>
            </a:r>
            <a:r>
              <a:rPr lang="ro-RO" sz="2000" b="1" dirty="0"/>
              <a:t> lucruri adesea </a:t>
            </a:r>
            <a:r>
              <a:rPr lang="ro-RO" sz="2000" b="1" dirty="0" smtClean="0"/>
              <a:t>inutile.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Ceea </a:t>
            </a:r>
            <a:r>
              <a:rPr lang="ro-RO" sz="2000" b="1" dirty="0"/>
              <a:t>ce ochii </a:t>
            </a:r>
            <a:r>
              <a:rPr lang="ro-RO" sz="2000" b="1" dirty="0" err="1"/>
              <a:t>noștri</a:t>
            </a:r>
            <a:r>
              <a:rPr lang="ro-RO" sz="2000" b="1" dirty="0"/>
              <a:t> văd generează lăcomia de a </a:t>
            </a:r>
            <a:r>
              <a:rPr lang="ro-RO" sz="2000" b="1" dirty="0" err="1"/>
              <a:t>obține</a:t>
            </a:r>
            <a:r>
              <a:rPr lang="ro-RO" sz="2000" b="1" dirty="0"/>
              <a:t>. </a:t>
            </a:r>
            <a:r>
              <a:rPr lang="ro-RO" sz="2000" b="1" dirty="0" smtClean="0"/>
              <a:t>„Tu </a:t>
            </a:r>
            <a:r>
              <a:rPr lang="ro-RO" sz="2000" b="1" dirty="0" err="1" smtClean="0"/>
              <a:t>meriți</a:t>
            </a:r>
            <a:r>
              <a:rPr lang="ro-RO" sz="2000" b="1" dirty="0" smtClean="0"/>
              <a:t>”, „</a:t>
            </a:r>
            <a:r>
              <a:rPr lang="ro-RO" sz="2000" b="1" dirty="0" err="1" smtClean="0"/>
              <a:t>fă-ți</a:t>
            </a:r>
            <a:r>
              <a:rPr lang="ro-RO" sz="2000" b="1" dirty="0" smtClean="0"/>
              <a:t> </a:t>
            </a:r>
            <a:r>
              <a:rPr lang="ro-RO" sz="2000" b="1" dirty="0"/>
              <a:t>un </a:t>
            </a:r>
            <a:r>
              <a:rPr lang="ro-RO" sz="2000" b="1" dirty="0" smtClean="0"/>
              <a:t>capriciu</a:t>
            </a:r>
            <a:r>
              <a:rPr lang="ro-RO" sz="2000" b="1" dirty="0" smtClean="0"/>
              <a:t>”, „dacă </a:t>
            </a:r>
            <a:r>
              <a:rPr lang="ro-RO" sz="2000" b="1" dirty="0"/>
              <a:t>cumpăr asta, pot avea o fată/ un băiat de </a:t>
            </a:r>
            <a:r>
              <a:rPr lang="ro-RO" sz="2000" b="1" dirty="0" smtClean="0"/>
              <a:t>vis”.</a:t>
            </a:r>
            <a:endParaRPr lang="ro-RO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F792266-A1EC-442E-8007-1DE3339687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1943" y="752023"/>
            <a:ext cx="1638300" cy="2366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http://cr00.epimg.net/radio/imagenes/2010/03/25/tecnologia/1269526980_976908_1269549360_noticia_normal.jpg">
            <a:extLst>
              <a:ext uri="{FF2B5EF4-FFF2-40B4-BE49-F238E27FC236}">
                <a16:creationId xmlns:a16="http://schemas.microsoft.com/office/drawing/2014/main" xmlns="" id="{3F028B01-5D31-4810-BA86-B4D01B803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7093" y="3050377"/>
            <a:ext cx="2116184" cy="15871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arm4.staticflickr.com/3464/3774359334_3ffcf6801e_b.jpg">
            <a:extLst>
              <a:ext uri="{FF2B5EF4-FFF2-40B4-BE49-F238E27FC236}">
                <a16:creationId xmlns:a16="http://schemas.microsoft.com/office/drawing/2014/main" xmlns="" id="{44A4AB93-413D-45E3-B654-508FA100E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31277" y="3186948"/>
            <a:ext cx="1885630" cy="15817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">
            <a:extLst>
              <a:ext uri="{FF2B5EF4-FFF2-40B4-BE49-F238E27FC236}">
                <a16:creationId xmlns:a16="http://schemas.microsoft.com/office/drawing/2014/main" xmlns="" id="{2CDA3E78-A408-4E22-9102-38A2D1D02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58198" y="3031055"/>
            <a:ext cx="2118911" cy="15871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27A447DF-1A2D-476B-9293-CA184CE96784}"/>
              </a:ext>
            </a:extLst>
          </p:cNvPr>
          <p:cNvSpPr/>
          <p:nvPr/>
        </p:nvSpPr>
        <p:spPr>
          <a:xfrm>
            <a:off x="3148179" y="4750476"/>
            <a:ext cx="573894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Totul este fantezie pură. Dar, dacă deschidem </a:t>
            </a:r>
            <a:r>
              <a:rPr lang="ro-RO" sz="2000" b="1" dirty="0" err="1"/>
              <a:t>ușa</a:t>
            </a:r>
            <a:r>
              <a:rPr lang="ro-RO" sz="2000" b="1" dirty="0"/>
              <a:t> lăcomiei, ea se transformă într-o falsă religie. Nu satisface sufletul, ci </a:t>
            </a:r>
            <a:r>
              <a:rPr lang="ro-RO" sz="2000" b="1" dirty="0" smtClean="0"/>
              <a:t>„natura </a:t>
            </a:r>
            <a:r>
              <a:rPr lang="ro-RO" sz="2000" b="1" dirty="0" smtClean="0"/>
              <a:t>păcătoasă” (Gal. 5:16).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De </a:t>
            </a:r>
            <a:r>
              <a:rPr lang="ro-RO" sz="2000" b="1" dirty="0"/>
              <a:t>aceea Isus ne invită să ne </a:t>
            </a:r>
            <a:r>
              <a:rPr lang="ro-RO" sz="2000" b="1" dirty="0" err="1"/>
              <a:t>menținem</a:t>
            </a:r>
            <a:r>
              <a:rPr lang="ro-RO" sz="2000" b="1" dirty="0"/>
              <a:t> curată privirea. </a:t>
            </a:r>
          </a:p>
        </p:txBody>
      </p:sp>
      <p:pic>
        <p:nvPicPr>
          <p:cNvPr id="2056" name="Picture 8" descr="https://ep01.epimg.net/cultura/imagenes/2014/03/31/actualidad/1396261262_183158_1396291999_noticia_normal.jpg">
            <a:extLst>
              <a:ext uri="{FF2B5EF4-FFF2-40B4-BE49-F238E27FC236}">
                <a16:creationId xmlns:a16="http://schemas.microsoft.com/office/drawing/2014/main" xmlns="" id="{DA2A462E-D3AB-408E-91FE-E77942DA8C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297445" y="3039068"/>
            <a:ext cx="2606585" cy="15871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0AB4ED1-8E4E-4654-AD3C-CB87351709C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7093" y="4750476"/>
            <a:ext cx="2865336" cy="2024792"/>
          </a:xfrm>
          <a:prstGeom prst="rect">
            <a:avLst/>
          </a:prstGeom>
          <a:ln w="38100" cap="sq">
            <a:solidFill>
              <a:srgbClr val="661D0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79829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7D45A19-8B97-4FB0-AA0A-A13029967522}"/>
              </a:ext>
            </a:extLst>
          </p:cNvPr>
          <p:cNvSpPr/>
          <p:nvPr/>
        </p:nvSpPr>
        <p:spPr>
          <a:xfrm>
            <a:off x="1" y="0"/>
            <a:ext cx="91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IUBIREA DE </a:t>
            </a:r>
            <a:r>
              <a:rPr lang="ro-RO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SINE </a:t>
            </a:r>
            <a:r>
              <a:rPr lang="ro-RO" sz="36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[</a:t>
            </a:r>
            <a:r>
              <a:rPr lang="ro-RO" sz="36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NARCISISMUL</a:t>
            </a:r>
            <a:r>
              <a:rPr lang="ro-RO" sz="36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]</a:t>
            </a:r>
            <a:endParaRPr lang="ro-RO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2A3F805-C139-4087-9C3F-18183F825710}"/>
              </a:ext>
            </a:extLst>
          </p:cNvPr>
          <p:cNvSpPr/>
          <p:nvPr/>
        </p:nvSpPr>
        <p:spPr>
          <a:xfrm>
            <a:off x="261257" y="555899"/>
            <a:ext cx="8621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„Nu </a:t>
            </a:r>
            <a:r>
              <a:rPr lang="ro-RO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faceţi nimic din duh de ceartă sau din slavă deşartă; ci în smerenie fiecare să privească pe altul mai pe sus de el însuşi.” </a:t>
            </a:r>
            <a:r>
              <a:rPr lang="ro-RO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(Filipeni 2:3)</a:t>
            </a:r>
            <a:endParaRPr lang="ro-RO" sz="1600" b="1" dirty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E60F6C2-D44B-45DE-A96D-B497D79420E3}"/>
              </a:ext>
            </a:extLst>
          </p:cNvPr>
          <p:cNvSpPr txBox="1"/>
          <p:nvPr/>
        </p:nvSpPr>
        <p:spPr>
          <a:xfrm>
            <a:off x="4571999" y="1248449"/>
            <a:ext cx="451104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</a:rPr>
              <a:t>Ce avem în comun cu </a:t>
            </a:r>
            <a:r>
              <a:rPr lang="ro-RO" sz="2000" b="1" dirty="0" smtClean="0">
                <a:solidFill>
                  <a:schemeClr val="bg1"/>
                </a:solidFill>
              </a:rPr>
              <a:t>Lucifer (</a:t>
            </a:r>
            <a:r>
              <a:rPr lang="ro-RO" sz="2000" b="1" dirty="0" err="1" smtClean="0">
                <a:solidFill>
                  <a:schemeClr val="bg1"/>
                </a:solidFill>
              </a:rPr>
              <a:t>Eze</a:t>
            </a:r>
            <a:r>
              <a:rPr lang="ro-RO" sz="2000" b="1" dirty="0" smtClean="0">
                <a:solidFill>
                  <a:schemeClr val="bg1"/>
                </a:solidFill>
              </a:rPr>
              <a:t>. 28:17; Isaia. 14:</a:t>
            </a:r>
            <a:r>
              <a:rPr lang="ro-RO" sz="2000" b="1" dirty="0" err="1" smtClean="0">
                <a:solidFill>
                  <a:schemeClr val="bg1"/>
                </a:solidFill>
              </a:rPr>
              <a:t>14</a:t>
            </a:r>
            <a:r>
              <a:rPr lang="ro-RO" sz="2000" b="1" dirty="0" smtClean="0">
                <a:solidFill>
                  <a:schemeClr val="bg1"/>
                </a:solidFill>
              </a:rPr>
              <a:t>), </a:t>
            </a:r>
            <a:r>
              <a:rPr lang="ro-RO" sz="2000" b="1" dirty="0" err="1" smtClean="0">
                <a:solidFill>
                  <a:schemeClr val="bg1"/>
                </a:solidFill>
              </a:rPr>
              <a:t>Nabucadnețar</a:t>
            </a:r>
            <a:r>
              <a:rPr lang="ro-RO" sz="2000" b="1" dirty="0" smtClean="0">
                <a:solidFill>
                  <a:schemeClr val="bg1"/>
                </a:solidFill>
              </a:rPr>
              <a:t> (Dan. 4:30) sau fariseii (Luca 18:11-12)?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</a:rPr>
              <a:t>Erau </a:t>
            </a:r>
            <a:r>
              <a:rPr lang="ro-RO" sz="2000" b="1" dirty="0" err="1" smtClean="0">
                <a:solidFill>
                  <a:schemeClr val="bg1"/>
                </a:solidFill>
              </a:rPr>
              <a:t>narcisiști</a:t>
            </a:r>
            <a:r>
              <a:rPr lang="ro-RO" sz="2000" b="1" dirty="0">
                <a:solidFill>
                  <a:schemeClr val="bg1"/>
                </a:solidFill>
              </a:rPr>
              <a:t>. Adică, aveau o </a:t>
            </a:r>
            <a:r>
              <a:rPr lang="ro-RO" sz="2000" b="1" dirty="0" err="1">
                <a:solidFill>
                  <a:schemeClr val="bg1"/>
                </a:solidFill>
              </a:rPr>
              <a:t>concepție</a:t>
            </a:r>
            <a:r>
              <a:rPr lang="ro-RO" sz="2000" b="1" dirty="0">
                <a:solidFill>
                  <a:schemeClr val="bg1"/>
                </a:solidFill>
              </a:rPr>
              <a:t> exagerată despre propria persoană.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</a:rPr>
              <a:t>Dacă consideri că lumea trebuie să se învârtă în jurul tău, că </a:t>
            </a:r>
            <a:r>
              <a:rPr lang="ro-RO" sz="2000" b="1" dirty="0" err="1">
                <a:solidFill>
                  <a:schemeClr val="bg1"/>
                </a:solidFill>
              </a:rPr>
              <a:t>ești</a:t>
            </a:r>
            <a:r>
              <a:rPr lang="ro-RO" sz="2000" b="1" dirty="0">
                <a:solidFill>
                  <a:schemeClr val="bg1"/>
                </a:solidFill>
              </a:rPr>
              <a:t> indispensabil, că </a:t>
            </a:r>
            <a:r>
              <a:rPr lang="ro-RO" sz="2000" b="1" dirty="0" err="1">
                <a:solidFill>
                  <a:schemeClr val="bg1"/>
                </a:solidFill>
              </a:rPr>
              <a:t>toți</a:t>
            </a:r>
            <a:r>
              <a:rPr lang="ro-RO" sz="2000" b="1" dirty="0">
                <a:solidFill>
                  <a:schemeClr val="bg1"/>
                </a:solidFill>
              </a:rPr>
              <a:t> ar trebui să recunoască că </a:t>
            </a:r>
            <a:r>
              <a:rPr lang="ro-RO" sz="2000" b="1" dirty="0" err="1">
                <a:solidFill>
                  <a:schemeClr val="bg1"/>
                </a:solidFill>
              </a:rPr>
              <a:t>ești</a:t>
            </a:r>
            <a:r>
              <a:rPr lang="ro-RO" sz="2000" b="1" dirty="0">
                <a:solidFill>
                  <a:schemeClr val="bg1"/>
                </a:solidFill>
              </a:rPr>
              <a:t> superior..., ai o problemă gravă: nu </a:t>
            </a:r>
            <a:r>
              <a:rPr lang="ro-RO" sz="2000" b="1" dirty="0" err="1">
                <a:solidFill>
                  <a:schemeClr val="bg1"/>
                </a:solidFill>
              </a:rPr>
              <a:t>ești</a:t>
            </a:r>
            <a:r>
              <a:rPr lang="ro-RO" sz="2000" b="1" dirty="0">
                <a:solidFill>
                  <a:schemeClr val="bg1"/>
                </a:solidFill>
              </a:rPr>
              <a:t> </a:t>
            </a:r>
            <a:r>
              <a:rPr lang="ro-RO" sz="2000" b="1" dirty="0" err="1">
                <a:solidFill>
                  <a:schemeClr val="bg1"/>
                </a:solidFill>
              </a:rPr>
              <a:t>creștin</a:t>
            </a:r>
            <a:r>
              <a:rPr lang="ro-RO" sz="2000" b="1" dirty="0">
                <a:solidFill>
                  <a:schemeClr val="bg1"/>
                </a:solidFill>
              </a:rPr>
              <a:t> </a:t>
            </a:r>
            <a:r>
              <a:rPr lang="ro-RO" sz="2000" b="1" dirty="0" smtClean="0">
                <a:solidFill>
                  <a:schemeClr val="bg1"/>
                </a:solidFill>
              </a:rPr>
              <a:t>(Rom. 12:3).</a:t>
            </a:r>
            <a:endParaRPr lang="ro-RO" sz="2000" b="1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2C8ADF7-B0C2-401A-9DAE-D9E52BED87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1434" y="2902494"/>
            <a:ext cx="1775538" cy="2368124"/>
          </a:xfrm>
          <a:prstGeom prst="rect">
            <a:avLst/>
          </a:prstGeom>
          <a:ln w="190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A899300-986E-4FBE-BAC5-7406E25D40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962" t="926" r="848" b="3351"/>
          <a:stretch/>
        </p:blipFill>
        <p:spPr>
          <a:xfrm>
            <a:off x="141434" y="1263821"/>
            <a:ext cx="2528131" cy="1533537"/>
          </a:xfrm>
          <a:prstGeom prst="rect">
            <a:avLst/>
          </a:prstGeom>
          <a:ln w="190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862E0E3-9833-4141-9A7D-D28F150D4E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97002" y="1263821"/>
            <a:ext cx="1687068" cy="2057400"/>
          </a:xfrm>
          <a:prstGeom prst="rect">
            <a:avLst/>
          </a:prstGeom>
          <a:ln w="190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https://i.ytimg.com/vi/KKnJpb8QXXU/maxresdefault.jpg">
            <a:extLst>
              <a:ext uri="{FF2B5EF4-FFF2-40B4-BE49-F238E27FC236}">
                <a16:creationId xmlns:a16="http://schemas.microsoft.com/office/drawing/2014/main" xmlns="" id="{27AC67E8-B8D3-4A72-8D78-E4A2165609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792523" y="5013517"/>
            <a:ext cx="3196046" cy="1713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BA8D2C1-4659-4B31-8A70-87D2ACD22375}"/>
              </a:ext>
            </a:extLst>
          </p:cNvPr>
          <p:cNvSpPr/>
          <p:nvPr/>
        </p:nvSpPr>
        <p:spPr>
          <a:xfrm>
            <a:off x="370502" y="5403768"/>
            <a:ext cx="52776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</a:rPr>
              <a:t>În general, această problemă este asociată cu iubirea de </a:t>
            </a:r>
            <a:r>
              <a:rPr lang="ro-RO" sz="2000" b="1">
                <a:solidFill>
                  <a:schemeClr val="bg1"/>
                </a:solidFill>
              </a:rPr>
              <a:t>bani </a:t>
            </a:r>
            <a:r>
              <a:rPr lang="ro-RO" sz="2000" b="1" smtClean="0">
                <a:solidFill>
                  <a:schemeClr val="bg1"/>
                </a:solidFill>
              </a:rPr>
              <a:t>(1Tim. 6:10). Fără </a:t>
            </a:r>
            <a:r>
              <a:rPr lang="ro-RO" sz="2000" b="1">
                <a:solidFill>
                  <a:schemeClr val="bg1"/>
                </a:solidFill>
              </a:rPr>
              <a:t>Isus, </a:t>
            </a:r>
            <a:r>
              <a:rPr lang="ro-RO" sz="2000" b="1">
                <a:solidFill>
                  <a:schemeClr val="bg1"/>
                </a:solidFill>
              </a:rPr>
              <a:t>bogații </a:t>
            </a:r>
            <a:r>
              <a:rPr lang="ro-RO" sz="2000" b="1" smtClean="0">
                <a:solidFill>
                  <a:schemeClr val="bg1"/>
                </a:solidFill>
              </a:rPr>
              <a:t>(sau </a:t>
            </a:r>
            <a:r>
              <a:rPr lang="ro-RO" sz="2000" b="1">
                <a:solidFill>
                  <a:schemeClr val="bg1"/>
                </a:solidFill>
              </a:rPr>
              <a:t>cei care doresc </a:t>
            </a:r>
            <a:r>
              <a:rPr lang="ro-RO" sz="2000" b="1">
                <a:solidFill>
                  <a:schemeClr val="bg1"/>
                </a:solidFill>
              </a:rPr>
              <a:t>să </a:t>
            </a:r>
            <a:r>
              <a:rPr lang="ro-RO" sz="2000" b="1" smtClean="0">
                <a:solidFill>
                  <a:schemeClr val="bg1"/>
                </a:solidFill>
              </a:rPr>
              <a:t>fie</a:t>
            </a:r>
            <a:r>
              <a:rPr lang="ro-RO" sz="2000" b="1" smtClean="0">
                <a:solidFill>
                  <a:schemeClr val="bg1"/>
                </a:solidFill>
              </a:rPr>
              <a:t>) devin </a:t>
            </a:r>
            <a:r>
              <a:rPr lang="ro-RO" sz="2000" b="1">
                <a:solidFill>
                  <a:schemeClr val="bg1"/>
                </a:solidFill>
              </a:rPr>
              <a:t>foarte ușor orgolioși, aroganți și </a:t>
            </a:r>
            <a:r>
              <a:rPr lang="ro-RO" sz="2000" b="1">
                <a:solidFill>
                  <a:schemeClr val="bg1"/>
                </a:solidFill>
              </a:rPr>
              <a:t>egoiști </a:t>
            </a:r>
            <a:r>
              <a:rPr lang="ro-RO" sz="2000" b="1" smtClean="0">
                <a:solidFill>
                  <a:schemeClr val="bg1"/>
                </a:solidFill>
              </a:rPr>
              <a:t>(Mar. 10:25).</a:t>
            </a:r>
            <a:endParaRPr lang="ro-RO" sz="2000" b="1">
              <a:solidFill>
                <a:schemeClr val="bg1"/>
              </a:solidFill>
            </a:endParaRPr>
          </a:p>
        </p:txBody>
      </p:sp>
      <p:pic>
        <p:nvPicPr>
          <p:cNvPr id="3076" name="Picture 4" descr="http://students.iitgn.ac.in/palantir/wp-content/uploads/2014/04/MasterOfOneOrNone.jpg?f9e728">
            <a:extLst>
              <a:ext uri="{FF2B5EF4-FFF2-40B4-BE49-F238E27FC236}">
                <a16:creationId xmlns:a16="http://schemas.microsoft.com/office/drawing/2014/main" xmlns="" id="{B62B17DE-E411-4D7E-B829-F3C4290C2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91977" y="3426357"/>
            <a:ext cx="2292094" cy="1844262"/>
          </a:xfrm>
          <a:prstGeom prst="rect">
            <a:avLst/>
          </a:prstGeom>
          <a:ln w="190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372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C4D85CF5-5314-4A18-9E7B-26442CF422DD}"/>
              </a:ext>
            </a:extLst>
          </p:cNvPr>
          <p:cNvSpPr/>
          <p:nvPr/>
        </p:nvSpPr>
        <p:spPr>
          <a:xfrm>
            <a:off x="69669" y="28788"/>
            <a:ext cx="7559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600" b="1" spc="60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6">
                      <a:lumMod val="75000"/>
                    </a:schemeClr>
                  </a:fgClr>
                  <a:bgClr>
                    <a:schemeClr val="accent6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IDENTITATEA </a:t>
            </a:r>
            <a:r>
              <a:rPr lang="ro-RO" sz="4600" b="1" spc="60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6">
                      <a:lumMod val="75000"/>
                    </a:schemeClr>
                  </a:fgClr>
                  <a:bgClr>
                    <a:schemeClr val="accent6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NOASTRĂ</a:t>
            </a:r>
            <a:endParaRPr lang="ro-RO" sz="4600" b="1" spc="60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accent6">
                    <a:lumMod val="75000"/>
                  </a:schemeClr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F868854-D16F-4C36-B218-55E56AB22FD1}"/>
              </a:ext>
            </a:extLst>
          </p:cNvPr>
          <p:cNvSpPr/>
          <p:nvPr/>
        </p:nvSpPr>
        <p:spPr>
          <a:xfrm>
            <a:off x="95796" y="1055848"/>
            <a:ext cx="7202671" cy="1169551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„Nimeni </a:t>
            </a:r>
            <a:r>
              <a:rPr lang="ro-RO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nu poate sluji la doi stăpâni. Căci sau va urî pe unul şi va iubi pe cellalt; sau va ţinea la unul, şi va nesocoti pe cellalt: Nu puteţi sluji lui Dumnezeu şi lui </a:t>
            </a:r>
            <a:r>
              <a:rPr lang="ro-RO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Mamona</a:t>
            </a:r>
            <a:r>
              <a:rPr lang="ro-RO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ro-RO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(Matei 6:24)</a:t>
            </a:r>
            <a:endParaRPr lang="ro-RO" b="1" dirty="0">
              <a:solidFill>
                <a:schemeClr val="accent6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680D290-1B28-444C-A20E-5DA4CD0E982D}"/>
              </a:ext>
            </a:extLst>
          </p:cNvPr>
          <p:cNvSpPr txBox="1"/>
          <p:nvPr/>
        </p:nvSpPr>
        <p:spPr>
          <a:xfrm>
            <a:off x="1140822" y="2131043"/>
            <a:ext cx="4019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</a:rPr>
              <a:t>Care este </a:t>
            </a:r>
            <a:r>
              <a:rPr lang="ro-RO" sz="2000" b="1">
                <a:solidFill>
                  <a:schemeClr val="bg1"/>
                </a:solidFill>
              </a:rPr>
              <a:t>identitatea </a:t>
            </a:r>
            <a:r>
              <a:rPr lang="ro-RO" sz="2000" b="1" smtClean="0">
                <a:solidFill>
                  <a:schemeClr val="bg1"/>
                </a:solidFill>
              </a:rPr>
              <a:t>noastră</a:t>
            </a:r>
            <a:r>
              <a:rPr lang="ro-RO" sz="2000" b="1" smtClean="0">
                <a:solidFill>
                  <a:schemeClr val="bg1"/>
                </a:solidFill>
              </a:rPr>
              <a:t>?</a:t>
            </a:r>
            <a:endParaRPr lang="ro-RO" sz="2000" b="1">
              <a:solidFill>
                <a:schemeClr val="bg1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551C2D77-BAD3-48A3-850B-3AE9C93987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5584293"/>
              </p:ext>
            </p:extLst>
          </p:nvPr>
        </p:nvGraphicFramePr>
        <p:xfrm>
          <a:off x="0" y="2765212"/>
          <a:ext cx="567798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631015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C53C3E-D116-49E3-BE6C-043CBA611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B5C53C3E-D116-49E3-BE6C-043CBA611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B104F7-CD70-4D16-9AB7-1F6181D14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97B104F7-CD70-4D16-9AB7-1F6181D141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BFEEB0-1256-4064-9A0F-510F3CFF1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F2BFEEB0-1256-4064-9A0F-510F3CFF1A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F44937-8217-423C-B38C-DA58213631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44F44937-8217-423C-B38C-DA58213631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48C04B-1836-488F-9988-CF8656F75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F948C04B-1836-488F-9988-CF8656F753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BA214A-509A-4CC8-BE4D-A56475CC4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3BBA214A-509A-4CC8-BE4D-A56475CC4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D851D9-43DD-409F-BB2A-B0B436126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dgm id="{71D851D9-43DD-409F-BB2A-B0B4361263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93122F-DBF6-437D-A7F9-A84F77E9F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0193122F-DBF6-437D-A7F9-A84F77E9F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9431E5-4C28-4430-840B-89D5ACB2B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">
                                            <p:graphicEl>
                                              <a:dgm id="{609431E5-4C28-4430-840B-89D5ACB2B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Graphic spid="5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7B97762-DB0E-4962-A81E-5715EBF674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752" y="2795453"/>
            <a:ext cx="3200641" cy="397279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2828F542-46E6-4292-9AA6-F730846B71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5924450" y="2789829"/>
            <a:ext cx="3147925" cy="397842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C4D85CF5-5314-4A18-9E7B-26442CF422DD}"/>
              </a:ext>
            </a:extLst>
          </p:cNvPr>
          <p:cNvSpPr/>
          <p:nvPr/>
        </p:nvSpPr>
        <p:spPr>
          <a:xfrm>
            <a:off x="0" y="2878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spc="600">
                <a:ln w="12700">
                  <a:solidFill>
                    <a:srgbClr val="951601"/>
                  </a:solidFill>
                  <a:prstDash val="solid"/>
                </a:ln>
                <a:pattFill prst="dkUpDiag">
                  <a:fgClr>
                    <a:srgbClr val="FEB0A3"/>
                  </a:fgClr>
                  <a:bgClr>
                    <a:srgbClr val="FED9C9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IDENTITATEA </a:t>
            </a:r>
            <a:r>
              <a:rPr lang="ro-RO" sz="4400" b="1" spc="600" smtClean="0">
                <a:ln w="12700">
                  <a:solidFill>
                    <a:srgbClr val="951601"/>
                  </a:solidFill>
                  <a:prstDash val="solid"/>
                </a:ln>
                <a:pattFill prst="dkUpDiag">
                  <a:fgClr>
                    <a:srgbClr val="FEB0A3"/>
                  </a:fgClr>
                  <a:bgClr>
                    <a:srgbClr val="FED9C9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NOASTRĂ</a:t>
            </a:r>
            <a:endParaRPr lang="ro-RO" sz="4400" b="1" spc="600">
              <a:ln w="12700">
                <a:solidFill>
                  <a:srgbClr val="951601"/>
                </a:solidFill>
                <a:prstDash val="solid"/>
              </a:ln>
              <a:pattFill prst="dkUpDiag">
                <a:fgClr>
                  <a:srgbClr val="FEB0A3"/>
                </a:fgClr>
                <a:bgClr>
                  <a:srgbClr val="FED9C9"/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F868854-D16F-4C36-B218-55E56AB22FD1}"/>
              </a:ext>
            </a:extLst>
          </p:cNvPr>
          <p:cNvSpPr/>
          <p:nvPr/>
        </p:nvSpPr>
        <p:spPr>
          <a:xfrm>
            <a:off x="18055" y="767974"/>
            <a:ext cx="4397191" cy="1938992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sz="2000" b="1">
                <a:solidFill>
                  <a:srgbClr val="951601"/>
                </a:solidFill>
              </a:rPr>
              <a:t>Administrarea și materialismul cuprind toate aspectele vieții noastre. Identitatea noastră depinde de alegerea noastră. Putem fi administratori ai bunurilor pe care Dumnezeu ni le dă sau robi ai lor</a:t>
            </a:r>
            <a:r>
              <a:rPr lang="ro-RO" sz="2000" b="1">
                <a:solidFill>
                  <a:srgbClr val="951601"/>
                </a:solidFill>
              </a:rPr>
              <a:t>. </a:t>
            </a:r>
            <a:endParaRPr lang="ro-RO" sz="2000" b="1">
              <a:solidFill>
                <a:srgbClr val="95160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BB07D3C-0FD6-467A-A4FB-085F7E1C33A0}"/>
              </a:ext>
            </a:extLst>
          </p:cNvPr>
          <p:cNvSpPr/>
          <p:nvPr/>
        </p:nvSpPr>
        <p:spPr>
          <a:xfrm>
            <a:off x="4297680" y="767974"/>
            <a:ext cx="4846320" cy="2246769"/>
          </a:xfrm>
          <a:prstGeom prst="rect">
            <a:avLst/>
          </a:prstGeom>
          <a:solidFill>
            <a:srgbClr val="FEC3B1">
              <a:alpha val="70000"/>
            </a:srgbClr>
          </a:solidFill>
          <a:ln>
            <a:noFill/>
          </a:ln>
          <a:effectLst>
            <a:softEdge rad="381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sz="2000" b="1">
                <a:solidFill>
                  <a:srgbClr val="951601"/>
                </a:solidFill>
              </a:rPr>
              <a:t>Dumnezeu dă binecuvântări materiale pentru satisfacția și </a:t>
            </a:r>
            <a:r>
              <a:rPr lang="ro-RO" sz="2000" b="1">
                <a:solidFill>
                  <a:srgbClr val="951601"/>
                </a:solidFill>
              </a:rPr>
              <a:t>dezvoltarea </a:t>
            </a:r>
            <a:r>
              <a:rPr lang="ro-RO" sz="2000" b="1" smtClean="0">
                <a:solidFill>
                  <a:srgbClr val="951601"/>
                </a:solidFill>
              </a:rPr>
              <a:t>caracterului</a:t>
            </a:r>
            <a:r>
              <a:rPr lang="ro-RO" sz="2000" b="1" smtClean="0">
                <a:solidFill>
                  <a:srgbClr val="951601"/>
                </a:solidFill>
              </a:rPr>
              <a:t>. Când </a:t>
            </a:r>
            <a:r>
              <a:rPr lang="ro-RO" sz="2000" b="1">
                <a:solidFill>
                  <a:srgbClr val="951601"/>
                </a:solidFill>
              </a:rPr>
              <a:t>le folosim pentru a-L onora pe Dumnezeu și a ajuta pe cei creați de El, </a:t>
            </a:r>
            <a:r>
              <a:rPr lang="ro-RO" sz="2000" b="1">
                <a:solidFill>
                  <a:srgbClr val="951601"/>
                </a:solidFill>
              </a:rPr>
              <a:t>suntem </a:t>
            </a:r>
            <a:r>
              <a:rPr lang="ro-RO" sz="2000" b="1" smtClean="0">
                <a:solidFill>
                  <a:srgbClr val="951601"/>
                </a:solidFill>
              </a:rPr>
              <a:t>binecuvântați</a:t>
            </a:r>
            <a:r>
              <a:rPr lang="ro-RO" sz="2000" b="1" smtClean="0">
                <a:solidFill>
                  <a:srgbClr val="951601"/>
                </a:solidFill>
              </a:rPr>
              <a:t>. Când </a:t>
            </a:r>
            <a:r>
              <a:rPr lang="ro-RO" sz="2000" b="1">
                <a:solidFill>
                  <a:srgbClr val="951601"/>
                </a:solidFill>
              </a:rPr>
              <a:t>devenim </a:t>
            </a:r>
            <a:r>
              <a:rPr lang="ro-RO" sz="2000" b="1" smtClean="0">
                <a:solidFill>
                  <a:srgbClr val="951601"/>
                </a:solidFill>
              </a:rPr>
              <a:t>materialiști</a:t>
            </a:r>
            <a:r>
              <a:rPr lang="ro-RO" sz="2000" b="1" smtClean="0">
                <a:solidFill>
                  <a:srgbClr val="951601"/>
                </a:solidFill>
              </a:rPr>
              <a:t>, pierdem </a:t>
            </a:r>
            <a:r>
              <a:rPr lang="ro-RO" sz="2000" b="1">
                <a:solidFill>
                  <a:srgbClr val="951601"/>
                </a:solidFill>
              </a:rPr>
              <a:t>această </a:t>
            </a:r>
            <a:r>
              <a:rPr lang="ro-RO" sz="2000" b="1" smtClean="0">
                <a:solidFill>
                  <a:srgbClr val="951601"/>
                </a:solidFill>
              </a:rPr>
              <a:t>binecuvântare</a:t>
            </a:r>
            <a:r>
              <a:rPr lang="ro-RO" sz="2000" b="1" smtClean="0">
                <a:solidFill>
                  <a:srgbClr val="951601"/>
                </a:solidFill>
              </a:rPr>
              <a:t>.</a:t>
            </a:r>
            <a:endParaRPr lang="ro-RO" sz="2000" b="1">
              <a:solidFill>
                <a:srgbClr val="95160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35722C54-2C22-4F8A-94EB-17CB8C8ADC30}"/>
              </a:ext>
            </a:extLst>
          </p:cNvPr>
          <p:cNvSpPr/>
          <p:nvPr/>
        </p:nvSpPr>
        <p:spPr>
          <a:xfrm>
            <a:off x="3343013" y="4209334"/>
            <a:ext cx="25368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sz="2000" b="1" dirty="0">
                <a:solidFill>
                  <a:srgbClr val="951601"/>
                </a:solidFill>
              </a:rPr>
              <a:t>Apreciind realitatea materială a acestei lumi, trebuie să-L lăudăm pe Tatăl nostru ceresc care ne face parte de toate cele de </a:t>
            </a:r>
            <a:r>
              <a:rPr lang="ro-RO" sz="2000" b="1" dirty="0" err="1">
                <a:solidFill>
                  <a:srgbClr val="951601"/>
                </a:solidFill>
              </a:rPr>
              <a:t>trebuință</a:t>
            </a:r>
            <a:r>
              <a:rPr lang="ro-RO" sz="2000" b="1" dirty="0">
                <a:solidFill>
                  <a:srgbClr val="951601"/>
                </a:solidFill>
              </a:rPr>
              <a:t>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41223D63-9CF4-41E5-984D-1CA20CE2A5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57052" y="2780593"/>
            <a:ext cx="1827256" cy="1370442"/>
          </a:xfrm>
          <a:prstGeom prst="rect">
            <a:avLst/>
          </a:prstGeom>
          <a:ln w="38100" cap="sq">
            <a:solidFill>
              <a:srgbClr val="95160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27332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</TotalTime>
  <Words>1107</Words>
  <Application>Microsoft Office PowerPoint</Application>
  <PresentationFormat>Expunere pe ecran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Comic Sans MS</vt:lpstr>
      <vt:lpstr>Wingdings 2</vt:lpstr>
      <vt:lpstr>Arial Black</vt:lpstr>
      <vt:lpstr>Calibri Light</vt:lpstr>
      <vt:lpstr>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1 - Influenta materialismului</dc:title>
  <dc:subject>Studiu Biblic, Trim. I, 2018 – Principii de administrare crestina a vietii</dc:subject>
  <dc:creator>Sergio Fustero Carreras</dc:creator>
  <cp:keywords>http://www.fustero.net/es/index_ro.php</cp:keywords>
  <cp:lastModifiedBy>Tronaru Viorel</cp:lastModifiedBy>
  <cp:revision>76</cp:revision>
  <dcterms:created xsi:type="dcterms:W3CDTF">2017-12-03T08:49:18Z</dcterms:created>
  <dcterms:modified xsi:type="dcterms:W3CDTF">2018-01-01T19:58:16Z</dcterms:modified>
</cp:coreProperties>
</file>