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3"/>
  </p:notesMasterIdLst>
  <p:sldIdLst>
    <p:sldId id="257" r:id="rId3"/>
    <p:sldId id="272" r:id="rId4"/>
    <p:sldId id="258" r:id="rId5"/>
    <p:sldId id="259" r:id="rId6"/>
    <p:sldId id="260" r:id="rId7"/>
    <p:sldId id="271" r:id="rId8"/>
    <p:sldId id="270" r:id="rId9"/>
    <p:sldId id="261" r:id="rId10"/>
    <p:sldId id="263" r:id="rId11"/>
    <p:sldId id="262" r:id="rId12"/>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5251F"/>
    <a:srgbClr val="1B1310"/>
    <a:srgbClr val="FF99FF"/>
    <a:srgbClr val="FF66FF"/>
    <a:srgbClr val="FF00FF"/>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0EC0A-557C-43DD-90BB-4B7AD2720F6C}"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s-ES"/>
        </a:p>
      </dgm:t>
    </dgm:pt>
    <dgm:pt modelId="{8BC162FB-790C-4CD8-A014-7A4835065541}">
      <dgm:prSet phldrT="[Texto]"/>
      <dgm:spPr/>
      <dgm:t>
        <a:bodyPr/>
        <a:lstStyle/>
        <a:p>
          <a:r>
            <a:rPr lang="ro-RO" b="1" dirty="0"/>
            <a:t>Cine era cel slab?</a:t>
          </a:r>
          <a:endParaRPr lang="es-ES" b="1" dirty="0"/>
        </a:p>
      </dgm:t>
    </dgm:pt>
    <dgm:pt modelId="{4493EA56-9007-4B23-BEC7-BF19A48C0BE5}" type="parTrans" cxnId="{18591A04-0E4D-46C2-9B32-02C5E3B84EC4}">
      <dgm:prSet/>
      <dgm:spPr/>
      <dgm:t>
        <a:bodyPr/>
        <a:lstStyle/>
        <a:p>
          <a:endParaRPr lang="es-ES" b="1"/>
        </a:p>
      </dgm:t>
    </dgm:pt>
    <dgm:pt modelId="{34C774BD-B6E2-4CF2-BE64-B89B0467646D}" type="sibTrans" cxnId="{18591A04-0E4D-46C2-9B32-02C5E3B84EC4}">
      <dgm:prSet/>
      <dgm:spPr/>
      <dgm:t>
        <a:bodyPr/>
        <a:lstStyle/>
        <a:p>
          <a:endParaRPr lang="es-ES" b="1"/>
        </a:p>
      </dgm:t>
    </dgm:pt>
    <dgm:pt modelId="{E24100B4-3809-4DE1-A9F9-D9E454D562E2}">
      <dgm:prSet phldrT="[Texto]"/>
      <dgm:spPr/>
      <dgm:t>
        <a:bodyPr/>
        <a:lstStyle/>
        <a:p>
          <a:r>
            <a:rPr lang="ro-RO" b="1" dirty="0"/>
            <a:t>Cel care prin antecedente și educație, nu putea mânca, cu conștiința curată, carnea sacrificată idolilor.</a:t>
          </a:r>
          <a:endParaRPr lang="es-ES" b="1" dirty="0"/>
        </a:p>
      </dgm:t>
    </dgm:pt>
    <dgm:pt modelId="{A9683496-3F26-4905-9C9C-C02D8B693546}" type="parTrans" cxnId="{AC3AA208-BECE-4281-83DF-5C814BB67EA2}">
      <dgm:prSet/>
      <dgm:spPr/>
      <dgm:t>
        <a:bodyPr/>
        <a:lstStyle/>
        <a:p>
          <a:endParaRPr lang="es-ES" b="1"/>
        </a:p>
      </dgm:t>
    </dgm:pt>
    <dgm:pt modelId="{EAF8426B-19DE-4F51-99B7-2493B6231CF6}" type="sibTrans" cxnId="{AC3AA208-BECE-4281-83DF-5C814BB67EA2}">
      <dgm:prSet/>
      <dgm:spPr/>
      <dgm:t>
        <a:bodyPr/>
        <a:lstStyle/>
        <a:p>
          <a:endParaRPr lang="es-ES" b="1"/>
        </a:p>
      </dgm:t>
    </dgm:pt>
    <dgm:pt modelId="{B10821C5-CC86-43BD-A7B2-665E4244CFD5}">
      <dgm:prSet phldrT="[Texto]"/>
      <dgm:spPr/>
      <dgm:t>
        <a:bodyPr/>
        <a:lstStyle/>
        <a:p>
          <a:r>
            <a:rPr lang="ro-RO" b="1" dirty="0"/>
            <a:t>Cine era cel tare</a:t>
          </a:r>
          <a:r>
            <a:rPr lang="es-ES" b="1" dirty="0"/>
            <a:t>?</a:t>
          </a:r>
        </a:p>
      </dgm:t>
    </dgm:pt>
    <dgm:pt modelId="{4584D047-F407-446E-AFF4-A23CFF0E8AFC}" type="parTrans" cxnId="{CDD8E03D-363C-4657-B626-B610947E7C80}">
      <dgm:prSet/>
      <dgm:spPr/>
      <dgm:t>
        <a:bodyPr/>
        <a:lstStyle/>
        <a:p>
          <a:endParaRPr lang="es-ES" b="1"/>
        </a:p>
      </dgm:t>
    </dgm:pt>
    <dgm:pt modelId="{3583123A-851E-43C5-85B0-5A63765895BA}" type="sibTrans" cxnId="{CDD8E03D-363C-4657-B626-B610947E7C80}">
      <dgm:prSet/>
      <dgm:spPr/>
      <dgm:t>
        <a:bodyPr/>
        <a:lstStyle/>
        <a:p>
          <a:endParaRPr lang="es-ES" b="1"/>
        </a:p>
      </dgm:t>
    </dgm:pt>
    <dgm:pt modelId="{0C651D75-BF0B-4F16-8614-F49B4409000D}">
      <dgm:prSet phldrT="[Texto]"/>
      <dgm:spPr/>
      <dgm:t>
        <a:bodyPr/>
        <a:lstStyle/>
        <a:p>
          <a:r>
            <a:rPr lang="ro-RO" b="1" dirty="0"/>
            <a:t>Cel care credea că este un singur Dumnezeu adevărat și că idolii sunt nimic, așadar nu pot contamina carnea care le este oferită. </a:t>
          </a:r>
          <a:endParaRPr lang="es-ES" b="1" dirty="0"/>
        </a:p>
      </dgm:t>
    </dgm:pt>
    <dgm:pt modelId="{11EC78E4-6BFD-4978-9AFF-9B8703AE4617}" type="parTrans" cxnId="{DC22FFD4-3B49-4CD6-91AE-7D7E4811446F}">
      <dgm:prSet/>
      <dgm:spPr/>
      <dgm:t>
        <a:bodyPr/>
        <a:lstStyle/>
        <a:p>
          <a:endParaRPr lang="es-ES" b="1"/>
        </a:p>
      </dgm:t>
    </dgm:pt>
    <dgm:pt modelId="{24249EB4-3D0D-4C5E-88FE-8FCCCED4E110}" type="sibTrans" cxnId="{DC22FFD4-3B49-4CD6-91AE-7D7E4811446F}">
      <dgm:prSet/>
      <dgm:spPr/>
      <dgm:t>
        <a:bodyPr/>
        <a:lstStyle/>
        <a:p>
          <a:endParaRPr lang="es-ES" b="1"/>
        </a:p>
      </dgm:t>
    </dgm:pt>
    <dgm:pt modelId="{8A42971F-CEB3-4501-8E76-724B9D7A460F}" type="pres">
      <dgm:prSet presAssocID="{4DC0EC0A-557C-43DD-90BB-4B7AD2720F6C}" presName="Name0" presStyleCnt="0">
        <dgm:presLayoutVars>
          <dgm:dir/>
          <dgm:animLvl val="lvl"/>
          <dgm:resizeHandles val="exact"/>
        </dgm:presLayoutVars>
      </dgm:prSet>
      <dgm:spPr/>
      <dgm:t>
        <a:bodyPr/>
        <a:lstStyle/>
        <a:p>
          <a:endParaRPr lang="ro-RO"/>
        </a:p>
      </dgm:t>
    </dgm:pt>
    <dgm:pt modelId="{BA0ED74E-2E29-4BC4-BBB0-A7EFE918B6D9}" type="pres">
      <dgm:prSet presAssocID="{8BC162FB-790C-4CD8-A014-7A4835065541}" presName="composite" presStyleCnt="0"/>
      <dgm:spPr/>
    </dgm:pt>
    <dgm:pt modelId="{ED1C2D08-6E52-4AC8-A251-9E54B89A3BBF}" type="pres">
      <dgm:prSet presAssocID="{8BC162FB-790C-4CD8-A014-7A4835065541}" presName="parTx" presStyleLbl="alignNode1" presStyleIdx="0" presStyleCnt="2">
        <dgm:presLayoutVars>
          <dgm:chMax val="0"/>
          <dgm:chPref val="0"/>
          <dgm:bulletEnabled val="1"/>
        </dgm:presLayoutVars>
      </dgm:prSet>
      <dgm:spPr/>
      <dgm:t>
        <a:bodyPr/>
        <a:lstStyle/>
        <a:p>
          <a:endParaRPr lang="ro-RO"/>
        </a:p>
      </dgm:t>
    </dgm:pt>
    <dgm:pt modelId="{7DC075BC-6EB2-4359-84CE-1FEFDE121F58}" type="pres">
      <dgm:prSet presAssocID="{8BC162FB-790C-4CD8-A014-7A4835065541}" presName="desTx" presStyleLbl="alignAccFollowNode1" presStyleIdx="0" presStyleCnt="2">
        <dgm:presLayoutVars>
          <dgm:bulletEnabled val="1"/>
        </dgm:presLayoutVars>
      </dgm:prSet>
      <dgm:spPr/>
      <dgm:t>
        <a:bodyPr/>
        <a:lstStyle/>
        <a:p>
          <a:endParaRPr lang="ro-RO"/>
        </a:p>
      </dgm:t>
    </dgm:pt>
    <dgm:pt modelId="{E27E897D-E501-42F3-97D2-EB2D2E55DA7F}" type="pres">
      <dgm:prSet presAssocID="{34C774BD-B6E2-4CF2-BE64-B89B0467646D}" presName="space" presStyleCnt="0"/>
      <dgm:spPr/>
    </dgm:pt>
    <dgm:pt modelId="{C8740F15-5B07-4A0F-9330-D9855B53CFBE}" type="pres">
      <dgm:prSet presAssocID="{B10821C5-CC86-43BD-A7B2-665E4244CFD5}" presName="composite" presStyleCnt="0"/>
      <dgm:spPr/>
    </dgm:pt>
    <dgm:pt modelId="{8DFC5C18-5638-4D82-8557-3C09BB47212A}" type="pres">
      <dgm:prSet presAssocID="{B10821C5-CC86-43BD-A7B2-665E4244CFD5}" presName="parTx" presStyleLbl="alignNode1" presStyleIdx="1" presStyleCnt="2">
        <dgm:presLayoutVars>
          <dgm:chMax val="0"/>
          <dgm:chPref val="0"/>
          <dgm:bulletEnabled val="1"/>
        </dgm:presLayoutVars>
      </dgm:prSet>
      <dgm:spPr/>
      <dgm:t>
        <a:bodyPr/>
        <a:lstStyle/>
        <a:p>
          <a:endParaRPr lang="ro-RO"/>
        </a:p>
      </dgm:t>
    </dgm:pt>
    <dgm:pt modelId="{D68D0A61-841D-4244-9EE8-A8F3F098719D}" type="pres">
      <dgm:prSet presAssocID="{B10821C5-CC86-43BD-A7B2-665E4244CFD5}" presName="desTx" presStyleLbl="alignAccFollowNode1" presStyleIdx="1" presStyleCnt="2">
        <dgm:presLayoutVars>
          <dgm:bulletEnabled val="1"/>
        </dgm:presLayoutVars>
      </dgm:prSet>
      <dgm:spPr/>
      <dgm:t>
        <a:bodyPr/>
        <a:lstStyle/>
        <a:p>
          <a:endParaRPr lang="ro-RO"/>
        </a:p>
      </dgm:t>
    </dgm:pt>
  </dgm:ptLst>
  <dgm:cxnLst>
    <dgm:cxn modelId="{DC22FFD4-3B49-4CD6-91AE-7D7E4811446F}" srcId="{B10821C5-CC86-43BD-A7B2-665E4244CFD5}" destId="{0C651D75-BF0B-4F16-8614-F49B4409000D}" srcOrd="0" destOrd="0" parTransId="{11EC78E4-6BFD-4978-9AFF-9B8703AE4617}" sibTransId="{24249EB4-3D0D-4C5E-88FE-8FCCCED4E110}"/>
    <dgm:cxn modelId="{CDD8E03D-363C-4657-B626-B610947E7C80}" srcId="{4DC0EC0A-557C-43DD-90BB-4B7AD2720F6C}" destId="{B10821C5-CC86-43BD-A7B2-665E4244CFD5}" srcOrd="1" destOrd="0" parTransId="{4584D047-F407-446E-AFF4-A23CFF0E8AFC}" sibTransId="{3583123A-851E-43C5-85B0-5A63765895BA}"/>
    <dgm:cxn modelId="{AC3AA208-BECE-4281-83DF-5C814BB67EA2}" srcId="{8BC162FB-790C-4CD8-A014-7A4835065541}" destId="{E24100B4-3809-4DE1-A9F9-D9E454D562E2}" srcOrd="0" destOrd="0" parTransId="{A9683496-3F26-4905-9C9C-C02D8B693546}" sibTransId="{EAF8426B-19DE-4F51-99B7-2493B6231CF6}"/>
    <dgm:cxn modelId="{8EE54261-5AB4-484E-A604-C8BD5DA6CC92}" type="presOf" srcId="{4DC0EC0A-557C-43DD-90BB-4B7AD2720F6C}" destId="{8A42971F-CEB3-4501-8E76-724B9D7A460F}" srcOrd="0" destOrd="0" presId="urn:microsoft.com/office/officeart/2005/8/layout/hList1"/>
    <dgm:cxn modelId="{18591A04-0E4D-46C2-9B32-02C5E3B84EC4}" srcId="{4DC0EC0A-557C-43DD-90BB-4B7AD2720F6C}" destId="{8BC162FB-790C-4CD8-A014-7A4835065541}" srcOrd="0" destOrd="0" parTransId="{4493EA56-9007-4B23-BEC7-BF19A48C0BE5}" sibTransId="{34C774BD-B6E2-4CF2-BE64-B89B0467646D}"/>
    <dgm:cxn modelId="{43616B46-E282-42CF-9A68-2E206FF10E64}" type="presOf" srcId="{0C651D75-BF0B-4F16-8614-F49B4409000D}" destId="{D68D0A61-841D-4244-9EE8-A8F3F098719D}" srcOrd="0" destOrd="0" presId="urn:microsoft.com/office/officeart/2005/8/layout/hList1"/>
    <dgm:cxn modelId="{167A8EF2-1E47-4D43-A3DB-4EF561BF44F7}" type="presOf" srcId="{E24100B4-3809-4DE1-A9F9-D9E454D562E2}" destId="{7DC075BC-6EB2-4359-84CE-1FEFDE121F58}" srcOrd="0" destOrd="0" presId="urn:microsoft.com/office/officeart/2005/8/layout/hList1"/>
    <dgm:cxn modelId="{8E29483D-08CE-4248-B73F-8D5321ACC5BB}" type="presOf" srcId="{8BC162FB-790C-4CD8-A014-7A4835065541}" destId="{ED1C2D08-6E52-4AC8-A251-9E54B89A3BBF}" srcOrd="0" destOrd="0" presId="urn:microsoft.com/office/officeart/2005/8/layout/hList1"/>
    <dgm:cxn modelId="{83A3C43E-9CBB-4130-875D-9A1B91F07916}" type="presOf" srcId="{B10821C5-CC86-43BD-A7B2-665E4244CFD5}" destId="{8DFC5C18-5638-4D82-8557-3C09BB47212A}" srcOrd="0" destOrd="0" presId="urn:microsoft.com/office/officeart/2005/8/layout/hList1"/>
    <dgm:cxn modelId="{36A5166A-0DA5-4DD0-8A05-0498A665F34D}" type="presParOf" srcId="{8A42971F-CEB3-4501-8E76-724B9D7A460F}" destId="{BA0ED74E-2E29-4BC4-BBB0-A7EFE918B6D9}" srcOrd="0" destOrd="0" presId="urn:microsoft.com/office/officeart/2005/8/layout/hList1"/>
    <dgm:cxn modelId="{D5491709-24EF-4C83-AF24-3BA13685EF6B}" type="presParOf" srcId="{BA0ED74E-2E29-4BC4-BBB0-A7EFE918B6D9}" destId="{ED1C2D08-6E52-4AC8-A251-9E54B89A3BBF}" srcOrd="0" destOrd="0" presId="urn:microsoft.com/office/officeart/2005/8/layout/hList1"/>
    <dgm:cxn modelId="{E4C7A144-D1CA-4167-BAE7-6DD5200CA7DF}" type="presParOf" srcId="{BA0ED74E-2E29-4BC4-BBB0-A7EFE918B6D9}" destId="{7DC075BC-6EB2-4359-84CE-1FEFDE121F58}" srcOrd="1" destOrd="0" presId="urn:microsoft.com/office/officeart/2005/8/layout/hList1"/>
    <dgm:cxn modelId="{6756D99A-9F0A-4E79-80AB-452F30A5EE4A}" type="presParOf" srcId="{8A42971F-CEB3-4501-8E76-724B9D7A460F}" destId="{E27E897D-E501-42F3-97D2-EB2D2E55DA7F}" srcOrd="1" destOrd="0" presId="urn:microsoft.com/office/officeart/2005/8/layout/hList1"/>
    <dgm:cxn modelId="{4E331779-5BA9-4660-9333-946D93480A82}" type="presParOf" srcId="{8A42971F-CEB3-4501-8E76-724B9D7A460F}" destId="{C8740F15-5B07-4A0F-9330-D9855B53CFBE}" srcOrd="2" destOrd="0" presId="urn:microsoft.com/office/officeart/2005/8/layout/hList1"/>
    <dgm:cxn modelId="{513FC8EE-F4F0-4CC0-8337-13B72D967150}" type="presParOf" srcId="{C8740F15-5B07-4A0F-9330-D9855B53CFBE}" destId="{8DFC5C18-5638-4D82-8557-3C09BB47212A}" srcOrd="0" destOrd="0" presId="urn:microsoft.com/office/officeart/2005/8/layout/hList1"/>
    <dgm:cxn modelId="{457E19D5-908B-46DC-B560-B7FC5013C0B4}" type="presParOf" srcId="{C8740F15-5B07-4A0F-9330-D9855B53CFBE}" destId="{D68D0A61-841D-4244-9EE8-A8F3F098719D}" srcOrd="1" destOrd="0" presId="urn:microsoft.com/office/officeart/2005/8/layout/h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C0EC0A-557C-43DD-90BB-4B7AD2720F6C}" type="doc">
      <dgm:prSet loTypeId="urn:microsoft.com/office/officeart/2005/8/layout/hList1" loCatId="list" qsTypeId="urn:microsoft.com/office/officeart/2005/8/quickstyle/3d1" qsCatId="3D" csTypeId="urn:microsoft.com/office/officeart/2005/8/colors/accent6_2" csCatId="accent6" phldr="1"/>
      <dgm:spPr/>
      <dgm:t>
        <a:bodyPr/>
        <a:lstStyle/>
        <a:p>
          <a:endParaRPr lang="es-ES"/>
        </a:p>
      </dgm:t>
    </dgm:pt>
    <dgm:pt modelId="{8BC162FB-790C-4CD8-A014-7A4835065541}">
      <dgm:prSet phldrT="[Texto]"/>
      <dgm:spPr/>
      <dgm:t>
        <a:bodyPr/>
        <a:lstStyle/>
        <a:p>
          <a:r>
            <a:rPr lang="ro-RO" b="1" dirty="0"/>
            <a:t>Cine era cel slab</a:t>
          </a:r>
          <a:r>
            <a:rPr lang="es-ES" b="1" dirty="0"/>
            <a:t>?</a:t>
          </a:r>
        </a:p>
      </dgm:t>
    </dgm:pt>
    <dgm:pt modelId="{4493EA56-9007-4B23-BEC7-BF19A48C0BE5}" type="parTrans" cxnId="{18591A04-0E4D-46C2-9B32-02C5E3B84EC4}">
      <dgm:prSet/>
      <dgm:spPr/>
      <dgm:t>
        <a:bodyPr/>
        <a:lstStyle/>
        <a:p>
          <a:endParaRPr lang="es-ES" b="1"/>
        </a:p>
      </dgm:t>
    </dgm:pt>
    <dgm:pt modelId="{34C774BD-B6E2-4CF2-BE64-B89B0467646D}" type="sibTrans" cxnId="{18591A04-0E4D-46C2-9B32-02C5E3B84EC4}">
      <dgm:prSet/>
      <dgm:spPr/>
      <dgm:t>
        <a:bodyPr/>
        <a:lstStyle/>
        <a:p>
          <a:endParaRPr lang="es-ES" b="1"/>
        </a:p>
      </dgm:t>
    </dgm:pt>
    <dgm:pt modelId="{E24100B4-3809-4DE1-A9F9-D9E454D562E2}">
      <dgm:prSet phldrT="[Texto]"/>
      <dgm:spPr/>
      <dgm:t>
        <a:bodyPr/>
        <a:lstStyle/>
        <a:p>
          <a:r>
            <a:rPr lang="ro-RO" b="1" dirty="0"/>
            <a:t>Cel care credea că trebuie să țină în continuare toate sau unele din sărbătorile marcate de ritualurile iudaice și tradiție. </a:t>
          </a:r>
          <a:endParaRPr lang="es-ES" b="1" dirty="0"/>
        </a:p>
      </dgm:t>
    </dgm:pt>
    <dgm:pt modelId="{A9683496-3F26-4905-9C9C-C02D8B693546}" type="parTrans" cxnId="{AC3AA208-BECE-4281-83DF-5C814BB67EA2}">
      <dgm:prSet/>
      <dgm:spPr/>
      <dgm:t>
        <a:bodyPr/>
        <a:lstStyle/>
        <a:p>
          <a:endParaRPr lang="es-ES" b="1"/>
        </a:p>
      </dgm:t>
    </dgm:pt>
    <dgm:pt modelId="{EAF8426B-19DE-4F51-99B7-2493B6231CF6}" type="sibTrans" cxnId="{AC3AA208-BECE-4281-83DF-5C814BB67EA2}">
      <dgm:prSet/>
      <dgm:spPr/>
      <dgm:t>
        <a:bodyPr/>
        <a:lstStyle/>
        <a:p>
          <a:endParaRPr lang="es-ES" b="1"/>
        </a:p>
      </dgm:t>
    </dgm:pt>
    <dgm:pt modelId="{B10821C5-CC86-43BD-A7B2-665E4244CFD5}">
      <dgm:prSet phldrT="[Texto]"/>
      <dgm:spPr/>
      <dgm:t>
        <a:bodyPr/>
        <a:lstStyle/>
        <a:p>
          <a:r>
            <a:rPr lang="ro-RO" b="1" dirty="0"/>
            <a:t>Cine era cel tare</a:t>
          </a:r>
          <a:r>
            <a:rPr lang="es-ES" b="1" dirty="0"/>
            <a:t>?</a:t>
          </a:r>
        </a:p>
      </dgm:t>
    </dgm:pt>
    <dgm:pt modelId="{4584D047-F407-446E-AFF4-A23CFF0E8AFC}" type="parTrans" cxnId="{CDD8E03D-363C-4657-B626-B610947E7C80}">
      <dgm:prSet/>
      <dgm:spPr/>
      <dgm:t>
        <a:bodyPr/>
        <a:lstStyle/>
        <a:p>
          <a:endParaRPr lang="es-ES" b="1"/>
        </a:p>
      </dgm:t>
    </dgm:pt>
    <dgm:pt modelId="{3583123A-851E-43C5-85B0-5A63765895BA}" type="sibTrans" cxnId="{CDD8E03D-363C-4657-B626-B610947E7C80}">
      <dgm:prSet/>
      <dgm:spPr/>
      <dgm:t>
        <a:bodyPr/>
        <a:lstStyle/>
        <a:p>
          <a:endParaRPr lang="es-ES" b="1"/>
        </a:p>
      </dgm:t>
    </dgm:pt>
    <dgm:pt modelId="{0C651D75-BF0B-4F16-8614-F49B4409000D}">
      <dgm:prSet phldrT="[Texto]"/>
      <dgm:spPr/>
      <dgm:t>
        <a:bodyPr/>
        <a:lstStyle/>
        <a:p>
          <a:r>
            <a:rPr lang="ro-RO" b="1" dirty="0"/>
            <a:t>Cel care credea că sărbătorile iudaice și-au găsit împlinirea în Hristos.</a:t>
          </a:r>
          <a:endParaRPr lang="es-ES" b="1" dirty="0"/>
        </a:p>
      </dgm:t>
    </dgm:pt>
    <dgm:pt modelId="{11EC78E4-6BFD-4978-9AFF-9B8703AE4617}" type="parTrans" cxnId="{DC22FFD4-3B49-4CD6-91AE-7D7E4811446F}">
      <dgm:prSet/>
      <dgm:spPr/>
      <dgm:t>
        <a:bodyPr/>
        <a:lstStyle/>
        <a:p>
          <a:endParaRPr lang="es-ES" b="1"/>
        </a:p>
      </dgm:t>
    </dgm:pt>
    <dgm:pt modelId="{24249EB4-3D0D-4C5E-88FE-8FCCCED4E110}" type="sibTrans" cxnId="{DC22FFD4-3B49-4CD6-91AE-7D7E4811446F}">
      <dgm:prSet/>
      <dgm:spPr/>
      <dgm:t>
        <a:bodyPr/>
        <a:lstStyle/>
        <a:p>
          <a:endParaRPr lang="es-ES" b="1"/>
        </a:p>
      </dgm:t>
    </dgm:pt>
    <dgm:pt modelId="{8A42971F-CEB3-4501-8E76-724B9D7A460F}" type="pres">
      <dgm:prSet presAssocID="{4DC0EC0A-557C-43DD-90BB-4B7AD2720F6C}" presName="Name0" presStyleCnt="0">
        <dgm:presLayoutVars>
          <dgm:dir/>
          <dgm:animLvl val="lvl"/>
          <dgm:resizeHandles val="exact"/>
        </dgm:presLayoutVars>
      </dgm:prSet>
      <dgm:spPr/>
      <dgm:t>
        <a:bodyPr/>
        <a:lstStyle/>
        <a:p>
          <a:endParaRPr lang="ro-RO"/>
        </a:p>
      </dgm:t>
    </dgm:pt>
    <dgm:pt modelId="{BA0ED74E-2E29-4BC4-BBB0-A7EFE918B6D9}" type="pres">
      <dgm:prSet presAssocID="{8BC162FB-790C-4CD8-A014-7A4835065541}" presName="composite" presStyleCnt="0"/>
      <dgm:spPr/>
    </dgm:pt>
    <dgm:pt modelId="{ED1C2D08-6E52-4AC8-A251-9E54B89A3BBF}" type="pres">
      <dgm:prSet presAssocID="{8BC162FB-790C-4CD8-A014-7A4835065541}" presName="parTx" presStyleLbl="alignNode1" presStyleIdx="0" presStyleCnt="2">
        <dgm:presLayoutVars>
          <dgm:chMax val="0"/>
          <dgm:chPref val="0"/>
          <dgm:bulletEnabled val="1"/>
        </dgm:presLayoutVars>
      </dgm:prSet>
      <dgm:spPr/>
      <dgm:t>
        <a:bodyPr/>
        <a:lstStyle/>
        <a:p>
          <a:endParaRPr lang="ro-RO"/>
        </a:p>
      </dgm:t>
    </dgm:pt>
    <dgm:pt modelId="{7DC075BC-6EB2-4359-84CE-1FEFDE121F58}" type="pres">
      <dgm:prSet presAssocID="{8BC162FB-790C-4CD8-A014-7A4835065541}" presName="desTx" presStyleLbl="alignAccFollowNode1" presStyleIdx="0" presStyleCnt="2">
        <dgm:presLayoutVars>
          <dgm:bulletEnabled val="1"/>
        </dgm:presLayoutVars>
      </dgm:prSet>
      <dgm:spPr/>
      <dgm:t>
        <a:bodyPr/>
        <a:lstStyle/>
        <a:p>
          <a:endParaRPr lang="ro-RO"/>
        </a:p>
      </dgm:t>
    </dgm:pt>
    <dgm:pt modelId="{E27E897D-E501-42F3-97D2-EB2D2E55DA7F}" type="pres">
      <dgm:prSet presAssocID="{34C774BD-B6E2-4CF2-BE64-B89B0467646D}" presName="space" presStyleCnt="0"/>
      <dgm:spPr/>
    </dgm:pt>
    <dgm:pt modelId="{C8740F15-5B07-4A0F-9330-D9855B53CFBE}" type="pres">
      <dgm:prSet presAssocID="{B10821C5-CC86-43BD-A7B2-665E4244CFD5}" presName="composite" presStyleCnt="0"/>
      <dgm:spPr/>
    </dgm:pt>
    <dgm:pt modelId="{8DFC5C18-5638-4D82-8557-3C09BB47212A}" type="pres">
      <dgm:prSet presAssocID="{B10821C5-CC86-43BD-A7B2-665E4244CFD5}" presName="parTx" presStyleLbl="alignNode1" presStyleIdx="1" presStyleCnt="2">
        <dgm:presLayoutVars>
          <dgm:chMax val="0"/>
          <dgm:chPref val="0"/>
          <dgm:bulletEnabled val="1"/>
        </dgm:presLayoutVars>
      </dgm:prSet>
      <dgm:spPr/>
      <dgm:t>
        <a:bodyPr/>
        <a:lstStyle/>
        <a:p>
          <a:endParaRPr lang="ro-RO"/>
        </a:p>
      </dgm:t>
    </dgm:pt>
    <dgm:pt modelId="{D68D0A61-841D-4244-9EE8-A8F3F098719D}" type="pres">
      <dgm:prSet presAssocID="{B10821C5-CC86-43BD-A7B2-665E4244CFD5}" presName="desTx" presStyleLbl="alignAccFollowNode1" presStyleIdx="1" presStyleCnt="2">
        <dgm:presLayoutVars>
          <dgm:bulletEnabled val="1"/>
        </dgm:presLayoutVars>
      </dgm:prSet>
      <dgm:spPr/>
      <dgm:t>
        <a:bodyPr/>
        <a:lstStyle/>
        <a:p>
          <a:endParaRPr lang="ro-RO"/>
        </a:p>
      </dgm:t>
    </dgm:pt>
  </dgm:ptLst>
  <dgm:cxnLst>
    <dgm:cxn modelId="{DC22FFD4-3B49-4CD6-91AE-7D7E4811446F}" srcId="{B10821C5-CC86-43BD-A7B2-665E4244CFD5}" destId="{0C651D75-BF0B-4F16-8614-F49B4409000D}" srcOrd="0" destOrd="0" parTransId="{11EC78E4-6BFD-4978-9AFF-9B8703AE4617}" sibTransId="{24249EB4-3D0D-4C5E-88FE-8FCCCED4E110}"/>
    <dgm:cxn modelId="{CDD8E03D-363C-4657-B626-B610947E7C80}" srcId="{4DC0EC0A-557C-43DD-90BB-4B7AD2720F6C}" destId="{B10821C5-CC86-43BD-A7B2-665E4244CFD5}" srcOrd="1" destOrd="0" parTransId="{4584D047-F407-446E-AFF4-A23CFF0E8AFC}" sibTransId="{3583123A-851E-43C5-85B0-5A63765895BA}"/>
    <dgm:cxn modelId="{079950AD-FAA8-4EC7-B3ED-7BA3A8071C9B}" type="presOf" srcId="{4DC0EC0A-557C-43DD-90BB-4B7AD2720F6C}" destId="{8A42971F-CEB3-4501-8E76-724B9D7A460F}" srcOrd="0" destOrd="0" presId="urn:microsoft.com/office/officeart/2005/8/layout/hList1"/>
    <dgm:cxn modelId="{AC3AA208-BECE-4281-83DF-5C814BB67EA2}" srcId="{8BC162FB-790C-4CD8-A014-7A4835065541}" destId="{E24100B4-3809-4DE1-A9F9-D9E454D562E2}" srcOrd="0" destOrd="0" parTransId="{A9683496-3F26-4905-9C9C-C02D8B693546}" sibTransId="{EAF8426B-19DE-4F51-99B7-2493B6231CF6}"/>
    <dgm:cxn modelId="{5B442E40-D3DE-4977-AF0B-73DF2A7A6D30}" type="presOf" srcId="{0C651D75-BF0B-4F16-8614-F49B4409000D}" destId="{D68D0A61-841D-4244-9EE8-A8F3F098719D}" srcOrd="0" destOrd="0" presId="urn:microsoft.com/office/officeart/2005/8/layout/hList1"/>
    <dgm:cxn modelId="{18591A04-0E4D-46C2-9B32-02C5E3B84EC4}" srcId="{4DC0EC0A-557C-43DD-90BB-4B7AD2720F6C}" destId="{8BC162FB-790C-4CD8-A014-7A4835065541}" srcOrd="0" destOrd="0" parTransId="{4493EA56-9007-4B23-BEC7-BF19A48C0BE5}" sibTransId="{34C774BD-B6E2-4CF2-BE64-B89B0467646D}"/>
    <dgm:cxn modelId="{76F2DF1F-60AF-4215-8CA7-2D3C67CAEDE1}" type="presOf" srcId="{8BC162FB-790C-4CD8-A014-7A4835065541}" destId="{ED1C2D08-6E52-4AC8-A251-9E54B89A3BBF}" srcOrd="0" destOrd="0" presId="urn:microsoft.com/office/officeart/2005/8/layout/hList1"/>
    <dgm:cxn modelId="{0DC5C7AB-8F81-42D7-B7E4-32C22D809F73}" type="presOf" srcId="{B10821C5-CC86-43BD-A7B2-665E4244CFD5}" destId="{8DFC5C18-5638-4D82-8557-3C09BB47212A}" srcOrd="0" destOrd="0" presId="urn:microsoft.com/office/officeart/2005/8/layout/hList1"/>
    <dgm:cxn modelId="{CC22D05B-EBAF-424D-BC2B-330A50862B29}" type="presOf" srcId="{E24100B4-3809-4DE1-A9F9-D9E454D562E2}" destId="{7DC075BC-6EB2-4359-84CE-1FEFDE121F58}" srcOrd="0" destOrd="0" presId="urn:microsoft.com/office/officeart/2005/8/layout/hList1"/>
    <dgm:cxn modelId="{8BC5AE55-FF58-4561-995D-1FB450EB7417}" type="presParOf" srcId="{8A42971F-CEB3-4501-8E76-724B9D7A460F}" destId="{BA0ED74E-2E29-4BC4-BBB0-A7EFE918B6D9}" srcOrd="0" destOrd="0" presId="urn:microsoft.com/office/officeart/2005/8/layout/hList1"/>
    <dgm:cxn modelId="{7A31CCB2-7207-41D9-96E5-7618B716507E}" type="presParOf" srcId="{BA0ED74E-2E29-4BC4-BBB0-A7EFE918B6D9}" destId="{ED1C2D08-6E52-4AC8-A251-9E54B89A3BBF}" srcOrd="0" destOrd="0" presId="urn:microsoft.com/office/officeart/2005/8/layout/hList1"/>
    <dgm:cxn modelId="{9F1A5412-C7FF-48A4-8029-2A5748563363}" type="presParOf" srcId="{BA0ED74E-2E29-4BC4-BBB0-A7EFE918B6D9}" destId="{7DC075BC-6EB2-4359-84CE-1FEFDE121F58}" srcOrd="1" destOrd="0" presId="urn:microsoft.com/office/officeart/2005/8/layout/hList1"/>
    <dgm:cxn modelId="{07736897-871C-4EC1-94FF-F4487E63DC2F}" type="presParOf" srcId="{8A42971F-CEB3-4501-8E76-724B9D7A460F}" destId="{E27E897D-E501-42F3-97D2-EB2D2E55DA7F}" srcOrd="1" destOrd="0" presId="urn:microsoft.com/office/officeart/2005/8/layout/hList1"/>
    <dgm:cxn modelId="{77DE0FE0-A5FD-4BE2-832A-4EBD09431984}" type="presParOf" srcId="{8A42971F-CEB3-4501-8E76-724B9D7A460F}" destId="{C8740F15-5B07-4A0F-9330-D9855B53CFBE}" srcOrd="2" destOrd="0" presId="urn:microsoft.com/office/officeart/2005/8/layout/hList1"/>
    <dgm:cxn modelId="{4553AD62-D114-4E14-A19B-5FDAFC77AF2A}" type="presParOf" srcId="{C8740F15-5B07-4A0F-9330-D9855B53CFBE}" destId="{8DFC5C18-5638-4D82-8557-3C09BB47212A}" srcOrd="0" destOrd="0" presId="urn:microsoft.com/office/officeart/2005/8/layout/hList1"/>
    <dgm:cxn modelId="{1E5294FC-0B9E-459D-AC30-E9BD3A2B657D}" type="presParOf" srcId="{C8740F15-5B07-4A0F-9330-D9855B53CFBE}" destId="{D68D0A61-841D-4244-9EE8-A8F3F098719D}"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1C2D08-6E52-4AC8-A251-9E54B89A3BBF}">
      <dsp:nvSpPr>
        <dsp:cNvPr id="0" name=""/>
        <dsp:cNvSpPr/>
      </dsp:nvSpPr>
      <dsp:spPr>
        <a:xfrm>
          <a:off x="40" y="81048"/>
          <a:ext cx="3903199" cy="6624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ro-RO" sz="2300" b="1" kern="1200" dirty="0"/>
            <a:t>Cine era cel slab?</a:t>
          </a:r>
          <a:endParaRPr lang="es-ES" sz="2300" b="1" kern="1200" dirty="0"/>
        </a:p>
      </dsp:txBody>
      <dsp:txXfrm>
        <a:off x="40" y="81048"/>
        <a:ext cx="3903199" cy="662400"/>
      </dsp:txXfrm>
    </dsp:sp>
    <dsp:sp modelId="{7DC075BC-6EB2-4359-84CE-1FEFDE121F58}">
      <dsp:nvSpPr>
        <dsp:cNvPr id="0" name=""/>
        <dsp:cNvSpPr/>
      </dsp:nvSpPr>
      <dsp:spPr>
        <a:xfrm>
          <a:off x="40" y="743448"/>
          <a:ext cx="3903199" cy="191180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ro-RO" sz="2300" b="1" kern="1200" dirty="0"/>
            <a:t>Cel care prin antecedente și educație, nu putea mânca, cu conștiința curată, carnea sacrificată idolilor.</a:t>
          </a:r>
          <a:endParaRPr lang="es-ES" sz="2300" b="1" kern="1200" dirty="0"/>
        </a:p>
      </dsp:txBody>
      <dsp:txXfrm>
        <a:off x="40" y="743448"/>
        <a:ext cx="3903199" cy="1911806"/>
      </dsp:txXfrm>
    </dsp:sp>
    <dsp:sp modelId="{8DFC5C18-5638-4D82-8557-3C09BB47212A}">
      <dsp:nvSpPr>
        <dsp:cNvPr id="0" name=""/>
        <dsp:cNvSpPr/>
      </dsp:nvSpPr>
      <dsp:spPr>
        <a:xfrm>
          <a:off x="4449687" y="81048"/>
          <a:ext cx="3903199" cy="6624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ro-RO" sz="2300" b="1" kern="1200" dirty="0"/>
            <a:t>Cine era cel tare</a:t>
          </a:r>
          <a:r>
            <a:rPr lang="es-ES" sz="2300" b="1" kern="1200" dirty="0"/>
            <a:t>?</a:t>
          </a:r>
        </a:p>
      </dsp:txBody>
      <dsp:txXfrm>
        <a:off x="4449687" y="81048"/>
        <a:ext cx="3903199" cy="662400"/>
      </dsp:txXfrm>
    </dsp:sp>
    <dsp:sp modelId="{D68D0A61-841D-4244-9EE8-A8F3F098719D}">
      <dsp:nvSpPr>
        <dsp:cNvPr id="0" name=""/>
        <dsp:cNvSpPr/>
      </dsp:nvSpPr>
      <dsp:spPr>
        <a:xfrm>
          <a:off x="4449687" y="743448"/>
          <a:ext cx="3903199" cy="1911806"/>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ro-RO" sz="2300" b="1" kern="1200" dirty="0"/>
            <a:t>Cel care credea că este un singur Dumnezeu adevărat și că idolii sunt nimic, așadar nu pot contamina carnea care le este oferită. </a:t>
          </a:r>
          <a:endParaRPr lang="es-ES" sz="2300" b="1" kern="1200" dirty="0"/>
        </a:p>
      </dsp:txBody>
      <dsp:txXfrm>
        <a:off x="4449687" y="743448"/>
        <a:ext cx="3903199" cy="19118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1C2D08-6E52-4AC8-A251-9E54B89A3BBF}">
      <dsp:nvSpPr>
        <dsp:cNvPr id="0" name=""/>
        <dsp:cNvSpPr/>
      </dsp:nvSpPr>
      <dsp:spPr>
        <a:xfrm>
          <a:off x="40" y="17881"/>
          <a:ext cx="3903199" cy="69120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o-RO" sz="2400" b="1" kern="1200" dirty="0"/>
            <a:t>Cine era cel slab</a:t>
          </a:r>
          <a:r>
            <a:rPr lang="es-ES" sz="2400" b="1" kern="1200" dirty="0"/>
            <a:t>?</a:t>
          </a:r>
        </a:p>
      </dsp:txBody>
      <dsp:txXfrm>
        <a:off x="40" y="17881"/>
        <a:ext cx="3903199" cy="691200"/>
      </dsp:txXfrm>
    </dsp:sp>
    <dsp:sp modelId="{7DC075BC-6EB2-4359-84CE-1FEFDE121F58}">
      <dsp:nvSpPr>
        <dsp:cNvPr id="0" name=""/>
        <dsp:cNvSpPr/>
      </dsp:nvSpPr>
      <dsp:spPr>
        <a:xfrm>
          <a:off x="40" y="709081"/>
          <a:ext cx="3903199" cy="200934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o-RO" sz="2400" b="1" kern="1200" dirty="0"/>
            <a:t>Cel care credea că trebuie să țină în continuare toate sau unele din sărbătorile marcate de ritualurile iudaice și tradiție. </a:t>
          </a:r>
          <a:endParaRPr lang="es-ES" sz="2400" b="1" kern="1200" dirty="0"/>
        </a:p>
      </dsp:txBody>
      <dsp:txXfrm>
        <a:off x="40" y="709081"/>
        <a:ext cx="3903199" cy="2009340"/>
      </dsp:txXfrm>
    </dsp:sp>
    <dsp:sp modelId="{8DFC5C18-5638-4D82-8557-3C09BB47212A}">
      <dsp:nvSpPr>
        <dsp:cNvPr id="0" name=""/>
        <dsp:cNvSpPr/>
      </dsp:nvSpPr>
      <dsp:spPr>
        <a:xfrm>
          <a:off x="4449687" y="17881"/>
          <a:ext cx="3903199" cy="69120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o-RO" sz="2400" b="1" kern="1200" dirty="0"/>
            <a:t>Cine era cel tare</a:t>
          </a:r>
          <a:r>
            <a:rPr lang="es-ES" sz="2400" b="1" kern="1200" dirty="0"/>
            <a:t>?</a:t>
          </a:r>
        </a:p>
      </dsp:txBody>
      <dsp:txXfrm>
        <a:off x="4449687" y="17881"/>
        <a:ext cx="3903199" cy="691200"/>
      </dsp:txXfrm>
    </dsp:sp>
    <dsp:sp modelId="{D68D0A61-841D-4244-9EE8-A8F3F098719D}">
      <dsp:nvSpPr>
        <dsp:cNvPr id="0" name=""/>
        <dsp:cNvSpPr/>
      </dsp:nvSpPr>
      <dsp:spPr>
        <a:xfrm>
          <a:off x="4449687" y="709081"/>
          <a:ext cx="3903199" cy="2009340"/>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o-RO" sz="2400" b="1" kern="1200" dirty="0"/>
            <a:t>Cel care credea că sărbătorile iudaice și-au găsit împlinirea în Hristos.</a:t>
          </a:r>
          <a:endParaRPr lang="es-ES" sz="2400" b="1" kern="1200" dirty="0"/>
        </a:p>
      </dsp:txBody>
      <dsp:txXfrm>
        <a:off x="4449687" y="709081"/>
        <a:ext cx="3903199" cy="20093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AEDB5-74E7-40BF-9CA9-0FE896D9CD6A}" type="datetimeFigureOut">
              <a:rPr lang="es-ES" smtClean="0"/>
              <a:pPr/>
              <a:t>28/12/2017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2AB2D-90C8-49EC-8FB2-D3DDB689C137}"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1DBAB-E9CD-41CA-963C-C4EC4AE1254B}" type="datetimeFigureOut">
              <a:rPr lang="es-ES" smtClean="0">
                <a:solidFill>
                  <a:prstClr val="black">
                    <a:tint val="75000"/>
                  </a:prstClr>
                </a:solidFill>
              </a:rPr>
              <a:pPr/>
              <a:t>28/12/2017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39905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ECD58D4-6EE7-48CB-A7BA-57C80A90ADCF}" type="datetimeFigureOut">
              <a:rPr lang="es-ES" smtClean="0"/>
              <a:pPr/>
              <a:t>28/12/2017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1100AF-DCBE-4925-A1F4-B987FE3789C1}"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D58D4-6EE7-48CB-A7BA-57C80A90ADCF}" type="datetimeFigureOut">
              <a:rPr lang="es-ES" smtClean="0"/>
              <a:pPr/>
              <a:t>28/12/2017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100AF-DCBE-4925-A1F4-B987FE3789C1}"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CC1DBAB-E9CD-41CA-963C-C4EC4AE1254B}" type="datetimeFigureOut">
              <a:rPr lang="es-ES" smtClean="0">
                <a:solidFill>
                  <a:prstClr val="black">
                    <a:tint val="75000"/>
                  </a:prstClr>
                </a:solidFill>
              </a:rPr>
              <a:pPr defTabSz="457200"/>
              <a:t>28/12/2017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B71444-8FAD-4BD4-BACC-9B545D7C2A68}"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 xmlns:p14="http://schemas.microsoft.com/office/powerpoint/2010/main" val="142151188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6.jpeg"/><Relationship Id="rId7" Type="http://schemas.openxmlformats.org/officeDocument/2006/relationships/diagramLayout" Target="../diagrams/layout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8.gif"/><Relationship Id="rId10" Type="http://schemas.microsoft.com/office/2007/relationships/diagramDrawing" Target="../diagrams/drawing1.xml"/><Relationship Id="rId4" Type="http://schemas.openxmlformats.org/officeDocument/2006/relationships/image" Target="../media/image7.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0" Type="http://schemas.openxmlformats.org/officeDocument/2006/relationships/image" Target="../media/image15.gif"/><Relationship Id="rId4" Type="http://schemas.openxmlformats.org/officeDocument/2006/relationships/diagramLayout" Target="../diagrams/layout2.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403648" y="472604"/>
            <a:ext cx="3816424" cy="1569660"/>
          </a:xfrm>
          <a:prstGeom prst="rect">
            <a:avLst/>
          </a:prstGeom>
          <a:noFill/>
        </p:spPr>
        <p:txBody>
          <a:bodyPr wrap="square" rtlCol="0">
            <a:spAutoFit/>
          </a:bodyPr>
          <a:lstStyle/>
          <a:p>
            <a:pPr algn="ctr"/>
            <a:r>
              <a:rPr lang="ro-RO" sz="4800" b="1" spc="50">
                <a:ln w="12700" cmpd="sng">
                  <a:solidFill>
                    <a:schemeClr val="accent6">
                      <a:satMod val="120000"/>
                      <a:shade val="80000"/>
                    </a:schemeClr>
                  </a:solidFill>
                  <a:prstDash val="solid"/>
                </a:ln>
                <a:solidFill>
                  <a:schemeClr val="accent6">
                    <a:lumMod val="40000"/>
                    <a:lumOff val="60000"/>
                  </a:schemeClr>
                </a:solidFill>
                <a:effectLst>
                  <a:glow rad="53100">
                    <a:schemeClr val="accent6">
                      <a:satMod val="180000"/>
                      <a:alpha val="30000"/>
                    </a:schemeClr>
                  </a:glow>
                </a:effectLst>
              </a:rPr>
              <a:t>VIAȚA </a:t>
            </a:r>
            <a:r>
              <a:rPr lang="ro-RO" sz="4800" b="1" spc="50" smtClean="0">
                <a:ln w="12700" cmpd="sng">
                  <a:solidFill>
                    <a:schemeClr val="accent6">
                      <a:satMod val="120000"/>
                      <a:shade val="80000"/>
                    </a:schemeClr>
                  </a:solidFill>
                  <a:prstDash val="solid"/>
                </a:ln>
                <a:solidFill>
                  <a:schemeClr val="accent6">
                    <a:lumMod val="40000"/>
                    <a:lumOff val="60000"/>
                  </a:schemeClr>
                </a:solidFill>
                <a:effectLst>
                  <a:glow rad="53100">
                    <a:schemeClr val="accent6">
                      <a:satMod val="180000"/>
                      <a:alpha val="30000"/>
                    </a:schemeClr>
                  </a:glow>
                </a:effectLst>
              </a:rPr>
              <a:t>CREȘTINĂ</a:t>
            </a:r>
            <a:endParaRPr lang="ro-RO" sz="4800" b="1" spc="50">
              <a:ln w="12700" cmpd="sng">
                <a:solidFill>
                  <a:schemeClr val="accent6">
                    <a:satMod val="120000"/>
                    <a:shade val="80000"/>
                  </a:schemeClr>
                </a:solidFill>
                <a:prstDash val="solid"/>
              </a:ln>
              <a:solidFill>
                <a:schemeClr val="accent6">
                  <a:lumMod val="40000"/>
                  <a:lumOff val="60000"/>
                </a:schemeClr>
              </a:solidFill>
              <a:effectLst>
                <a:glow rad="53100">
                  <a:schemeClr val="accent6">
                    <a:satMod val="180000"/>
                    <a:alpha val="30000"/>
                  </a:schemeClr>
                </a:glow>
              </a:effectLst>
            </a:endParaRPr>
          </a:p>
        </p:txBody>
      </p:sp>
      <p:sp>
        <p:nvSpPr>
          <p:cNvPr id="3" name="2 CuadroTexto"/>
          <p:cNvSpPr txBox="1"/>
          <p:nvPr/>
        </p:nvSpPr>
        <p:spPr>
          <a:xfrm>
            <a:off x="323528" y="6309320"/>
            <a:ext cx="3717171" cy="369332"/>
          </a:xfrm>
          <a:prstGeom prst="rect">
            <a:avLst/>
          </a:prstGeom>
          <a:noFill/>
        </p:spPr>
        <p:txBody>
          <a:bodyPr wrap="none" rtlCol="0">
            <a:spAutoFit/>
          </a:bodyPr>
          <a:lstStyle/>
          <a:p>
            <a:r>
              <a:rPr lang="ro-RO" b="1" smtClean="0">
                <a:solidFill>
                  <a:schemeClr val="accent6">
                    <a:lumMod val="60000"/>
                    <a:lumOff val="40000"/>
                  </a:schemeClr>
                </a:solidFill>
              </a:rPr>
              <a:t>Studiul 13 pentru 30 decembrie 2017</a:t>
            </a:r>
            <a:endParaRPr lang="ro-RO" b="1">
              <a:solidFill>
                <a:schemeClr val="accent6">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563888" y="3423384"/>
            <a:ext cx="5400600" cy="1733808"/>
          </a:xfrm>
          <a:prstGeom prst="rect">
            <a:avLst/>
          </a:prstGeom>
          <a:noFill/>
        </p:spPr>
        <p:txBody>
          <a:bodyPr wrap="square" rtlCol="0">
            <a:spAutoFit/>
          </a:bodyPr>
          <a:lstStyle/>
          <a:p>
            <a:pPr>
              <a:lnSpc>
                <a:spcPts val="3200"/>
              </a:lnSpc>
            </a:pPr>
            <a:r>
              <a:rPr lang="ro-RO" sz="2800" b="1" dirty="0">
                <a:solidFill>
                  <a:schemeClr val="accent4">
                    <a:lumMod val="60000"/>
                    <a:lumOff val="40000"/>
                  </a:schemeClr>
                </a:solidFill>
                <a:effectLst>
                  <a:glow rad="139700">
                    <a:schemeClr val="tx1">
                      <a:alpha val="40000"/>
                    </a:schemeClr>
                  </a:glow>
                </a:effectLst>
              </a:rPr>
              <a:t>Pentru </a:t>
            </a:r>
            <a:r>
              <a:rPr lang="ro-RO" sz="2800" b="1" dirty="0" err="1">
                <a:solidFill>
                  <a:schemeClr val="accent4">
                    <a:lumMod val="60000"/>
                    <a:lumOff val="40000"/>
                  </a:schemeClr>
                </a:solidFill>
                <a:effectLst>
                  <a:glow rad="139700">
                    <a:schemeClr val="tx1">
                      <a:alpha val="40000"/>
                    </a:schemeClr>
                  </a:glow>
                </a:effectLst>
              </a:rPr>
              <a:t>ași</a:t>
            </a:r>
            <a:r>
              <a:rPr lang="ro-RO" sz="2800" b="1" dirty="0">
                <a:solidFill>
                  <a:schemeClr val="accent4">
                    <a:lumMod val="60000"/>
                    <a:lumOff val="40000"/>
                  </a:schemeClr>
                </a:solidFill>
                <a:effectLst>
                  <a:glow rad="139700">
                    <a:schemeClr val="tx1">
                      <a:alpha val="40000"/>
                    </a:schemeClr>
                  </a:glow>
                </a:effectLst>
              </a:rPr>
              <a:t> termina epistola, Pavel împarte binecuvântările speciale din partea lui Dumnezeu pentru </a:t>
            </a:r>
            <a:r>
              <a:rPr lang="ro-RO" sz="2800" b="1" dirty="0" smtClean="0">
                <a:solidFill>
                  <a:schemeClr val="accent4">
                    <a:lumMod val="60000"/>
                    <a:lumOff val="40000"/>
                  </a:schemeClr>
                </a:solidFill>
                <a:effectLst>
                  <a:glow rad="139700">
                    <a:schemeClr val="tx1">
                      <a:alpha val="40000"/>
                    </a:schemeClr>
                  </a:glow>
                </a:effectLst>
              </a:rPr>
              <a:t>noi.</a:t>
            </a:r>
            <a:endParaRPr lang="ro-RO" sz="2800" b="1" dirty="0">
              <a:solidFill>
                <a:schemeClr val="accent4">
                  <a:lumMod val="60000"/>
                  <a:lumOff val="40000"/>
                </a:schemeClr>
              </a:solidFill>
              <a:effectLst>
                <a:glow rad="139700">
                  <a:schemeClr val="tx1">
                    <a:alpha val="40000"/>
                  </a:schemeClr>
                </a:glow>
              </a:effectLst>
            </a:endParaRPr>
          </a:p>
        </p:txBody>
      </p:sp>
      <p:graphicFrame>
        <p:nvGraphicFramePr>
          <p:cNvPr id="3" name="2 Tabla"/>
          <p:cNvGraphicFramePr>
            <a:graphicFrameLocks noGrp="1"/>
          </p:cNvGraphicFramePr>
          <p:nvPr>
            <p:extLst>
              <p:ext uri="{D42A27DB-BD31-4B8C-83A1-F6EECF244321}">
                <p14:modId xmlns="" xmlns:p14="http://schemas.microsoft.com/office/powerpoint/2010/main" val="3246069617"/>
              </p:ext>
            </p:extLst>
          </p:nvPr>
        </p:nvGraphicFramePr>
        <p:xfrm>
          <a:off x="179512" y="284232"/>
          <a:ext cx="8784977" cy="3017520"/>
        </p:xfrm>
        <a:graphic>
          <a:graphicData uri="http://schemas.openxmlformats.org/drawingml/2006/table">
            <a:tbl>
              <a:tblPr bandRow="1">
                <a:tableStyleId>{00A15C55-8517-42AA-B614-E9B94910E393}</a:tableStyleId>
              </a:tblPr>
              <a:tblGrid>
                <a:gridCol w="2521614">
                  <a:extLst>
                    <a:ext uri="{9D8B030D-6E8A-4147-A177-3AD203B41FA5}">
                      <a16:colId xmlns="" xmlns:a16="http://schemas.microsoft.com/office/drawing/2014/main" val="20000"/>
                    </a:ext>
                  </a:extLst>
                </a:gridCol>
                <a:gridCol w="2521614">
                  <a:extLst>
                    <a:ext uri="{9D8B030D-6E8A-4147-A177-3AD203B41FA5}">
                      <a16:colId xmlns="" xmlns:a16="http://schemas.microsoft.com/office/drawing/2014/main" val="20001"/>
                    </a:ext>
                  </a:extLst>
                </a:gridCol>
                <a:gridCol w="2521614">
                  <a:extLst>
                    <a:ext uri="{9D8B030D-6E8A-4147-A177-3AD203B41FA5}">
                      <a16:colId xmlns="" xmlns:a16="http://schemas.microsoft.com/office/drawing/2014/main" val="20002"/>
                    </a:ext>
                  </a:extLst>
                </a:gridCol>
                <a:gridCol w="1220135">
                  <a:extLst>
                    <a:ext uri="{9D8B030D-6E8A-4147-A177-3AD203B41FA5}">
                      <a16:colId xmlns="" xmlns:a16="http://schemas.microsoft.com/office/drawing/2014/main" val="20003"/>
                    </a:ext>
                  </a:extLst>
                </a:gridCol>
              </a:tblGrid>
              <a:tr h="370840">
                <a:tc>
                  <a:txBody>
                    <a:bodyPr/>
                    <a:lstStyle/>
                    <a:p>
                      <a:r>
                        <a:rPr lang="ro-RO" sz="2000" b="1" dirty="0"/>
                        <a:t>Dumnezeul răbdării și al mângâierii</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a:txBody>
                    <a:bodyPr/>
                    <a:lstStyle/>
                    <a:p>
                      <a:r>
                        <a:rPr lang="ro-RO" sz="2000" b="1" dirty="0"/>
                        <a:t>Să vă facă să</a:t>
                      </a:r>
                      <a:r>
                        <a:rPr lang="ro-RO" sz="2000" b="1" baseline="0" dirty="0"/>
                        <a:t> aveți aceleași simțăminte, unii față de alții, după pilda lui Hristos Isus</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a:txBody>
                    <a:bodyPr/>
                    <a:lstStyle/>
                    <a:p>
                      <a:r>
                        <a:rPr lang="ro-RO" sz="2000" b="1" dirty="0"/>
                        <a:t>Pentru ca toți, împreună, cu o inimă și o gură,</a:t>
                      </a:r>
                      <a:r>
                        <a:rPr lang="ro-RO" sz="2000" b="1" baseline="0" dirty="0"/>
                        <a:t> să slăviți pe Dumnezeu</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a:txBody>
                    <a:bodyPr/>
                    <a:lstStyle/>
                    <a:p>
                      <a:r>
                        <a:rPr lang="es-ES" sz="2000" b="1" dirty="0"/>
                        <a:t>15:5</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extLst>
                  <a:ext uri="{0D108BD9-81ED-4DB2-BD59-A6C34878D82A}">
                    <a16:rowId xmlns="" xmlns:a16="http://schemas.microsoft.com/office/drawing/2014/main" val="10000"/>
                  </a:ext>
                </a:extLst>
              </a:tr>
              <a:tr h="370840">
                <a:tc>
                  <a:txBody>
                    <a:bodyPr/>
                    <a:lstStyle/>
                    <a:p>
                      <a:r>
                        <a:rPr lang="ro-RO" sz="2000" b="1" dirty="0"/>
                        <a:t>Dumnezeul nădejdii</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a:txBody>
                    <a:bodyPr/>
                    <a:lstStyle/>
                    <a:p>
                      <a:r>
                        <a:rPr lang="ro-RO" sz="2000" b="1" dirty="0"/>
                        <a:t>Să</a:t>
                      </a:r>
                      <a:r>
                        <a:rPr lang="ro-RO" sz="2000" b="1" baseline="0" dirty="0"/>
                        <a:t> vă umple de toată bucuria și pacea pe care o dă credința </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a:txBody>
                    <a:bodyPr/>
                    <a:lstStyle/>
                    <a:p>
                      <a:r>
                        <a:rPr lang="ro-RO" sz="2000" b="1" dirty="0"/>
                        <a:t>Pentru</a:t>
                      </a:r>
                      <a:r>
                        <a:rPr lang="ro-RO" sz="2000" b="1" baseline="0" dirty="0"/>
                        <a:t> ca, prin puterea Duhului Sfânt, să fiți tari în nădejde</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a:txBody>
                    <a:bodyPr/>
                    <a:lstStyle/>
                    <a:p>
                      <a:r>
                        <a:rPr lang="es-ES" sz="2000" b="1" baseline="0" dirty="0"/>
                        <a:t>15:13</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extLst>
                  <a:ext uri="{0D108BD9-81ED-4DB2-BD59-A6C34878D82A}">
                    <a16:rowId xmlns="" xmlns:a16="http://schemas.microsoft.com/office/drawing/2014/main" val="10001"/>
                  </a:ext>
                </a:extLst>
              </a:tr>
              <a:tr h="370840">
                <a:tc>
                  <a:txBody>
                    <a:bodyPr/>
                    <a:lstStyle/>
                    <a:p>
                      <a:r>
                        <a:rPr lang="ro-RO" sz="2000" b="1" dirty="0"/>
                        <a:t>Dumnezeul păcii</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gridSpan="2">
                  <a:txBody>
                    <a:bodyPr/>
                    <a:lstStyle/>
                    <a:p>
                      <a:r>
                        <a:rPr lang="ro-RO" sz="2000" b="1" dirty="0"/>
                        <a:t>Să fie cu voi cu </a:t>
                      </a:r>
                      <a:r>
                        <a:rPr lang="ro-RO" sz="2000" b="1" dirty="0" err="1" smtClean="0"/>
                        <a:t>toți</a:t>
                      </a:r>
                      <a:r>
                        <a:rPr lang="ro-RO" sz="2000" b="1" dirty="0"/>
                        <a:t>. Amin!</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tc hMerge="1">
                  <a:txBody>
                    <a:bodyPr/>
                    <a:lstStyle/>
                    <a:p>
                      <a:endParaRPr lang="es-ES" dirty="0"/>
                    </a:p>
                  </a:txBody>
                  <a:tcPr/>
                </a:tc>
                <a:tc>
                  <a:txBody>
                    <a:bodyPr/>
                    <a:lstStyle/>
                    <a:p>
                      <a:r>
                        <a:rPr lang="es-ES" sz="2000" b="1" dirty="0"/>
                        <a:t>15:33</a:t>
                      </a:r>
                      <a:endParaRPr lang="es-ES" sz="20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w="77470" h="12700" prst="softRound"/>
                      <a:lightRig rig="flood" dir="t"/>
                    </a:cell3D>
                  </a:tcPr>
                </a:tc>
                <a:extLst>
                  <a:ext uri="{0D108BD9-81ED-4DB2-BD59-A6C34878D82A}">
                    <a16:rowId xmlns="" xmlns:a16="http://schemas.microsoft.com/office/drawing/2014/main" val="10002"/>
                  </a:ext>
                </a:extLst>
              </a:tr>
            </a:tbl>
          </a:graphicData>
        </a:graphic>
      </p:graphicFrame>
      <p:sp>
        <p:nvSpPr>
          <p:cNvPr id="4" name="3 CuadroTexto"/>
          <p:cNvSpPr txBox="1"/>
          <p:nvPr/>
        </p:nvSpPr>
        <p:spPr>
          <a:xfrm>
            <a:off x="3563888" y="5079568"/>
            <a:ext cx="5400600" cy="1733808"/>
          </a:xfrm>
          <a:prstGeom prst="rect">
            <a:avLst/>
          </a:prstGeom>
          <a:noFill/>
        </p:spPr>
        <p:txBody>
          <a:bodyPr wrap="square" rtlCol="0">
            <a:spAutoFit/>
          </a:bodyPr>
          <a:lstStyle/>
          <a:p>
            <a:pPr>
              <a:lnSpc>
                <a:spcPts val="3200"/>
              </a:lnSpc>
            </a:pPr>
            <a:r>
              <a:rPr lang="ro-RO" sz="2800" b="1" dirty="0">
                <a:solidFill>
                  <a:schemeClr val="accent4">
                    <a:lumMod val="60000"/>
                    <a:lumOff val="40000"/>
                  </a:schemeClr>
                </a:solidFill>
                <a:effectLst>
                  <a:glow rad="139700">
                    <a:schemeClr val="tx1">
                      <a:alpha val="40000"/>
                    </a:schemeClr>
                  </a:glow>
                </a:effectLst>
              </a:rPr>
              <a:t>Pavel ne </a:t>
            </a:r>
            <a:r>
              <a:rPr lang="ro-RO" sz="2800" b="1" dirty="0" err="1">
                <a:solidFill>
                  <a:schemeClr val="accent4">
                    <a:lumMod val="60000"/>
                    <a:lumOff val="40000"/>
                  </a:schemeClr>
                </a:solidFill>
                <a:effectLst>
                  <a:glow rad="139700">
                    <a:schemeClr val="tx1">
                      <a:alpha val="40000"/>
                    </a:schemeClr>
                  </a:glow>
                </a:effectLst>
              </a:rPr>
              <a:t>dorește</a:t>
            </a:r>
            <a:r>
              <a:rPr lang="ro-RO" sz="2800" b="1" dirty="0">
                <a:solidFill>
                  <a:schemeClr val="accent4">
                    <a:lumMod val="60000"/>
                    <a:lumOff val="40000"/>
                  </a:schemeClr>
                </a:solidFill>
                <a:effectLst>
                  <a:glow rad="139700">
                    <a:schemeClr val="tx1">
                      <a:alpha val="40000"/>
                    </a:schemeClr>
                  </a:glow>
                </a:effectLst>
              </a:rPr>
              <a:t> să rezistăm perseverent, să avem curaj </a:t>
            </a:r>
            <a:r>
              <a:rPr lang="ro-RO" sz="2800" b="1" dirty="0" err="1">
                <a:solidFill>
                  <a:schemeClr val="accent4">
                    <a:lumMod val="60000"/>
                    <a:lumOff val="40000"/>
                  </a:schemeClr>
                </a:solidFill>
                <a:effectLst>
                  <a:glow rad="139700">
                    <a:schemeClr val="tx1">
                      <a:alpha val="40000"/>
                    </a:schemeClr>
                  </a:glow>
                </a:effectLst>
              </a:rPr>
              <a:t>și</a:t>
            </a:r>
            <a:r>
              <a:rPr lang="ro-RO" sz="2800" b="1" dirty="0">
                <a:solidFill>
                  <a:schemeClr val="accent4">
                    <a:lumMod val="60000"/>
                    <a:lumOff val="40000"/>
                  </a:schemeClr>
                </a:solidFill>
                <a:effectLst>
                  <a:glow rad="139700">
                    <a:schemeClr val="tx1">
                      <a:alpha val="40000"/>
                    </a:schemeClr>
                  </a:glow>
                </a:effectLst>
              </a:rPr>
              <a:t> pace în fiecare moment al </a:t>
            </a:r>
            <a:r>
              <a:rPr lang="ro-RO" sz="2800" b="1" dirty="0" err="1">
                <a:solidFill>
                  <a:schemeClr val="accent4">
                    <a:lumMod val="60000"/>
                    <a:lumOff val="40000"/>
                  </a:schemeClr>
                </a:solidFill>
                <a:effectLst>
                  <a:glow rad="139700">
                    <a:schemeClr val="tx1">
                      <a:alpha val="40000"/>
                    </a:schemeClr>
                  </a:glow>
                </a:effectLst>
              </a:rPr>
              <a:t>vieții</a:t>
            </a:r>
            <a:r>
              <a:rPr lang="ro-RO" sz="2800" b="1" dirty="0">
                <a:solidFill>
                  <a:schemeClr val="accent4">
                    <a:lumMod val="60000"/>
                    <a:lumOff val="40000"/>
                  </a:schemeClr>
                </a:solidFill>
                <a:effectLst>
                  <a:glow rad="139700">
                    <a:schemeClr val="tx1">
                      <a:alpha val="40000"/>
                    </a:schemeClr>
                  </a:glow>
                </a:effectLst>
              </a:rPr>
              <a:t> </a:t>
            </a:r>
            <a:r>
              <a:rPr lang="ro-RO" sz="2800" b="1" dirty="0" smtClean="0">
                <a:solidFill>
                  <a:schemeClr val="accent4">
                    <a:lumMod val="60000"/>
                    <a:lumOff val="40000"/>
                  </a:schemeClr>
                </a:solidFill>
                <a:effectLst>
                  <a:glow rad="139700">
                    <a:schemeClr val="tx1">
                      <a:alpha val="40000"/>
                    </a:schemeClr>
                  </a:glow>
                </a:effectLst>
              </a:rPr>
              <a:t>noastre. SĂ </a:t>
            </a:r>
            <a:r>
              <a:rPr lang="ro-RO" sz="2800" b="1" dirty="0">
                <a:solidFill>
                  <a:schemeClr val="accent4">
                    <a:lumMod val="60000"/>
                    <a:lumOff val="40000"/>
                  </a:schemeClr>
                </a:solidFill>
                <a:effectLst>
                  <a:glow rad="139700">
                    <a:schemeClr val="tx1">
                      <a:alpha val="40000"/>
                    </a:schemeClr>
                  </a:glow>
                </a:effectLst>
              </a:rPr>
              <a:t>MERGEM </a:t>
            </a:r>
            <a:r>
              <a:rPr lang="ro-RO" sz="2800" b="1" dirty="0" smtClean="0">
                <a:solidFill>
                  <a:schemeClr val="accent4">
                    <a:lumMod val="60000"/>
                    <a:lumOff val="40000"/>
                  </a:schemeClr>
                </a:solidFill>
                <a:effectLst>
                  <a:glow rad="139700">
                    <a:schemeClr val="tx1">
                      <a:alpha val="40000"/>
                    </a:schemeClr>
                  </a:glow>
                </a:effectLst>
              </a:rPr>
              <a:t>ÎNAINTE!!</a:t>
            </a:r>
            <a:endParaRPr lang="ro-RO" sz="2800" b="1" dirty="0">
              <a:solidFill>
                <a:schemeClr val="accent4">
                  <a:lumMod val="60000"/>
                  <a:lumOff val="40000"/>
                </a:schemeClr>
              </a:solidFill>
              <a:effectLst>
                <a:glow rad="139700">
                  <a:schemeClr val="tx1">
                    <a:alpha val="40000"/>
                  </a:schemeClr>
                </a:glo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900" decel="100000" fill="hold"/>
                                        <p:tgtEl>
                                          <p:spTgt spid="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800" decel="100000"/>
                                        <p:tgtEl>
                                          <p:spTgt spid="4"/>
                                        </p:tgtEl>
                                      </p:cBhvr>
                                    </p:animEffect>
                                    <p:anim calcmode="lin" valueType="num">
                                      <p:cBhvr>
                                        <p:cTn id="26" dur="800" decel="100000" fill="hold"/>
                                        <p:tgtEl>
                                          <p:spTgt spid="4"/>
                                        </p:tgtEl>
                                        <p:attrNameLst>
                                          <p:attrName>style.rotation</p:attrName>
                                        </p:attrNameLst>
                                      </p:cBhvr>
                                      <p:tavLst>
                                        <p:tav tm="0">
                                          <p:val>
                                            <p:fltVal val="-90"/>
                                          </p:val>
                                        </p:tav>
                                        <p:tav tm="100000">
                                          <p:val>
                                            <p:fltVal val="0"/>
                                          </p:val>
                                        </p:tav>
                                      </p:tavLst>
                                    </p:anim>
                                    <p:anim calcmode="lin" valueType="num">
                                      <p:cBhvr>
                                        <p:cTn id="27" dur="800" decel="100000" fill="hold"/>
                                        <p:tgtEl>
                                          <p:spTgt spid="4"/>
                                        </p:tgtEl>
                                        <p:attrNameLst>
                                          <p:attrName>ppt_x</p:attrName>
                                        </p:attrNameLst>
                                      </p:cBhvr>
                                      <p:tavLst>
                                        <p:tav tm="0">
                                          <p:val>
                                            <p:strVal val="#ppt_x+0.4"/>
                                          </p:val>
                                        </p:tav>
                                        <p:tav tm="100000">
                                          <p:val>
                                            <p:strVal val="#ppt_x-0.05"/>
                                          </p:val>
                                        </p:tav>
                                      </p:tavLst>
                                    </p:anim>
                                    <p:anim calcmode="lin" valueType="num">
                                      <p:cBhvr>
                                        <p:cTn id="28" dur="800" decel="100000" fill="hold"/>
                                        <p:tgtEl>
                                          <p:spTgt spid="4"/>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99100445-82AD-49A2-83DB-6AFDF7E461D2}"/>
              </a:ext>
            </a:extLst>
          </p:cNvPr>
          <p:cNvSpPr/>
          <p:nvPr/>
        </p:nvSpPr>
        <p:spPr>
          <a:xfrm>
            <a:off x="5857336" y="103517"/>
            <a:ext cx="3217653" cy="2523768"/>
          </a:xfrm>
          <a:prstGeom prst="rect">
            <a:avLst/>
          </a:prstGeom>
          <a:gradFill>
            <a:gsLst>
              <a:gs pos="0">
                <a:srgbClr val="FFFEAA"/>
              </a:gs>
              <a:gs pos="50000">
                <a:srgbClr val="FDE585"/>
              </a:gs>
              <a:gs pos="100000">
                <a:srgbClr val="F8BB63"/>
              </a:gs>
            </a:gsLst>
          </a:gra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defTabSz="457200"/>
            <a:r>
              <a:rPr lang="ro-RO" sz="2000" b="1" dirty="0" smtClean="0">
                <a:solidFill>
                  <a:sysClr val="windowText" lastClr="000000"/>
                </a:solidFill>
                <a:latin typeface="Comic Sans MS" panose="030F0702030302020204" pitchFamily="66" charset="0"/>
              </a:rPr>
              <a:t>„Dar pentru ce judeci tu pe fratele tău? Sau pentru ce dispreţuieşti tu pe fratele tău? Căci toţi ne vom înfăţişa înaintea scaunului de judecată al lui Hristos.“ </a:t>
            </a:r>
            <a:r>
              <a:rPr lang="ro-RO" b="1" dirty="0" smtClean="0">
                <a:solidFill>
                  <a:sysClr val="windowText" lastClr="000000"/>
                </a:solidFill>
                <a:latin typeface="Comic Sans MS" panose="030F0702030302020204" pitchFamily="66" charset="0"/>
              </a:rPr>
              <a:t>(Romani 14:10)</a:t>
            </a:r>
            <a:endParaRPr lang="ro-RO" sz="2000" b="1" dirty="0">
              <a:solidFill>
                <a:sysClr val="windowText" lastClr="000000"/>
              </a:solidFill>
              <a:latin typeface="Comic Sans MS" panose="030F0702030302020204" pitchFamily="66" charset="0"/>
            </a:endParaRPr>
          </a:p>
        </p:txBody>
      </p:sp>
    </p:spTree>
    <p:extLst>
      <p:ext uri="{BB962C8B-B14F-4D97-AF65-F5344CB8AC3E}">
        <p14:creationId xmlns="" xmlns:p14="http://schemas.microsoft.com/office/powerpoint/2010/main" val="106083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29987"/>
            <a:ext cx="9144000" cy="1138773"/>
          </a:xfrm>
          <a:prstGeom prst="rect">
            <a:avLst/>
          </a:prstGeom>
          <a:noFill/>
        </p:spPr>
        <p:txBody>
          <a:bodyPr wrap="square" rtlCol="0">
            <a:spAutoFit/>
          </a:bodyPr>
          <a:lstStyle/>
          <a:p>
            <a:pPr algn="ctr"/>
            <a:r>
              <a:rPr lang="ro-RO" sz="4000" b="1">
                <a:solidFill>
                  <a:schemeClr val="accent3">
                    <a:lumMod val="40000"/>
                    <a:lumOff val="60000"/>
                  </a:schemeClr>
                </a:solidFill>
              </a:rPr>
              <a:t>CINE ESTE CEL SLAB ÎN </a:t>
            </a:r>
            <a:r>
              <a:rPr lang="ro-RO" sz="4000" b="1" smtClean="0">
                <a:solidFill>
                  <a:schemeClr val="accent3">
                    <a:lumMod val="40000"/>
                    <a:lumOff val="60000"/>
                  </a:schemeClr>
                </a:solidFill>
              </a:rPr>
              <a:t>CREDINȚĂ?</a:t>
            </a:r>
          </a:p>
          <a:p>
            <a:pPr algn="ctr"/>
            <a:r>
              <a:rPr lang="ro-RO" sz="2800" b="1" smtClean="0">
                <a:solidFill>
                  <a:schemeClr val="accent3">
                    <a:lumMod val="40000"/>
                    <a:lumOff val="60000"/>
                  </a:schemeClr>
                </a:solidFill>
              </a:rPr>
              <a:t>(Romani 14:1-15:3)</a:t>
            </a:r>
            <a:endParaRPr lang="ro-RO" sz="2800" b="1">
              <a:solidFill>
                <a:schemeClr val="accent3">
                  <a:lumMod val="40000"/>
                  <a:lumOff val="60000"/>
                </a:schemeClr>
              </a:solidFill>
            </a:endParaRPr>
          </a:p>
        </p:txBody>
      </p:sp>
      <p:sp>
        <p:nvSpPr>
          <p:cNvPr id="3" name="2 Rectángulo"/>
          <p:cNvSpPr/>
          <p:nvPr/>
        </p:nvSpPr>
        <p:spPr>
          <a:xfrm>
            <a:off x="179512" y="1340768"/>
            <a:ext cx="5184576" cy="4708981"/>
          </a:xfrm>
          <a:prstGeom prst="rect">
            <a:avLst/>
          </a:prstGeom>
        </p:spPr>
        <p:txBody>
          <a:bodyPr wrap="square">
            <a:spAutoFit/>
          </a:bodyPr>
          <a:lstStyle/>
          <a:p>
            <a:r>
              <a:rPr lang="ro-RO" sz="2000" b="1" dirty="0" smtClean="0">
                <a:solidFill>
                  <a:schemeClr val="bg1"/>
                </a:solidFill>
                <a:effectLst>
                  <a:glow rad="139700">
                    <a:schemeClr val="tx1">
                      <a:alpha val="40000"/>
                    </a:schemeClr>
                  </a:glow>
                </a:effectLst>
              </a:rPr>
              <a:t>„Adică cineva care are numai o slabă înţelegere a principiilor neprihănirii. El e râvnitor spre a fi salvat şi e doritor să facă ceea ce crede că se cere de la el. Dar în imaturitatea experienţei sale creştine (vezi </a:t>
            </a:r>
            <a:r>
              <a:rPr lang="ro-RO" sz="2000" b="1" dirty="0" err="1" smtClean="0">
                <a:solidFill>
                  <a:schemeClr val="bg1"/>
                </a:solidFill>
                <a:effectLst>
                  <a:glow rad="139700">
                    <a:schemeClr val="tx1">
                      <a:alpha val="40000"/>
                    </a:schemeClr>
                  </a:glow>
                </a:effectLst>
              </a:rPr>
              <a:t>Evr</a:t>
            </a:r>
            <a:r>
              <a:rPr lang="ro-RO" sz="2000" b="1" dirty="0" smtClean="0">
                <a:solidFill>
                  <a:schemeClr val="bg1"/>
                </a:solidFill>
                <a:effectLst>
                  <a:glow rad="139700">
                    <a:schemeClr val="tx1">
                      <a:alpha val="40000"/>
                    </a:schemeClr>
                  </a:glow>
                </a:effectLst>
              </a:rPr>
              <a:t>. 5:11 la 6:2) şi probabil şi ca rezultat al educaţiei şi credinţei anterioare, el încearcă să facă mântuirea sa mai sigură prin păzirea anumitor reguli şi reglementări care în realitate nu sunt obligatorii pentru el. Pentru el, aceste reglementări au o mare importanţă. El le priveşte ca absolut obligatorii pentru el pentru mântuire şi e mâhnit şi tulburat când vede că alţi creştini din jurul lui, mai ales cei care par să fie mai experimentaţi, nu împărtăşesc scrupulele lui.”</a:t>
            </a:r>
            <a:endParaRPr lang="ro-RO" sz="2000" b="1" dirty="0">
              <a:solidFill>
                <a:schemeClr val="bg1"/>
              </a:solidFill>
              <a:effectLst>
                <a:glow rad="139700">
                  <a:schemeClr val="tx1">
                    <a:alpha val="40000"/>
                  </a:schemeClr>
                </a:glow>
              </a:effectLst>
            </a:endParaRPr>
          </a:p>
        </p:txBody>
      </p:sp>
      <p:sp>
        <p:nvSpPr>
          <p:cNvPr id="4" name="3 CuadroTexto"/>
          <p:cNvSpPr txBox="1"/>
          <p:nvPr/>
        </p:nvSpPr>
        <p:spPr>
          <a:xfrm>
            <a:off x="1418735" y="6402814"/>
            <a:ext cx="3580788" cy="369332"/>
          </a:xfrm>
          <a:prstGeom prst="rect">
            <a:avLst/>
          </a:prstGeom>
          <a:noFill/>
        </p:spPr>
        <p:txBody>
          <a:bodyPr wrap="none" rtlCol="0">
            <a:spAutoFit/>
          </a:bodyPr>
          <a:lstStyle/>
          <a:p>
            <a:pPr algn="r"/>
            <a:r>
              <a:rPr lang="ro-RO" b="1" smtClean="0">
                <a:solidFill>
                  <a:schemeClr val="bg1"/>
                </a:solidFill>
              </a:rPr>
              <a:t>CBA, asupra versetului Romani 14:1</a:t>
            </a:r>
            <a:endParaRPr lang="ro-RO" b="1">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924246" y="332656"/>
            <a:ext cx="6611170" cy="646331"/>
          </a:xfrm>
          <a:prstGeom prst="rect">
            <a:avLst/>
          </a:prstGeom>
          <a:noFill/>
        </p:spPr>
        <p:txBody>
          <a:bodyPr wrap="none" rtlCol="0">
            <a:spAutoFit/>
          </a:bodyPr>
          <a:lstStyle/>
          <a:p>
            <a:pPr algn="ctr"/>
            <a:r>
              <a:rPr lang="ro-RO" sz="3600" b="1">
                <a:solidFill>
                  <a:schemeClr val="tx2">
                    <a:lumMod val="20000"/>
                    <a:lumOff val="80000"/>
                  </a:schemeClr>
                </a:solidFill>
              </a:rPr>
              <a:t>PRIMA </a:t>
            </a:r>
            <a:r>
              <a:rPr lang="ro-RO" sz="3600" b="1" smtClean="0">
                <a:solidFill>
                  <a:schemeClr val="tx2">
                    <a:lumMod val="20000"/>
                    <a:lumOff val="80000"/>
                  </a:schemeClr>
                </a:solidFill>
              </a:rPr>
              <a:t>PROBLEMĂ: ALIMENTAȚIA</a:t>
            </a:r>
            <a:endParaRPr lang="ro-RO" sz="3600" b="1">
              <a:solidFill>
                <a:schemeClr val="tx2">
                  <a:lumMod val="20000"/>
                  <a:lumOff val="80000"/>
                </a:schemeClr>
              </a:solidFill>
            </a:endParaRPr>
          </a:p>
        </p:txBody>
      </p:sp>
      <p:sp>
        <p:nvSpPr>
          <p:cNvPr id="3" name="2 CuadroTexto"/>
          <p:cNvSpPr txBox="1"/>
          <p:nvPr/>
        </p:nvSpPr>
        <p:spPr>
          <a:xfrm>
            <a:off x="3347864" y="1724615"/>
            <a:ext cx="5256584" cy="1200329"/>
          </a:xfrm>
          <a:prstGeom prst="rect">
            <a:avLst/>
          </a:prstGeom>
          <a:noFill/>
        </p:spPr>
        <p:txBody>
          <a:bodyPr wrap="square" rtlCol="0">
            <a:spAutoFit/>
          </a:bodyPr>
          <a:lstStyle/>
          <a:p>
            <a:r>
              <a:rPr lang="ro-RO" sz="2400" b="1" dirty="0"/>
              <a:t>În ce sens era </a:t>
            </a:r>
            <a:r>
              <a:rPr lang="ro-RO" sz="2400" b="1" dirty="0" err="1"/>
              <a:t>alimentația</a:t>
            </a:r>
            <a:r>
              <a:rPr lang="ro-RO" sz="2400" b="1" dirty="0"/>
              <a:t> o problemă în vremea lui </a:t>
            </a:r>
            <a:r>
              <a:rPr lang="ro-RO" sz="2400" b="1" dirty="0" smtClean="0"/>
              <a:t>Pavel (Romani 14:2-3; 1</a:t>
            </a:r>
            <a:r>
              <a:rPr lang="ro-RO" sz="2400" dirty="0" smtClean="0"/>
              <a:t> </a:t>
            </a:r>
            <a:r>
              <a:rPr lang="ro-RO" sz="2400" b="1" dirty="0" smtClean="0"/>
              <a:t>Corinteni 8)?</a:t>
            </a:r>
            <a:endParaRPr lang="ro-RO" sz="2400" b="1" dirty="0"/>
          </a:p>
        </p:txBody>
      </p:sp>
      <p:sp>
        <p:nvSpPr>
          <p:cNvPr id="5" name="4 CuadroTexto"/>
          <p:cNvSpPr txBox="1"/>
          <p:nvPr/>
        </p:nvSpPr>
        <p:spPr>
          <a:xfrm>
            <a:off x="4716016" y="3429000"/>
            <a:ext cx="3816424" cy="2462213"/>
          </a:xfrm>
          <a:prstGeom prst="rect">
            <a:avLst/>
          </a:prstGeom>
          <a:noFill/>
        </p:spPr>
        <p:txBody>
          <a:bodyPr wrap="square" rtlCol="0">
            <a:spAutoFit/>
          </a:bodyPr>
          <a:lstStyle/>
          <a:p>
            <a:pPr>
              <a:spcBef>
                <a:spcPts val="600"/>
              </a:spcBef>
              <a:spcAft>
                <a:spcPts val="600"/>
              </a:spcAft>
            </a:pPr>
            <a:r>
              <a:rPr lang="ro-RO" sz="2400" b="1">
                <a:solidFill>
                  <a:schemeClr val="accent1">
                    <a:lumMod val="20000"/>
                    <a:lumOff val="80000"/>
                  </a:schemeClr>
                </a:solidFill>
              </a:rPr>
              <a:t>Preoții păgâni scoteau la vânzare carnea care a fost sacrificată idolilor. </a:t>
            </a:r>
          </a:p>
          <a:p>
            <a:pPr>
              <a:spcBef>
                <a:spcPts val="600"/>
              </a:spcBef>
              <a:spcAft>
                <a:spcPts val="600"/>
              </a:spcAft>
            </a:pPr>
            <a:r>
              <a:rPr lang="ro-RO" sz="2400" b="1">
                <a:solidFill>
                  <a:schemeClr val="accent1">
                    <a:lumMod val="20000"/>
                    <a:lumOff val="80000"/>
                  </a:schemeClr>
                </a:solidFill>
              </a:rPr>
              <a:t>Între credincioși era o dispută legată de a consuma sau nu această carne.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17" presetClass="entr" presetSubtype="8"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3"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107504" y="3717032"/>
            <a:ext cx="9144000" cy="769441"/>
          </a:xfrm>
          <a:prstGeom prst="rect">
            <a:avLst/>
          </a:prstGeom>
          <a:noFill/>
        </p:spPr>
        <p:txBody>
          <a:bodyPr wrap="square" rtlCol="0">
            <a:spAutoFit/>
          </a:bodyPr>
          <a:lstStyle/>
          <a:p>
            <a:r>
              <a:rPr lang="ro-RO" sz="2200" b="1">
                <a:solidFill>
                  <a:schemeClr val="accent2">
                    <a:lumMod val="75000"/>
                  </a:schemeClr>
                </a:solidFill>
                <a:effectLst>
                  <a:innerShdw blurRad="63500" dist="50800" dir="13500000">
                    <a:prstClr val="black">
                      <a:alpha val="50000"/>
                    </a:prstClr>
                  </a:innerShdw>
                </a:effectLst>
              </a:rPr>
              <a:t> </a:t>
            </a:r>
            <a:r>
              <a:rPr lang="ro-RO" sz="2200" b="1" smtClean="0">
                <a:solidFill>
                  <a:schemeClr val="accent2">
                    <a:lumMod val="75000"/>
                  </a:schemeClr>
                </a:solidFill>
                <a:effectLst>
                  <a:innerShdw blurRad="63500" dist="50800" dir="13500000">
                    <a:prstClr val="black">
                      <a:alpha val="50000"/>
                    </a:prstClr>
                  </a:innerShdw>
                </a:effectLst>
              </a:rPr>
              <a:t>PROBLEMA</a:t>
            </a:r>
            <a:r>
              <a:rPr lang="ro-RO" sz="2200" b="1" smtClean="0"/>
              <a:t>: Cel </a:t>
            </a:r>
            <a:r>
              <a:rPr lang="ro-RO" sz="2200" b="1"/>
              <a:t>tare îl critica pe cel slab pentru că nu mânca din carnea sacrificată idolilor, iar cel slab era determinat să se îndoiască de credința sa</a:t>
            </a:r>
            <a:r>
              <a:rPr lang="ro-RO" sz="2200" b="1" smtClean="0"/>
              <a:t>.</a:t>
            </a:r>
            <a:endParaRPr lang="ro-RO" sz="2200" b="1"/>
          </a:p>
        </p:txBody>
      </p:sp>
      <p:pic>
        <p:nvPicPr>
          <p:cNvPr id="8" name="7 Imagen" descr="garbanzos-con-bacalao.jpg"/>
          <p:cNvPicPr>
            <a:picLocks noChangeAspect="1"/>
          </p:cNvPicPr>
          <p:nvPr/>
        </p:nvPicPr>
        <p:blipFill>
          <a:blip r:embed="rId3" cstate="email"/>
          <a:stretch>
            <a:fillRect/>
          </a:stretch>
        </p:blipFill>
        <p:spPr>
          <a:xfrm>
            <a:off x="323528" y="4584751"/>
            <a:ext cx="2160240" cy="2105894"/>
          </a:xfrm>
          <a:prstGeom prst="rect">
            <a:avLst/>
          </a:prstGeom>
          <a:ln w="57150">
            <a:solidFill>
              <a:schemeClr val="accent2">
                <a:lumMod val="50000"/>
              </a:schemeClr>
            </a:solidFill>
          </a:ln>
          <a:scene3d>
            <a:camera prst="orthographicFront"/>
            <a:lightRig rig="threePt" dir="t"/>
          </a:scene3d>
          <a:sp3d>
            <a:bevelT prst="relaxedInset"/>
          </a:sp3d>
        </p:spPr>
      </p:pic>
      <p:pic>
        <p:nvPicPr>
          <p:cNvPr id="9" name="8 Imagen" descr="imagesCAUPRMFW.jpg"/>
          <p:cNvPicPr>
            <a:picLocks noChangeAspect="1"/>
          </p:cNvPicPr>
          <p:nvPr/>
        </p:nvPicPr>
        <p:blipFill>
          <a:blip r:embed="rId4" cstate="email"/>
          <a:stretch>
            <a:fillRect/>
          </a:stretch>
        </p:blipFill>
        <p:spPr>
          <a:xfrm>
            <a:off x="5940152" y="4821128"/>
            <a:ext cx="2916324" cy="1633141"/>
          </a:xfrm>
          <a:prstGeom prst="rect">
            <a:avLst/>
          </a:prstGeom>
          <a:ln w="57150">
            <a:solidFill>
              <a:schemeClr val="accent2">
                <a:lumMod val="50000"/>
              </a:schemeClr>
            </a:solidFill>
          </a:ln>
          <a:scene3d>
            <a:camera prst="orthographicFront"/>
            <a:lightRig rig="threePt" dir="t"/>
          </a:scene3d>
          <a:sp3d>
            <a:bevelT prst="relaxedInset"/>
          </a:sp3d>
        </p:spPr>
      </p:pic>
      <p:pic>
        <p:nvPicPr>
          <p:cNvPr id="10" name="9 Imagen" descr="sacrificio.gif"/>
          <p:cNvPicPr>
            <a:picLocks noChangeAspect="1"/>
          </p:cNvPicPr>
          <p:nvPr/>
        </p:nvPicPr>
        <p:blipFill>
          <a:blip r:embed="rId5" cstate="email"/>
          <a:stretch>
            <a:fillRect/>
          </a:stretch>
        </p:blipFill>
        <p:spPr>
          <a:xfrm>
            <a:off x="2735796" y="4585857"/>
            <a:ext cx="2952327" cy="2103682"/>
          </a:xfrm>
          <a:prstGeom prst="rect">
            <a:avLst/>
          </a:prstGeom>
          <a:ln w="57150">
            <a:solidFill>
              <a:schemeClr val="accent2">
                <a:lumMod val="50000"/>
              </a:schemeClr>
            </a:solidFill>
          </a:ln>
          <a:scene3d>
            <a:camera prst="orthographicFront"/>
            <a:lightRig rig="threePt" dir="t"/>
          </a:scene3d>
          <a:sp3d>
            <a:bevelT prst="relaxedInset"/>
          </a:sp3d>
        </p:spPr>
      </p:pic>
      <p:sp>
        <p:nvSpPr>
          <p:cNvPr id="11" name="10 CuadroTexto"/>
          <p:cNvSpPr txBox="1"/>
          <p:nvPr/>
        </p:nvSpPr>
        <p:spPr>
          <a:xfrm>
            <a:off x="914815" y="332656"/>
            <a:ext cx="7314375" cy="707886"/>
          </a:xfrm>
          <a:prstGeom prst="rect">
            <a:avLst/>
          </a:prstGeom>
          <a:noFill/>
        </p:spPr>
        <p:txBody>
          <a:bodyPr wrap="none" rtlCol="0">
            <a:spAutoFit/>
          </a:bodyPr>
          <a:lstStyle/>
          <a:p>
            <a:pPr algn="ctr"/>
            <a:r>
              <a:rPr lang="ro-RO" sz="4000" b="1" smtClean="0">
                <a:solidFill>
                  <a:schemeClr val="accent2">
                    <a:lumMod val="75000"/>
                  </a:schemeClr>
                </a:solidFill>
                <a:effectLst>
                  <a:innerShdw blurRad="63500" dist="50800" dir="13500000">
                    <a:prstClr val="black">
                      <a:alpha val="50000"/>
                    </a:prstClr>
                  </a:innerShdw>
                </a:effectLst>
              </a:rPr>
              <a:t>PRIMA PROBLEMĂ: ALIMENTAȚIA</a:t>
            </a:r>
            <a:endParaRPr lang="ro-RO" sz="4000" b="1">
              <a:solidFill>
                <a:schemeClr val="accent2">
                  <a:lumMod val="75000"/>
                </a:schemeClr>
              </a:solidFill>
              <a:effectLst>
                <a:innerShdw blurRad="63500" dist="50800" dir="13500000">
                  <a:prstClr val="black">
                    <a:alpha val="50000"/>
                  </a:prstClr>
                </a:innerShdw>
              </a:effectLst>
            </a:endParaRPr>
          </a:p>
        </p:txBody>
      </p:sp>
      <p:graphicFrame>
        <p:nvGraphicFramePr>
          <p:cNvPr id="12" name="11 Diagrama"/>
          <p:cNvGraphicFramePr/>
          <p:nvPr>
            <p:extLst>
              <p:ext uri="{D42A27DB-BD31-4B8C-83A1-F6EECF244321}">
                <p14:modId xmlns="" xmlns:p14="http://schemas.microsoft.com/office/powerpoint/2010/main" val="1218133581"/>
              </p:ext>
            </p:extLst>
          </p:nvPr>
        </p:nvGraphicFramePr>
        <p:xfrm>
          <a:off x="395536" y="980728"/>
          <a:ext cx="8352928" cy="273630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graphicEl>
                                              <a:dgm id="{ED1C2D08-6E52-4AC8-A251-9E54B89A3BBF}"/>
                                            </p:graphicEl>
                                          </p:spTgt>
                                        </p:tgtEl>
                                        <p:attrNameLst>
                                          <p:attrName>style.visibility</p:attrName>
                                        </p:attrNameLst>
                                      </p:cBhvr>
                                      <p:to>
                                        <p:strVal val="visible"/>
                                      </p:to>
                                    </p:set>
                                    <p:anim calcmode="lin" valueType="num">
                                      <p:cBhvr>
                                        <p:cTn id="11" dur="500" fill="hold"/>
                                        <p:tgtEl>
                                          <p:spTgt spid="12">
                                            <p:graphicEl>
                                              <a:dgm id="{ED1C2D08-6E52-4AC8-A251-9E54B89A3BBF}"/>
                                            </p:graphicEl>
                                          </p:spTgt>
                                        </p:tgtEl>
                                        <p:attrNameLst>
                                          <p:attrName>ppt_w</p:attrName>
                                        </p:attrNameLst>
                                      </p:cBhvr>
                                      <p:tavLst>
                                        <p:tav tm="0">
                                          <p:val>
                                            <p:fltVal val="0"/>
                                          </p:val>
                                        </p:tav>
                                        <p:tav tm="100000">
                                          <p:val>
                                            <p:strVal val="#ppt_w"/>
                                          </p:val>
                                        </p:tav>
                                      </p:tavLst>
                                    </p:anim>
                                    <p:anim calcmode="lin" valueType="num">
                                      <p:cBhvr>
                                        <p:cTn id="12" dur="500" fill="hold"/>
                                        <p:tgtEl>
                                          <p:spTgt spid="12">
                                            <p:graphicEl>
                                              <a:dgm id="{ED1C2D08-6E52-4AC8-A251-9E54B89A3BBF}"/>
                                            </p:graphic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12">
                                            <p:graphicEl>
                                              <a:dgm id="{7DC075BC-6EB2-4359-84CE-1FEFDE121F58}"/>
                                            </p:graphicEl>
                                          </p:spTgt>
                                        </p:tgtEl>
                                        <p:attrNameLst>
                                          <p:attrName>style.visibility</p:attrName>
                                        </p:attrNameLst>
                                      </p:cBhvr>
                                      <p:to>
                                        <p:strVal val="visible"/>
                                      </p:to>
                                    </p:set>
                                    <p:animEffect transition="in" filter="slide(fromTop)">
                                      <p:cBhvr>
                                        <p:cTn id="17" dur="500"/>
                                        <p:tgtEl>
                                          <p:spTgt spid="12">
                                            <p:graphicEl>
                                              <a:dgm id="{7DC075BC-6EB2-4359-84CE-1FEFDE121F58}"/>
                                            </p:graphicEl>
                                          </p:spTgt>
                                        </p:tgtEl>
                                      </p:cBhvr>
                                    </p:animEffect>
                                  </p:childTnLst>
                                </p:cTn>
                              </p:par>
                            </p:childTnLst>
                          </p:cTn>
                        </p:par>
                        <p:par>
                          <p:cTn id="18" fill="hold">
                            <p:stCondLst>
                              <p:cond delay="500"/>
                            </p:stCondLst>
                            <p:childTnLst>
                              <p:par>
                                <p:cTn id="19" presetID="25"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4" dur="1000" fill="hold"/>
                                        <p:tgtEl>
                                          <p:spTgt spid="8"/>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2">
                                            <p:graphicEl>
                                              <a:dgm id="{8DFC5C18-5638-4D82-8557-3C09BB47212A}"/>
                                            </p:graphicEl>
                                          </p:spTgt>
                                        </p:tgtEl>
                                        <p:attrNameLst>
                                          <p:attrName>style.visibility</p:attrName>
                                        </p:attrNameLst>
                                      </p:cBhvr>
                                      <p:to>
                                        <p:strVal val="visible"/>
                                      </p:to>
                                    </p:set>
                                    <p:anim calcmode="lin" valueType="num">
                                      <p:cBhvr>
                                        <p:cTn id="33" dur="500" fill="hold"/>
                                        <p:tgtEl>
                                          <p:spTgt spid="12">
                                            <p:graphicEl>
                                              <a:dgm id="{8DFC5C18-5638-4D82-8557-3C09BB47212A}"/>
                                            </p:graphicEl>
                                          </p:spTgt>
                                        </p:tgtEl>
                                        <p:attrNameLst>
                                          <p:attrName>ppt_w</p:attrName>
                                        </p:attrNameLst>
                                      </p:cBhvr>
                                      <p:tavLst>
                                        <p:tav tm="0">
                                          <p:val>
                                            <p:fltVal val="0"/>
                                          </p:val>
                                        </p:tav>
                                        <p:tav tm="100000">
                                          <p:val>
                                            <p:strVal val="#ppt_w"/>
                                          </p:val>
                                        </p:tav>
                                      </p:tavLst>
                                    </p:anim>
                                    <p:anim calcmode="lin" valueType="num">
                                      <p:cBhvr>
                                        <p:cTn id="34" dur="500" fill="hold"/>
                                        <p:tgtEl>
                                          <p:spTgt spid="12">
                                            <p:graphicEl>
                                              <a:dgm id="{8DFC5C18-5638-4D82-8557-3C09BB47212A}"/>
                                            </p:graphic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2">
                                            <p:graphicEl>
                                              <a:dgm id="{D68D0A61-841D-4244-9EE8-A8F3F098719D}"/>
                                            </p:graphicEl>
                                          </p:spTgt>
                                        </p:tgtEl>
                                        <p:attrNameLst>
                                          <p:attrName>style.visibility</p:attrName>
                                        </p:attrNameLst>
                                      </p:cBhvr>
                                      <p:to>
                                        <p:strVal val="visible"/>
                                      </p:to>
                                    </p:set>
                                    <p:animEffect transition="in" filter="slide(fromTop)">
                                      <p:cBhvr>
                                        <p:cTn id="39" dur="500"/>
                                        <p:tgtEl>
                                          <p:spTgt spid="12">
                                            <p:graphicEl>
                                              <a:dgm id="{D68D0A61-841D-4244-9EE8-A8F3F098719D}"/>
                                            </p:graphicEl>
                                          </p:spTgt>
                                        </p:tgtEl>
                                      </p:cBhvr>
                                    </p:animEffect>
                                  </p:childTnLst>
                                </p:cTn>
                              </p:par>
                            </p:childTnLst>
                          </p:cTn>
                        </p:par>
                        <p:par>
                          <p:cTn id="40" fill="hold">
                            <p:stCondLst>
                              <p:cond delay="500"/>
                            </p:stCondLst>
                            <p:childTnLst>
                              <p:par>
                                <p:cTn id="41" presetID="25"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12"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07483" y="107921"/>
            <a:ext cx="8929047" cy="646331"/>
          </a:xfrm>
          <a:prstGeom prst="rect">
            <a:avLst/>
          </a:prstGeom>
          <a:noFill/>
        </p:spPr>
        <p:txBody>
          <a:bodyPr wrap="none" rtlCol="0">
            <a:spAutoFit/>
          </a:bodyPr>
          <a:lstStyle/>
          <a:p>
            <a:pPr algn="ctr"/>
            <a:r>
              <a:rPr lang="ro-RO" sz="3600" b="1">
                <a:solidFill>
                  <a:schemeClr val="accent6">
                    <a:lumMod val="40000"/>
                    <a:lumOff val="60000"/>
                  </a:schemeClr>
                </a:solidFill>
              </a:rPr>
              <a:t>A </a:t>
            </a:r>
            <a:r>
              <a:rPr lang="ro-RO" sz="3600" b="1" smtClean="0">
                <a:solidFill>
                  <a:schemeClr val="accent6">
                    <a:lumMod val="40000"/>
                    <a:lumOff val="60000"/>
                  </a:schemeClr>
                </a:solidFill>
              </a:rPr>
              <a:t>DOUA PROBLEMĂ: ZILELE </a:t>
            </a:r>
            <a:r>
              <a:rPr lang="ro-RO" sz="3600" b="1">
                <a:solidFill>
                  <a:schemeClr val="accent6">
                    <a:lumMod val="40000"/>
                    <a:lumOff val="60000"/>
                  </a:schemeClr>
                </a:solidFill>
              </a:rPr>
              <a:t>DE </a:t>
            </a:r>
            <a:r>
              <a:rPr lang="ro-RO" sz="3600" b="1" smtClean="0">
                <a:solidFill>
                  <a:schemeClr val="accent6">
                    <a:lumMod val="40000"/>
                    <a:lumOff val="60000"/>
                  </a:schemeClr>
                </a:solidFill>
              </a:rPr>
              <a:t>SĂRBĂTOARE</a:t>
            </a:r>
            <a:endParaRPr lang="ro-RO" sz="3600" b="1">
              <a:solidFill>
                <a:schemeClr val="accent6">
                  <a:lumMod val="40000"/>
                  <a:lumOff val="60000"/>
                </a:schemeClr>
              </a:solidFill>
            </a:endParaRPr>
          </a:p>
        </p:txBody>
      </p:sp>
      <p:sp>
        <p:nvSpPr>
          <p:cNvPr id="3" name="2 CuadroTexto"/>
          <p:cNvSpPr txBox="1"/>
          <p:nvPr/>
        </p:nvSpPr>
        <p:spPr>
          <a:xfrm>
            <a:off x="179512" y="632882"/>
            <a:ext cx="8784976" cy="707886"/>
          </a:xfrm>
          <a:prstGeom prst="rect">
            <a:avLst/>
          </a:prstGeom>
          <a:noFill/>
        </p:spPr>
        <p:txBody>
          <a:bodyPr wrap="square" rtlCol="0">
            <a:spAutoFit/>
          </a:bodyPr>
          <a:lstStyle/>
          <a:p>
            <a:r>
              <a:rPr lang="ro-RO" sz="2000" b="1" dirty="0">
                <a:solidFill>
                  <a:schemeClr val="bg1"/>
                </a:solidFill>
              </a:rPr>
              <a:t>În ce sens erau zilele de sărbătoare o problemă în vremea lui Pavel </a:t>
            </a:r>
            <a:r>
              <a:rPr lang="ro-RO" sz="2000" b="1" dirty="0" smtClean="0">
                <a:solidFill>
                  <a:schemeClr val="bg1"/>
                </a:solidFill>
              </a:rPr>
              <a:t>(Romani 14:6; Coloseni 2:16; Galateni 4:9-10)?</a:t>
            </a:r>
            <a:endParaRPr lang="ro-RO" sz="2000" b="1" dirty="0">
              <a:solidFill>
                <a:schemeClr val="bg1"/>
              </a:solidFill>
            </a:endParaRPr>
          </a:p>
        </p:txBody>
      </p:sp>
      <p:sp>
        <p:nvSpPr>
          <p:cNvPr id="5" name="4 CuadroTexto"/>
          <p:cNvSpPr txBox="1"/>
          <p:nvPr/>
        </p:nvSpPr>
        <p:spPr>
          <a:xfrm>
            <a:off x="3851920" y="5038144"/>
            <a:ext cx="5184576" cy="1323439"/>
          </a:xfrm>
          <a:prstGeom prst="rect">
            <a:avLst/>
          </a:prstGeom>
          <a:noFill/>
        </p:spPr>
        <p:txBody>
          <a:bodyPr wrap="square" rtlCol="0">
            <a:spAutoFit/>
          </a:bodyPr>
          <a:lstStyle/>
          <a:p>
            <a:pPr>
              <a:spcBef>
                <a:spcPts val="600"/>
              </a:spcBef>
              <a:spcAft>
                <a:spcPts val="600"/>
              </a:spcAft>
            </a:pPr>
            <a:r>
              <a:rPr lang="ro-RO" sz="2000" b="1" dirty="0">
                <a:solidFill>
                  <a:schemeClr val="bg1"/>
                </a:solidFill>
              </a:rPr>
              <a:t>Unii iudei credeau că trebuie să </a:t>
            </a:r>
            <a:r>
              <a:rPr lang="ro-RO" sz="2000" b="1" dirty="0" err="1">
                <a:solidFill>
                  <a:schemeClr val="bg1"/>
                </a:solidFill>
              </a:rPr>
              <a:t>țină</a:t>
            </a:r>
            <a:r>
              <a:rPr lang="ro-RO" sz="2000" b="1" dirty="0">
                <a:solidFill>
                  <a:schemeClr val="bg1"/>
                </a:solidFill>
              </a:rPr>
              <a:t> în continuare sărbătorile ceremoniale </a:t>
            </a:r>
            <a:r>
              <a:rPr lang="ro-RO" sz="2000" b="1" dirty="0" smtClean="0">
                <a:solidFill>
                  <a:schemeClr val="bg1"/>
                </a:solidFill>
              </a:rPr>
              <a:t>(Luna </a:t>
            </a:r>
            <a:r>
              <a:rPr lang="ro-RO" sz="2000" b="1" dirty="0">
                <a:solidFill>
                  <a:schemeClr val="bg1"/>
                </a:solidFill>
              </a:rPr>
              <a:t>nouă, sabatele ritualice, </a:t>
            </a:r>
            <a:r>
              <a:rPr lang="ro-RO" sz="2000" b="1" dirty="0" err="1">
                <a:solidFill>
                  <a:schemeClr val="bg1"/>
                </a:solidFill>
              </a:rPr>
              <a:t>Paștele</a:t>
            </a:r>
            <a:r>
              <a:rPr lang="ro-RO" sz="2000" b="1" dirty="0">
                <a:solidFill>
                  <a:schemeClr val="bg1"/>
                </a:solidFill>
              </a:rPr>
              <a:t>, Cincizecimea, Ziua </a:t>
            </a:r>
            <a:r>
              <a:rPr lang="ro-RO" sz="2000" b="1" dirty="0" err="1">
                <a:solidFill>
                  <a:schemeClr val="bg1"/>
                </a:solidFill>
              </a:rPr>
              <a:t>ispășirii</a:t>
            </a:r>
            <a:r>
              <a:rPr lang="ro-RO" sz="2000" b="1" dirty="0" smtClean="0">
                <a:solidFill>
                  <a:schemeClr val="bg1"/>
                </a:solidFill>
              </a:rPr>
              <a:t>,…) </a:t>
            </a:r>
            <a:r>
              <a:rPr lang="ro-RO" sz="2000" b="1" dirty="0" err="1" smtClean="0">
                <a:solidFill>
                  <a:schemeClr val="bg1"/>
                </a:solidFill>
              </a:rPr>
              <a:t>și</a:t>
            </a:r>
            <a:r>
              <a:rPr lang="ro-RO" sz="2000" b="1" dirty="0" smtClean="0">
                <a:solidFill>
                  <a:schemeClr val="bg1"/>
                </a:solidFill>
              </a:rPr>
              <a:t> </a:t>
            </a:r>
            <a:r>
              <a:rPr lang="ro-RO" sz="2000" b="1" dirty="0">
                <a:solidFill>
                  <a:schemeClr val="bg1"/>
                </a:solidFill>
              </a:rPr>
              <a:t>zilele de post </a:t>
            </a:r>
            <a:r>
              <a:rPr lang="ro-RO" sz="2000" b="1" dirty="0" smtClean="0">
                <a:solidFill>
                  <a:schemeClr val="bg1"/>
                </a:solidFill>
              </a:rPr>
              <a:t>(lunea </a:t>
            </a:r>
            <a:r>
              <a:rPr lang="ro-RO" sz="2000" b="1" dirty="0" err="1">
                <a:solidFill>
                  <a:schemeClr val="bg1"/>
                </a:solidFill>
              </a:rPr>
              <a:t>și</a:t>
            </a:r>
            <a:r>
              <a:rPr lang="ro-RO" sz="2000" b="1" dirty="0">
                <a:solidFill>
                  <a:schemeClr val="bg1"/>
                </a:solidFill>
              </a:rPr>
              <a:t> </a:t>
            </a:r>
            <a:r>
              <a:rPr lang="ro-RO" sz="2000" b="1" dirty="0" smtClean="0">
                <a:solidFill>
                  <a:schemeClr val="bg1"/>
                </a:solidFill>
              </a:rPr>
              <a:t>joia).</a:t>
            </a:r>
            <a:endParaRPr lang="ro-RO" sz="2000" b="1" dirty="0">
              <a:solidFill>
                <a:schemeClr val="bg1"/>
              </a:solidFill>
            </a:endParaRPr>
          </a:p>
        </p:txBody>
      </p:sp>
      <p:sp>
        <p:nvSpPr>
          <p:cNvPr id="6" name="5 Rectángulo"/>
          <p:cNvSpPr/>
          <p:nvPr/>
        </p:nvSpPr>
        <p:spPr>
          <a:xfrm>
            <a:off x="251520" y="1342509"/>
            <a:ext cx="8496944" cy="923330"/>
          </a:xfrm>
          <a:prstGeom prst="rect">
            <a:avLst/>
          </a:prstGeom>
        </p:spPr>
        <p:txBody>
          <a:bodyPr wrap="square">
            <a:spAutoFit/>
          </a:bodyPr>
          <a:lstStyle/>
          <a:p>
            <a:r>
              <a:rPr lang="ro-RO" b="1" dirty="0" smtClean="0">
                <a:solidFill>
                  <a:schemeClr val="accent6">
                    <a:lumMod val="40000"/>
                    <a:lumOff val="60000"/>
                  </a:schemeClr>
                </a:solidFill>
                <a:latin typeface="Comic Sans MS" pitchFamily="66" charset="0"/>
              </a:rPr>
              <a:t>„Nimeni dar să nu vă judece cu privire la mâncare sau băutură, sau cu privire la o zi de sărbătoare, cu privire la o lună nouă, sau cu privire la o zi de Sabat” </a:t>
            </a:r>
            <a:r>
              <a:rPr lang="ro-RO" sz="1600" b="1" dirty="0" smtClean="0">
                <a:solidFill>
                  <a:schemeClr val="accent6">
                    <a:lumMod val="40000"/>
                    <a:lumOff val="60000"/>
                  </a:schemeClr>
                </a:solidFill>
                <a:latin typeface="Comic Sans MS" pitchFamily="66" charset="0"/>
              </a:rPr>
              <a:t>(Coloseni 2:16)</a:t>
            </a:r>
            <a:endParaRPr lang="ro-RO" b="1" dirty="0">
              <a:solidFill>
                <a:schemeClr val="accent6">
                  <a:lumMod val="40000"/>
                  <a:lumOff val="60000"/>
                </a:schemeClr>
              </a:solidFill>
              <a:latin typeface="Comic Sans MS" pitchFamily="66" charset="0"/>
            </a:endParaRPr>
          </a:p>
        </p:txBody>
      </p:sp>
      <p:sp>
        <p:nvSpPr>
          <p:cNvPr id="7" name="6 Rectángulo"/>
          <p:cNvSpPr/>
          <p:nvPr/>
        </p:nvSpPr>
        <p:spPr>
          <a:xfrm>
            <a:off x="251520" y="2164754"/>
            <a:ext cx="5034996" cy="2031325"/>
          </a:xfrm>
          <a:prstGeom prst="rect">
            <a:avLst/>
          </a:prstGeom>
        </p:spPr>
        <p:txBody>
          <a:bodyPr wrap="square">
            <a:spAutoFit/>
          </a:bodyPr>
          <a:lstStyle/>
          <a:p>
            <a:r>
              <a:rPr lang="ro-RO" b="1" dirty="0" smtClean="0">
                <a:solidFill>
                  <a:schemeClr val="accent6">
                    <a:lumMod val="40000"/>
                    <a:lumOff val="60000"/>
                  </a:schemeClr>
                </a:solidFill>
                <a:latin typeface="Comic Sans MS" pitchFamily="66" charset="0"/>
              </a:rPr>
              <a:t>„Dar acum, după ce aţi cunoscut pe Dumnezeu, sau mai bine zis, după ce aţi fost cunoscuţi de Dumnezeu, cum vă mai întoarceţi iarăşi la acele învăţături începătoare, slabe şi sărăcăcioase, cărora vreţi să vă supuneţi din nou? Voi păziţi zile, luni, vremi şi ani.” </a:t>
            </a:r>
            <a:r>
              <a:rPr lang="ro-RO" sz="1600" b="1" dirty="0" smtClean="0">
                <a:solidFill>
                  <a:schemeClr val="accent6">
                    <a:lumMod val="40000"/>
                    <a:lumOff val="60000"/>
                  </a:schemeClr>
                </a:solidFill>
                <a:latin typeface="Comic Sans MS" pitchFamily="66" charset="0"/>
              </a:rPr>
              <a:t>(Galateni 4:9-10)</a:t>
            </a:r>
            <a:endParaRPr lang="ro-RO" b="1" dirty="0">
              <a:solidFill>
                <a:schemeClr val="accent6">
                  <a:lumMod val="40000"/>
                  <a:lumOff val="60000"/>
                </a:schemeClr>
              </a:solidFill>
              <a:latin typeface="Comic Sans MS" pitchFamily="66" charset="0"/>
            </a:endParaRPr>
          </a:p>
        </p:txBody>
      </p:sp>
      <p:pic>
        <p:nvPicPr>
          <p:cNvPr id="1025" name="Picture 1" descr="I:\Dibujos\Santuario\Hecho\AnimalesYFestividades\bikkurim.jpg"/>
          <p:cNvPicPr>
            <a:picLocks noChangeAspect="1" noChangeArrowheads="1"/>
          </p:cNvPicPr>
          <p:nvPr/>
        </p:nvPicPr>
        <p:blipFill>
          <a:blip r:embed="rId3" cstate="email"/>
          <a:srcRect/>
          <a:stretch>
            <a:fillRect/>
          </a:stretch>
        </p:blipFill>
        <p:spPr bwMode="auto">
          <a:xfrm>
            <a:off x="5358524" y="2001106"/>
            <a:ext cx="3317932" cy="3012070"/>
          </a:xfrm>
          <a:prstGeom prst="rect">
            <a:avLst/>
          </a:prstGeom>
          <a:ln>
            <a:noFill/>
          </a:ln>
          <a:effectLst>
            <a:outerShdw blurRad="292100" dist="139700" dir="2700000" algn="tl" rotWithShape="0">
              <a:srgbClr val="333333">
                <a:alpha val="65000"/>
              </a:srgbClr>
            </a:outerShdw>
          </a:effectLst>
        </p:spPr>
      </p:pic>
      <p:pic>
        <p:nvPicPr>
          <p:cNvPr id="1026" name="Picture 2" descr="I:\Dibujos\Santuario\Hecho\AnimalesYFestividades\passover2.jpg"/>
          <p:cNvPicPr>
            <a:picLocks noChangeAspect="1" noChangeArrowheads="1"/>
          </p:cNvPicPr>
          <p:nvPr/>
        </p:nvPicPr>
        <p:blipFill>
          <a:blip r:embed="rId4" cstate="email"/>
          <a:srcRect/>
          <a:stretch>
            <a:fillRect/>
          </a:stretch>
        </p:blipFill>
        <p:spPr bwMode="auto">
          <a:xfrm>
            <a:off x="179513" y="4293096"/>
            <a:ext cx="3569786" cy="23545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from="(-#ppt_w/2)" to="(#ppt_x)" calcmode="lin" valueType="num">
                                      <p:cBhvr>
                                        <p:cTn id="24" dur="600" fill="hold">
                                          <p:stCondLst>
                                            <p:cond delay="0"/>
                                          </p:stCondLst>
                                        </p:cTn>
                                        <p:tgtEl>
                                          <p:spTgt spid="6"/>
                                        </p:tgtEl>
                                        <p:attrNameLst>
                                          <p:attrName>ppt_x</p:attrName>
                                        </p:attrNameLst>
                                      </p:cBhvr>
                                    </p:anim>
                                    <p:anim from="0" to="-1.0" calcmode="lin" valueType="num">
                                      <p:cBhvr>
                                        <p:cTn id="25" dur="200" decel="50000" autoRev="1" fill="hold">
                                          <p:stCondLst>
                                            <p:cond delay="600"/>
                                          </p:stCondLst>
                                        </p:cTn>
                                        <p:tgtEl>
                                          <p:spTgt spid="6"/>
                                        </p:tgtEl>
                                        <p:attrNameLst>
                                          <p:attrName>xshear</p:attrName>
                                        </p:attrNameLst>
                                      </p:cBhvr>
                                    </p:anim>
                                    <p:animScale>
                                      <p:cBhvr>
                                        <p:cTn id="26" dur="200" decel="100000" autoRev="1" fill="hold">
                                          <p:stCondLst>
                                            <p:cond delay="600"/>
                                          </p:stCondLst>
                                        </p:cTn>
                                        <p:tgtEl>
                                          <p:spTgt spid="6"/>
                                        </p:tgtEl>
                                      </p:cBhvr>
                                      <p:from x="100000" y="100000"/>
                                      <p:to x="80000" y="100000"/>
                                    </p:animScale>
                                    <p:anim by="(#ppt_h/3+#ppt_w*0.1)" calcmode="lin" valueType="num">
                                      <p:cBhvr additive="sum">
                                        <p:cTn id="27" dur="200" decel="100000" autoRev="1" fill="hold">
                                          <p:stCondLst>
                                            <p:cond delay="600"/>
                                          </p:stCondLst>
                                        </p:cTn>
                                        <p:tgtEl>
                                          <p:spTgt spid="6"/>
                                        </p:tgtEl>
                                        <p:attrNameLst>
                                          <p:attrName>ppt_x</p:attrName>
                                        </p:attrNameLst>
                                      </p:cBhvr>
                                    </p:anim>
                                  </p:childTnLst>
                                </p:cTn>
                              </p:par>
                            </p:childTnLst>
                          </p:cTn>
                        </p:par>
                        <p:par>
                          <p:cTn id="28" fill="hold">
                            <p:stCondLst>
                              <p:cond delay="1000"/>
                            </p:stCondLst>
                            <p:childTnLst>
                              <p:par>
                                <p:cTn id="29" presetID="25"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4" dur="1000" fill="hold"/>
                                        <p:tgtEl>
                                          <p:spTgt spid="102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34"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from="(-#ppt_w/2)" to="(#ppt_x)" calcmode="lin" valueType="num">
                                      <p:cBhvr>
                                        <p:cTn id="43" dur="600" fill="hold">
                                          <p:stCondLst>
                                            <p:cond delay="0"/>
                                          </p:stCondLst>
                                        </p:cTn>
                                        <p:tgtEl>
                                          <p:spTgt spid="7"/>
                                        </p:tgtEl>
                                        <p:attrNameLst>
                                          <p:attrName>ppt_x</p:attrName>
                                        </p:attrNameLst>
                                      </p:cBhvr>
                                    </p:anim>
                                    <p:anim from="0" to="-1.0" calcmode="lin" valueType="num">
                                      <p:cBhvr>
                                        <p:cTn id="44" dur="200" decel="50000" autoRev="1" fill="hold">
                                          <p:stCondLst>
                                            <p:cond delay="600"/>
                                          </p:stCondLst>
                                        </p:cTn>
                                        <p:tgtEl>
                                          <p:spTgt spid="7"/>
                                        </p:tgtEl>
                                        <p:attrNameLst>
                                          <p:attrName>xshear</p:attrName>
                                        </p:attrNameLst>
                                      </p:cBhvr>
                                    </p:anim>
                                    <p:animScale>
                                      <p:cBhvr>
                                        <p:cTn id="45" dur="200" decel="100000" autoRev="1" fill="hold">
                                          <p:stCondLst>
                                            <p:cond delay="600"/>
                                          </p:stCondLst>
                                        </p:cTn>
                                        <p:tgtEl>
                                          <p:spTgt spid="7"/>
                                        </p:tgtEl>
                                      </p:cBhvr>
                                      <p:from x="100000" y="100000"/>
                                      <p:to x="80000" y="100000"/>
                                    </p:animScale>
                                    <p:anim by="(#ppt_h/3+#ppt_w*0.1)" calcmode="lin" valueType="num">
                                      <p:cBhvr additive="sum">
                                        <p:cTn id="46" dur="200" decel="100000" autoRev="1" fill="hold">
                                          <p:stCondLst>
                                            <p:cond delay="600"/>
                                          </p:stCondLst>
                                        </p:cTn>
                                        <p:tgtEl>
                                          <p:spTgt spid="7"/>
                                        </p:tgtEl>
                                        <p:attrNameLst>
                                          <p:attrName>ppt_x</p:attrName>
                                        </p:attrNameLst>
                                      </p:cBhvr>
                                    </p:anim>
                                  </p:childTnLst>
                                </p:cTn>
                              </p:par>
                            </p:childTnLst>
                          </p:cTn>
                        </p:par>
                        <p:par>
                          <p:cTn id="47" fill="hold">
                            <p:stCondLst>
                              <p:cond delay="1000"/>
                            </p:stCondLst>
                            <p:childTnLst>
                              <p:par>
                                <p:cTn id="48" presetID="25" presetClass="entr" presetSubtype="0" fill="hold" nodeType="afterEffect">
                                  <p:stCondLst>
                                    <p:cond delay="0"/>
                                  </p:stCondLst>
                                  <p:childTnLst>
                                    <p:set>
                                      <p:cBhvr>
                                        <p:cTn id="49" dur="1" fill="hold">
                                          <p:stCondLst>
                                            <p:cond delay="0"/>
                                          </p:stCondLst>
                                        </p:cTn>
                                        <p:tgtEl>
                                          <p:spTgt spid="1025"/>
                                        </p:tgtEl>
                                        <p:attrNameLst>
                                          <p:attrName>style.visibility</p:attrName>
                                        </p:attrNameLst>
                                      </p:cBhvr>
                                      <p:to>
                                        <p:strVal val="visible"/>
                                      </p:to>
                                    </p:set>
                                    <p:anim calcmode="lin" valueType="num">
                                      <p:cBhvr>
                                        <p:cTn id="50" dur="500" decel="50000" fill="hold">
                                          <p:stCondLst>
                                            <p:cond delay="0"/>
                                          </p:stCondLst>
                                        </p:cTn>
                                        <p:tgtEl>
                                          <p:spTgt spid="102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2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25"/>
                                        </p:tgtEl>
                                        <p:attrNameLst>
                                          <p:attrName>ppt_w</p:attrName>
                                        </p:attrNameLst>
                                      </p:cBhvr>
                                      <p:tavLst>
                                        <p:tav tm="0">
                                          <p:val>
                                            <p:strVal val="#ppt_w*.05"/>
                                          </p:val>
                                        </p:tav>
                                        <p:tav tm="100000">
                                          <p:val>
                                            <p:strVal val="#ppt_w"/>
                                          </p:val>
                                        </p:tav>
                                      </p:tavLst>
                                    </p:anim>
                                    <p:anim calcmode="lin" valueType="num">
                                      <p:cBhvr>
                                        <p:cTn id="53" dur="1000" fill="hold"/>
                                        <p:tgtEl>
                                          <p:spTgt spid="102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2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2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2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25"/>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ppt_x</p:attrName>
                                        </p:attrNameLst>
                                      </p:cBhvr>
                                      <p:tavLst>
                                        <p:tav tm="0">
                                          <p:val>
                                            <p:strVal val="#ppt_x-#ppt_w/2"/>
                                          </p:val>
                                        </p:tav>
                                        <p:tav tm="100000">
                                          <p:val>
                                            <p:strVal val="#ppt_x"/>
                                          </p:val>
                                        </p:tav>
                                      </p:tavLst>
                                    </p:anim>
                                    <p:anim calcmode="lin" valueType="num">
                                      <p:cBhvr>
                                        <p:cTn id="63" dur="500" fill="hold"/>
                                        <p:tgtEl>
                                          <p:spTgt spid="5"/>
                                        </p:tgtEl>
                                        <p:attrNameLst>
                                          <p:attrName>ppt_y</p:attrName>
                                        </p:attrNameLst>
                                      </p:cBhvr>
                                      <p:tavLst>
                                        <p:tav tm="0">
                                          <p:val>
                                            <p:strVal val="#ppt_y"/>
                                          </p:val>
                                        </p:tav>
                                        <p:tav tm="100000">
                                          <p:val>
                                            <p:strVal val="#ppt_y"/>
                                          </p:val>
                                        </p:tav>
                                      </p:tavLst>
                                    </p:anim>
                                    <p:anim calcmode="lin" valueType="num">
                                      <p:cBhvr>
                                        <p:cTn id="64" dur="500" fill="hold"/>
                                        <p:tgtEl>
                                          <p:spTgt spid="5"/>
                                        </p:tgtEl>
                                        <p:attrNameLst>
                                          <p:attrName>ppt_w</p:attrName>
                                        </p:attrNameLst>
                                      </p:cBhvr>
                                      <p:tavLst>
                                        <p:tav tm="0">
                                          <p:val>
                                            <p:fltVal val="0"/>
                                          </p:val>
                                        </p:tav>
                                        <p:tav tm="100000">
                                          <p:val>
                                            <p:strVal val="#ppt_w"/>
                                          </p:val>
                                        </p:tav>
                                      </p:tavLst>
                                    </p:anim>
                                    <p:anim calcmode="lin" valueType="num">
                                      <p:cBhvr>
                                        <p:cTn id="6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7" name="6 CuadroTexto"/>
          <p:cNvSpPr txBox="1"/>
          <p:nvPr/>
        </p:nvSpPr>
        <p:spPr>
          <a:xfrm>
            <a:off x="1332879" y="3872371"/>
            <a:ext cx="6478243" cy="769441"/>
          </a:xfrm>
          <a:prstGeom prst="rect">
            <a:avLst/>
          </a:prstGeom>
          <a:noFill/>
        </p:spPr>
        <p:txBody>
          <a:bodyPr wrap="square" rtlCol="0">
            <a:spAutoFit/>
          </a:bodyPr>
          <a:lstStyle/>
          <a:p>
            <a:r>
              <a:rPr lang="ro-RO" sz="2200" b="1" smtClean="0">
                <a:solidFill>
                  <a:schemeClr val="accent6">
                    <a:lumMod val="75000"/>
                  </a:schemeClr>
                </a:solidFill>
                <a:effectLst>
                  <a:innerShdw blurRad="63500" dist="50800" dir="13500000">
                    <a:prstClr val="black">
                      <a:alpha val="50000"/>
                    </a:prstClr>
                  </a:innerShdw>
                </a:effectLst>
              </a:rPr>
              <a:t>PROBLEMA</a:t>
            </a:r>
            <a:r>
              <a:rPr lang="ro-RO" sz="2200" b="1" smtClean="0"/>
              <a:t>: Cel </a:t>
            </a:r>
            <a:r>
              <a:rPr lang="ro-RO" sz="2200" b="1"/>
              <a:t>slab dorea să impună păstrarea sărbătorilor și celui </a:t>
            </a:r>
            <a:r>
              <a:rPr lang="ro-RO" sz="2200" b="1" smtClean="0"/>
              <a:t>tare.</a:t>
            </a:r>
            <a:endParaRPr lang="ro-RO" sz="2200" b="1"/>
          </a:p>
        </p:txBody>
      </p:sp>
      <p:graphicFrame>
        <p:nvGraphicFramePr>
          <p:cNvPr id="9" name="8 Diagrama"/>
          <p:cNvGraphicFramePr/>
          <p:nvPr>
            <p:extLst>
              <p:ext uri="{D42A27DB-BD31-4B8C-83A1-F6EECF244321}">
                <p14:modId xmlns="" xmlns:p14="http://schemas.microsoft.com/office/powerpoint/2010/main" val="3835409140"/>
              </p:ext>
            </p:extLst>
          </p:nvPr>
        </p:nvGraphicFramePr>
        <p:xfrm>
          <a:off x="395536" y="980728"/>
          <a:ext cx="8352928"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221291" y="107921"/>
            <a:ext cx="8701421" cy="646331"/>
          </a:xfrm>
          <a:prstGeom prst="rect">
            <a:avLst/>
          </a:prstGeom>
          <a:noFill/>
        </p:spPr>
        <p:txBody>
          <a:bodyPr wrap="none" rtlCol="0">
            <a:spAutoFit/>
          </a:bodyPr>
          <a:lstStyle/>
          <a:p>
            <a:pPr algn="ctr"/>
            <a:r>
              <a:rPr lang="ro-RO" sz="3600" b="1" smtClean="0">
                <a:solidFill>
                  <a:schemeClr val="accent6">
                    <a:lumMod val="75000"/>
                  </a:schemeClr>
                </a:solidFill>
                <a:effectLst>
                  <a:innerShdw blurRad="63500" dist="50800" dir="13500000">
                    <a:prstClr val="black">
                      <a:alpha val="50000"/>
                    </a:prstClr>
                  </a:innerShdw>
                </a:effectLst>
              </a:rPr>
              <a:t>A DOUA PROBLEMĂ: ZILELE DE SĂRBĂTOARE</a:t>
            </a:r>
            <a:endParaRPr lang="ro-RO" sz="3600" b="1">
              <a:solidFill>
                <a:schemeClr val="accent6">
                  <a:lumMod val="75000"/>
                </a:schemeClr>
              </a:solidFill>
              <a:effectLst>
                <a:innerShdw blurRad="63500" dist="50800" dir="13500000">
                  <a:prstClr val="black">
                    <a:alpha val="50000"/>
                  </a:prstClr>
                </a:innerShdw>
              </a:effectLst>
            </a:endParaRPr>
          </a:p>
        </p:txBody>
      </p:sp>
      <p:pic>
        <p:nvPicPr>
          <p:cNvPr id="2049" name="Picture 1" descr="I:\Dibujos\Santuario\Hecho\Santuario\campoverview.jpg"/>
          <p:cNvPicPr>
            <a:picLocks noChangeAspect="1" noChangeArrowheads="1"/>
          </p:cNvPicPr>
          <p:nvPr/>
        </p:nvPicPr>
        <p:blipFill>
          <a:blip r:embed="rId8" cstate="email"/>
          <a:srcRect/>
          <a:stretch>
            <a:fillRect/>
          </a:stretch>
        </p:blipFill>
        <p:spPr bwMode="auto">
          <a:xfrm>
            <a:off x="395536" y="4797152"/>
            <a:ext cx="4176464" cy="1800200"/>
          </a:xfrm>
          <a:prstGeom prst="rect">
            <a:avLst/>
          </a:prstGeom>
          <a:noFill/>
          <a:ln w="57150">
            <a:solidFill>
              <a:schemeClr val="accent6">
                <a:lumMod val="75000"/>
              </a:schemeClr>
            </a:solidFill>
          </a:ln>
          <a:scene3d>
            <a:camera prst="orthographicFront"/>
            <a:lightRig rig="threePt" dir="t"/>
          </a:scene3d>
          <a:sp3d>
            <a:bevelT prst="relaxedInset"/>
          </a:sp3d>
        </p:spPr>
      </p:pic>
      <p:pic>
        <p:nvPicPr>
          <p:cNvPr id="2050" name="Picture 2" descr="I:\Dibujos\Jesus\Bautismo\JesusBautismo (2).bmp"/>
          <p:cNvPicPr>
            <a:picLocks noChangeAspect="1" noChangeArrowheads="1"/>
          </p:cNvPicPr>
          <p:nvPr/>
        </p:nvPicPr>
        <p:blipFill>
          <a:blip r:embed="rId9" cstate="email"/>
          <a:srcRect/>
          <a:stretch>
            <a:fillRect/>
          </a:stretch>
        </p:blipFill>
        <p:spPr bwMode="auto">
          <a:xfrm>
            <a:off x="4716016" y="4797152"/>
            <a:ext cx="1386139" cy="1800000"/>
          </a:xfrm>
          <a:prstGeom prst="rect">
            <a:avLst/>
          </a:prstGeom>
          <a:noFill/>
          <a:ln w="57150">
            <a:solidFill>
              <a:schemeClr val="accent6">
                <a:lumMod val="75000"/>
              </a:schemeClr>
            </a:solidFill>
          </a:ln>
          <a:scene3d>
            <a:camera prst="orthographicFront"/>
            <a:lightRig rig="threePt" dir="t"/>
          </a:scene3d>
          <a:sp3d>
            <a:bevelT prst="relaxedInset"/>
          </a:sp3d>
        </p:spPr>
      </p:pic>
      <p:pic>
        <p:nvPicPr>
          <p:cNvPr id="2051" name="Picture 3" descr="I:\Dibujos\Jesus\Crucifixion\JesusCruz3.gif"/>
          <p:cNvPicPr>
            <a:picLocks noChangeAspect="1" noChangeArrowheads="1"/>
          </p:cNvPicPr>
          <p:nvPr/>
        </p:nvPicPr>
        <p:blipFill>
          <a:blip r:embed="rId10" cstate="email"/>
          <a:srcRect/>
          <a:stretch>
            <a:fillRect/>
          </a:stretch>
        </p:blipFill>
        <p:spPr bwMode="auto">
          <a:xfrm>
            <a:off x="6215056" y="4797152"/>
            <a:ext cx="1163855" cy="1800000"/>
          </a:xfrm>
          <a:prstGeom prst="rect">
            <a:avLst/>
          </a:prstGeom>
          <a:noFill/>
          <a:ln w="57150">
            <a:solidFill>
              <a:schemeClr val="accent6">
                <a:lumMod val="75000"/>
              </a:schemeClr>
            </a:solidFill>
          </a:ln>
          <a:scene3d>
            <a:camera prst="orthographicFront"/>
            <a:lightRig rig="threePt" dir="t"/>
          </a:scene3d>
          <a:sp3d>
            <a:bevelT prst="relaxedInset"/>
          </a:sp3d>
        </p:spPr>
      </p:pic>
      <p:pic>
        <p:nvPicPr>
          <p:cNvPr id="2052" name="Picture 4" descr="I:\Dibujos\Santuario\Hecho\SumoSacerdote\crissum13.jpg"/>
          <p:cNvPicPr>
            <a:picLocks noChangeAspect="1" noChangeArrowheads="1"/>
          </p:cNvPicPr>
          <p:nvPr/>
        </p:nvPicPr>
        <p:blipFill>
          <a:blip r:embed="rId11" cstate="email"/>
          <a:srcRect/>
          <a:stretch>
            <a:fillRect/>
          </a:stretch>
        </p:blipFill>
        <p:spPr bwMode="auto">
          <a:xfrm>
            <a:off x="7491813" y="4797152"/>
            <a:ext cx="1226613" cy="1800000"/>
          </a:xfrm>
          <a:prstGeom prst="rect">
            <a:avLst/>
          </a:prstGeom>
          <a:noFill/>
          <a:ln w="57150">
            <a:solidFill>
              <a:schemeClr val="accent6">
                <a:lumMod val="75000"/>
              </a:schemeClr>
            </a:solidFill>
          </a:ln>
          <a:scene3d>
            <a:camera prst="orthographicFront"/>
            <a:lightRig rig="threePt" dir="t"/>
          </a:scene3d>
          <a:sp3d>
            <a:bevelT prst="relaxedInse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graphicEl>
                                              <a:dgm id="{ED1C2D08-6E52-4AC8-A251-9E54B89A3BBF}"/>
                                            </p:graphicEl>
                                          </p:spTgt>
                                        </p:tgtEl>
                                        <p:attrNameLst>
                                          <p:attrName>style.visibility</p:attrName>
                                        </p:attrNameLst>
                                      </p:cBhvr>
                                      <p:to>
                                        <p:strVal val="visible"/>
                                      </p:to>
                                    </p:set>
                                    <p:anim calcmode="lin" valueType="num">
                                      <p:cBhvr>
                                        <p:cTn id="7" dur="500" fill="hold"/>
                                        <p:tgtEl>
                                          <p:spTgt spid="9">
                                            <p:graphicEl>
                                              <a:dgm id="{ED1C2D08-6E52-4AC8-A251-9E54B89A3BBF}"/>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ED1C2D08-6E52-4AC8-A251-9E54B89A3BBF}"/>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9">
                                            <p:graphicEl>
                                              <a:dgm id="{7DC075BC-6EB2-4359-84CE-1FEFDE121F58}"/>
                                            </p:graphicEl>
                                          </p:spTgt>
                                        </p:tgtEl>
                                        <p:attrNameLst>
                                          <p:attrName>style.visibility</p:attrName>
                                        </p:attrNameLst>
                                      </p:cBhvr>
                                      <p:to>
                                        <p:strVal val="visible"/>
                                      </p:to>
                                    </p:set>
                                    <p:animEffect transition="in" filter="slide(fromTop)">
                                      <p:cBhvr>
                                        <p:cTn id="13" dur="500"/>
                                        <p:tgtEl>
                                          <p:spTgt spid="9">
                                            <p:graphicEl>
                                              <a:dgm id="{7DC075BC-6EB2-4359-84CE-1FEFDE121F58}"/>
                                            </p:graphicEl>
                                          </p:spTgt>
                                        </p:tgtEl>
                                      </p:cBhvr>
                                    </p:animEffect>
                                  </p:childTnLst>
                                </p:cTn>
                              </p:par>
                            </p:childTnLst>
                          </p:cTn>
                        </p:par>
                        <p:par>
                          <p:cTn id="14" fill="hold">
                            <p:stCondLst>
                              <p:cond delay="500"/>
                            </p:stCondLst>
                            <p:childTnLst>
                              <p:par>
                                <p:cTn id="15" presetID="25" presetClass="entr" presetSubtype="0" fill="hold" nodeType="afterEffect">
                                  <p:stCondLst>
                                    <p:cond delay="0"/>
                                  </p:stCondLst>
                                  <p:childTnLst>
                                    <p:set>
                                      <p:cBhvr>
                                        <p:cTn id="16" dur="1" fill="hold">
                                          <p:stCondLst>
                                            <p:cond delay="0"/>
                                          </p:stCondLst>
                                        </p:cTn>
                                        <p:tgtEl>
                                          <p:spTgt spid="2049"/>
                                        </p:tgtEl>
                                        <p:attrNameLst>
                                          <p:attrName>style.visibility</p:attrName>
                                        </p:attrNameLst>
                                      </p:cBhvr>
                                      <p:to>
                                        <p:strVal val="visible"/>
                                      </p:to>
                                    </p:set>
                                    <p:anim calcmode="lin" valueType="num">
                                      <p:cBhvr>
                                        <p:cTn id="17" dur="500" decel="50000" fill="hold">
                                          <p:stCondLst>
                                            <p:cond delay="0"/>
                                          </p:stCondLst>
                                        </p:cTn>
                                        <p:tgtEl>
                                          <p:spTgt spid="204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04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049"/>
                                        </p:tgtEl>
                                        <p:attrNameLst>
                                          <p:attrName>ppt_w</p:attrName>
                                        </p:attrNameLst>
                                      </p:cBhvr>
                                      <p:tavLst>
                                        <p:tav tm="0">
                                          <p:val>
                                            <p:strVal val="#ppt_w*.05"/>
                                          </p:val>
                                        </p:tav>
                                        <p:tav tm="100000">
                                          <p:val>
                                            <p:strVal val="#ppt_w"/>
                                          </p:val>
                                        </p:tav>
                                      </p:tavLst>
                                    </p:anim>
                                    <p:anim calcmode="lin" valueType="num">
                                      <p:cBhvr>
                                        <p:cTn id="20" dur="1000" fill="hold"/>
                                        <p:tgtEl>
                                          <p:spTgt spid="204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04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04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04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049"/>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
                                            <p:graphicEl>
                                              <a:dgm id="{8DFC5C18-5638-4D82-8557-3C09BB47212A}"/>
                                            </p:graphicEl>
                                          </p:spTgt>
                                        </p:tgtEl>
                                        <p:attrNameLst>
                                          <p:attrName>style.visibility</p:attrName>
                                        </p:attrNameLst>
                                      </p:cBhvr>
                                      <p:to>
                                        <p:strVal val="visible"/>
                                      </p:to>
                                    </p:set>
                                    <p:anim calcmode="lin" valueType="num">
                                      <p:cBhvr>
                                        <p:cTn id="29" dur="500" fill="hold"/>
                                        <p:tgtEl>
                                          <p:spTgt spid="9">
                                            <p:graphicEl>
                                              <a:dgm id="{8DFC5C18-5638-4D82-8557-3C09BB47212A}"/>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8DFC5C18-5638-4D82-8557-3C09BB47212A}"/>
                                            </p:graphic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9">
                                            <p:graphicEl>
                                              <a:dgm id="{D68D0A61-841D-4244-9EE8-A8F3F098719D}"/>
                                            </p:graphicEl>
                                          </p:spTgt>
                                        </p:tgtEl>
                                        <p:attrNameLst>
                                          <p:attrName>style.visibility</p:attrName>
                                        </p:attrNameLst>
                                      </p:cBhvr>
                                      <p:to>
                                        <p:strVal val="visible"/>
                                      </p:to>
                                    </p:set>
                                    <p:animEffect transition="in" filter="slide(fromTop)">
                                      <p:cBhvr>
                                        <p:cTn id="35" dur="500"/>
                                        <p:tgtEl>
                                          <p:spTgt spid="9">
                                            <p:graphicEl>
                                              <a:dgm id="{D68D0A61-841D-4244-9EE8-A8F3F098719D}"/>
                                            </p:graphicEl>
                                          </p:spTgt>
                                        </p:tgtEl>
                                      </p:cBhvr>
                                    </p:animEffect>
                                  </p:childTnLst>
                                </p:cTn>
                              </p:par>
                            </p:childTnLst>
                          </p:cTn>
                        </p:par>
                        <p:par>
                          <p:cTn id="36" fill="hold">
                            <p:stCondLst>
                              <p:cond delay="500"/>
                            </p:stCondLst>
                            <p:childTnLst>
                              <p:par>
                                <p:cTn id="37" presetID="25" presetClass="entr" presetSubtype="0" fill="hold" nodeType="afterEffect">
                                  <p:stCondLst>
                                    <p:cond delay="0"/>
                                  </p:stCondLst>
                                  <p:childTnLst>
                                    <p:set>
                                      <p:cBhvr>
                                        <p:cTn id="38" dur="1" fill="hold">
                                          <p:stCondLst>
                                            <p:cond delay="0"/>
                                          </p:stCondLst>
                                        </p:cTn>
                                        <p:tgtEl>
                                          <p:spTgt spid="2050"/>
                                        </p:tgtEl>
                                        <p:attrNameLst>
                                          <p:attrName>style.visibility</p:attrName>
                                        </p:attrNameLst>
                                      </p:cBhvr>
                                      <p:to>
                                        <p:strVal val="visible"/>
                                      </p:to>
                                    </p:set>
                                    <p:anim calcmode="lin" valueType="num">
                                      <p:cBhvr>
                                        <p:cTn id="3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42" dur="1000" fill="hold"/>
                                        <p:tgtEl>
                                          <p:spTgt spid="205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2050"/>
                                        </p:tgtEl>
                                      </p:cBhvr>
                                    </p:animEffect>
                                  </p:childTnLst>
                                </p:cTn>
                              </p:par>
                              <p:par>
                                <p:cTn id="47" presetID="25" presetClass="entr" presetSubtype="0" fill="hold" nodeType="withEffect">
                                  <p:stCondLst>
                                    <p:cond delay="0"/>
                                  </p:stCondLst>
                                  <p:childTnLst>
                                    <p:set>
                                      <p:cBhvr>
                                        <p:cTn id="48" dur="1" fill="hold">
                                          <p:stCondLst>
                                            <p:cond delay="0"/>
                                          </p:stCondLst>
                                        </p:cTn>
                                        <p:tgtEl>
                                          <p:spTgt spid="2051"/>
                                        </p:tgtEl>
                                        <p:attrNameLst>
                                          <p:attrName>style.visibility</p:attrName>
                                        </p:attrNameLst>
                                      </p:cBhvr>
                                      <p:to>
                                        <p:strVal val="visible"/>
                                      </p:to>
                                    </p:set>
                                    <p:anim calcmode="lin" valueType="num">
                                      <p:cBhvr>
                                        <p:cTn id="49" dur="500" decel="50000" fill="hold">
                                          <p:stCondLst>
                                            <p:cond delay="0"/>
                                          </p:stCondLst>
                                        </p:cTn>
                                        <p:tgtEl>
                                          <p:spTgt spid="2051"/>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051"/>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051"/>
                                        </p:tgtEl>
                                        <p:attrNameLst>
                                          <p:attrName>ppt_w</p:attrName>
                                        </p:attrNameLst>
                                      </p:cBhvr>
                                      <p:tavLst>
                                        <p:tav tm="0">
                                          <p:val>
                                            <p:strVal val="#ppt_w*.05"/>
                                          </p:val>
                                        </p:tav>
                                        <p:tav tm="100000">
                                          <p:val>
                                            <p:strVal val="#ppt_w"/>
                                          </p:val>
                                        </p:tav>
                                      </p:tavLst>
                                    </p:anim>
                                    <p:anim calcmode="lin" valueType="num">
                                      <p:cBhvr>
                                        <p:cTn id="52" dur="1000" fill="hold"/>
                                        <p:tgtEl>
                                          <p:spTgt spid="2051"/>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051"/>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051"/>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051"/>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051"/>
                                        </p:tgtEl>
                                      </p:cBhvr>
                                    </p:animEffect>
                                  </p:childTnLst>
                                </p:cTn>
                              </p:par>
                              <p:par>
                                <p:cTn id="57" presetID="25" presetClass="entr" presetSubtype="0" fill="hold" nodeType="withEffect">
                                  <p:stCondLst>
                                    <p:cond delay="0"/>
                                  </p:stCondLst>
                                  <p:childTnLst>
                                    <p:set>
                                      <p:cBhvr>
                                        <p:cTn id="58" dur="1" fill="hold">
                                          <p:stCondLst>
                                            <p:cond delay="0"/>
                                          </p:stCondLst>
                                        </p:cTn>
                                        <p:tgtEl>
                                          <p:spTgt spid="2052"/>
                                        </p:tgtEl>
                                        <p:attrNameLst>
                                          <p:attrName>style.visibility</p:attrName>
                                        </p:attrNameLst>
                                      </p:cBhvr>
                                      <p:to>
                                        <p:strVal val="visible"/>
                                      </p:to>
                                    </p:set>
                                    <p:anim calcmode="lin" valueType="num">
                                      <p:cBhvr>
                                        <p:cTn id="59"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62" dur="1000" fill="hold"/>
                                        <p:tgtEl>
                                          <p:spTgt spid="205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052"/>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ppt_x</p:attrName>
                                        </p:attrNameLst>
                                      </p:cBhvr>
                                      <p:tavLst>
                                        <p:tav tm="0">
                                          <p:val>
                                            <p:strVal val="#ppt_x-#ppt_w/2"/>
                                          </p:val>
                                        </p:tav>
                                        <p:tav tm="100000">
                                          <p:val>
                                            <p:strVal val="#ppt_x"/>
                                          </p:val>
                                        </p:tav>
                                      </p:tavLst>
                                    </p:anim>
                                    <p:anim calcmode="lin" valueType="num">
                                      <p:cBhvr>
                                        <p:cTn id="72" dur="500" fill="hold"/>
                                        <p:tgtEl>
                                          <p:spTgt spid="7"/>
                                        </p:tgtEl>
                                        <p:attrNameLst>
                                          <p:attrName>ppt_y</p:attrName>
                                        </p:attrNameLst>
                                      </p:cBhvr>
                                      <p:tavLst>
                                        <p:tav tm="0">
                                          <p:val>
                                            <p:strVal val="#ppt_y"/>
                                          </p:val>
                                        </p:tav>
                                        <p:tav tm="100000">
                                          <p:val>
                                            <p:strVal val="#ppt_y"/>
                                          </p:val>
                                        </p:tav>
                                      </p:tavLst>
                                    </p:anim>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9"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44624"/>
            <a:ext cx="9144000" cy="707886"/>
          </a:xfrm>
          <a:prstGeom prst="rect">
            <a:avLst/>
          </a:prstGeom>
          <a:noFill/>
        </p:spPr>
        <p:txBody>
          <a:bodyPr wrap="square" rtlCol="0">
            <a:spAutoFit/>
            <a:scene3d>
              <a:camera prst="orthographicFront"/>
              <a:lightRig rig="sunrise" dir="t"/>
            </a:scene3d>
            <a:sp3d extrusionH="57150">
              <a:bevelT w="82550" h="38100" prst="coolSlant"/>
            </a:sp3d>
          </a:bodyPr>
          <a:lstStyle/>
          <a:p>
            <a:pPr algn="ctr"/>
            <a:r>
              <a:rPr lang="ro-RO" sz="4000" b="1">
                <a:ln w="17780" cmpd="sng">
                  <a:solidFill>
                    <a:srgbClr val="FF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SOLUȚII PROPUSE DE </a:t>
            </a:r>
            <a:r>
              <a:rPr lang="ro-RO" sz="4000" b="1" smtClean="0">
                <a:ln w="17780" cmpd="sng">
                  <a:solidFill>
                    <a:srgbClr val="FF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PAVEL</a:t>
            </a:r>
            <a:endParaRPr lang="ro-RO" sz="4000" b="1">
              <a:ln w="17780" cmpd="sng">
                <a:solidFill>
                  <a:srgbClr val="FFFF66"/>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CuadroTexto"/>
          <p:cNvSpPr txBox="1"/>
          <p:nvPr/>
        </p:nvSpPr>
        <p:spPr>
          <a:xfrm>
            <a:off x="144016" y="688042"/>
            <a:ext cx="8892480" cy="5909310"/>
          </a:xfrm>
          <a:prstGeom prst="rect">
            <a:avLst/>
          </a:prstGeom>
          <a:noFill/>
        </p:spPr>
        <p:txBody>
          <a:bodyPr wrap="square" rtlCol="0">
            <a:spAutoFit/>
          </a:bodyPr>
          <a:lstStyle/>
          <a:p>
            <a:pPr marL="342900" indent="-342900">
              <a:buClr>
                <a:schemeClr val="bg1"/>
              </a:buClr>
              <a:buFont typeface="+mj-lt"/>
              <a:buAutoNum type="arabicPeriod"/>
            </a:pPr>
            <a:r>
              <a:rPr lang="ro-RO" sz="2100" b="1" dirty="0">
                <a:solidFill>
                  <a:srgbClr val="FFFF66"/>
                </a:solidFill>
                <a:effectLst>
                  <a:glow rad="127000">
                    <a:srgbClr val="35251F"/>
                  </a:glow>
                  <a:outerShdw blurRad="50800" dist="50800" dir="5400000" algn="ctr" rotWithShape="0">
                    <a:srgbClr val="35251F"/>
                  </a:outerShdw>
                </a:effectLst>
              </a:rPr>
              <a:t>Cel tare nu trebuia să îl judece pe cel slab </a:t>
            </a:r>
            <a:r>
              <a:rPr lang="ro-RO" sz="2100" b="1" dirty="0" smtClean="0">
                <a:solidFill>
                  <a:srgbClr val="FFFF66"/>
                </a:solidFill>
                <a:effectLst>
                  <a:glow rad="127000">
                    <a:srgbClr val="35251F"/>
                  </a:glow>
                  <a:outerShdw blurRad="50800" dist="50800" dir="5400000" algn="ctr" rotWithShape="0">
                    <a:srgbClr val="35251F"/>
                  </a:outerShdw>
                </a:effectLst>
              </a:rPr>
              <a:t>(Romani 14:4)</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Dumnezeu </a:t>
            </a:r>
            <a:r>
              <a:rPr lang="ro-RO" sz="2100" b="1" dirty="0">
                <a:solidFill>
                  <a:schemeClr val="bg1"/>
                </a:solidFill>
                <a:effectLst>
                  <a:glow rad="127000">
                    <a:srgbClr val="35251F"/>
                  </a:glow>
                  <a:outerShdw blurRad="50800" dist="50800" dir="5400000" algn="ctr" rotWithShape="0">
                    <a:srgbClr val="35251F"/>
                  </a:outerShdw>
                </a:effectLst>
              </a:rPr>
              <a:t>îi </a:t>
            </a:r>
            <a:r>
              <a:rPr lang="ro-RO" sz="2100" b="1" dirty="0" err="1">
                <a:solidFill>
                  <a:schemeClr val="bg1"/>
                </a:solidFill>
                <a:effectLst>
                  <a:glow rad="127000">
                    <a:srgbClr val="35251F"/>
                  </a:glow>
                  <a:outerShdw blurRad="50800" dist="50800" dir="5400000" algn="ctr" rotWithShape="0">
                    <a:srgbClr val="35251F"/>
                  </a:outerShdw>
                </a:effectLst>
              </a:rPr>
              <a:t>primește</a:t>
            </a:r>
            <a:r>
              <a:rPr lang="ro-RO" sz="2100" b="1" dirty="0">
                <a:solidFill>
                  <a:schemeClr val="bg1"/>
                </a:solidFill>
                <a:effectLst>
                  <a:glow rad="127000">
                    <a:srgbClr val="35251F"/>
                  </a:glow>
                  <a:outerShdw blurRad="50800" dist="50800" dir="5400000" algn="ctr" rotWithShape="0">
                    <a:srgbClr val="35251F"/>
                  </a:outerShdw>
                </a:effectLst>
              </a:rPr>
              <a:t> </a:t>
            </a:r>
            <a:r>
              <a:rPr lang="ro-RO" sz="2100" b="1" dirty="0" err="1">
                <a:solidFill>
                  <a:schemeClr val="bg1"/>
                </a:solidFill>
                <a:effectLst>
                  <a:glow rad="127000">
                    <a:srgbClr val="35251F"/>
                  </a:glow>
                  <a:outerShdw blurRad="50800" dist="50800" dir="5400000" algn="ctr" rotWithShape="0">
                    <a:srgbClr val="35251F"/>
                  </a:outerShdw>
                </a:effectLst>
              </a:rPr>
              <a:t>și</a:t>
            </a:r>
            <a:r>
              <a:rPr lang="ro-RO" sz="2100" b="1" dirty="0">
                <a:solidFill>
                  <a:schemeClr val="bg1"/>
                </a:solidFill>
                <a:effectLst>
                  <a:glow rad="127000">
                    <a:srgbClr val="35251F"/>
                  </a:glow>
                  <a:outerShdw blurRad="50800" dist="50800" dir="5400000" algn="ctr" rotWithShape="0">
                    <a:srgbClr val="35251F"/>
                  </a:outerShdw>
                </a:effectLst>
              </a:rPr>
              <a:t> </a:t>
            </a:r>
            <a:r>
              <a:rPr lang="ro-RO" sz="2100" b="1" dirty="0" err="1">
                <a:solidFill>
                  <a:schemeClr val="bg1"/>
                </a:solidFill>
                <a:effectLst>
                  <a:glow rad="127000">
                    <a:srgbClr val="35251F"/>
                  </a:glow>
                  <a:outerShdw blurRad="50800" dist="50800" dir="5400000" algn="ctr" rotWithShape="0">
                    <a:srgbClr val="35251F"/>
                  </a:outerShdw>
                </a:effectLst>
              </a:rPr>
              <a:t>îi</a:t>
            </a:r>
            <a:r>
              <a:rPr lang="ro-RO" sz="2100" b="1" dirty="0">
                <a:solidFill>
                  <a:schemeClr val="bg1"/>
                </a:solidFill>
                <a:effectLst>
                  <a:glow rad="127000">
                    <a:srgbClr val="35251F"/>
                  </a:glow>
                  <a:outerShdw blurRad="50800" dist="50800" dir="5400000" algn="ctr" rotWithShape="0">
                    <a:srgbClr val="35251F"/>
                  </a:outerShdw>
                </a:effectLst>
              </a:rPr>
              <a:t> </a:t>
            </a:r>
            <a:r>
              <a:rPr lang="ro-RO" sz="2100" b="1" dirty="0" err="1">
                <a:solidFill>
                  <a:schemeClr val="bg1"/>
                </a:solidFill>
                <a:effectLst>
                  <a:glow rad="127000">
                    <a:srgbClr val="35251F"/>
                  </a:glow>
                  <a:outerShdw blurRad="50800" dist="50800" dir="5400000" algn="ctr" rotWithShape="0">
                    <a:srgbClr val="35251F"/>
                  </a:outerShdw>
                </a:effectLst>
              </a:rPr>
              <a:t>întărește</a:t>
            </a:r>
            <a:r>
              <a:rPr lang="ro-RO" sz="2100" b="1" dirty="0">
                <a:solidFill>
                  <a:schemeClr val="bg1"/>
                </a:solidFill>
                <a:effectLst>
                  <a:glow rad="127000">
                    <a:srgbClr val="35251F"/>
                  </a:glow>
                  <a:outerShdw blurRad="50800" dist="50800" dir="5400000" algn="ctr" rotWithShape="0">
                    <a:srgbClr val="35251F"/>
                  </a:outerShdw>
                </a:effectLst>
              </a:rPr>
              <a:t> pe </a:t>
            </a:r>
            <a:r>
              <a:rPr lang="ro-RO" sz="2100" b="1" dirty="0" err="1" smtClean="0">
                <a:solidFill>
                  <a:schemeClr val="bg1"/>
                </a:solidFill>
                <a:effectLst>
                  <a:glow rad="127000">
                    <a:srgbClr val="35251F"/>
                  </a:glow>
                  <a:outerShdw blurRad="50800" dist="50800" dir="5400000" algn="ctr" rotWithShape="0">
                    <a:srgbClr val="35251F"/>
                  </a:outerShdw>
                </a:effectLst>
              </a:rPr>
              <a:t>toți</a:t>
            </a:r>
            <a:r>
              <a:rPr lang="ro-RO" sz="2100" b="1" dirty="0" smtClean="0">
                <a:solidFill>
                  <a:schemeClr val="bg1"/>
                </a:solidFill>
                <a:effectLst>
                  <a:glow rad="127000">
                    <a:srgbClr val="35251F"/>
                  </a:glow>
                  <a:outerShdw blurRad="50800" dist="50800" dir="5400000" algn="ctr" rotWithShape="0">
                    <a:srgbClr val="35251F"/>
                  </a:outerShdw>
                </a:effectLst>
              </a:rPr>
              <a:t>.</a:t>
            </a:r>
          </a:p>
          <a:p>
            <a:pPr marL="342900" indent="-342900">
              <a:buClr>
                <a:schemeClr val="bg1"/>
              </a:buClr>
              <a:buFont typeface="+mj-lt"/>
              <a:buAutoNum type="arabicPeriod"/>
            </a:pPr>
            <a:r>
              <a:rPr lang="ro-RO" sz="2100" b="1" dirty="0" smtClean="0">
                <a:solidFill>
                  <a:srgbClr val="FFFF66"/>
                </a:solidFill>
                <a:effectLst>
                  <a:glow rad="127000">
                    <a:srgbClr val="35251F"/>
                  </a:glow>
                  <a:outerShdw blurRad="50800" dist="50800" dir="5400000" algn="ctr" rotWithShape="0">
                    <a:srgbClr val="35251F"/>
                  </a:outerShdw>
                </a:effectLst>
              </a:rPr>
              <a:t>A </a:t>
            </a:r>
            <a:r>
              <a:rPr lang="ro-RO" sz="2100" b="1" dirty="0">
                <a:solidFill>
                  <a:srgbClr val="FFFF66"/>
                </a:solidFill>
                <a:effectLst>
                  <a:glow rad="127000">
                    <a:srgbClr val="35251F"/>
                  </a:glow>
                  <a:outerShdw blurRad="50800" dist="50800" dir="5400000" algn="ctr" rotWithShape="0">
                    <a:srgbClr val="35251F"/>
                  </a:outerShdw>
                </a:effectLst>
              </a:rPr>
              <a:t>nu judeca sau </a:t>
            </a:r>
            <a:r>
              <a:rPr lang="ro-RO" sz="2100" b="1" dirty="0" err="1">
                <a:solidFill>
                  <a:srgbClr val="FFFF66"/>
                </a:solidFill>
                <a:effectLst>
                  <a:glow rad="127000">
                    <a:srgbClr val="35251F"/>
                  </a:glow>
                  <a:outerShdw blurRad="50800" dist="50800" dir="5400000" algn="ctr" rotWithShape="0">
                    <a:srgbClr val="35251F"/>
                  </a:outerShdw>
                </a:effectLst>
              </a:rPr>
              <a:t>disprețui</a:t>
            </a:r>
            <a:r>
              <a:rPr lang="ro-RO" sz="2100" b="1" dirty="0">
                <a:solidFill>
                  <a:srgbClr val="FFFF66"/>
                </a:solidFill>
                <a:effectLst>
                  <a:glow rad="127000">
                    <a:srgbClr val="35251F"/>
                  </a:glow>
                  <a:outerShdw blurRad="50800" dist="50800" dir="5400000" algn="ctr" rotWithShape="0">
                    <a:srgbClr val="35251F"/>
                  </a:outerShdw>
                </a:effectLst>
              </a:rPr>
              <a:t> pe nimeni </a:t>
            </a:r>
            <a:r>
              <a:rPr lang="ro-RO" sz="2100" b="1" dirty="0" smtClean="0">
                <a:solidFill>
                  <a:srgbClr val="FFFF66"/>
                </a:solidFill>
                <a:effectLst>
                  <a:glow rad="127000">
                    <a:srgbClr val="35251F"/>
                  </a:glow>
                  <a:outerShdw blurRad="50800" dist="50800" dir="5400000" algn="ctr" rotWithShape="0">
                    <a:srgbClr val="35251F"/>
                  </a:outerShdw>
                </a:effectLst>
              </a:rPr>
              <a:t>(Romani 14:10-21)</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Dumnezeu </a:t>
            </a:r>
            <a:r>
              <a:rPr lang="ro-RO" sz="2100" b="1" dirty="0">
                <a:solidFill>
                  <a:schemeClr val="bg1"/>
                </a:solidFill>
                <a:effectLst>
                  <a:glow rad="127000">
                    <a:srgbClr val="35251F"/>
                  </a:glow>
                  <a:outerShdw blurRad="50800" dist="50800" dir="5400000" algn="ctr" rotWithShape="0">
                    <a:srgbClr val="35251F"/>
                  </a:outerShdw>
                </a:effectLst>
              </a:rPr>
              <a:t>judecă pe </a:t>
            </a:r>
            <a:r>
              <a:rPr lang="ro-RO" sz="2100" b="1" dirty="0" err="1">
                <a:solidFill>
                  <a:schemeClr val="bg1"/>
                </a:solidFill>
                <a:effectLst>
                  <a:glow rad="127000">
                    <a:srgbClr val="35251F"/>
                  </a:glow>
                  <a:outerShdw blurRad="50800" dist="50800" dir="5400000" algn="ctr" rotWithShape="0">
                    <a:srgbClr val="35251F"/>
                  </a:outerShdw>
                </a:effectLst>
              </a:rPr>
              <a:t>toți</a:t>
            </a:r>
            <a:r>
              <a:rPr lang="ro-RO" sz="2100" b="1" dirty="0">
                <a:solidFill>
                  <a:schemeClr val="bg1"/>
                </a:solidFill>
                <a:effectLst>
                  <a:glow rad="127000">
                    <a:srgbClr val="35251F"/>
                  </a:glow>
                  <a:outerShdw blurRad="50800" dist="50800" dir="5400000" algn="ctr" rotWithShape="0">
                    <a:srgbClr val="35251F"/>
                  </a:outerShdw>
                </a:effectLst>
              </a:rPr>
              <a:t>; fiecare va da socoteală pentru el </a:t>
            </a:r>
            <a:r>
              <a:rPr lang="ro-RO" sz="2100" b="1" dirty="0" err="1">
                <a:solidFill>
                  <a:schemeClr val="bg1"/>
                </a:solidFill>
                <a:effectLst>
                  <a:glow rad="127000">
                    <a:srgbClr val="35251F"/>
                  </a:glow>
                  <a:outerShdw blurRad="50800" dist="50800" dir="5400000" algn="ctr" rotWithShape="0">
                    <a:srgbClr val="35251F"/>
                  </a:outerShdw>
                </a:effectLst>
              </a:rPr>
              <a:t>însuși</a:t>
            </a:r>
            <a:r>
              <a:rPr lang="ro-RO" sz="2100" b="1" dirty="0">
                <a:solidFill>
                  <a:schemeClr val="bg1"/>
                </a:solidFill>
                <a:effectLst>
                  <a:glow rad="127000">
                    <a:srgbClr val="35251F"/>
                  </a:glow>
                  <a:outerShdw blurRad="50800" dist="50800" dir="5400000" algn="ctr" rotWithShape="0">
                    <a:srgbClr val="35251F"/>
                  </a:outerShdw>
                </a:effectLst>
              </a:rPr>
              <a:t> </a:t>
            </a:r>
            <a:r>
              <a:rPr lang="ro-RO" sz="2100" b="1" dirty="0" err="1">
                <a:solidFill>
                  <a:schemeClr val="bg1"/>
                </a:solidFill>
                <a:effectLst>
                  <a:glow rad="127000">
                    <a:srgbClr val="35251F"/>
                  </a:glow>
                  <a:outerShdw blurRad="50800" dist="50800" dir="5400000" algn="ctr" rotWithShape="0">
                    <a:srgbClr val="35251F"/>
                  </a:outerShdw>
                </a:effectLst>
              </a:rPr>
              <a:t>și</a:t>
            </a:r>
            <a:r>
              <a:rPr lang="ro-RO" sz="2100" b="1" dirty="0">
                <a:solidFill>
                  <a:schemeClr val="bg1"/>
                </a:solidFill>
                <a:effectLst>
                  <a:glow rad="127000">
                    <a:srgbClr val="35251F"/>
                  </a:glow>
                  <a:outerShdw blurRad="50800" dist="50800" dir="5400000" algn="ctr" rotWithShape="0">
                    <a:srgbClr val="35251F"/>
                  </a:outerShdw>
                </a:effectLst>
              </a:rPr>
              <a:t> nu pentru </a:t>
            </a:r>
            <a:r>
              <a:rPr lang="ro-RO" sz="2100" b="1" dirty="0" err="1">
                <a:solidFill>
                  <a:schemeClr val="bg1"/>
                </a:solidFill>
                <a:effectLst>
                  <a:glow rad="127000">
                    <a:srgbClr val="35251F"/>
                  </a:glow>
                  <a:outerShdw blurRad="50800" dist="50800" dir="5400000" algn="ctr" rotWithShape="0">
                    <a:srgbClr val="35251F"/>
                  </a:outerShdw>
                </a:effectLst>
              </a:rPr>
              <a:t>alții</a:t>
            </a:r>
            <a:r>
              <a:rPr lang="ro-RO" sz="2100" b="1" dirty="0" smtClean="0">
                <a:solidFill>
                  <a:schemeClr val="bg1"/>
                </a:solidFill>
                <a:effectLst>
                  <a:glow rad="127000">
                    <a:srgbClr val="35251F"/>
                  </a:glow>
                  <a:outerShdw blurRad="50800" dist="50800" dir="5400000" algn="ctr" rotWithShape="0">
                    <a:srgbClr val="35251F"/>
                  </a:outerShdw>
                </a:effectLst>
              </a:rPr>
              <a:t>.</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Judecându-i </a:t>
            </a:r>
            <a:r>
              <a:rPr lang="ro-RO" sz="2100" b="1" dirty="0">
                <a:solidFill>
                  <a:schemeClr val="bg1"/>
                </a:solidFill>
                <a:effectLst>
                  <a:glow rad="127000">
                    <a:srgbClr val="35251F"/>
                  </a:glow>
                  <a:outerShdw blurRad="50800" dist="50800" dir="5400000" algn="ctr" rotWithShape="0">
                    <a:srgbClr val="35251F"/>
                  </a:outerShdw>
                </a:effectLst>
              </a:rPr>
              <a:t>ne transformăm într-o piedică sau o jignire pentru </a:t>
            </a:r>
            <a:r>
              <a:rPr lang="ro-RO" sz="2100" b="1" dirty="0" err="1">
                <a:solidFill>
                  <a:schemeClr val="bg1"/>
                </a:solidFill>
                <a:effectLst>
                  <a:glow rad="127000">
                    <a:srgbClr val="35251F"/>
                  </a:glow>
                  <a:outerShdw blurRad="50800" dist="50800" dir="5400000" algn="ctr" rotWithShape="0">
                    <a:srgbClr val="35251F"/>
                  </a:outerShdw>
                </a:effectLst>
              </a:rPr>
              <a:t>frații</a:t>
            </a:r>
            <a:r>
              <a:rPr lang="ro-RO" sz="2100" b="1" dirty="0">
                <a:solidFill>
                  <a:schemeClr val="bg1"/>
                </a:solidFill>
                <a:effectLst>
                  <a:glow rad="127000">
                    <a:srgbClr val="35251F"/>
                  </a:glow>
                  <a:outerShdw blurRad="50800" dist="50800" dir="5400000" algn="ctr" rotWithShape="0">
                    <a:srgbClr val="35251F"/>
                  </a:outerShdw>
                </a:effectLst>
              </a:rPr>
              <a:t> </a:t>
            </a:r>
            <a:r>
              <a:rPr lang="ro-RO" sz="2100" b="1" dirty="0" err="1">
                <a:solidFill>
                  <a:schemeClr val="bg1"/>
                </a:solidFill>
                <a:effectLst>
                  <a:glow rad="127000">
                    <a:srgbClr val="35251F"/>
                  </a:glow>
                  <a:outerShdw blurRad="50800" dist="50800" dir="5400000" algn="ctr" rotWithShape="0">
                    <a:srgbClr val="35251F"/>
                  </a:outerShdw>
                </a:effectLst>
              </a:rPr>
              <a:t>noștri</a:t>
            </a:r>
            <a:r>
              <a:rPr lang="ro-RO" sz="2100" b="1" dirty="0">
                <a:solidFill>
                  <a:schemeClr val="bg1"/>
                </a:solidFill>
                <a:effectLst>
                  <a:glow rad="127000">
                    <a:srgbClr val="35251F"/>
                  </a:glow>
                  <a:outerShdw blurRad="50800" dist="50800" dir="5400000" algn="ctr" rotWithShape="0">
                    <a:srgbClr val="35251F"/>
                  </a:outerShdw>
                </a:effectLst>
              </a:rPr>
              <a:t>, putând ajunge motivul pentru care fratele nostru, pentru care Hristos a murit, </a:t>
            </a:r>
            <a:r>
              <a:rPr lang="ro-RO" sz="2100" b="1" dirty="0" err="1">
                <a:solidFill>
                  <a:schemeClr val="bg1"/>
                </a:solidFill>
                <a:effectLst>
                  <a:glow rad="127000">
                    <a:srgbClr val="35251F"/>
                  </a:glow>
                  <a:outerShdw blurRad="50800" dist="50800" dir="5400000" algn="ctr" rotWithShape="0">
                    <a:srgbClr val="35251F"/>
                  </a:outerShdw>
                </a:effectLst>
              </a:rPr>
              <a:t>își</a:t>
            </a:r>
            <a:r>
              <a:rPr lang="ro-RO" sz="2100" b="1" dirty="0">
                <a:solidFill>
                  <a:schemeClr val="bg1"/>
                </a:solidFill>
                <a:effectLst>
                  <a:glow rad="127000">
                    <a:srgbClr val="35251F"/>
                  </a:glow>
                  <a:outerShdw blurRad="50800" dist="50800" dir="5400000" algn="ctr" rotWithShape="0">
                    <a:srgbClr val="35251F"/>
                  </a:outerShdw>
                </a:effectLst>
              </a:rPr>
              <a:t> pierde sau </a:t>
            </a:r>
            <a:r>
              <a:rPr lang="ro-RO" sz="2100" b="1" dirty="0" err="1">
                <a:solidFill>
                  <a:schemeClr val="bg1"/>
                </a:solidFill>
                <a:effectLst>
                  <a:glow rad="127000">
                    <a:srgbClr val="35251F"/>
                  </a:glow>
                  <a:outerShdw blurRad="50800" dist="50800" dir="5400000" algn="ctr" rotWithShape="0">
                    <a:srgbClr val="35251F"/>
                  </a:outerShdw>
                </a:effectLst>
              </a:rPr>
              <a:t>își</a:t>
            </a:r>
            <a:r>
              <a:rPr lang="ro-RO" sz="2100" b="1" dirty="0">
                <a:solidFill>
                  <a:schemeClr val="bg1"/>
                </a:solidFill>
                <a:effectLst>
                  <a:glow rad="127000">
                    <a:srgbClr val="35251F"/>
                  </a:glow>
                  <a:outerShdw blurRad="50800" dist="50800" dir="5400000" algn="ctr" rotWithShape="0">
                    <a:srgbClr val="35251F"/>
                  </a:outerShdw>
                </a:effectLst>
              </a:rPr>
              <a:t> clatină </a:t>
            </a:r>
            <a:r>
              <a:rPr lang="ro-RO" sz="2100" b="1" dirty="0" err="1" smtClean="0">
                <a:solidFill>
                  <a:schemeClr val="bg1"/>
                </a:solidFill>
                <a:effectLst>
                  <a:glow rad="127000">
                    <a:srgbClr val="35251F"/>
                  </a:glow>
                  <a:outerShdw blurRad="50800" dist="50800" dir="5400000" algn="ctr" rotWithShape="0">
                    <a:srgbClr val="35251F"/>
                  </a:outerShdw>
                </a:effectLst>
              </a:rPr>
              <a:t>credința</a:t>
            </a:r>
            <a:r>
              <a:rPr lang="ro-RO" sz="2100" b="1" dirty="0" smtClean="0">
                <a:solidFill>
                  <a:schemeClr val="bg1"/>
                </a:solidFill>
                <a:effectLst>
                  <a:glow rad="127000">
                    <a:srgbClr val="35251F"/>
                  </a:glow>
                  <a:outerShdw blurRad="50800" dist="50800" dir="5400000" algn="ctr" rotWithShape="0">
                    <a:srgbClr val="35251F"/>
                  </a:outerShdw>
                </a:effectLst>
              </a:rPr>
              <a:t>.</a:t>
            </a:r>
          </a:p>
          <a:p>
            <a:pPr marL="342900" indent="-342900">
              <a:buClr>
                <a:schemeClr val="bg1"/>
              </a:buClr>
              <a:buFont typeface="+mj-lt"/>
              <a:buAutoNum type="arabicPeriod"/>
            </a:pPr>
            <a:r>
              <a:rPr lang="ro-RO" sz="2100" b="1" dirty="0" smtClean="0">
                <a:solidFill>
                  <a:srgbClr val="FFFF66"/>
                </a:solidFill>
                <a:effectLst>
                  <a:glow rad="127000">
                    <a:srgbClr val="35251F"/>
                  </a:glow>
                  <a:outerShdw blurRad="50800" dist="50800" dir="5400000" algn="ctr" rotWithShape="0">
                    <a:srgbClr val="35251F"/>
                  </a:outerShdw>
                </a:effectLst>
              </a:rPr>
              <a:t>Fiecare </a:t>
            </a:r>
            <a:r>
              <a:rPr lang="ro-RO" sz="2100" b="1" dirty="0">
                <a:solidFill>
                  <a:srgbClr val="FFFF66"/>
                </a:solidFill>
                <a:effectLst>
                  <a:glow rad="127000">
                    <a:srgbClr val="35251F"/>
                  </a:glow>
                  <a:outerShdw blurRad="50800" dist="50800" dir="5400000" algn="ctr" rotWithShape="0">
                    <a:srgbClr val="35251F"/>
                  </a:outerShdw>
                </a:effectLst>
              </a:rPr>
              <a:t>trebuie să </a:t>
            </a:r>
            <a:r>
              <a:rPr lang="ro-RO" sz="2100" b="1" dirty="0" err="1">
                <a:solidFill>
                  <a:srgbClr val="FFFF66"/>
                </a:solidFill>
                <a:effectLst>
                  <a:glow rad="127000">
                    <a:srgbClr val="35251F"/>
                  </a:glow>
                  <a:outerShdw blurRad="50800" dist="50800" dir="5400000" algn="ctr" rotWithShape="0">
                    <a:srgbClr val="35251F"/>
                  </a:outerShdw>
                </a:effectLst>
              </a:rPr>
              <a:t>acționeze</a:t>
            </a:r>
            <a:r>
              <a:rPr lang="ro-RO" sz="2100" b="1" dirty="0">
                <a:solidFill>
                  <a:srgbClr val="FFFF66"/>
                </a:solidFill>
                <a:effectLst>
                  <a:glow rad="127000">
                    <a:srgbClr val="35251F"/>
                  </a:glow>
                  <a:outerShdw blurRad="50800" dist="50800" dir="5400000" algn="ctr" rotWithShape="0">
                    <a:srgbClr val="35251F"/>
                  </a:outerShdw>
                </a:effectLst>
              </a:rPr>
              <a:t> după </a:t>
            </a:r>
            <a:r>
              <a:rPr lang="ro-RO" sz="2100" b="1" dirty="0" smtClean="0">
                <a:solidFill>
                  <a:srgbClr val="FFFF66"/>
                </a:solidFill>
                <a:effectLst>
                  <a:glow rad="127000">
                    <a:srgbClr val="35251F"/>
                  </a:glow>
                  <a:outerShdw blurRad="50800" dist="50800" dir="5400000" algn="ctr" rotWithShape="0">
                    <a:srgbClr val="35251F"/>
                  </a:outerShdw>
                </a:effectLst>
              </a:rPr>
              <a:t>propria-i </a:t>
            </a:r>
            <a:r>
              <a:rPr lang="ro-RO" sz="2100" b="1" dirty="0" err="1">
                <a:solidFill>
                  <a:srgbClr val="FFFF66"/>
                </a:solidFill>
                <a:effectLst>
                  <a:glow rad="127000">
                    <a:srgbClr val="35251F"/>
                  </a:glow>
                  <a:outerShdw blurRad="50800" dist="50800" dir="5400000" algn="ctr" rotWithShape="0">
                    <a:srgbClr val="35251F"/>
                  </a:outerShdw>
                </a:effectLst>
              </a:rPr>
              <a:t>conștiință</a:t>
            </a:r>
            <a:r>
              <a:rPr lang="ro-RO" sz="2100" b="1" dirty="0">
                <a:solidFill>
                  <a:srgbClr val="FFFF66"/>
                </a:solidFill>
                <a:effectLst>
                  <a:glow rad="127000">
                    <a:srgbClr val="35251F"/>
                  </a:glow>
                  <a:outerShdw blurRad="50800" dist="50800" dir="5400000" algn="ctr" rotWithShape="0">
                    <a:srgbClr val="35251F"/>
                  </a:outerShdw>
                </a:effectLst>
              </a:rPr>
              <a:t>, fără a </a:t>
            </a:r>
            <a:r>
              <a:rPr lang="ro-RO" sz="2100" b="1" dirty="0" err="1">
                <a:solidFill>
                  <a:srgbClr val="FFFF66"/>
                </a:solidFill>
                <a:effectLst>
                  <a:glow rad="127000">
                    <a:srgbClr val="35251F"/>
                  </a:glow>
                  <a:outerShdw blurRad="50800" dist="50800" dir="5400000" algn="ctr" rotWithShape="0">
                    <a:srgbClr val="35251F"/>
                  </a:outerShdw>
                </a:effectLst>
              </a:rPr>
              <a:t>forța</a:t>
            </a:r>
            <a:r>
              <a:rPr lang="ro-RO" sz="2100" b="1" dirty="0">
                <a:solidFill>
                  <a:srgbClr val="FFFF66"/>
                </a:solidFill>
                <a:effectLst>
                  <a:glow rad="127000">
                    <a:srgbClr val="35251F"/>
                  </a:glow>
                  <a:outerShdw blurRad="50800" dist="50800" dir="5400000" algn="ctr" rotWithShape="0">
                    <a:srgbClr val="35251F"/>
                  </a:outerShdw>
                </a:effectLst>
              </a:rPr>
              <a:t> </a:t>
            </a:r>
            <a:r>
              <a:rPr lang="ro-RO" sz="2100" b="1" dirty="0" err="1">
                <a:solidFill>
                  <a:srgbClr val="FFFF66"/>
                </a:solidFill>
                <a:effectLst>
                  <a:glow rad="127000">
                    <a:srgbClr val="35251F"/>
                  </a:glow>
                  <a:outerShdw blurRad="50800" dist="50800" dir="5400000" algn="ctr" rotWithShape="0">
                    <a:srgbClr val="35251F"/>
                  </a:outerShdw>
                </a:effectLst>
              </a:rPr>
              <a:t>conștiința</a:t>
            </a:r>
            <a:r>
              <a:rPr lang="ro-RO" sz="2100" b="1" dirty="0">
                <a:solidFill>
                  <a:srgbClr val="FFFF66"/>
                </a:solidFill>
                <a:effectLst>
                  <a:glow rad="127000">
                    <a:srgbClr val="35251F"/>
                  </a:glow>
                  <a:outerShdw blurRad="50800" dist="50800" dir="5400000" algn="ctr" rotWithShape="0">
                    <a:srgbClr val="35251F"/>
                  </a:outerShdw>
                </a:effectLst>
              </a:rPr>
              <a:t> altuia </a:t>
            </a:r>
            <a:r>
              <a:rPr lang="ro-RO" sz="2100" b="1" dirty="0" smtClean="0">
                <a:solidFill>
                  <a:srgbClr val="FFFF66"/>
                </a:solidFill>
                <a:effectLst>
                  <a:glow rad="127000">
                    <a:srgbClr val="35251F"/>
                  </a:glow>
                  <a:outerShdw blurRad="50800" dist="50800" dir="5400000" algn="ctr" rotWithShape="0">
                    <a:srgbClr val="35251F"/>
                  </a:outerShdw>
                </a:effectLst>
              </a:rPr>
              <a:t>(Romani 14:22-23)</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Trebuie </a:t>
            </a:r>
            <a:r>
              <a:rPr lang="ro-RO" sz="2100" b="1" dirty="0">
                <a:solidFill>
                  <a:schemeClr val="bg1"/>
                </a:solidFill>
                <a:effectLst>
                  <a:glow rad="127000">
                    <a:srgbClr val="35251F"/>
                  </a:glow>
                  <a:outerShdw blurRad="50800" dist="50800" dir="5400000" algn="ctr" rotWithShape="0">
                    <a:srgbClr val="35251F"/>
                  </a:outerShdw>
                </a:effectLst>
              </a:rPr>
              <a:t>să ne purtăm </a:t>
            </a:r>
            <a:r>
              <a:rPr lang="ro-RO" sz="2100" b="1" dirty="0" err="1" smtClean="0">
                <a:solidFill>
                  <a:schemeClr val="bg1"/>
                </a:solidFill>
                <a:effectLst>
                  <a:glow rad="127000">
                    <a:srgbClr val="35251F"/>
                  </a:glow>
                  <a:outerShdw blurRad="50800" dist="50800" dir="5400000" algn="ctr" rotWithShape="0">
                    <a:srgbClr val="35251F"/>
                  </a:outerShdw>
                </a:effectLst>
              </a:rPr>
              <a:t>așa</a:t>
            </a:r>
            <a:r>
              <a:rPr lang="ro-RO" sz="2100" b="1" dirty="0" smtClean="0">
                <a:solidFill>
                  <a:schemeClr val="bg1"/>
                </a:solidFill>
                <a:effectLst>
                  <a:glow rad="127000">
                    <a:srgbClr val="35251F"/>
                  </a:glow>
                  <a:outerShdw blurRad="50800" dist="50800" dir="5400000" algn="ctr" rotWithShape="0">
                    <a:srgbClr val="35251F"/>
                  </a:outerShdw>
                </a:effectLst>
              </a:rPr>
              <a:t> </a:t>
            </a:r>
            <a:r>
              <a:rPr lang="ro-RO" sz="2100" b="1" dirty="0">
                <a:solidFill>
                  <a:schemeClr val="bg1"/>
                </a:solidFill>
                <a:effectLst>
                  <a:glow rad="127000">
                    <a:srgbClr val="35251F"/>
                  </a:glow>
                  <a:outerShdw blurRad="50800" dist="50800" dir="5400000" algn="ctr" rotWithShape="0">
                    <a:srgbClr val="35251F"/>
                  </a:outerShdw>
                </a:effectLst>
              </a:rPr>
              <a:t>cum se </a:t>
            </a:r>
            <a:r>
              <a:rPr lang="ro-RO" sz="2100" b="1" dirty="0" smtClean="0">
                <a:solidFill>
                  <a:schemeClr val="bg1"/>
                </a:solidFill>
                <a:effectLst>
                  <a:glow rad="127000">
                    <a:srgbClr val="35251F"/>
                  </a:glow>
                  <a:outerShdw blurRad="50800" dist="50800" dir="5400000" algn="ctr" rotWithShape="0">
                    <a:srgbClr val="35251F"/>
                  </a:outerShdw>
                </a:effectLst>
              </a:rPr>
              <a:t>cuvine.</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Dacă </a:t>
            </a:r>
            <a:r>
              <a:rPr lang="ro-RO" sz="2100" b="1" dirty="0">
                <a:solidFill>
                  <a:schemeClr val="bg1"/>
                </a:solidFill>
                <a:effectLst>
                  <a:glow rad="127000">
                    <a:srgbClr val="35251F"/>
                  </a:glow>
                  <a:outerShdw blurRad="50800" dist="50800" dir="5400000" algn="ctr" rotWithShape="0">
                    <a:srgbClr val="35251F"/>
                  </a:outerShdw>
                </a:effectLst>
              </a:rPr>
              <a:t>suntem </a:t>
            </a:r>
            <a:r>
              <a:rPr lang="ro-RO" sz="2100" b="1" dirty="0" err="1">
                <a:solidFill>
                  <a:schemeClr val="bg1"/>
                </a:solidFill>
                <a:effectLst>
                  <a:glow rad="127000">
                    <a:srgbClr val="35251F"/>
                  </a:glow>
                  <a:outerShdw blurRad="50800" dist="50800" dir="5400000" algn="ctr" rotWithShape="0">
                    <a:srgbClr val="35251F"/>
                  </a:outerShdw>
                </a:effectLst>
              </a:rPr>
              <a:t>greșiți</a:t>
            </a:r>
            <a:r>
              <a:rPr lang="ro-RO" sz="2100" b="1" dirty="0">
                <a:solidFill>
                  <a:schemeClr val="bg1"/>
                </a:solidFill>
                <a:effectLst>
                  <a:glow rad="127000">
                    <a:srgbClr val="35251F"/>
                  </a:glow>
                  <a:outerShdw blurRad="50800" dist="50800" dir="5400000" algn="ctr" rotWithShape="0">
                    <a:srgbClr val="35251F"/>
                  </a:outerShdw>
                </a:effectLst>
              </a:rPr>
              <a:t>, Dumnezeu ne ajută să </a:t>
            </a:r>
            <a:r>
              <a:rPr lang="ro-RO" sz="2100" b="1" dirty="0" err="1">
                <a:solidFill>
                  <a:schemeClr val="bg1"/>
                </a:solidFill>
                <a:effectLst>
                  <a:glow rad="127000">
                    <a:srgbClr val="35251F"/>
                  </a:glow>
                  <a:outerShdw blurRad="50800" dist="50800" dir="5400000" algn="ctr" rotWithShape="0">
                    <a:srgbClr val="35251F"/>
                  </a:outerShdw>
                </a:effectLst>
              </a:rPr>
              <a:t>înțelegem</a:t>
            </a:r>
            <a:r>
              <a:rPr lang="ro-RO" sz="2100" b="1" dirty="0">
                <a:solidFill>
                  <a:schemeClr val="bg1"/>
                </a:solidFill>
                <a:effectLst>
                  <a:glow rad="127000">
                    <a:srgbClr val="35251F"/>
                  </a:glow>
                  <a:outerShdw blurRad="50800" dist="50800" dir="5400000" algn="ctr" rotWithShape="0">
                    <a:srgbClr val="35251F"/>
                  </a:outerShdw>
                </a:effectLst>
              </a:rPr>
              <a:t> aceasta atunci când va considera El </a:t>
            </a:r>
            <a:r>
              <a:rPr lang="ro-RO" sz="2100" b="1" dirty="0" smtClean="0">
                <a:solidFill>
                  <a:schemeClr val="bg1"/>
                </a:solidFill>
                <a:effectLst>
                  <a:glow rad="127000">
                    <a:srgbClr val="35251F"/>
                  </a:glow>
                  <a:outerShdw blurRad="50800" dist="50800" dir="5400000" algn="ctr" rotWithShape="0">
                    <a:srgbClr val="35251F"/>
                  </a:outerShdw>
                </a:effectLst>
              </a:rPr>
              <a:t>oportun.</a:t>
            </a:r>
          </a:p>
          <a:p>
            <a:pPr marL="342900" indent="-342900">
              <a:buClr>
                <a:schemeClr val="bg1"/>
              </a:buClr>
              <a:buFont typeface="+mj-lt"/>
              <a:buAutoNum type="arabicPeriod"/>
            </a:pPr>
            <a:r>
              <a:rPr lang="ro-RO" sz="2100" b="1" dirty="0" smtClean="0">
                <a:solidFill>
                  <a:srgbClr val="FFFF66"/>
                </a:solidFill>
                <a:effectLst>
                  <a:glow rad="127000">
                    <a:srgbClr val="35251F"/>
                  </a:glow>
                  <a:outerShdw blurRad="50800" dist="50800" dir="5400000" algn="ctr" rotWithShape="0">
                    <a:srgbClr val="35251F"/>
                  </a:outerShdw>
                </a:effectLst>
              </a:rPr>
              <a:t>Să </a:t>
            </a:r>
            <a:r>
              <a:rPr lang="ro-RO" sz="2100" b="1" dirty="0">
                <a:solidFill>
                  <a:srgbClr val="FFFF66"/>
                </a:solidFill>
                <a:effectLst>
                  <a:glow rad="127000">
                    <a:srgbClr val="35251F"/>
                  </a:glow>
                  <a:outerShdw blurRad="50800" dist="50800" dir="5400000" algn="ctr" rotWithShape="0">
                    <a:srgbClr val="35251F"/>
                  </a:outerShdw>
                </a:effectLst>
              </a:rPr>
              <a:t>facem ceea ce-i place aproapelui nostru </a:t>
            </a:r>
            <a:r>
              <a:rPr lang="ro-RO" sz="2100" b="1" dirty="0" smtClean="0">
                <a:solidFill>
                  <a:srgbClr val="FFFF66"/>
                </a:solidFill>
                <a:effectLst>
                  <a:glow rad="127000">
                    <a:srgbClr val="35251F"/>
                  </a:glow>
                  <a:outerShdw blurRad="50800" dist="50800" dir="5400000" algn="ctr" rotWithShape="0">
                    <a:srgbClr val="35251F"/>
                  </a:outerShdw>
                </a:effectLst>
              </a:rPr>
              <a:t>(Romani 15:1-3)</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„Fiecare din noi să placă aproapelui, în ce este bine, în vederea zidirii altora.” (Romani 15:2)</a:t>
            </a:r>
          </a:p>
          <a:p>
            <a:pPr marL="800100" lvl="1" indent="-342900">
              <a:buClr>
                <a:srgbClr val="FFFF66"/>
              </a:buClr>
              <a:buFont typeface="Wingdings" pitchFamily="2" charset="2"/>
              <a:buChar char="v"/>
            </a:pPr>
            <a:r>
              <a:rPr lang="ro-RO" sz="2100" b="1" dirty="0" smtClean="0">
                <a:solidFill>
                  <a:schemeClr val="bg1"/>
                </a:solidFill>
                <a:effectLst>
                  <a:glow rad="127000">
                    <a:srgbClr val="35251F"/>
                  </a:glow>
                  <a:outerShdw blurRad="50800" dist="50800" dir="5400000" algn="ctr" rotWithShape="0">
                    <a:srgbClr val="35251F"/>
                  </a:outerShdw>
                </a:effectLst>
              </a:rPr>
              <a:t>Trebuie </a:t>
            </a:r>
            <a:r>
              <a:rPr lang="ro-RO" sz="2100" b="1" dirty="0">
                <a:solidFill>
                  <a:schemeClr val="bg1"/>
                </a:solidFill>
                <a:effectLst>
                  <a:glow rad="127000">
                    <a:srgbClr val="35251F"/>
                  </a:glow>
                  <a:outerShdw blurRad="50800" dist="50800" dir="5400000" algn="ctr" rotWithShape="0">
                    <a:srgbClr val="35251F"/>
                  </a:outerShdw>
                </a:effectLst>
              </a:rPr>
              <a:t>să clădim spiritual pe aproapele nostru </a:t>
            </a:r>
            <a:r>
              <a:rPr lang="ro-RO" sz="2100" b="1" dirty="0" err="1">
                <a:solidFill>
                  <a:schemeClr val="bg1"/>
                </a:solidFill>
                <a:effectLst>
                  <a:glow rad="127000">
                    <a:srgbClr val="35251F"/>
                  </a:glow>
                  <a:outerShdw blurRad="50800" dist="50800" dir="5400000" algn="ctr" rotWithShape="0">
                    <a:srgbClr val="35251F"/>
                  </a:outerShdw>
                </a:effectLst>
              </a:rPr>
              <a:t>și</a:t>
            </a:r>
            <a:r>
              <a:rPr lang="ro-RO" sz="2100" b="1" dirty="0">
                <a:solidFill>
                  <a:schemeClr val="bg1"/>
                </a:solidFill>
                <a:effectLst>
                  <a:glow rad="127000">
                    <a:srgbClr val="35251F"/>
                  </a:glow>
                  <a:outerShdw blurRad="50800" dist="50800" dir="5400000" algn="ctr" rotWithShape="0">
                    <a:srgbClr val="35251F"/>
                  </a:outerShdw>
                </a:effectLst>
              </a:rPr>
              <a:t> să îl ajutăm în </a:t>
            </a:r>
            <a:r>
              <a:rPr lang="ro-RO" sz="2100" b="1" dirty="0" err="1">
                <a:solidFill>
                  <a:schemeClr val="bg1"/>
                </a:solidFill>
                <a:effectLst>
                  <a:glow rad="127000">
                    <a:srgbClr val="35251F"/>
                  </a:glow>
                  <a:outerShdw blurRad="50800" dist="50800" dir="5400000" algn="ctr" rotWithShape="0">
                    <a:srgbClr val="35251F"/>
                  </a:outerShdw>
                </a:effectLst>
              </a:rPr>
              <a:t>creșterea</a:t>
            </a:r>
            <a:r>
              <a:rPr lang="ro-RO" sz="2100" b="1" dirty="0">
                <a:solidFill>
                  <a:schemeClr val="bg1"/>
                </a:solidFill>
                <a:effectLst>
                  <a:glow rad="127000">
                    <a:srgbClr val="35251F"/>
                  </a:glow>
                  <a:outerShdw blurRad="50800" dist="50800" dir="5400000" algn="ctr" rotWithShape="0">
                    <a:srgbClr val="35251F"/>
                  </a:outerShdw>
                </a:effectLst>
              </a:rPr>
              <a:t> lui spre </a:t>
            </a:r>
            <a:r>
              <a:rPr lang="ro-RO" sz="2100" b="1" dirty="0" err="1">
                <a:solidFill>
                  <a:schemeClr val="bg1"/>
                </a:solidFill>
                <a:effectLst>
                  <a:glow rad="127000">
                    <a:srgbClr val="35251F"/>
                  </a:glow>
                  <a:outerShdw blurRad="50800" dist="50800" dir="5400000" algn="ctr" rotWithShape="0">
                    <a:srgbClr val="35251F"/>
                  </a:outerShdw>
                </a:effectLst>
              </a:rPr>
              <a:t>desăvârșire</a:t>
            </a:r>
            <a:r>
              <a:rPr lang="ro-RO" sz="2100" b="1" dirty="0">
                <a:solidFill>
                  <a:schemeClr val="bg1"/>
                </a:solidFill>
                <a:effectLst>
                  <a:glow rad="127000">
                    <a:srgbClr val="35251F"/>
                  </a:glow>
                  <a:outerShdw blurRad="50800" dist="50800" dir="5400000" algn="ctr" rotWithShape="0">
                    <a:srgbClr val="35251F"/>
                  </a:outerShdw>
                </a:effectLst>
              </a:rPr>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1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34"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8"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42"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50"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5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ppt_x</p:attrName>
                                        </p:attrNameLst>
                                      </p:cBhvr>
                                      <p:tavLst>
                                        <p:tav tm="0">
                                          <p:val>
                                            <p:strVal val="#ppt_x-#ppt_w/2"/>
                                          </p:val>
                                        </p:tav>
                                        <p:tav tm="100000">
                                          <p:val>
                                            <p:strVal val="#ppt_x"/>
                                          </p:val>
                                        </p:tav>
                                      </p:tavLst>
                                    </p:anim>
                                    <p:anim calcmode="lin" valueType="num">
                                      <p:cBhvr>
                                        <p:cTn id="58"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500" fill="hold"/>
                                        <p:tgtEl>
                                          <p:spTgt spid="3">
                                            <p:txEl>
                                              <p:pRg st="6" end="6"/>
                                            </p:txEl>
                                          </p:spTgt>
                                        </p:tgtEl>
                                        <p:attrNameLst>
                                          <p:attrName>ppt_x</p:attrName>
                                        </p:attrNameLst>
                                      </p:cBhvr>
                                      <p:tavLst>
                                        <p:tav tm="0">
                                          <p:val>
                                            <p:strVal val="#ppt_x-#ppt_w/2"/>
                                          </p:val>
                                        </p:tav>
                                        <p:tav tm="100000">
                                          <p:val>
                                            <p:strVal val="#ppt_x"/>
                                          </p:val>
                                        </p:tav>
                                      </p:tavLst>
                                    </p:anim>
                                    <p:anim calcmode="lin" valueType="num">
                                      <p:cBhvr>
                                        <p:cTn id="66"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6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p:cTn id="73" dur="500" fill="hold"/>
                                        <p:tgtEl>
                                          <p:spTgt spid="3">
                                            <p:txEl>
                                              <p:pRg st="7" end="7"/>
                                            </p:txEl>
                                          </p:spTgt>
                                        </p:tgtEl>
                                        <p:attrNameLst>
                                          <p:attrName>ppt_x</p:attrName>
                                        </p:attrNameLst>
                                      </p:cBhvr>
                                      <p:tavLst>
                                        <p:tav tm="0">
                                          <p:val>
                                            <p:strVal val="#ppt_x-#ppt_w/2"/>
                                          </p:val>
                                        </p:tav>
                                        <p:tav tm="100000">
                                          <p:val>
                                            <p:strVal val="#ppt_x"/>
                                          </p:val>
                                        </p:tav>
                                      </p:tavLst>
                                    </p:anim>
                                    <p:anim calcmode="lin" valueType="num">
                                      <p:cBhvr>
                                        <p:cTn id="74"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7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6"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500" fill="hold"/>
                                        <p:tgtEl>
                                          <p:spTgt spid="3">
                                            <p:txEl>
                                              <p:pRg st="8" end="8"/>
                                            </p:txEl>
                                          </p:spTgt>
                                        </p:tgtEl>
                                        <p:attrNameLst>
                                          <p:attrName>ppt_x</p:attrName>
                                        </p:attrNameLst>
                                      </p:cBhvr>
                                      <p:tavLst>
                                        <p:tav tm="0">
                                          <p:val>
                                            <p:strVal val="#ppt_x-#ppt_w/2"/>
                                          </p:val>
                                        </p:tav>
                                        <p:tav tm="100000">
                                          <p:val>
                                            <p:strVal val="#ppt_x"/>
                                          </p:val>
                                        </p:tav>
                                      </p:tavLst>
                                    </p:anim>
                                    <p:anim calcmode="lin" valueType="num">
                                      <p:cBhvr>
                                        <p:cTn id="82"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8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4" dur="5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grpId="0" nodeType="clickEffect">
                                  <p:stCondLst>
                                    <p:cond delay="0"/>
                                  </p:stCondLst>
                                  <p:childTnLst>
                                    <p:set>
                                      <p:cBhvr>
                                        <p:cTn id="88" dur="1" fill="hold">
                                          <p:stCondLst>
                                            <p:cond delay="0"/>
                                          </p:stCondLst>
                                        </p:cTn>
                                        <p:tgtEl>
                                          <p:spTgt spid="3">
                                            <p:txEl>
                                              <p:pRg st="9" end="9"/>
                                            </p:txEl>
                                          </p:spTgt>
                                        </p:tgtEl>
                                        <p:attrNameLst>
                                          <p:attrName>style.visibility</p:attrName>
                                        </p:attrNameLst>
                                      </p:cBhvr>
                                      <p:to>
                                        <p:strVal val="visible"/>
                                      </p:to>
                                    </p:set>
                                    <p:anim calcmode="lin" valueType="num">
                                      <p:cBhvr>
                                        <p:cTn id="89" dur="500" fill="hold"/>
                                        <p:tgtEl>
                                          <p:spTgt spid="3">
                                            <p:txEl>
                                              <p:pRg st="9" end="9"/>
                                            </p:txEl>
                                          </p:spTgt>
                                        </p:tgtEl>
                                        <p:attrNameLst>
                                          <p:attrName>ppt_x</p:attrName>
                                        </p:attrNameLst>
                                      </p:cBhvr>
                                      <p:tavLst>
                                        <p:tav tm="0">
                                          <p:val>
                                            <p:strVal val="#ppt_x-#ppt_w/2"/>
                                          </p:val>
                                        </p:tav>
                                        <p:tav tm="100000">
                                          <p:val>
                                            <p:strVal val="#ppt_x"/>
                                          </p:val>
                                        </p:tav>
                                      </p:tavLst>
                                    </p:anim>
                                    <p:anim calcmode="lin" valueType="num">
                                      <p:cBhvr>
                                        <p:cTn id="90"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1"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grpId="0" nodeType="clickEffect">
                                  <p:stCondLst>
                                    <p:cond delay="0"/>
                                  </p:stCondLst>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500" fill="hold"/>
                                        <p:tgtEl>
                                          <p:spTgt spid="3">
                                            <p:txEl>
                                              <p:pRg st="10" end="10"/>
                                            </p:txEl>
                                          </p:spTgt>
                                        </p:tgtEl>
                                        <p:attrNameLst>
                                          <p:attrName>ppt_x</p:attrName>
                                        </p:attrNameLst>
                                      </p:cBhvr>
                                      <p:tavLst>
                                        <p:tav tm="0">
                                          <p:val>
                                            <p:strVal val="#ppt_x-#ppt_w/2"/>
                                          </p:val>
                                        </p:tav>
                                        <p:tav tm="100000">
                                          <p:val>
                                            <p:strVal val="#ppt_x"/>
                                          </p:val>
                                        </p:tav>
                                      </p:tavLst>
                                    </p:anim>
                                    <p:anim calcmode="lin" valueType="num">
                                      <p:cBhvr>
                                        <p:cTn id="98"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9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100" dur="500" fill="hold"/>
                                        <p:tgtEl>
                                          <p:spTgt spid="3">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251520" y="522546"/>
            <a:ext cx="8496944" cy="3816429"/>
          </a:xfrm>
          <a:prstGeom prst="rect">
            <a:avLst/>
          </a:prstGeom>
          <a:noFill/>
        </p:spPr>
        <p:txBody>
          <a:bodyPr wrap="square" rtlCol="0">
            <a:spAutoFit/>
          </a:bodyPr>
          <a:lstStyle/>
          <a:p>
            <a:r>
              <a:rPr lang="ro-RO" sz="2200" smtClean="0">
                <a:solidFill>
                  <a:schemeClr val="accent4">
                    <a:lumMod val="20000"/>
                    <a:lumOff val="80000"/>
                  </a:schemeClr>
                </a:solidFill>
                <a:effectLst>
                  <a:glow rad="101600">
                    <a:schemeClr val="accent4">
                      <a:satMod val="175000"/>
                      <a:alpha val="40000"/>
                    </a:schemeClr>
                  </a:glow>
                  <a:outerShdw blurRad="50800" dist="50800" dir="5400000" algn="ctr" rotWithShape="0">
                    <a:schemeClr val="accent4">
                      <a:lumMod val="50000"/>
                    </a:schemeClr>
                  </a:outerShdw>
                </a:effectLst>
                <a:latin typeface="Arial Black" panose="020B0A04020102020204" pitchFamily="34" charset="0"/>
              </a:rPr>
              <a:t>„Dumnezeu doreşte ca şi creştinii să respecte libertatea pe care El le-a dat-o într-un mod atât de minunat. În Hristos, fiecare om este investit ca stăpân al său propriu. Omul nu trebuie să fie în proprietatea altuia. Dumnezeu a răscumpărat pe fiii oamenilor. Mintea şi autoritatea unui om nu trebuie să stăpânească şi să controleze conştiinţa altuia. Bogăţia şi poziţia nu înalţă în ochii lui Dumnezeu pe nici un om mai pe sus de altul. Omul este liber să aleagă a servi lui Dumnezeu, să iubească pe Domnul şi să păzească poruncile Lui.”</a:t>
            </a:r>
            <a:endParaRPr lang="ro-RO" sz="2200">
              <a:solidFill>
                <a:schemeClr val="accent4">
                  <a:lumMod val="20000"/>
                  <a:lumOff val="80000"/>
                </a:schemeClr>
              </a:solidFill>
              <a:effectLst>
                <a:glow rad="101600">
                  <a:schemeClr val="accent4">
                    <a:satMod val="175000"/>
                    <a:alpha val="40000"/>
                  </a:schemeClr>
                </a:glow>
                <a:outerShdw blurRad="50800" dist="50800" dir="5400000" algn="ctr" rotWithShape="0">
                  <a:schemeClr val="accent4">
                    <a:lumMod val="50000"/>
                  </a:schemeClr>
                </a:outerShdw>
              </a:effectLst>
              <a:latin typeface="Arial Black" panose="020B0A04020102020204" pitchFamily="34" charset="0"/>
            </a:endParaRPr>
          </a:p>
        </p:txBody>
      </p:sp>
      <p:sp>
        <p:nvSpPr>
          <p:cNvPr id="4" name="3 Rectángulo"/>
          <p:cNvSpPr/>
          <p:nvPr/>
        </p:nvSpPr>
        <p:spPr>
          <a:xfrm>
            <a:off x="2771800" y="4427820"/>
            <a:ext cx="5976664" cy="369332"/>
          </a:xfrm>
          <a:prstGeom prst="rect">
            <a:avLst/>
          </a:prstGeom>
        </p:spPr>
        <p:txBody>
          <a:bodyPr wrap="square">
            <a:spAutoFit/>
          </a:bodyPr>
          <a:lstStyle/>
          <a:p>
            <a:pPr algn="r"/>
            <a:r>
              <a:rPr lang="ro-RO" b="1" dirty="0" err="1" smtClean="0"/>
              <a:t>E.G.W</a:t>
            </a:r>
            <a:r>
              <a:rPr lang="ro-RO" b="1" dirty="0" smtClean="0"/>
              <a:t>. (</a:t>
            </a:r>
            <a:r>
              <a:rPr lang="ro-RO" b="1" dirty="0" err="1" smtClean="0"/>
              <a:t>CBAZŞ</a:t>
            </a:r>
            <a:r>
              <a:rPr lang="ro-RO" b="1" dirty="0" smtClean="0"/>
              <a:t>, vol. 1, Note auxiliare </a:t>
            </a:r>
            <a:r>
              <a:rPr lang="ro-RO" b="1" dirty="0"/>
              <a:t>asupra </a:t>
            </a:r>
            <a:r>
              <a:rPr lang="ro-RO" b="1" dirty="0" smtClean="0"/>
              <a:t>Exod 21: 1-6)</a:t>
            </a:r>
            <a:endParaRPr lang="ro-RO"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980</Words>
  <Application>Microsoft Office PowerPoint</Application>
  <PresentationFormat>Expunere pe ecran (4:3)</PresentationFormat>
  <Paragraphs>55</Paragraphs>
  <Slides>10</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10</vt:i4>
      </vt:variant>
    </vt:vector>
  </HeadingPairs>
  <TitlesOfParts>
    <vt:vector size="18" baseType="lpstr">
      <vt:lpstr>Arial</vt:lpstr>
      <vt:lpstr>Calibri</vt:lpstr>
      <vt:lpstr>Comic Sans MS</vt:lpstr>
      <vt:lpstr>Wingdings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13 - Viata crestina</dc:title>
  <dc:subject>Studiu Biblic, Trim. IV, 2017 – Mantuirea prin credinta in Epistola catre Romani</dc:subject>
  <dc:creator>Sergio y Eunice Fustero</dc:creator>
  <cp:keywords>http://www.fustero.net/es/index_ro.php</cp:keywords>
  <cp:lastModifiedBy>Tronaru Viorel</cp:lastModifiedBy>
  <cp:revision>102</cp:revision>
  <dcterms:created xsi:type="dcterms:W3CDTF">2010-09-19T07:57:25Z</dcterms:created>
  <dcterms:modified xsi:type="dcterms:W3CDTF">2017-12-27T23:03:23Z</dcterms:modified>
</cp:coreProperties>
</file>