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7" r:id="rId4"/>
    <p:sldId id="257" r:id="rId5"/>
    <p:sldId id="259" r:id="rId6"/>
    <p:sldId id="266" r:id="rId7"/>
    <p:sldId id="261" r:id="rId8"/>
    <p:sldId id="262" r:id="rId9"/>
    <p:sldId id="265"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Wingdings 3" pitchFamily="18" charset="2"/>
      <p:regular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0CADF"/>
    <a:srgbClr val="653C64"/>
    <a:srgbClr val="FFFF99"/>
    <a:srgbClr val="314154"/>
    <a:srgbClr val="607746"/>
    <a:srgbClr val="36290C"/>
    <a:srgbClr val="554113"/>
    <a:srgbClr val="D9AF56"/>
    <a:srgbClr val="9A3836"/>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179106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790933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1562795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3588542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411325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366038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2012832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3146204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912532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134610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36428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1425352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342440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390505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409719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2382942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3858697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1748823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2383102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2316249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2958157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19B6B66-4220-4B66-943C-BACE3C2CC57E}" type="datetimeFigureOut">
              <a:rPr lang="es-ES" smtClean="0"/>
              <a:pPr/>
              <a:t>30/10/2017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3672674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B6B66-4220-4B66-943C-BACE3C2CC57E}" type="datetimeFigureOut">
              <a:rPr lang="es-ES" smtClean="0"/>
              <a:pPr/>
              <a:t>30/10/2017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5E6F8-2207-402D-A887-17DD8EF5A603}" type="slidenum">
              <a:rPr lang="es-ES" smtClean="0"/>
              <a:pPr/>
              <a:t>‹#›</a:t>
            </a:fld>
            <a:endParaRPr lang="es-ES"/>
          </a:p>
        </p:txBody>
      </p:sp>
    </p:spTree>
    <p:extLst>
      <p:ext uri="{BB962C8B-B14F-4D97-AF65-F5344CB8AC3E}">
        <p14:creationId xmlns:p14="http://schemas.microsoft.com/office/powerpoint/2010/main" xmlns="" val="154344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1DBAB-E9CD-41CA-963C-C4EC4AE1254B}" type="datetimeFigureOut">
              <a:rPr lang="es-ES" smtClean="0"/>
              <a:pPr/>
              <a:t>30/10/2017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71444-8FAD-4BD4-BACC-9B545D7C2A68}" type="slidenum">
              <a:rPr lang="es-ES" smtClean="0"/>
              <a:pPr/>
              <a:t>‹#›</a:t>
            </a:fld>
            <a:endParaRPr lang="es-ES"/>
          </a:p>
        </p:txBody>
      </p:sp>
    </p:spTree>
    <p:extLst>
      <p:ext uri="{BB962C8B-B14F-4D97-AF65-F5344CB8AC3E}">
        <p14:creationId xmlns:p14="http://schemas.microsoft.com/office/powerpoint/2010/main" xmlns="" val="989154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455B"/>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E004EEF-983C-4B5B-B32D-F022E3912676}"/>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961842"/>
            <a:ext cx="9144000" cy="5486400"/>
          </a:xfrm>
          <a:prstGeom prst="rect">
            <a:avLst/>
          </a:prstGeom>
        </p:spPr>
      </p:pic>
      <p:sp>
        <p:nvSpPr>
          <p:cNvPr id="4" name="CuadroTexto 3">
            <a:extLst>
              <a:ext uri="{FF2B5EF4-FFF2-40B4-BE49-F238E27FC236}">
                <a16:creationId xmlns:a16="http://schemas.microsoft.com/office/drawing/2014/main" xmlns="" id="{028DEADE-A7C1-4DAA-89AA-4D9BDB1C9E03}"/>
              </a:ext>
            </a:extLst>
          </p:cNvPr>
          <p:cNvSpPr txBox="1"/>
          <p:nvPr/>
        </p:nvSpPr>
        <p:spPr>
          <a:xfrm>
            <a:off x="0" y="0"/>
            <a:ext cx="9144000" cy="1015663"/>
          </a:xfrm>
          <a:prstGeom prst="rect">
            <a:avLst/>
          </a:prstGeom>
          <a:noFill/>
        </p:spPr>
        <p:txBody>
          <a:bodyPr wrap="square" rtlCol="0">
            <a:spAutoFit/>
            <a:scene3d>
              <a:camera prst="orthographicFront"/>
              <a:lightRig rig="brightRoom" dir="t"/>
            </a:scene3d>
            <a:sp3d extrusionH="57150" contourW="12700">
              <a:bevelT w="38100" h="38100" prst="convex"/>
              <a:contourClr>
                <a:srgbClr val="DF6781"/>
              </a:contourClr>
            </a:sp3d>
          </a:bodyPr>
          <a:lstStyle/>
          <a:p>
            <a:pPr algn="ctr"/>
            <a:r>
              <a:rPr lang="ro-RO" sz="6000" b="1">
                <a:ln w="22225">
                  <a:noFill/>
                  <a:prstDash val="solid"/>
                </a:ln>
                <a:solidFill>
                  <a:srgbClr val="F1BDC8"/>
                </a:solidFill>
              </a:rPr>
              <a:t>CREDINȚA </a:t>
            </a:r>
            <a:r>
              <a:rPr lang="ro-RO" sz="6000" b="1">
                <a:ln w="22225">
                  <a:noFill/>
                  <a:prstDash val="solid"/>
                </a:ln>
                <a:solidFill>
                  <a:srgbClr val="F1BDC8"/>
                </a:solidFill>
              </a:rPr>
              <a:t>LUI </a:t>
            </a:r>
            <a:r>
              <a:rPr lang="ro-RO" sz="6000" b="1" smtClean="0">
                <a:ln w="22225">
                  <a:noFill/>
                  <a:prstDash val="solid"/>
                </a:ln>
                <a:solidFill>
                  <a:srgbClr val="F1BDC8"/>
                </a:solidFill>
              </a:rPr>
              <a:t>AVRAAM</a:t>
            </a:r>
            <a:endParaRPr lang="ro-RO" sz="6000" b="1">
              <a:ln w="22225">
                <a:noFill/>
                <a:prstDash val="solid"/>
              </a:ln>
              <a:solidFill>
                <a:srgbClr val="F1BDC8"/>
              </a:solidFill>
            </a:endParaRPr>
          </a:p>
        </p:txBody>
      </p:sp>
      <p:sp>
        <p:nvSpPr>
          <p:cNvPr id="5" name="CuadroTexto 4">
            <a:extLst>
              <a:ext uri="{FF2B5EF4-FFF2-40B4-BE49-F238E27FC236}">
                <a16:creationId xmlns:a16="http://schemas.microsoft.com/office/drawing/2014/main" xmlns="" id="{ED95A19F-A087-4314-9590-D5DAAC0FE131}"/>
              </a:ext>
            </a:extLst>
          </p:cNvPr>
          <p:cNvSpPr txBox="1"/>
          <p:nvPr/>
        </p:nvSpPr>
        <p:spPr>
          <a:xfrm>
            <a:off x="5991790" y="6452551"/>
            <a:ext cx="3095399" cy="338554"/>
          </a:xfrm>
          <a:prstGeom prst="rect">
            <a:avLst/>
          </a:prstGeom>
          <a:noFill/>
        </p:spPr>
        <p:txBody>
          <a:bodyPr wrap="none" rtlCol="0">
            <a:spAutoFit/>
          </a:bodyPr>
          <a:lstStyle/>
          <a:p>
            <a:pPr algn="r"/>
            <a:r>
              <a:rPr lang="ro-RO" sz="1600" b="1" smtClean="0">
                <a:solidFill>
                  <a:srgbClr val="DFD7E1"/>
                </a:solidFill>
              </a:rPr>
              <a:t>Studiul</a:t>
            </a:r>
            <a:r>
              <a:rPr lang="ro-RO" sz="1600" b="1" smtClean="0">
                <a:solidFill>
                  <a:srgbClr val="DFD7E1"/>
                </a:solidFill>
              </a:rPr>
              <a:t> </a:t>
            </a:r>
            <a:r>
              <a:rPr lang="ro-RO" sz="1600" b="1" smtClean="0">
                <a:solidFill>
                  <a:srgbClr val="DFD7E1"/>
                </a:solidFill>
              </a:rPr>
              <a:t>5 </a:t>
            </a:r>
            <a:r>
              <a:rPr lang="ro-RO" sz="1600" b="1" smtClean="0">
                <a:solidFill>
                  <a:srgbClr val="DFD7E1"/>
                </a:solidFill>
              </a:rPr>
              <a:t>pentru</a:t>
            </a:r>
            <a:r>
              <a:rPr lang="ro-RO" sz="1600" b="1" smtClean="0">
                <a:solidFill>
                  <a:srgbClr val="DFD7E1"/>
                </a:solidFill>
              </a:rPr>
              <a:t> 4 </a:t>
            </a:r>
            <a:r>
              <a:rPr lang="ro-RO" sz="1600" b="1" smtClean="0">
                <a:solidFill>
                  <a:srgbClr val="DFD7E1"/>
                </a:solidFill>
              </a:rPr>
              <a:t>noiembrie</a:t>
            </a:r>
            <a:r>
              <a:rPr lang="ro-RO" sz="1600" b="1" smtClean="0">
                <a:solidFill>
                  <a:srgbClr val="DFD7E1"/>
                </a:solidFill>
              </a:rPr>
              <a:t> </a:t>
            </a:r>
            <a:r>
              <a:rPr lang="ro-RO" sz="1600" b="1" smtClean="0">
                <a:solidFill>
                  <a:srgbClr val="DFD7E1"/>
                </a:solidFill>
              </a:rPr>
              <a:t>2017</a:t>
            </a:r>
            <a:endParaRPr lang="ro-RO" sz="1600" b="1">
              <a:solidFill>
                <a:srgbClr val="DFD7E1"/>
              </a:solidFill>
            </a:endParaRPr>
          </a:p>
        </p:txBody>
      </p:sp>
    </p:spTree>
    <p:extLst>
      <p:ext uri="{BB962C8B-B14F-4D97-AF65-F5344CB8AC3E}">
        <p14:creationId xmlns:p14="http://schemas.microsoft.com/office/powerpoint/2010/main" xmlns="" val="814930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B860582-4443-4009-B162-045D76179D4A}"/>
              </a:ext>
            </a:extLst>
          </p:cNvPr>
          <p:cNvSpPr/>
          <p:nvPr/>
        </p:nvSpPr>
        <p:spPr>
          <a:xfrm>
            <a:off x="914399" y="3066586"/>
            <a:ext cx="8229601" cy="959004"/>
          </a:xfrm>
          <a:prstGeom prst="rect">
            <a:avLst/>
          </a:prstGeom>
          <a:solidFill>
            <a:schemeClr val="bg1"/>
          </a:solidFill>
        </p:spPr>
        <p:txBody>
          <a:bodyPr wrap="square" tIns="108000">
            <a:noAutofit/>
          </a:bodyPr>
          <a:lstStyle/>
          <a:p>
            <a:pPr lvl="0" algn="ctr">
              <a:defRPr/>
            </a:pPr>
            <a:r>
              <a:rPr lang="ro-RO" sz="2400" b="1" smtClean="0">
                <a:solidFill>
                  <a:prstClr val="black"/>
                </a:solidFill>
                <a:latin typeface="Comic Sans MS" panose="030F0702030302020204" pitchFamily="66" charset="0"/>
              </a:rPr>
              <a:t>„Deci</a:t>
            </a:r>
            <a:r>
              <a:rPr kumimoji="0" lang="ro-RO" sz="2400" b="1" i="0" u="none" strike="noStrike" kern="1200" cap="none" spc="0" normalizeH="0" baseline="0" smtClean="0">
                <a:ln>
                  <a:noFill/>
                </a:ln>
                <a:solidFill>
                  <a:prstClr val="black"/>
                </a:solidFill>
                <a:effectLst/>
                <a:uLnTx/>
                <a:uFillTx/>
                <a:latin typeface="Comic Sans MS" panose="030F0702030302020204" pitchFamily="66" charset="0"/>
                <a:ea typeface="+mn-ea"/>
                <a:cs typeface="+mn-cs"/>
              </a:rPr>
              <a:t>, prin credinţă desfiinţăm noi Legea? Nicidecum. Dimpotrivă, noi întărim Legea.” </a:t>
            </a:r>
            <a:r>
              <a:rPr kumimoji="0" lang="ro-RO" sz="2000" b="1" i="0" u="none" strike="noStrike" kern="1200" cap="none" spc="0" normalizeH="0" baseline="0" smtClean="0">
                <a:ln>
                  <a:noFill/>
                </a:ln>
                <a:solidFill>
                  <a:prstClr val="black"/>
                </a:solidFill>
                <a:effectLst/>
                <a:uLnTx/>
                <a:uFillTx/>
                <a:latin typeface="Comic Sans MS" panose="030F0702030302020204" pitchFamily="66" charset="0"/>
                <a:ea typeface="+mn-ea"/>
                <a:cs typeface="+mn-cs"/>
              </a:rPr>
              <a:t>(Romani 3:31)</a:t>
            </a:r>
            <a:endParaRPr kumimoji="0" lang="ro-RO" sz="2400" b="1" i="0" u="none" strike="noStrike" kern="1200" cap="none" spc="0" normalizeH="0" baseline="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xmlns="" val="16494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87FBFFF2-8686-4F5B-B527-E3594868E606}"/>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4002107" y="0"/>
            <a:ext cx="5141893" cy="6858000"/>
          </a:xfrm>
          <a:prstGeom prst="rect">
            <a:avLst/>
          </a:prstGeom>
        </p:spPr>
      </p:pic>
      <p:sp>
        <p:nvSpPr>
          <p:cNvPr id="2" name="CuadroTexto 1">
            <a:extLst>
              <a:ext uri="{FF2B5EF4-FFF2-40B4-BE49-F238E27FC236}">
                <a16:creationId xmlns:a16="http://schemas.microsoft.com/office/drawing/2014/main" xmlns="" id="{C1D22A9A-E385-451A-A2AC-BEFF9BAC103F}"/>
              </a:ext>
            </a:extLst>
          </p:cNvPr>
          <p:cNvSpPr txBox="1"/>
          <p:nvPr/>
        </p:nvSpPr>
        <p:spPr>
          <a:xfrm>
            <a:off x="4101585" y="4287326"/>
            <a:ext cx="4942936" cy="2400657"/>
          </a:xfrm>
          <a:prstGeom prst="rect">
            <a:avLst/>
          </a:prstGeom>
          <a:solidFill>
            <a:srgbClr val="C3CEB4"/>
          </a:solidFill>
          <a:ln w="28575">
            <a:solidFill>
              <a:srgbClr val="FFFF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61950">
              <a:buClr>
                <a:srgbClr val="FFFF00"/>
              </a:buClr>
              <a:buSzPct val="120000"/>
            </a:pPr>
            <a:r>
              <a:rPr lang="ro-RO" sz="2000" b="1" smtClean="0"/>
              <a:t>Legea </a:t>
            </a:r>
            <a:r>
              <a:rPr lang="ro-RO" sz="2000" b="1"/>
              <a:t>și </a:t>
            </a:r>
            <a:r>
              <a:rPr lang="ro-RO" sz="2000" b="1" smtClean="0"/>
              <a:t>credința</a:t>
            </a:r>
            <a:r>
              <a:rPr lang="ro-RO" sz="2000" b="1" smtClean="0"/>
              <a:t>. </a:t>
            </a:r>
            <a:r>
              <a:rPr lang="ro-RO" sz="2000" b="1" smtClean="0"/>
              <a:t>Romani</a:t>
            </a:r>
            <a:r>
              <a:rPr lang="ro-RO" sz="2000" b="1" smtClean="0"/>
              <a:t> </a:t>
            </a:r>
            <a:r>
              <a:rPr lang="ro-RO" sz="2000" b="1" smtClean="0"/>
              <a:t>3:31.</a:t>
            </a:r>
            <a:endParaRPr lang="ro-RO" sz="2000" b="1" smtClean="0"/>
          </a:p>
          <a:p>
            <a:pPr marL="800100" lvl="1" indent="-342900">
              <a:buClr>
                <a:srgbClr val="5B6A46"/>
              </a:buClr>
              <a:buFont typeface="Wingdings 3" panose="05040102010807070707" pitchFamily="18" charset="2"/>
              <a:buChar char=""/>
            </a:pPr>
            <a:r>
              <a:rPr lang="ro-RO" sz="2000" b="1" smtClean="0"/>
              <a:t>Credința </a:t>
            </a:r>
            <a:r>
              <a:rPr lang="ro-RO" sz="2000" b="1"/>
              <a:t>lui </a:t>
            </a:r>
            <a:r>
              <a:rPr lang="ro-RO" sz="2000" b="1" smtClean="0"/>
              <a:t>Avraam</a:t>
            </a:r>
            <a:r>
              <a:rPr lang="ro-RO" sz="2000" b="1" smtClean="0"/>
              <a:t>. </a:t>
            </a:r>
            <a:r>
              <a:rPr lang="ro-RO" sz="2000" b="1" smtClean="0"/>
              <a:t>Romani</a:t>
            </a:r>
            <a:r>
              <a:rPr lang="ro-RO" sz="2000" b="1" smtClean="0"/>
              <a:t> </a:t>
            </a:r>
            <a:r>
              <a:rPr lang="ro-RO" sz="2000" b="1" smtClean="0"/>
              <a:t>4:1-5.</a:t>
            </a:r>
            <a:endParaRPr lang="ro-RO" sz="2000" b="1" smtClean="0"/>
          </a:p>
          <a:p>
            <a:pPr marL="800100" lvl="1" indent="-342900">
              <a:buClr>
                <a:srgbClr val="5B6A46"/>
              </a:buClr>
              <a:buFont typeface="Wingdings 3" panose="05040102010807070707" pitchFamily="18" charset="2"/>
              <a:buChar char=""/>
            </a:pPr>
            <a:r>
              <a:rPr lang="ro-RO" sz="2000" b="1" smtClean="0"/>
              <a:t>Credința </a:t>
            </a:r>
            <a:r>
              <a:rPr lang="ro-RO" sz="2000" b="1"/>
              <a:t>lui </a:t>
            </a:r>
            <a:r>
              <a:rPr lang="ro-RO" sz="2000" b="1" smtClean="0"/>
              <a:t>David</a:t>
            </a:r>
            <a:r>
              <a:rPr lang="ro-RO" sz="2000" b="1" smtClean="0"/>
              <a:t>. </a:t>
            </a:r>
            <a:r>
              <a:rPr lang="ro-RO" sz="2000" b="1" smtClean="0"/>
              <a:t>Romani</a:t>
            </a:r>
            <a:r>
              <a:rPr lang="ro-RO" sz="2000" b="1" smtClean="0"/>
              <a:t> </a:t>
            </a:r>
            <a:r>
              <a:rPr lang="ro-RO" sz="2000" b="1" smtClean="0"/>
              <a:t>4:6-8.</a:t>
            </a:r>
            <a:endParaRPr lang="ro-RO" sz="2000" b="1" smtClean="0"/>
          </a:p>
          <a:p>
            <a:pPr marL="361950">
              <a:spcBef>
                <a:spcPts val="1200"/>
              </a:spcBef>
              <a:buClr>
                <a:srgbClr val="FFFF00"/>
              </a:buClr>
              <a:buSzPct val="120000"/>
            </a:pPr>
            <a:r>
              <a:rPr lang="ro-RO" sz="2000" b="1" smtClean="0"/>
              <a:t>Rolul </a:t>
            </a:r>
            <a:r>
              <a:rPr lang="ro-RO" sz="2000" b="1" smtClean="0"/>
              <a:t>Legii</a:t>
            </a:r>
            <a:r>
              <a:rPr lang="ro-RO" sz="2000" b="1" smtClean="0"/>
              <a:t>.</a:t>
            </a:r>
          </a:p>
          <a:p>
            <a:pPr marL="800100" lvl="1" indent="-342900">
              <a:buClr>
                <a:srgbClr val="5B6A46"/>
              </a:buClr>
              <a:buFont typeface="Wingdings 3" panose="05040102010807070707" pitchFamily="18" charset="2"/>
              <a:buChar char=""/>
            </a:pPr>
            <a:r>
              <a:rPr lang="ro-RO" sz="2000" b="1" smtClean="0"/>
              <a:t>Legea </a:t>
            </a:r>
            <a:r>
              <a:rPr lang="ro-RO" sz="2000" b="1"/>
              <a:t>și </a:t>
            </a:r>
            <a:r>
              <a:rPr lang="ro-RO" sz="2000" b="1" smtClean="0"/>
              <a:t>făgăduința</a:t>
            </a:r>
            <a:r>
              <a:rPr lang="ro-RO" sz="2000" b="1" smtClean="0"/>
              <a:t>. </a:t>
            </a:r>
            <a:r>
              <a:rPr lang="ro-RO" sz="2000" b="1" smtClean="0"/>
              <a:t>Romani</a:t>
            </a:r>
            <a:r>
              <a:rPr lang="ro-RO" sz="2000" b="1" smtClean="0"/>
              <a:t> </a:t>
            </a:r>
            <a:r>
              <a:rPr lang="ro-RO" sz="2000" b="1" smtClean="0"/>
              <a:t>4:9-17.</a:t>
            </a:r>
            <a:endParaRPr lang="ro-RO" sz="2000" b="1" smtClean="0"/>
          </a:p>
          <a:p>
            <a:pPr marL="800100" lvl="1" indent="-342900">
              <a:buClr>
                <a:srgbClr val="5B6A46"/>
              </a:buClr>
              <a:buFont typeface="Wingdings 3" panose="05040102010807070707" pitchFamily="18" charset="2"/>
              <a:buChar char=""/>
            </a:pPr>
            <a:r>
              <a:rPr lang="ro-RO" sz="2000" b="1" smtClean="0"/>
              <a:t>Legea </a:t>
            </a:r>
            <a:r>
              <a:rPr lang="ro-RO" sz="2000" b="1"/>
              <a:t>și </a:t>
            </a:r>
            <a:r>
              <a:rPr lang="ro-RO" sz="2000" b="1" smtClean="0"/>
              <a:t>mântuirea</a:t>
            </a:r>
            <a:r>
              <a:rPr lang="ro-RO" sz="2000" b="1" smtClean="0"/>
              <a:t>. </a:t>
            </a:r>
            <a:r>
              <a:rPr lang="ro-RO" sz="2000" b="1" smtClean="0"/>
              <a:t>Galateni</a:t>
            </a:r>
            <a:r>
              <a:rPr lang="ro-RO" sz="2000" b="1" smtClean="0"/>
              <a:t> </a:t>
            </a:r>
            <a:r>
              <a:rPr lang="ro-RO" sz="2000" b="1" smtClean="0"/>
              <a:t>3:21-23.</a:t>
            </a:r>
            <a:endParaRPr lang="ro-RO" sz="2000" b="1" smtClean="0"/>
          </a:p>
          <a:p>
            <a:pPr marL="800100" lvl="1" indent="-342900">
              <a:buClr>
                <a:srgbClr val="5B6A46"/>
              </a:buClr>
              <a:buFont typeface="Wingdings 3" panose="05040102010807070707" pitchFamily="18" charset="2"/>
              <a:buChar char=""/>
            </a:pPr>
            <a:r>
              <a:rPr lang="ro-RO" sz="2000" b="1" smtClean="0"/>
              <a:t>Legea </a:t>
            </a:r>
            <a:r>
              <a:rPr lang="ro-RO" sz="2000" b="1"/>
              <a:t>și </a:t>
            </a:r>
            <a:r>
              <a:rPr lang="ro-RO" sz="2000" b="1" smtClean="0"/>
              <a:t>păcatul</a:t>
            </a:r>
            <a:r>
              <a:rPr lang="ro-RO" sz="2000" b="1" smtClean="0"/>
              <a:t>. </a:t>
            </a:r>
            <a:r>
              <a:rPr lang="ro-RO" sz="2000" b="1" smtClean="0"/>
              <a:t>Romani</a:t>
            </a:r>
            <a:r>
              <a:rPr lang="ro-RO" sz="2000" b="1" smtClean="0"/>
              <a:t> </a:t>
            </a:r>
            <a:r>
              <a:rPr lang="ro-RO" sz="2000" b="1" smtClean="0"/>
              <a:t>3:20.</a:t>
            </a:r>
            <a:endParaRPr lang="ro-RO" sz="2000" b="1"/>
          </a:p>
        </p:txBody>
      </p:sp>
      <p:sp>
        <p:nvSpPr>
          <p:cNvPr id="3" name="CuadroTexto 2">
            <a:extLst>
              <a:ext uri="{FF2B5EF4-FFF2-40B4-BE49-F238E27FC236}">
                <a16:creationId xmlns:a16="http://schemas.microsoft.com/office/drawing/2014/main" xmlns="" id="{6F27E71A-0307-4B9D-BBC4-5CA7E603159F}"/>
              </a:ext>
            </a:extLst>
          </p:cNvPr>
          <p:cNvSpPr txBox="1"/>
          <p:nvPr/>
        </p:nvSpPr>
        <p:spPr>
          <a:xfrm>
            <a:off x="129397" y="71527"/>
            <a:ext cx="3778369" cy="6786473"/>
          </a:xfrm>
          <a:prstGeom prst="rect">
            <a:avLst/>
          </a:prstGeom>
          <a:noFill/>
        </p:spPr>
        <p:txBody>
          <a:bodyPr wrap="square" rtlCol="0">
            <a:spAutoFit/>
          </a:bodyPr>
          <a:lstStyle/>
          <a:p>
            <a:pPr>
              <a:spcBef>
                <a:spcPts val="600"/>
              </a:spcBef>
            </a:pPr>
            <a:r>
              <a:rPr lang="ro-RO" sz="2000" b="1"/>
              <a:t>La 31 octombrie 1517, Martin Luther expune pe porțile bisericii Palatului din Wittenberg cele 95 de teze ale sale, teze ce chestionau eficacitatea indulgențelor în obținerea mântuirii credincioșilor. </a:t>
            </a:r>
          </a:p>
          <a:p>
            <a:pPr>
              <a:spcBef>
                <a:spcPts val="600"/>
              </a:spcBef>
            </a:pPr>
            <a:r>
              <a:rPr lang="ro-RO" sz="2000" b="1"/>
              <a:t>500 de ani mai târziu, moștenitorii reformei continuă să extragă din cartea către Romani baza autentică pentru mântuirea credincioșilor: credința în Isus </a:t>
            </a:r>
            <a:r>
              <a:rPr lang="ro-RO" sz="2000" b="1"/>
              <a:t>Hristos</a:t>
            </a:r>
            <a:r>
              <a:rPr lang="ro-RO" sz="2000" b="1" smtClean="0"/>
              <a:t>.</a:t>
            </a:r>
            <a:endParaRPr lang="ro-RO" sz="2000" b="1" smtClean="0"/>
          </a:p>
          <a:p>
            <a:pPr>
              <a:spcBef>
                <a:spcPts val="600"/>
              </a:spcBef>
            </a:pPr>
            <a:r>
              <a:rPr lang="ro-RO" sz="2000" b="1" smtClean="0"/>
              <a:t>În </a:t>
            </a:r>
            <a:r>
              <a:rPr lang="ro-RO" sz="2000" b="1"/>
              <a:t>acest studiu vedem cum aceasta este aceeași formă de mântuire care a fost oferită și credincioșilor dinainte de Isus. </a:t>
            </a:r>
          </a:p>
          <a:p>
            <a:pPr>
              <a:spcBef>
                <a:spcPts val="600"/>
              </a:spcBef>
            </a:pPr>
            <a:r>
              <a:rPr lang="ro-RO" sz="2000" b="1"/>
              <a:t>Vom revizui, deasemenea, și relația dintre lege și mântuire, după cum o expune apostolul Pavel</a:t>
            </a:r>
            <a:r>
              <a:rPr lang="ro-RO" sz="2000" b="1"/>
              <a:t>. </a:t>
            </a:r>
            <a:endParaRPr lang="ro-RO" sz="2000" b="1"/>
          </a:p>
        </p:txBody>
      </p:sp>
      <p:pic>
        <p:nvPicPr>
          <p:cNvPr id="8" name="Imagen 7">
            <a:extLst>
              <a:ext uri="{FF2B5EF4-FFF2-40B4-BE49-F238E27FC236}">
                <a16:creationId xmlns:a16="http://schemas.microsoft.com/office/drawing/2014/main" xmlns="" id="{12CA5846-A412-4665-BD7E-39CC3E1C2AC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180230" y="4358154"/>
            <a:ext cx="305508" cy="289596"/>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xmlns="" id="{5AF96055-66A3-414D-A813-AF35864DFE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180230" y="5381328"/>
            <a:ext cx="305508" cy="2895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005397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
                                            <p:bg/>
                                          </p:spTgt>
                                        </p:tgtEl>
                                        <p:attrNameLst>
                                          <p:attrName>style.visibility</p:attrName>
                                        </p:attrNameLst>
                                      </p:cBhvr>
                                      <p:to>
                                        <p:strVal val="visible"/>
                                      </p:to>
                                    </p:set>
                                    <p:animEffect transition="in" filter="wheel(1)">
                                      <p:cBhvr>
                                        <p:cTn id="39" dur="1000"/>
                                        <p:tgtEl>
                                          <p:spTgt spid="2">
                                            <p:bg/>
                                          </p:spTgt>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
                                            <p:txEl>
                                              <p:pRg st="4" end="4"/>
                                            </p:txEl>
                                          </p:spTgt>
                                        </p:tgtEl>
                                        <p:attrNameLst>
                                          <p:attrName>style.visibility</p:attrName>
                                        </p:attrNameLst>
                                      </p:cBhvr>
                                      <p:to>
                                        <p:strVal val="visible"/>
                                      </p:to>
                                    </p:set>
                                    <p:animEffect transition="in" filter="wipe(left)">
                                      <p:cBhvr>
                                        <p:cTn id="68" dur="500"/>
                                        <p:tgtEl>
                                          <p:spTgt spid="2">
                                            <p:txEl>
                                              <p:pRg st="4" end="4"/>
                                            </p:tx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
                                            <p:txEl>
                                              <p:pRg st="5" end="5"/>
                                            </p:txEl>
                                          </p:spTgt>
                                        </p:tgtEl>
                                        <p:attrNameLst>
                                          <p:attrName>style.visibility</p:attrName>
                                        </p:attrNameLst>
                                      </p:cBhvr>
                                      <p:to>
                                        <p:strVal val="visible"/>
                                      </p:to>
                                    </p:set>
                                    <p:animEffect transition="in" filter="wipe(left)">
                                      <p:cBhvr>
                                        <p:cTn id="71" dur="500"/>
                                        <p:tgtEl>
                                          <p:spTgt spid="2">
                                            <p:txEl>
                                              <p:pRg st="5" end="5"/>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txEl>
                                              <p:pRg st="6" end="6"/>
                                            </p:txEl>
                                          </p:spTgt>
                                        </p:tgtEl>
                                        <p:attrNameLst>
                                          <p:attrName>style.visibility</p:attrName>
                                        </p:attrNameLst>
                                      </p:cBhvr>
                                      <p:to>
                                        <p:strVal val="visible"/>
                                      </p:to>
                                    </p:set>
                                    <p:animEffect transition="in" filter="wipe(left)">
                                      <p:cBhvr>
                                        <p:cTn id="7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FB0E84C7-CC47-4842-9465-E4A5DABDD71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1952" y="1407643"/>
            <a:ext cx="6860230" cy="363018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8F7B2C43-BB4A-46CE-908D-0C662C86EC98}"/>
              </a:ext>
            </a:extLst>
          </p:cNvPr>
          <p:cNvSpPr/>
          <p:nvPr/>
        </p:nvSpPr>
        <p:spPr>
          <a:xfrm>
            <a:off x="1" y="-34504"/>
            <a:ext cx="6993936" cy="769441"/>
          </a:xfrm>
          <a:prstGeom prst="rect">
            <a:avLst/>
          </a:prstGeom>
        </p:spPr>
        <p:txBody>
          <a:bodyPr wrap="square">
            <a:spAutoFit/>
          </a:bodyPr>
          <a:lstStyle/>
          <a:p>
            <a:pPr algn="ctr"/>
            <a:r>
              <a:rPr lang="ro-RO" sz="4400" b="1">
                <a:ln w="12700">
                  <a:solidFill>
                    <a:srgbClr val="0F5067"/>
                  </a:solidFill>
                  <a:prstDash val="solid"/>
                </a:ln>
                <a:pattFill prst="ltDnDiag">
                  <a:fgClr>
                    <a:schemeClr val="accent5">
                      <a:lumMod val="60000"/>
                      <a:lumOff val="40000"/>
                    </a:schemeClr>
                  </a:fgClr>
                  <a:bgClr>
                    <a:schemeClr val="bg1"/>
                  </a:bgClr>
                </a:pattFill>
              </a:rPr>
              <a:t>CREDINȚA </a:t>
            </a:r>
            <a:r>
              <a:rPr lang="ro-RO" sz="4400" b="1">
                <a:ln w="12700">
                  <a:solidFill>
                    <a:srgbClr val="0F5067"/>
                  </a:solidFill>
                  <a:prstDash val="solid"/>
                </a:ln>
                <a:pattFill prst="ltDnDiag">
                  <a:fgClr>
                    <a:schemeClr val="accent5">
                      <a:lumMod val="60000"/>
                      <a:lumOff val="40000"/>
                    </a:schemeClr>
                  </a:fgClr>
                  <a:bgClr>
                    <a:schemeClr val="bg1"/>
                  </a:bgClr>
                </a:pattFill>
              </a:rPr>
              <a:t>LUI </a:t>
            </a:r>
            <a:r>
              <a:rPr lang="ro-RO" sz="4400" b="1" smtClean="0">
                <a:ln w="12700">
                  <a:solidFill>
                    <a:srgbClr val="0F5067"/>
                  </a:solidFill>
                  <a:prstDash val="solid"/>
                </a:ln>
                <a:pattFill prst="ltDnDiag">
                  <a:fgClr>
                    <a:schemeClr val="accent5">
                      <a:lumMod val="60000"/>
                      <a:lumOff val="40000"/>
                    </a:schemeClr>
                  </a:fgClr>
                  <a:bgClr>
                    <a:schemeClr val="bg1"/>
                  </a:bgClr>
                </a:pattFill>
              </a:rPr>
              <a:t>AVRAAM</a:t>
            </a:r>
            <a:endParaRPr lang="ro-RO" sz="4400" b="1">
              <a:ln w="12700">
                <a:solidFill>
                  <a:srgbClr val="0F5067"/>
                </a:solidFill>
                <a:prstDash val="solid"/>
              </a:ln>
              <a:pattFill prst="ltDnDiag">
                <a:fgClr>
                  <a:schemeClr val="accent5">
                    <a:lumMod val="60000"/>
                    <a:lumOff val="40000"/>
                  </a:schemeClr>
                </a:fgClr>
                <a:bgClr>
                  <a:schemeClr val="bg1"/>
                </a:bgClr>
              </a:pattFill>
            </a:endParaRPr>
          </a:p>
        </p:txBody>
      </p:sp>
      <p:sp>
        <p:nvSpPr>
          <p:cNvPr id="3" name="Rectángulo 2">
            <a:extLst>
              <a:ext uri="{FF2B5EF4-FFF2-40B4-BE49-F238E27FC236}">
                <a16:creationId xmlns:a16="http://schemas.microsoft.com/office/drawing/2014/main" xmlns="" id="{2A7CC2D9-7150-41D8-9E94-06C59F36876B}"/>
              </a:ext>
            </a:extLst>
          </p:cNvPr>
          <p:cNvSpPr/>
          <p:nvPr/>
        </p:nvSpPr>
        <p:spPr>
          <a:xfrm>
            <a:off x="107830" y="657826"/>
            <a:ext cx="6739538" cy="646331"/>
          </a:xfrm>
          <a:prstGeom prst="rect">
            <a:avLst/>
          </a:prstGeom>
          <a:gradFill flip="none" rotWithShape="1">
            <a:gsLst>
              <a:gs pos="0">
                <a:srgbClr val="3EB8E3">
                  <a:tint val="66000"/>
                  <a:satMod val="160000"/>
                </a:srgbClr>
              </a:gs>
              <a:gs pos="50000">
                <a:srgbClr val="3EB8E3">
                  <a:tint val="44500"/>
                  <a:satMod val="160000"/>
                </a:srgbClr>
              </a:gs>
              <a:gs pos="100000">
                <a:srgbClr val="3EB8E3">
                  <a:tint val="23500"/>
                  <a:satMod val="160000"/>
                </a:srgbClr>
              </a:gs>
            </a:gsLst>
            <a:lin ang="5400000" scaled="1"/>
            <a:tileRect/>
          </a:gradFill>
          <a:ln w="19050">
            <a:solidFill>
              <a:srgbClr val="0F5067"/>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ro-RO" b="1" dirty="0" smtClean="0">
                <a:latin typeface="Comic Sans MS" panose="030F0702030302020204" pitchFamily="66" charset="0"/>
              </a:rPr>
              <a:t>“Căci ce zice Scriptura? Avraam a crezut pe Dumnezeu, şi aceasta i s-a socotit ca neprihănire.” </a:t>
            </a:r>
            <a:r>
              <a:rPr lang="ro-RO" sz="1600" b="1" dirty="0" smtClean="0">
                <a:latin typeface="Comic Sans MS" panose="030F0702030302020204" pitchFamily="66" charset="0"/>
              </a:rPr>
              <a:t>(Romani 4:3)</a:t>
            </a:r>
            <a:endParaRPr lang="ro-RO" sz="1600"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3FCA6368-EAC1-44C8-8751-262BAB1C180D}"/>
              </a:ext>
            </a:extLst>
          </p:cNvPr>
          <p:cNvSpPr txBox="1"/>
          <p:nvPr/>
        </p:nvSpPr>
        <p:spPr>
          <a:xfrm>
            <a:off x="107830" y="5052695"/>
            <a:ext cx="8928341" cy="1708160"/>
          </a:xfrm>
          <a:prstGeom prst="rect">
            <a:avLst/>
          </a:prstGeom>
          <a:noFill/>
        </p:spPr>
        <p:txBody>
          <a:bodyPr wrap="square" rtlCol="0">
            <a:spAutoFit/>
          </a:bodyPr>
          <a:lstStyle/>
          <a:p>
            <a:pPr>
              <a:spcBef>
                <a:spcPts val="600"/>
              </a:spcBef>
            </a:pPr>
            <a:r>
              <a:rPr lang="ro-RO" sz="2000" b="1" dirty="0">
                <a:solidFill>
                  <a:schemeClr val="bg1"/>
                </a:solidFill>
                <a:effectLst>
                  <a:glow rad="127000">
                    <a:schemeClr val="tx1"/>
                  </a:glow>
                </a:effectLst>
              </a:rPr>
              <a:t>Pentru a lămuri acest punct, Pavel ne prezintă exemplul patriarhului Avraam. El a ajuns neprihănit prin </a:t>
            </a:r>
            <a:r>
              <a:rPr lang="ro-RO" sz="2000" b="1" dirty="0" err="1">
                <a:solidFill>
                  <a:schemeClr val="bg1"/>
                </a:solidFill>
                <a:effectLst>
                  <a:glow rad="127000">
                    <a:schemeClr val="tx1"/>
                  </a:glow>
                </a:effectLst>
              </a:rPr>
              <a:t>credință</a:t>
            </a:r>
            <a:r>
              <a:rPr lang="ro-RO" sz="2000" b="1" dirty="0">
                <a:solidFill>
                  <a:schemeClr val="bg1"/>
                </a:solidFill>
                <a:effectLst>
                  <a:glow rad="127000">
                    <a:schemeClr val="tx1"/>
                  </a:glow>
                </a:effectLst>
              </a:rPr>
              <a:t>, nu prin fapte. </a:t>
            </a:r>
            <a:r>
              <a:rPr lang="ro-RO" sz="2000" b="1" dirty="0" err="1">
                <a:solidFill>
                  <a:schemeClr val="bg1"/>
                </a:solidFill>
                <a:effectLst>
                  <a:glow rad="127000">
                    <a:schemeClr val="tx1"/>
                  </a:glow>
                </a:effectLst>
              </a:rPr>
              <a:t>Și</a:t>
            </a:r>
            <a:r>
              <a:rPr lang="ro-RO" sz="2000" b="1" dirty="0">
                <a:solidFill>
                  <a:schemeClr val="bg1"/>
                </a:solidFill>
                <a:effectLst>
                  <a:glow rad="127000">
                    <a:schemeClr val="tx1"/>
                  </a:glow>
                </a:effectLst>
              </a:rPr>
              <a:t>, în plus, chiar fără a fi circumcis </a:t>
            </a:r>
            <a:r>
              <a:rPr lang="ro-RO" sz="2000" b="1" dirty="0" err="1">
                <a:solidFill>
                  <a:schemeClr val="bg1"/>
                </a:solidFill>
                <a:effectLst>
                  <a:glow rad="127000">
                    <a:schemeClr val="tx1"/>
                  </a:glow>
                </a:effectLst>
              </a:rPr>
              <a:t>și</a:t>
            </a:r>
            <a:r>
              <a:rPr lang="ro-RO" sz="2000" b="1" dirty="0">
                <a:solidFill>
                  <a:schemeClr val="bg1"/>
                </a:solidFill>
                <a:effectLst>
                  <a:glow rad="127000">
                    <a:schemeClr val="tx1"/>
                  </a:glow>
                </a:effectLst>
              </a:rPr>
              <a:t> fiind din categoria neamurilor </a:t>
            </a:r>
            <a:r>
              <a:rPr lang="ro-RO" sz="2000" b="1" dirty="0" smtClean="0">
                <a:solidFill>
                  <a:schemeClr val="bg1"/>
                </a:solidFill>
                <a:effectLst>
                  <a:glow rad="127000">
                    <a:schemeClr val="tx1"/>
                  </a:glow>
                </a:effectLst>
              </a:rPr>
              <a:t>(pentru </a:t>
            </a:r>
            <a:r>
              <a:rPr lang="ro-RO" sz="2000" b="1" dirty="0">
                <a:solidFill>
                  <a:schemeClr val="bg1"/>
                </a:solidFill>
                <a:effectLst>
                  <a:glow rad="127000">
                    <a:schemeClr val="tx1"/>
                  </a:glow>
                </a:effectLst>
              </a:rPr>
              <a:t>că nu exista încă poporul </a:t>
            </a:r>
            <a:r>
              <a:rPr lang="ro-RO" sz="2000" b="1" dirty="0" smtClean="0">
                <a:solidFill>
                  <a:schemeClr val="bg1"/>
                </a:solidFill>
                <a:effectLst>
                  <a:glow rad="127000">
                    <a:schemeClr val="tx1"/>
                  </a:glow>
                </a:effectLst>
              </a:rPr>
              <a:t>Israel).</a:t>
            </a:r>
          </a:p>
          <a:p>
            <a:pPr>
              <a:spcBef>
                <a:spcPts val="600"/>
              </a:spcBef>
            </a:pPr>
            <a:r>
              <a:rPr lang="ro-RO" sz="2000" b="1" dirty="0" smtClean="0">
                <a:solidFill>
                  <a:schemeClr val="bg1"/>
                </a:solidFill>
                <a:effectLst>
                  <a:glow rad="127000">
                    <a:schemeClr val="tx1"/>
                  </a:glow>
                </a:effectLst>
              </a:rPr>
              <a:t>Aceste </a:t>
            </a:r>
            <a:r>
              <a:rPr lang="ro-RO" sz="2000" b="1" dirty="0">
                <a:solidFill>
                  <a:schemeClr val="bg1"/>
                </a:solidFill>
                <a:effectLst>
                  <a:glow rad="127000">
                    <a:schemeClr val="tx1"/>
                  </a:glow>
                </a:effectLst>
              </a:rPr>
              <a:t>aspecte erau complet în contradictoriu cu </a:t>
            </a:r>
            <a:r>
              <a:rPr lang="ro-RO" sz="2000" b="1" dirty="0" err="1">
                <a:solidFill>
                  <a:schemeClr val="bg1"/>
                </a:solidFill>
                <a:effectLst>
                  <a:glow rad="127000">
                    <a:schemeClr val="tx1"/>
                  </a:glow>
                </a:effectLst>
              </a:rPr>
              <a:t>insistențele</a:t>
            </a:r>
            <a:r>
              <a:rPr lang="ro-RO" sz="2000" b="1" dirty="0">
                <a:solidFill>
                  <a:schemeClr val="bg1"/>
                </a:solidFill>
                <a:effectLst>
                  <a:glow rad="127000">
                    <a:schemeClr val="tx1"/>
                  </a:glow>
                </a:effectLst>
              </a:rPr>
              <a:t> celor care subliniază că un </a:t>
            </a:r>
            <a:r>
              <a:rPr lang="ro-RO" sz="2000" b="1" dirty="0" err="1">
                <a:solidFill>
                  <a:schemeClr val="bg1"/>
                </a:solidFill>
                <a:effectLst>
                  <a:glow rad="127000">
                    <a:schemeClr val="tx1"/>
                  </a:glow>
                </a:effectLst>
              </a:rPr>
              <a:t>creștin</a:t>
            </a:r>
            <a:r>
              <a:rPr lang="ro-RO" sz="2000" b="1" dirty="0">
                <a:solidFill>
                  <a:schemeClr val="bg1"/>
                </a:solidFill>
                <a:effectLst>
                  <a:glow rad="127000">
                    <a:schemeClr val="tx1"/>
                  </a:glow>
                </a:effectLst>
              </a:rPr>
              <a:t> trebuie să devină iudeu pentru a putea fi mântuit. </a:t>
            </a:r>
          </a:p>
        </p:txBody>
      </p:sp>
      <p:sp>
        <p:nvSpPr>
          <p:cNvPr id="7" name="Rectángulo 6">
            <a:extLst>
              <a:ext uri="{FF2B5EF4-FFF2-40B4-BE49-F238E27FC236}">
                <a16:creationId xmlns:a16="http://schemas.microsoft.com/office/drawing/2014/main" xmlns="" id="{3B8DA0B9-7449-4066-85E0-462EED3C15D5}"/>
              </a:ext>
            </a:extLst>
          </p:cNvPr>
          <p:cNvSpPr/>
          <p:nvPr/>
        </p:nvSpPr>
        <p:spPr>
          <a:xfrm>
            <a:off x="6948326" y="2181353"/>
            <a:ext cx="2150061" cy="2246769"/>
          </a:xfrm>
          <a:prstGeom prst="rect">
            <a:avLst/>
          </a:prstGeom>
        </p:spPr>
        <p:txBody>
          <a:bodyPr wrap="square">
            <a:spAutoFit/>
          </a:bodyPr>
          <a:lstStyle/>
          <a:p>
            <a:pPr algn="ctr">
              <a:spcBef>
                <a:spcPts val="600"/>
              </a:spcBef>
            </a:pPr>
            <a:r>
              <a:rPr lang="ro-RO" sz="2000" b="1" smtClean="0">
                <a:solidFill>
                  <a:schemeClr val="bg1"/>
                </a:solidFill>
                <a:effectLst>
                  <a:outerShdw blurRad="50800" dist="50800" dir="5400000" algn="ctr" rotWithShape="0">
                    <a:schemeClr val="tx1"/>
                  </a:outerShdw>
                </a:effectLst>
              </a:rPr>
              <a:t>Romani</a:t>
            </a:r>
            <a:r>
              <a:rPr lang="ro-RO" sz="2000" b="1" smtClean="0">
                <a:solidFill>
                  <a:schemeClr val="bg1"/>
                </a:solidFill>
                <a:effectLst>
                  <a:outerShdw blurRad="50800" dist="50800" dir="5400000" algn="ctr" rotWithShape="0">
                    <a:schemeClr val="tx1"/>
                  </a:outerShdw>
                </a:effectLst>
              </a:rPr>
              <a:t> </a:t>
            </a:r>
            <a:r>
              <a:rPr lang="ro-RO" sz="2000" b="1" smtClean="0">
                <a:solidFill>
                  <a:schemeClr val="bg1"/>
                </a:solidFill>
                <a:effectLst>
                  <a:outerShdw blurRad="50800" dist="50800" dir="5400000" algn="ctr" rotWithShape="0">
                    <a:schemeClr val="tx1"/>
                  </a:outerShdw>
                </a:effectLst>
              </a:rPr>
              <a:t>3:31 lasă </a:t>
            </a:r>
            <a:r>
              <a:rPr lang="ro-RO" sz="2000" b="1">
                <a:solidFill>
                  <a:schemeClr val="bg1"/>
                </a:solidFill>
                <a:effectLst>
                  <a:outerShdw blurRad="50800" dist="50800" dir="5400000" algn="ctr" rotWithShape="0">
                    <a:schemeClr val="tx1"/>
                  </a:outerShdw>
                </a:effectLst>
              </a:rPr>
              <a:t>clar faptul că legea și credința nu se exclud reciproc, ci credința confirmă legea</a:t>
            </a:r>
            <a:r>
              <a:rPr lang="ro-RO" sz="2000" b="1">
                <a:solidFill>
                  <a:schemeClr val="bg1"/>
                </a:solidFill>
                <a:effectLst>
                  <a:outerShdw blurRad="50800" dist="50800" dir="5400000" algn="ctr" rotWithShape="0">
                    <a:schemeClr val="tx1"/>
                  </a:outerShdw>
                </a:effectLst>
              </a:rPr>
              <a:t>. </a:t>
            </a:r>
            <a:endParaRPr lang="ro-RO" sz="2000" b="1">
              <a:solidFill>
                <a:schemeClr val="bg1"/>
              </a:solidFill>
              <a:effectLst>
                <a:outerShdw blurRad="50800" dist="50800" dir="5400000" algn="ctr" rotWithShape="0">
                  <a:schemeClr val="tx1"/>
                </a:outerShdw>
              </a:effectLst>
            </a:endParaRPr>
          </a:p>
        </p:txBody>
      </p:sp>
      <p:grpSp>
        <p:nvGrpSpPr>
          <p:cNvPr id="14" name="Grupo 13">
            <a:extLst>
              <a:ext uri="{FF2B5EF4-FFF2-40B4-BE49-F238E27FC236}">
                <a16:creationId xmlns:a16="http://schemas.microsoft.com/office/drawing/2014/main" xmlns="" id="{6DBF2D16-9105-4788-8528-02C4663AA205}"/>
              </a:ext>
            </a:extLst>
          </p:cNvPr>
          <p:cNvGrpSpPr/>
          <p:nvPr/>
        </p:nvGrpSpPr>
        <p:grpSpPr>
          <a:xfrm>
            <a:off x="7012594" y="113321"/>
            <a:ext cx="2148658" cy="1702279"/>
            <a:chOff x="7039550" y="90484"/>
            <a:chExt cx="2148658" cy="1702279"/>
          </a:xfrm>
        </p:grpSpPr>
        <p:pic>
          <p:nvPicPr>
            <p:cNvPr id="9" name="Imagen 8">
              <a:extLst>
                <a:ext uri="{FF2B5EF4-FFF2-40B4-BE49-F238E27FC236}">
                  <a16:creationId xmlns:a16="http://schemas.microsoft.com/office/drawing/2014/main" xmlns="" id="{9D2E65FF-799D-49F7-8DEB-C6B9F1FB2BD7}"/>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039550" y="90484"/>
              <a:ext cx="2058837" cy="1689599"/>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xmlns="" id="{557C93B8-3627-44D2-97F2-95A92A0534A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911499" y="90485"/>
              <a:ext cx="1276709" cy="1702278"/>
            </a:xfrm>
            <a:prstGeom prst="rect">
              <a:avLst/>
            </a:prstGeom>
          </p:spPr>
        </p:pic>
      </p:grpSp>
    </p:spTree>
    <p:extLst>
      <p:ext uri="{BB962C8B-B14F-4D97-AF65-F5344CB8AC3E}">
        <p14:creationId xmlns:p14="http://schemas.microsoft.com/office/powerpoint/2010/main" xmlns="" val="2651372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par>
                          <p:cTn id="35" fill="hold">
                            <p:stCondLst>
                              <p:cond delay="500"/>
                            </p:stCondLst>
                            <p:childTnLst>
                              <p:par>
                                <p:cTn id="36" presetID="47" presetClass="entr" presetSubtype="0"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anim calcmode="lin" valueType="num">
                                      <p:cBhvr>
                                        <p:cTn id="4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BF865A9-157B-419E-BD35-5EAFA9FBF394}"/>
              </a:ext>
            </a:extLst>
          </p:cNvPr>
          <p:cNvSpPr/>
          <p:nvPr/>
        </p:nvSpPr>
        <p:spPr>
          <a:xfrm>
            <a:off x="1" y="-62146"/>
            <a:ext cx="9143998" cy="830997"/>
          </a:xfrm>
          <a:prstGeom prst="rect">
            <a:avLst/>
          </a:prstGeom>
        </p:spPr>
        <p:txBody>
          <a:bodyPr wrap="square">
            <a:spAutoFit/>
          </a:bodyPr>
          <a:lstStyle/>
          <a:p>
            <a:pPr algn="ctr"/>
            <a:r>
              <a:rPr lang="ro-RO" sz="4800" b="1" spc="600">
                <a:ln w="6600">
                  <a:solidFill>
                    <a:schemeClr val="accent2"/>
                  </a:solidFill>
                  <a:prstDash val="solid"/>
                </a:ln>
                <a:solidFill>
                  <a:srgbClr val="FFFFFF"/>
                </a:solidFill>
                <a:effectLst>
                  <a:outerShdw dist="38100" dir="2700000" algn="tl" rotWithShape="0">
                    <a:schemeClr val="accent2"/>
                  </a:outerShdw>
                </a:effectLst>
              </a:rPr>
              <a:t>CREDINȚA </a:t>
            </a:r>
            <a:r>
              <a:rPr lang="ro-RO" sz="4800" b="1" spc="600">
                <a:ln w="6600">
                  <a:solidFill>
                    <a:schemeClr val="accent2"/>
                  </a:solidFill>
                  <a:prstDash val="solid"/>
                </a:ln>
                <a:solidFill>
                  <a:srgbClr val="FFFFFF"/>
                </a:solidFill>
                <a:effectLst>
                  <a:outerShdw dist="38100" dir="2700000" algn="tl" rotWithShape="0">
                    <a:schemeClr val="accent2"/>
                  </a:outerShdw>
                </a:effectLst>
              </a:rPr>
              <a:t>LUI </a:t>
            </a:r>
            <a:r>
              <a:rPr lang="ro-RO" sz="4800" b="1" spc="600" smtClean="0">
                <a:ln w="6600">
                  <a:solidFill>
                    <a:schemeClr val="accent2"/>
                  </a:solidFill>
                  <a:prstDash val="solid"/>
                </a:ln>
                <a:solidFill>
                  <a:srgbClr val="FFFFFF"/>
                </a:solidFill>
                <a:effectLst>
                  <a:outerShdw dist="38100" dir="2700000" algn="tl" rotWithShape="0">
                    <a:schemeClr val="accent2"/>
                  </a:outerShdw>
                </a:effectLst>
              </a:rPr>
              <a:t>DAVID</a:t>
            </a:r>
            <a:endParaRPr lang="ro-RO" sz="4800" b="1" spc="60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ECB3990D-B6A7-49E5-8AA5-A152232119E2}"/>
              </a:ext>
            </a:extLst>
          </p:cNvPr>
          <p:cNvSpPr/>
          <p:nvPr/>
        </p:nvSpPr>
        <p:spPr>
          <a:xfrm>
            <a:off x="1043796" y="689962"/>
            <a:ext cx="7056407" cy="646331"/>
          </a:xfrm>
          <a:prstGeom prst="rect">
            <a:avLst/>
          </a:prstGeom>
        </p:spPr>
        <p:txBody>
          <a:bodyPr wrap="square">
            <a:spAutoFit/>
          </a:bodyPr>
          <a:lstStyle/>
          <a:p>
            <a:r>
              <a:rPr lang="ro-RO" b="1" smtClean="0">
                <a:solidFill>
                  <a:srgbClr val="332741"/>
                </a:solidFill>
                <a:latin typeface="Comic Sans MS" panose="030F0702030302020204" pitchFamily="66" charset="0"/>
              </a:rPr>
              <a:t>“</a:t>
            </a:r>
            <a:r>
              <a:rPr lang="ro-RO" b="1" smtClean="0">
                <a:solidFill>
                  <a:srgbClr val="332741"/>
                </a:solidFill>
                <a:latin typeface="Comic Sans MS" panose="030F0702030302020204" pitchFamily="66" charset="0"/>
              </a:rPr>
              <a:t>Tot </a:t>
            </a:r>
            <a:r>
              <a:rPr lang="ro-RO" b="1" smtClean="0">
                <a:solidFill>
                  <a:srgbClr val="332741"/>
                </a:solidFill>
                <a:latin typeface="Comic Sans MS" panose="030F0702030302020204" pitchFamily="66" charset="0"/>
              </a:rPr>
              <a:t>astfel</a:t>
            </a:r>
            <a:r>
              <a:rPr lang="ro-RO" b="1" smtClean="0">
                <a:solidFill>
                  <a:srgbClr val="332741"/>
                </a:solidFill>
                <a:latin typeface="Comic Sans MS" panose="030F0702030302020204" pitchFamily="66" charset="0"/>
              </a:rPr>
              <a:t>, şi David numeşte fericit pe omul </a:t>
            </a:r>
            <a:r>
              <a:rPr lang="ro-RO" b="1" smtClean="0">
                <a:solidFill>
                  <a:srgbClr val="332741"/>
                </a:solidFill>
                <a:latin typeface="Comic Sans MS" panose="030F0702030302020204" pitchFamily="66" charset="0"/>
              </a:rPr>
              <a:t>acela</a:t>
            </a:r>
            <a:r>
              <a:rPr lang="ro-RO" b="1" smtClean="0">
                <a:solidFill>
                  <a:srgbClr val="332741"/>
                </a:solidFill>
                <a:latin typeface="Comic Sans MS" panose="030F0702030302020204" pitchFamily="66" charset="0"/>
              </a:rPr>
              <a:t>, pe care </a:t>
            </a:r>
            <a:r>
              <a:rPr lang="ro-RO" b="1" smtClean="0">
                <a:solidFill>
                  <a:srgbClr val="332741"/>
                </a:solidFill>
                <a:latin typeface="Comic Sans MS" panose="030F0702030302020204" pitchFamily="66" charset="0"/>
              </a:rPr>
              <a:t>Dumnezeu</a:t>
            </a:r>
            <a:r>
              <a:rPr lang="ro-RO" b="1" smtClean="0">
                <a:solidFill>
                  <a:srgbClr val="332741"/>
                </a:solidFill>
                <a:latin typeface="Comic Sans MS" panose="030F0702030302020204" pitchFamily="66" charset="0"/>
              </a:rPr>
              <a:t>, fără </a:t>
            </a:r>
            <a:r>
              <a:rPr lang="ro-RO" b="1" smtClean="0">
                <a:solidFill>
                  <a:srgbClr val="332741"/>
                </a:solidFill>
                <a:latin typeface="Comic Sans MS" panose="030F0702030302020204" pitchFamily="66" charset="0"/>
              </a:rPr>
              <a:t>fapte</a:t>
            </a:r>
            <a:r>
              <a:rPr lang="ro-RO" b="1" smtClean="0">
                <a:solidFill>
                  <a:srgbClr val="332741"/>
                </a:solidFill>
                <a:latin typeface="Comic Sans MS" panose="030F0702030302020204" pitchFamily="66" charset="0"/>
              </a:rPr>
              <a:t>, îl socoteşte </a:t>
            </a:r>
            <a:r>
              <a:rPr lang="ro-RO" b="1" smtClean="0">
                <a:solidFill>
                  <a:srgbClr val="332741"/>
                </a:solidFill>
                <a:latin typeface="Comic Sans MS" panose="030F0702030302020204" pitchFamily="66" charset="0"/>
              </a:rPr>
              <a:t>neprihănit</a:t>
            </a:r>
            <a:r>
              <a:rPr lang="ro-RO" b="1" smtClean="0">
                <a:solidFill>
                  <a:srgbClr val="332741"/>
                </a:solidFill>
                <a:latin typeface="Comic Sans MS" panose="030F0702030302020204" pitchFamily="66" charset="0"/>
              </a:rPr>
              <a:t>.” </a:t>
            </a:r>
            <a:r>
              <a:rPr lang="ro-RO" sz="1600" b="1" smtClean="0">
                <a:solidFill>
                  <a:srgbClr val="332741"/>
                </a:solidFill>
                <a:latin typeface="Comic Sans MS" panose="030F0702030302020204" pitchFamily="66" charset="0"/>
              </a:rPr>
              <a:t>(Romani</a:t>
            </a:r>
            <a:r>
              <a:rPr lang="ro-RO" sz="1600" b="1" smtClean="0">
                <a:solidFill>
                  <a:srgbClr val="332741"/>
                </a:solidFill>
                <a:latin typeface="Comic Sans MS" panose="030F0702030302020204" pitchFamily="66" charset="0"/>
              </a:rPr>
              <a:t> </a:t>
            </a:r>
            <a:r>
              <a:rPr lang="ro-RO" sz="1600" b="1" smtClean="0">
                <a:solidFill>
                  <a:srgbClr val="332741"/>
                </a:solidFill>
                <a:latin typeface="Comic Sans MS" panose="030F0702030302020204" pitchFamily="66" charset="0"/>
              </a:rPr>
              <a:t>4:6)</a:t>
            </a:r>
            <a:endParaRPr lang="ro-RO" sz="1600" b="1">
              <a:solidFill>
                <a:srgbClr val="332741"/>
              </a:solidFill>
              <a:latin typeface="Comic Sans MS" panose="030F0702030302020204" pitchFamily="66" charset="0"/>
            </a:endParaRPr>
          </a:p>
        </p:txBody>
      </p:sp>
      <p:pic>
        <p:nvPicPr>
          <p:cNvPr id="6" name="Imagen 5">
            <a:extLst>
              <a:ext uri="{FF2B5EF4-FFF2-40B4-BE49-F238E27FC236}">
                <a16:creationId xmlns:a16="http://schemas.microsoft.com/office/drawing/2014/main" xmlns="" id="{17F2E2D5-6B6C-44E0-86BD-71ECABAFAD6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19180" y="1395377"/>
            <a:ext cx="2439676" cy="2956074"/>
          </a:xfrm>
          <a:prstGeom prst="rect">
            <a:avLst/>
          </a:prstGeom>
          <a:ln w="38100" cap="sq">
            <a:solidFill>
              <a:srgbClr val="9A3836"/>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9B62F97D-5E70-4B10-95BF-F19D70B0D9E9}"/>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3481641" y="1395376"/>
            <a:ext cx="2799430" cy="2306487"/>
          </a:xfrm>
          <a:prstGeom prst="rect">
            <a:avLst/>
          </a:prstGeom>
          <a:ln w="38100" cap="sq">
            <a:solidFill>
              <a:srgbClr val="9A3836"/>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123ED37B-2292-48BC-A5F3-6545B48F5142}"/>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68216" y="1395376"/>
            <a:ext cx="3075316" cy="2306487"/>
          </a:xfrm>
          <a:prstGeom prst="rect">
            <a:avLst/>
          </a:prstGeom>
          <a:ln w="38100" cap="sq">
            <a:solidFill>
              <a:srgbClr val="9A3836"/>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xmlns="" id="{92B48FB4-335E-4856-A0AF-CB63A082ECDD}"/>
              </a:ext>
            </a:extLst>
          </p:cNvPr>
          <p:cNvSpPr txBox="1"/>
          <p:nvPr/>
        </p:nvSpPr>
        <p:spPr>
          <a:xfrm>
            <a:off x="168216" y="3814214"/>
            <a:ext cx="6350964" cy="461665"/>
          </a:xfrm>
          <a:prstGeom prst="rect">
            <a:avLst/>
          </a:prstGeom>
          <a:noFill/>
        </p:spPr>
        <p:txBody>
          <a:bodyPr wrap="square" rtlCol="0">
            <a:spAutoFit/>
          </a:bodyPr>
          <a:lstStyle/>
          <a:p>
            <a:pPr algn="ctr">
              <a:spcBef>
                <a:spcPts val="600"/>
              </a:spcBef>
            </a:pPr>
            <a:r>
              <a:rPr lang="ro-RO" sz="2400" b="1"/>
              <a:t>Cum putea David să se elibereze de </a:t>
            </a:r>
            <a:r>
              <a:rPr lang="ro-RO" sz="2400" b="1"/>
              <a:t>păcatul </a:t>
            </a:r>
            <a:r>
              <a:rPr lang="ro-RO" sz="2400" b="1" smtClean="0"/>
              <a:t>său</a:t>
            </a:r>
            <a:r>
              <a:rPr lang="ro-RO" sz="2400" b="1" smtClean="0"/>
              <a:t>?</a:t>
            </a:r>
            <a:endParaRPr lang="ro-RO" sz="2400" b="1"/>
          </a:p>
        </p:txBody>
      </p:sp>
      <p:sp>
        <p:nvSpPr>
          <p:cNvPr id="5" name="Rectángulo 4">
            <a:extLst>
              <a:ext uri="{FF2B5EF4-FFF2-40B4-BE49-F238E27FC236}">
                <a16:creationId xmlns:a16="http://schemas.microsoft.com/office/drawing/2014/main" xmlns="" id="{FB728D9F-523A-4069-B61A-FB0B129ABFCF}"/>
              </a:ext>
            </a:extLst>
          </p:cNvPr>
          <p:cNvSpPr/>
          <p:nvPr/>
        </p:nvSpPr>
        <p:spPr>
          <a:xfrm>
            <a:off x="3437788" y="4483102"/>
            <a:ext cx="5762443" cy="2477601"/>
          </a:xfrm>
          <a:prstGeom prst="rect">
            <a:avLst/>
          </a:prstGeom>
        </p:spPr>
        <p:txBody>
          <a:bodyPr wrap="square">
            <a:spAutoFit/>
          </a:bodyPr>
          <a:lstStyle/>
          <a:p>
            <a:pPr>
              <a:spcBef>
                <a:spcPts val="600"/>
              </a:spcBef>
            </a:pPr>
            <a:r>
              <a:rPr lang="ro-RO" sz="2000" b="1" dirty="0"/>
              <a:t>Dacă ar fi </a:t>
            </a:r>
            <a:r>
              <a:rPr lang="ro-RO" sz="2000" b="1" dirty="0" err="1"/>
              <a:t>înțeles</a:t>
            </a:r>
            <a:r>
              <a:rPr lang="ro-RO" sz="2000" b="1" dirty="0"/>
              <a:t> că mântuirea este </a:t>
            </a:r>
            <a:r>
              <a:rPr lang="ro-RO" sz="2000" b="1" dirty="0" err="1"/>
              <a:t>condiționată</a:t>
            </a:r>
            <a:r>
              <a:rPr lang="ro-RO" sz="2000" b="1" dirty="0"/>
              <a:t> de fapte, poate s-ar </a:t>
            </a:r>
            <a:r>
              <a:rPr lang="ro-RO" sz="2000" b="1" dirty="0" smtClean="0"/>
              <a:t>fi schingiuit</a:t>
            </a:r>
            <a:r>
              <a:rPr lang="ro-RO" sz="2000" b="1" dirty="0"/>
              <a:t>, sau ar fi făcut peregrinaje mari sau ar fi sacrificat mii de victime. </a:t>
            </a:r>
          </a:p>
          <a:p>
            <a:pPr>
              <a:spcBef>
                <a:spcPts val="600"/>
              </a:spcBef>
            </a:pPr>
            <a:r>
              <a:rPr lang="ro-RO" sz="2000" b="1" dirty="0"/>
              <a:t>Dar el </a:t>
            </a:r>
            <a:r>
              <a:rPr lang="ro-RO" sz="2000" b="1" dirty="0" err="1"/>
              <a:t>știa</a:t>
            </a:r>
            <a:r>
              <a:rPr lang="ro-RO" sz="2000" b="1" dirty="0"/>
              <a:t> că numai Dumnezeu, prin har, poate să îi ofere iertare. </a:t>
            </a:r>
          </a:p>
          <a:p>
            <a:pPr>
              <a:spcBef>
                <a:spcPts val="600"/>
              </a:spcBef>
            </a:pPr>
            <a:r>
              <a:rPr lang="ro-RO" sz="2000" b="1" dirty="0" smtClean="0"/>
              <a:t>“Curăţă-mă cu isop, şi voi fi curat; spală-mă, şi voi fi mai alb decât zăpada” (Psalm 51:7).</a:t>
            </a:r>
            <a:endParaRPr lang="ro-RO" sz="2000" b="1" dirty="0"/>
          </a:p>
        </p:txBody>
      </p:sp>
      <p:pic>
        <p:nvPicPr>
          <p:cNvPr id="10" name="Imagen 9">
            <a:extLst>
              <a:ext uri="{FF2B5EF4-FFF2-40B4-BE49-F238E27FC236}">
                <a16:creationId xmlns:a16="http://schemas.microsoft.com/office/drawing/2014/main" xmlns="" id="{00D1AB93-5172-40F6-A7F8-9070AD66A21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68215" y="4334616"/>
            <a:ext cx="3206775" cy="2405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706470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25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1000"/>
                            </p:stCondLst>
                            <p:childTnLst>
                              <p:par>
                                <p:cTn id="39" presetID="25"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1000"/>
                                        <p:tgtEl>
                                          <p:spTgt spid="5">
                                            <p:txEl>
                                              <p:pRg st="0" end="0"/>
                                            </p:txEl>
                                          </p:spTgt>
                                        </p:tgtEl>
                                      </p:cBhvr>
                                    </p:animEffect>
                                    <p:anim calcmode="lin" valueType="num">
                                      <p:cBhvr>
                                        <p:cTn id="5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3" dur="1000" fill="hold"/>
                                        <p:tgtEl>
                                          <p:spTgt spid="10"/>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0"/>
                                        </p:tgtEl>
                                      </p:cBhvr>
                                    </p:animEffect>
                                  </p:childTnLst>
                                </p:cTn>
                              </p:par>
                            </p:childTnLst>
                          </p:cTn>
                        </p:par>
                        <p:par>
                          <p:cTn id="68" fill="hold">
                            <p:stCondLst>
                              <p:cond delay="1000"/>
                            </p:stCondLst>
                            <p:childTnLst>
                              <p:par>
                                <p:cTn id="69" presetID="47" presetClass="entr" presetSubtype="0" fill="hold" grpId="0" nodeType="after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Effect transition="in" filter="fade">
                                      <p:cBhvr>
                                        <p:cTn id="71" dur="1000"/>
                                        <p:tgtEl>
                                          <p:spTgt spid="5">
                                            <p:txEl>
                                              <p:pRg st="1" end="1"/>
                                            </p:txEl>
                                          </p:spTgt>
                                        </p:tgtEl>
                                      </p:cBhvr>
                                    </p:animEffect>
                                    <p:anim calcmode="lin" valueType="num">
                                      <p:cBhvr>
                                        <p:cTn id="7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5">
                                            <p:txEl>
                                              <p:pRg st="2" end="2"/>
                                            </p:txEl>
                                          </p:spTgt>
                                        </p:tgtEl>
                                        <p:attrNameLst>
                                          <p:attrName>style.visibility</p:attrName>
                                        </p:attrNameLst>
                                      </p:cBhvr>
                                      <p:to>
                                        <p:strVal val="visible"/>
                                      </p:to>
                                    </p:set>
                                    <p:animEffect transition="in" filter="fade">
                                      <p:cBhvr>
                                        <p:cTn id="78" dur="1000"/>
                                        <p:tgtEl>
                                          <p:spTgt spid="5">
                                            <p:txEl>
                                              <p:pRg st="2" end="2"/>
                                            </p:txEl>
                                          </p:spTgt>
                                        </p:tgtEl>
                                      </p:cBhvr>
                                    </p:animEffect>
                                    <p:anim calcmode="lin" valueType="num">
                                      <p:cBhvr>
                                        <p:cTn id="7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7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09FA92E9-5EB8-409C-AC06-AD8A07B50F3B}"/>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0" y="2993153"/>
            <a:ext cx="6942337" cy="3864847"/>
          </a:xfrm>
          <a:prstGeom prst="rect">
            <a:avLst/>
          </a:prstGeom>
          <a:effectLst>
            <a:outerShdw blurRad="50800" dist="38100" dir="2700000" algn="tl" rotWithShape="0">
              <a:prstClr val="black">
                <a:alpha val="40000"/>
              </a:prstClr>
            </a:outerShdw>
          </a:effectLst>
        </p:spPr>
      </p:pic>
      <p:sp>
        <p:nvSpPr>
          <p:cNvPr id="2" name="Rectángulo 1">
            <a:extLst>
              <a:ext uri="{FF2B5EF4-FFF2-40B4-BE49-F238E27FC236}">
                <a16:creationId xmlns:a16="http://schemas.microsoft.com/office/drawing/2014/main" xmlns="" id="{E5F9DEE8-BE98-4E64-84EE-078C45E4BABB}"/>
              </a:ext>
            </a:extLst>
          </p:cNvPr>
          <p:cNvSpPr/>
          <p:nvPr/>
        </p:nvSpPr>
        <p:spPr>
          <a:xfrm>
            <a:off x="1" y="-71024"/>
            <a:ext cx="9143998" cy="769441"/>
          </a:xfrm>
          <a:prstGeom prst="rect">
            <a:avLst/>
          </a:prstGeom>
        </p:spPr>
        <p:txBody>
          <a:bodyPr wrap="square">
            <a:spAutoFit/>
          </a:bodyPr>
          <a:lstStyle/>
          <a:p>
            <a:pPr algn="ctr"/>
            <a:r>
              <a:rPr lang="ro-RO" sz="4400" b="1">
                <a:ln w="12700">
                  <a:solidFill>
                    <a:schemeClr val="accent3">
                      <a:lumMod val="50000"/>
                    </a:schemeClr>
                  </a:solidFill>
                  <a:prstDash val="solid"/>
                </a:ln>
                <a:pattFill prst="narHorz">
                  <a:fgClr>
                    <a:srgbClr val="607746"/>
                  </a:fgClr>
                  <a:bgClr>
                    <a:schemeClr val="accent3">
                      <a:lumMod val="40000"/>
                      <a:lumOff val="60000"/>
                    </a:schemeClr>
                  </a:bgClr>
                </a:pattFill>
                <a:effectLst>
                  <a:innerShdw blurRad="177800">
                    <a:schemeClr val="accent3">
                      <a:lumMod val="50000"/>
                    </a:schemeClr>
                  </a:innerShdw>
                </a:effectLst>
              </a:rPr>
              <a:t>LEGEA ȘI FĂGĂDUINȚA</a:t>
            </a:r>
          </a:p>
        </p:txBody>
      </p:sp>
      <p:sp>
        <p:nvSpPr>
          <p:cNvPr id="3" name="Rectángulo 2">
            <a:extLst>
              <a:ext uri="{FF2B5EF4-FFF2-40B4-BE49-F238E27FC236}">
                <a16:creationId xmlns:a16="http://schemas.microsoft.com/office/drawing/2014/main" xmlns="" id="{90457886-8F49-4E0D-863F-C6B0DDE2FEEB}"/>
              </a:ext>
            </a:extLst>
          </p:cNvPr>
          <p:cNvSpPr/>
          <p:nvPr/>
        </p:nvSpPr>
        <p:spPr>
          <a:xfrm>
            <a:off x="0" y="618514"/>
            <a:ext cx="8782493" cy="1118255"/>
          </a:xfrm>
          <a:prstGeom prst="rect">
            <a:avLst/>
          </a:prstGeom>
        </p:spPr>
        <p:txBody>
          <a:bodyPr wrap="square">
            <a:spAutoFit/>
          </a:bodyPr>
          <a:lstStyle/>
          <a:p>
            <a:pPr>
              <a:lnSpc>
                <a:spcPts val="2000"/>
              </a:lnSpc>
            </a:pPr>
            <a:r>
              <a:rPr lang="ro-RO" b="1" dirty="0" smtClean="0">
                <a:solidFill>
                  <a:srgbClr val="36290C"/>
                </a:solidFill>
                <a:latin typeface="Comic Sans MS" panose="030F0702030302020204" pitchFamily="66" charset="0"/>
              </a:rPr>
              <a:t>“În adevăr, făgăduinţa făcută lui Avraam sau seminţei lui, că va moşteni lumea, n-a fost făcută pe temeiul Legii, ci pe temeiul acelei neprihăniri, care se capătă prin credinţă. Căci, dacă moştenitori sunt cei ce se ţin de Lege, credinţa este zadarnică, şi făgăduinţa este nimicită” </a:t>
            </a:r>
            <a:r>
              <a:rPr lang="ro-RO" sz="1600" b="1" dirty="0" smtClean="0">
                <a:solidFill>
                  <a:srgbClr val="36290C"/>
                </a:solidFill>
                <a:latin typeface="Comic Sans MS" panose="030F0702030302020204" pitchFamily="66" charset="0"/>
              </a:rPr>
              <a:t>(Romani 4:13-14)</a:t>
            </a:r>
            <a:endParaRPr lang="ro-RO" b="1" dirty="0">
              <a:solidFill>
                <a:srgbClr val="36290C"/>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06EFE86A-BDB7-44A1-B181-3F1FF72C3BCD}"/>
              </a:ext>
            </a:extLst>
          </p:cNvPr>
          <p:cNvSpPr txBox="1"/>
          <p:nvPr/>
        </p:nvSpPr>
        <p:spPr>
          <a:xfrm>
            <a:off x="146643" y="1755633"/>
            <a:ext cx="6749618" cy="1323439"/>
          </a:xfrm>
          <a:prstGeom prst="rect">
            <a:avLst/>
          </a:prstGeom>
          <a:noFill/>
        </p:spPr>
        <p:txBody>
          <a:bodyPr wrap="square" rtlCol="0">
            <a:spAutoFit/>
          </a:bodyPr>
          <a:lstStyle/>
          <a:p>
            <a:pPr>
              <a:spcBef>
                <a:spcPts val="600"/>
              </a:spcBef>
            </a:pPr>
            <a:r>
              <a:rPr lang="ro-RO" sz="2000" b="1" dirty="0"/>
              <a:t>Între </a:t>
            </a:r>
            <a:r>
              <a:rPr lang="ro-RO" sz="2000" b="1" dirty="0" err="1"/>
              <a:t>creștini</a:t>
            </a:r>
            <a:r>
              <a:rPr lang="ro-RO" sz="2000" b="1" dirty="0"/>
              <a:t>, erau iudei care </a:t>
            </a:r>
            <a:r>
              <a:rPr lang="ro-RO" sz="2000" b="1" dirty="0" err="1"/>
              <a:t>învățau</a:t>
            </a:r>
            <a:r>
              <a:rPr lang="ro-RO" sz="2000" b="1" dirty="0"/>
              <a:t> că, pe lângă a avea </a:t>
            </a:r>
            <a:r>
              <a:rPr lang="ro-RO" sz="2000" b="1" dirty="0" err="1"/>
              <a:t>credință</a:t>
            </a:r>
            <a:r>
              <a:rPr lang="ro-RO" sz="2000" b="1" dirty="0"/>
              <a:t> în Isus, trebuiau să păzească </a:t>
            </a:r>
            <a:r>
              <a:rPr lang="ro-RO" sz="2000" b="1" dirty="0" err="1"/>
              <a:t>și</a:t>
            </a:r>
            <a:r>
              <a:rPr lang="ro-RO" sz="2000" b="1" dirty="0"/>
              <a:t> legea pentru a fi </a:t>
            </a:r>
            <a:r>
              <a:rPr lang="ro-RO" sz="2000" b="1" dirty="0" err="1"/>
              <a:t>mântuiți</a:t>
            </a:r>
            <a:r>
              <a:rPr lang="ro-RO" sz="2000" b="1" dirty="0"/>
              <a:t>. Ei vorbeau despre păzirea </a:t>
            </a:r>
            <a:r>
              <a:rPr lang="ro-RO" sz="2000" b="1" i="1" dirty="0" err="1" smtClean="0"/>
              <a:t>Toráh</a:t>
            </a:r>
            <a:r>
              <a:rPr lang="ro-RO" sz="2000" b="1" dirty="0" smtClean="0"/>
              <a:t>, adică </a:t>
            </a:r>
            <a:r>
              <a:rPr lang="ro-RO" sz="2000" b="1" dirty="0"/>
              <a:t>a întregului Pentateuh</a:t>
            </a:r>
            <a:r>
              <a:rPr lang="ro-RO" sz="2000" b="1" dirty="0" smtClean="0"/>
              <a:t>.</a:t>
            </a:r>
            <a:endParaRPr lang="ro-RO" sz="2000" b="1" dirty="0"/>
          </a:p>
        </p:txBody>
      </p:sp>
      <p:pic>
        <p:nvPicPr>
          <p:cNvPr id="2050" name="Picture 2" descr="http://w3.chabad.org/media/images/774/UqLx7743599.jpg">
            <a:extLst>
              <a:ext uri="{FF2B5EF4-FFF2-40B4-BE49-F238E27FC236}">
                <a16:creationId xmlns:a16="http://schemas.microsoft.com/office/drawing/2014/main" xmlns="" id="{3DFFD9DB-4148-474D-B5E2-A7D950455BC6}"/>
              </a:ext>
            </a:extLst>
          </p:cNvPr>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t="-768"/>
          <a:stretch/>
        </p:blipFill>
        <p:spPr bwMode="auto">
          <a:xfrm>
            <a:off x="7007688" y="1847458"/>
            <a:ext cx="2065288" cy="1752292"/>
          </a:xfrm>
          <a:prstGeom prst="rect">
            <a:avLst/>
          </a:prstGeom>
          <a:ln w="19050">
            <a:solidFill>
              <a:schemeClr val="bg1"/>
            </a:solidFill>
          </a:ln>
          <a:scene3d>
            <a:camera prst="orthographicFront"/>
            <a:lightRig rig="threePt" dir="t"/>
          </a:scene3d>
          <a:sp3d>
            <a:bevelT w="139700" prst="cross"/>
          </a:sp3d>
          <a:extLst>
            <a:ext uri="{909E8E84-426E-40DD-AFC4-6F175D3DCCD1}">
              <a14:hiddenFill xmlns:a14="http://schemas.microsoft.com/office/drawing/2010/main" xmlns="">
                <a:solidFill>
                  <a:srgbClr val="FFFFFF"/>
                </a:solidFill>
              </a14:hiddenFill>
            </a:ext>
          </a:extLst>
        </p:spPr>
      </p:pic>
      <p:sp>
        <p:nvSpPr>
          <p:cNvPr id="9" name="Rectángulo 8">
            <a:extLst>
              <a:ext uri="{FF2B5EF4-FFF2-40B4-BE49-F238E27FC236}">
                <a16:creationId xmlns:a16="http://schemas.microsoft.com/office/drawing/2014/main" xmlns="" id="{7C02F2AC-6321-4FCD-8EC7-413094E4C5A9}"/>
              </a:ext>
            </a:extLst>
          </p:cNvPr>
          <p:cNvSpPr/>
          <p:nvPr/>
        </p:nvSpPr>
        <p:spPr>
          <a:xfrm>
            <a:off x="2987936" y="2809712"/>
            <a:ext cx="3954402" cy="2862322"/>
          </a:xfrm>
          <a:prstGeom prst="rect">
            <a:avLst/>
          </a:prstGeom>
        </p:spPr>
        <p:txBody>
          <a:bodyPr wrap="square">
            <a:spAutoFit/>
          </a:bodyPr>
          <a:lstStyle/>
          <a:p>
            <a:pPr>
              <a:spcBef>
                <a:spcPts val="600"/>
              </a:spcBef>
            </a:pPr>
            <a:r>
              <a:rPr lang="ro-RO" sz="2000" b="1" smtClean="0"/>
              <a:t>Pavel</a:t>
            </a:r>
            <a:r>
              <a:rPr lang="ro-RO" sz="2000" b="1"/>
              <a:t>, în expunerea lui, se întoarce la Avraam. El a trăit înainte de darea Legii de la Sinai și, binențeles, înainte de scrierea Pentateuh-ului. Făgăduința mântuirii dată lui Avraam a fost anterioară legii. Așadar, putea fi împlinită numai prin credință, fără intervenția legii</a:t>
            </a:r>
            <a:r>
              <a:rPr lang="ro-RO" sz="2000" b="1"/>
              <a:t>. </a:t>
            </a:r>
            <a:endParaRPr lang="ro-RO" sz="2000" b="1"/>
          </a:p>
        </p:txBody>
      </p:sp>
      <p:pic>
        <p:nvPicPr>
          <p:cNvPr id="13" name="Imagen 12">
            <a:extLst>
              <a:ext uri="{FF2B5EF4-FFF2-40B4-BE49-F238E27FC236}">
                <a16:creationId xmlns:a16="http://schemas.microsoft.com/office/drawing/2014/main" xmlns="" id="{CB0697B7-7251-48BE-89D7-8A1AB3C99B82}"/>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7011661" y="3844030"/>
            <a:ext cx="2079071" cy="2960702"/>
          </a:xfrm>
          <a:prstGeom prst="rect">
            <a:avLst/>
          </a:prstGeom>
          <a:scene3d>
            <a:camera prst="orthographicFront"/>
            <a:lightRig rig="threePt" dir="t"/>
          </a:scene3d>
          <a:sp3d>
            <a:bevelT w="139700" prst="cross"/>
          </a:sp3d>
        </p:spPr>
      </p:pic>
    </p:spTree>
    <p:extLst>
      <p:ext uri="{BB962C8B-B14F-4D97-AF65-F5344CB8AC3E}">
        <p14:creationId xmlns:p14="http://schemas.microsoft.com/office/powerpoint/2010/main" xmlns="" val="2028222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ppt_w</p:attrName>
                                        </p:attrNameLst>
                                      </p:cBhvr>
                                      <p:tavLst>
                                        <p:tav tm="0" fmla="#ppt_w*sin(2.5*pi*$)">
                                          <p:val>
                                            <p:fltVal val="0"/>
                                          </p:val>
                                        </p:tav>
                                        <p:tav tm="100000">
                                          <p:val>
                                            <p:fltVal val="1"/>
                                          </p:val>
                                        </p:tav>
                                      </p:tavLst>
                                    </p:anim>
                                    <p:anim calcmode="lin" valueType="num">
                                      <p:cBhvr>
                                        <p:cTn id="23" dur="1000" fill="hold"/>
                                        <p:tgtEl>
                                          <p:spTgt spid="2050"/>
                                        </p:tgtEl>
                                        <p:attrNameLst>
                                          <p:attrName>ppt_h</p:attrName>
                                        </p:attrNameLst>
                                      </p:cBhvr>
                                      <p:tavLst>
                                        <p:tav tm="0">
                                          <p:val>
                                            <p:strVal val="#ppt_h"/>
                                          </p:val>
                                        </p:tav>
                                        <p:tav tm="100000">
                                          <p:val>
                                            <p:strVal val="#ppt_h"/>
                                          </p:val>
                                        </p:tav>
                                      </p:tavLst>
                                    </p:anim>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ppt_h/2"/>
                                          </p:val>
                                        </p:tav>
                                        <p:tav tm="100000">
                                          <p:val>
                                            <p:strVal val="#ppt_y"/>
                                          </p:val>
                                        </p:tav>
                                      </p:tavLst>
                                    </p:anim>
                                    <p:anim calcmode="lin" valueType="num">
                                      <p:cBhvr>
                                        <p:cTn id="34" dur="500" fill="hold"/>
                                        <p:tgtEl>
                                          <p:spTgt spid="11"/>
                                        </p:tgtEl>
                                        <p:attrNameLst>
                                          <p:attrName>ppt_w</p:attrName>
                                        </p:attrNameLst>
                                      </p:cBhvr>
                                      <p:tavLst>
                                        <p:tav tm="0">
                                          <p:val>
                                            <p:strVal val="#ppt_w"/>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9" dur="500"/>
                                        <p:tgtEl>
                                          <p:spTgt spid="9">
                                            <p:txEl>
                                              <p:pRg st="0" end="0"/>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20E6A2F-BBDB-493C-BC1B-7E2EE1C8FA41}"/>
              </a:ext>
            </a:extLst>
          </p:cNvPr>
          <p:cNvSpPr/>
          <p:nvPr/>
        </p:nvSpPr>
        <p:spPr>
          <a:xfrm>
            <a:off x="1" y="0"/>
            <a:ext cx="9143998" cy="769441"/>
          </a:xfrm>
          <a:prstGeom prst="rect">
            <a:avLst/>
          </a:prstGeom>
        </p:spPr>
        <p:txBody>
          <a:bodyPr wrap="square">
            <a:spAutoFit/>
          </a:bodyPr>
          <a:lstStyle/>
          <a:p>
            <a:pPr algn="ctr"/>
            <a:r>
              <a:rPr lang="ro-RO"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LEGEA </a:t>
            </a:r>
            <a:r>
              <a:rPr lang="ro-RO"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ȘI </a:t>
            </a:r>
            <a:r>
              <a:rPr lang="ro-RO" sz="44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MÂNTUIREA</a:t>
            </a:r>
            <a:endParaRPr lang="ro-RO"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ángulo 2">
            <a:extLst>
              <a:ext uri="{FF2B5EF4-FFF2-40B4-BE49-F238E27FC236}">
                <a16:creationId xmlns:a16="http://schemas.microsoft.com/office/drawing/2014/main" xmlns="" id="{E020DE78-59A3-49B0-A76B-1626D630657C}"/>
              </a:ext>
            </a:extLst>
          </p:cNvPr>
          <p:cNvSpPr/>
          <p:nvPr/>
        </p:nvSpPr>
        <p:spPr>
          <a:xfrm>
            <a:off x="467833" y="749864"/>
            <a:ext cx="7921355" cy="646331"/>
          </a:xfrm>
          <a:prstGeom prst="rect">
            <a:avLst/>
          </a:prstGeom>
        </p:spPr>
        <p:txBody>
          <a:bodyPr wrap="square">
            <a:spAutoFit/>
          </a:bodyPr>
          <a:lstStyle/>
          <a:p>
            <a:pPr algn="ctr"/>
            <a:r>
              <a:rPr lang="ro-RO" b="1" dirty="0" smtClean="0">
                <a:solidFill>
                  <a:srgbClr val="FFFF99"/>
                </a:solidFill>
                <a:latin typeface="Comic Sans MS" panose="030F0702030302020204" pitchFamily="66" charset="0"/>
              </a:rPr>
              <a:t>“[…] Nicidecum! Căci, dacă ar fi fost dată o Lege care să poată da viaţa, atunci dreptatea ar fi venit prin Lege” (Galateni 3:21 </a:t>
            </a:r>
            <a:r>
              <a:rPr lang="ro-RO" b="1" dirty="0" err="1" smtClean="0">
                <a:solidFill>
                  <a:srgbClr val="FFFF99"/>
                </a:solidFill>
                <a:latin typeface="Comic Sans MS" panose="030F0702030302020204" pitchFamily="66" charset="0"/>
              </a:rPr>
              <a:t>up</a:t>
            </a:r>
            <a:r>
              <a:rPr lang="ro-RO" b="1" dirty="0" smtClean="0">
                <a:solidFill>
                  <a:srgbClr val="FFFF99"/>
                </a:solidFill>
                <a:latin typeface="Comic Sans MS" panose="030F0702030302020204" pitchFamily="66" charset="0"/>
              </a:rPr>
              <a:t> </a:t>
            </a:r>
            <a:r>
              <a:rPr lang="ro-RO" b="1" dirty="0" err="1" smtClean="0">
                <a:solidFill>
                  <a:srgbClr val="FFFF99"/>
                </a:solidFill>
                <a:latin typeface="Comic Sans MS" panose="030F0702030302020204" pitchFamily="66" charset="0"/>
              </a:rPr>
              <a:t>NTR</a:t>
            </a:r>
            <a:r>
              <a:rPr lang="ro-RO" b="1" dirty="0" smtClean="0">
                <a:solidFill>
                  <a:srgbClr val="FFFF99"/>
                </a:solidFill>
                <a:latin typeface="Comic Sans MS" panose="030F0702030302020204" pitchFamily="66" charset="0"/>
              </a:rPr>
              <a:t>)</a:t>
            </a:r>
            <a:endParaRPr lang="ro-RO" b="1" dirty="0">
              <a:solidFill>
                <a:srgbClr val="FFFF99"/>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A9CAA91-C1EB-4171-995F-0372E8F7B736}"/>
              </a:ext>
            </a:extLst>
          </p:cNvPr>
          <p:cNvSpPr txBox="1"/>
          <p:nvPr/>
        </p:nvSpPr>
        <p:spPr>
          <a:xfrm>
            <a:off x="103516" y="1921783"/>
            <a:ext cx="4606506" cy="4401205"/>
          </a:xfrm>
          <a:prstGeom prst="rect">
            <a:avLst/>
          </a:prstGeom>
          <a:noFill/>
        </p:spPr>
        <p:txBody>
          <a:bodyPr wrap="square" rtlCol="0">
            <a:spAutoFit/>
          </a:bodyPr>
          <a:lstStyle/>
          <a:p>
            <a:pPr>
              <a:spcBef>
                <a:spcPts val="600"/>
              </a:spcBef>
            </a:pPr>
            <a:r>
              <a:rPr lang="ro-RO" sz="2000" b="1">
                <a:solidFill>
                  <a:schemeClr val="bg1"/>
                </a:solidFill>
              </a:rPr>
              <a:t>Religiile noncreștine învață că omul poate obține viața veșnică făcând </a:t>
            </a:r>
            <a:r>
              <a:rPr lang="ro-RO" sz="2000" b="1">
                <a:solidFill>
                  <a:schemeClr val="bg1"/>
                </a:solidFill>
              </a:rPr>
              <a:t>ceva </a:t>
            </a:r>
            <a:r>
              <a:rPr lang="ro-RO" sz="2000" b="1" smtClean="0">
                <a:solidFill>
                  <a:schemeClr val="bg1"/>
                </a:solidFill>
              </a:rPr>
              <a:t>(peregrinaje</a:t>
            </a:r>
            <a:r>
              <a:rPr lang="ro-RO" sz="2000" b="1" smtClean="0">
                <a:solidFill>
                  <a:schemeClr val="bg1"/>
                </a:solidFill>
              </a:rPr>
              <a:t>, </a:t>
            </a:r>
            <a:r>
              <a:rPr lang="ro-RO" sz="2000" b="1" smtClean="0">
                <a:solidFill>
                  <a:schemeClr val="bg1"/>
                </a:solidFill>
              </a:rPr>
              <a:t>meditații</a:t>
            </a:r>
            <a:r>
              <a:rPr lang="ro-RO" sz="2000" b="1" smtClean="0">
                <a:solidFill>
                  <a:schemeClr val="bg1"/>
                </a:solidFill>
              </a:rPr>
              <a:t>, sacrificându-se </a:t>
            </a:r>
            <a:r>
              <a:rPr lang="ro-RO" sz="2000" b="1">
                <a:solidFill>
                  <a:schemeClr val="bg1"/>
                </a:solidFill>
              </a:rPr>
              <a:t>în </a:t>
            </a:r>
            <a:r>
              <a:rPr lang="ro-RO" sz="2000" b="1">
                <a:solidFill>
                  <a:schemeClr val="bg1"/>
                </a:solidFill>
              </a:rPr>
              <a:t>vreun </a:t>
            </a:r>
            <a:r>
              <a:rPr lang="ro-RO" sz="2000" b="1" smtClean="0">
                <a:solidFill>
                  <a:schemeClr val="bg1"/>
                </a:solidFill>
              </a:rPr>
              <a:t>fel</a:t>
            </a:r>
            <a:r>
              <a:rPr lang="ro-RO" sz="2000" b="1" smtClean="0">
                <a:solidFill>
                  <a:schemeClr val="bg1"/>
                </a:solidFill>
              </a:rPr>
              <a:t>, …).</a:t>
            </a:r>
          </a:p>
          <a:p>
            <a:pPr>
              <a:spcBef>
                <a:spcPts val="600"/>
              </a:spcBef>
            </a:pPr>
            <a:r>
              <a:rPr lang="ro-RO" sz="2000" b="1" smtClean="0">
                <a:solidFill>
                  <a:schemeClr val="bg1"/>
                </a:solidFill>
              </a:rPr>
              <a:t>Chiar </a:t>
            </a:r>
            <a:r>
              <a:rPr lang="ro-RO" sz="2000" b="1">
                <a:solidFill>
                  <a:schemeClr val="bg1"/>
                </a:solidFill>
              </a:rPr>
              <a:t>în sânul religiei iudaice a apărut ideea că mântuirea se putea obține prin păzirea strictă a legii. </a:t>
            </a:r>
          </a:p>
          <a:p>
            <a:pPr>
              <a:spcBef>
                <a:spcPts val="600"/>
              </a:spcBef>
            </a:pPr>
            <a:r>
              <a:rPr lang="ro-RO" sz="2000" b="1">
                <a:solidFill>
                  <a:schemeClr val="bg1"/>
                </a:solidFill>
              </a:rPr>
              <a:t>Chiar biserica creștină a căzut în </a:t>
            </a:r>
            <a:r>
              <a:rPr lang="ro-RO" sz="2000" b="1">
                <a:solidFill>
                  <a:schemeClr val="bg1"/>
                </a:solidFill>
              </a:rPr>
              <a:t>această </a:t>
            </a:r>
            <a:r>
              <a:rPr lang="ro-RO" sz="2000" b="1" smtClean="0">
                <a:solidFill>
                  <a:schemeClr val="bg1"/>
                </a:solidFill>
              </a:rPr>
              <a:t>greșeală</a:t>
            </a:r>
            <a:r>
              <a:rPr lang="ro-RO" sz="2000" b="1" smtClean="0">
                <a:solidFill>
                  <a:schemeClr val="bg1"/>
                </a:solidFill>
              </a:rPr>
              <a:t>. Până </a:t>
            </a:r>
            <a:r>
              <a:rPr lang="ro-RO" sz="2000" b="1">
                <a:solidFill>
                  <a:schemeClr val="bg1"/>
                </a:solidFill>
              </a:rPr>
              <a:t>ce Luther, precedat de alți reformatori, a salvat </a:t>
            </a:r>
            <a:r>
              <a:rPr lang="ro-RO" sz="2000" b="1">
                <a:solidFill>
                  <a:schemeClr val="bg1"/>
                </a:solidFill>
              </a:rPr>
              <a:t>adevărul </a:t>
            </a:r>
            <a:r>
              <a:rPr lang="ro-RO" sz="2000" b="1" smtClean="0">
                <a:solidFill>
                  <a:schemeClr val="bg1"/>
                </a:solidFill>
              </a:rPr>
              <a:t>etern</a:t>
            </a:r>
            <a:r>
              <a:rPr lang="ro-RO" sz="2000" b="1" smtClean="0">
                <a:solidFill>
                  <a:schemeClr val="bg1"/>
                </a:solidFill>
              </a:rPr>
              <a:t>:</a:t>
            </a:r>
            <a:br>
              <a:rPr lang="ro-RO" sz="2000" b="1" smtClean="0">
                <a:solidFill>
                  <a:schemeClr val="bg1"/>
                </a:solidFill>
              </a:rPr>
            </a:br>
            <a:r>
              <a:rPr lang="ro-RO" sz="2000" b="1" i="1" smtClean="0">
                <a:solidFill>
                  <a:schemeClr val="accent1">
                    <a:lumMod val="60000"/>
                    <a:lumOff val="40000"/>
                  </a:schemeClr>
                </a:solidFill>
                <a:effectLst>
                  <a:outerShdw blurRad="50800" dist="38100" dir="2700000" algn="tl" rotWithShape="0">
                    <a:prstClr val="black">
                      <a:alpha val="40000"/>
                    </a:prstClr>
                  </a:outerShdw>
                </a:effectLst>
              </a:rPr>
              <a:t>omul </a:t>
            </a:r>
            <a:r>
              <a:rPr lang="ro-RO" sz="2000" b="1" i="1">
                <a:solidFill>
                  <a:schemeClr val="accent1">
                    <a:lumMod val="60000"/>
                    <a:lumOff val="40000"/>
                  </a:schemeClr>
                </a:solidFill>
                <a:effectLst>
                  <a:outerShdw blurRad="50800" dist="38100" dir="2700000" algn="tl" rotWithShape="0">
                    <a:prstClr val="black">
                      <a:alpha val="40000"/>
                    </a:prstClr>
                  </a:outerShdw>
                </a:effectLst>
              </a:rPr>
              <a:t>este mântuit numai </a:t>
            </a:r>
            <a:r>
              <a:rPr lang="ro-RO" sz="2000" b="1" i="1">
                <a:solidFill>
                  <a:schemeClr val="accent1">
                    <a:lumMod val="60000"/>
                    <a:lumOff val="40000"/>
                  </a:schemeClr>
                </a:solidFill>
                <a:effectLst>
                  <a:outerShdw blurRad="50800" dist="38100" dir="2700000" algn="tl" rotWithShape="0">
                    <a:prstClr val="black">
                      <a:alpha val="40000"/>
                    </a:prstClr>
                  </a:outerShdw>
                </a:effectLst>
              </a:rPr>
              <a:t>prin </a:t>
            </a:r>
            <a:r>
              <a:rPr lang="ro-RO" sz="2000" b="1" i="1" smtClean="0">
                <a:solidFill>
                  <a:schemeClr val="accent1">
                    <a:lumMod val="60000"/>
                    <a:lumOff val="40000"/>
                  </a:schemeClr>
                </a:solidFill>
                <a:effectLst>
                  <a:outerShdw blurRad="50800" dist="38100" dir="2700000" algn="tl" rotWithShape="0">
                    <a:prstClr val="black">
                      <a:alpha val="40000"/>
                    </a:prstClr>
                  </a:outerShdw>
                </a:effectLst>
              </a:rPr>
              <a:t>credință</a:t>
            </a:r>
            <a:r>
              <a:rPr lang="ro-RO" sz="2000" b="1" smtClean="0">
                <a:solidFill>
                  <a:schemeClr val="bg1"/>
                </a:solidFill>
              </a:rPr>
              <a:t>.</a:t>
            </a:r>
          </a:p>
          <a:p>
            <a:pPr>
              <a:spcBef>
                <a:spcPts val="600"/>
              </a:spcBef>
            </a:pPr>
            <a:r>
              <a:rPr lang="ro-RO" sz="2000" b="1" smtClean="0">
                <a:solidFill>
                  <a:schemeClr val="bg1"/>
                </a:solidFill>
              </a:rPr>
              <a:t>Legea </a:t>
            </a:r>
            <a:r>
              <a:rPr lang="ro-RO" sz="2000" b="1">
                <a:solidFill>
                  <a:schemeClr val="bg1"/>
                </a:solidFill>
              </a:rPr>
              <a:t>doar ne </a:t>
            </a:r>
            <a:r>
              <a:rPr lang="ro-RO" sz="2000" b="1">
                <a:solidFill>
                  <a:schemeClr val="bg1"/>
                </a:solidFill>
              </a:rPr>
              <a:t>poate </a:t>
            </a:r>
            <a:r>
              <a:rPr lang="ro-RO" sz="2000" b="1" smtClean="0">
                <a:solidFill>
                  <a:schemeClr val="bg1"/>
                </a:solidFill>
              </a:rPr>
              <a:t>condamna</a:t>
            </a:r>
            <a:r>
              <a:rPr lang="ro-RO" sz="2000" b="1" smtClean="0">
                <a:solidFill>
                  <a:schemeClr val="bg1"/>
                </a:solidFill>
              </a:rPr>
              <a:t>. Nu </a:t>
            </a:r>
            <a:r>
              <a:rPr lang="ro-RO" sz="2000" b="1">
                <a:solidFill>
                  <a:schemeClr val="bg1"/>
                </a:solidFill>
              </a:rPr>
              <a:t>are nici o putere ca să </a:t>
            </a:r>
            <a:r>
              <a:rPr lang="ro-RO" sz="2000" b="1">
                <a:solidFill>
                  <a:schemeClr val="bg1"/>
                </a:solidFill>
              </a:rPr>
              <a:t>ne </a:t>
            </a:r>
            <a:r>
              <a:rPr lang="ro-RO" sz="2000" b="1" smtClean="0">
                <a:solidFill>
                  <a:schemeClr val="bg1"/>
                </a:solidFill>
              </a:rPr>
              <a:t>mântuiască</a:t>
            </a:r>
            <a:r>
              <a:rPr lang="ro-RO" sz="2000" b="1" smtClean="0">
                <a:solidFill>
                  <a:schemeClr val="bg1"/>
                </a:solidFill>
              </a:rPr>
              <a:t>.</a:t>
            </a:r>
            <a:endParaRPr lang="ro-RO" sz="2000" b="1">
              <a:solidFill>
                <a:schemeClr val="bg1"/>
              </a:solidFill>
            </a:endParaRPr>
          </a:p>
        </p:txBody>
      </p:sp>
    </p:spTree>
    <p:extLst>
      <p:ext uri="{BB962C8B-B14F-4D97-AF65-F5344CB8AC3E}">
        <p14:creationId xmlns:p14="http://schemas.microsoft.com/office/powerpoint/2010/main" xmlns="" val="2119981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20E6A2F-BBDB-493C-BC1B-7E2EE1C8FA41}"/>
              </a:ext>
            </a:extLst>
          </p:cNvPr>
          <p:cNvSpPr/>
          <p:nvPr/>
        </p:nvSpPr>
        <p:spPr>
          <a:xfrm>
            <a:off x="0" y="-43134"/>
            <a:ext cx="9143998" cy="769441"/>
          </a:xfrm>
          <a:prstGeom prst="rect">
            <a:avLst/>
          </a:prstGeom>
        </p:spPr>
        <p:txBody>
          <a:bodyPr wrap="square">
            <a:spAutoFit/>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LEGEA </a:t>
            </a: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ȘI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PĂCATUL</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D01A14C4-D41D-406F-B283-2FD8C35F1965}"/>
              </a:ext>
            </a:extLst>
          </p:cNvPr>
          <p:cNvSpPr/>
          <p:nvPr/>
        </p:nvSpPr>
        <p:spPr>
          <a:xfrm>
            <a:off x="2406770" y="769441"/>
            <a:ext cx="6590578" cy="923330"/>
          </a:xfrm>
          <a:prstGeom prst="rect">
            <a:avLst/>
          </a:prstGeom>
        </p:spPr>
        <p:txBody>
          <a:bodyPr wrap="square">
            <a:spAutoFit/>
          </a:bodyPr>
          <a:lstStyle/>
          <a:p>
            <a:pPr algn="ctr"/>
            <a:r>
              <a:rPr lang="ro-RO"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a:t>
            </a:r>
            <a:r>
              <a:rPr lang="ro-RO"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Căci nimeni nu va fi socotit neprihănit înaintea </a:t>
            </a:r>
            <a:r>
              <a:rPr lang="ro-RO"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Lui</a:t>
            </a:r>
            <a:r>
              <a:rPr lang="ro-RO"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 prin faptele </a:t>
            </a:r>
            <a:r>
              <a:rPr lang="ro-RO"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Legii</a:t>
            </a:r>
            <a:r>
              <a:rPr lang="ro-RO"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 deoarece prin Lege vine cunoştinţa deplină a </a:t>
            </a:r>
            <a:r>
              <a:rPr lang="ro-RO"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păcatului</a:t>
            </a:r>
            <a:r>
              <a:rPr lang="ro-RO"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 </a:t>
            </a:r>
            <a:r>
              <a:rPr lang="ro-RO" sz="1600"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(Romani</a:t>
            </a:r>
            <a:r>
              <a:rPr lang="ro-RO" sz="1600"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 </a:t>
            </a:r>
            <a:r>
              <a:rPr lang="ro-RO" sz="1600" b="1" smtClean="0">
                <a:solidFill>
                  <a:srgbClr val="E0CADF"/>
                </a:solidFill>
                <a:effectLst>
                  <a:outerShdw blurRad="50800" dist="38100" dir="2700000" algn="tl" rotWithShape="0">
                    <a:prstClr val="black">
                      <a:alpha val="40000"/>
                    </a:prstClr>
                  </a:outerShdw>
                </a:effectLst>
                <a:latin typeface="Comic Sans MS" panose="030F0702030302020204" pitchFamily="66" charset="0"/>
              </a:rPr>
              <a:t>3:20)</a:t>
            </a:r>
            <a:endParaRPr lang="ro-RO" b="1">
              <a:solidFill>
                <a:srgbClr val="E0CADF"/>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75F5A2F3-A31C-4E48-A662-FDB7F664F363}"/>
              </a:ext>
            </a:extLst>
          </p:cNvPr>
          <p:cNvSpPr txBox="1"/>
          <p:nvPr/>
        </p:nvSpPr>
        <p:spPr>
          <a:xfrm>
            <a:off x="3692105" y="1835525"/>
            <a:ext cx="5374257" cy="5016758"/>
          </a:xfrm>
          <a:prstGeom prst="rect">
            <a:avLst/>
          </a:prstGeom>
          <a:noFill/>
        </p:spPr>
        <p:txBody>
          <a:bodyPr wrap="square" rtlCol="0">
            <a:spAutoFit/>
          </a:bodyPr>
          <a:lstStyle/>
          <a:p>
            <a:pPr>
              <a:spcBef>
                <a:spcPts val="600"/>
              </a:spcBef>
            </a:pPr>
            <a:r>
              <a:rPr lang="ro-RO" sz="2000" b="1">
                <a:solidFill>
                  <a:schemeClr val="bg1"/>
                </a:solidFill>
                <a:effectLst>
                  <a:outerShdw blurRad="50800" dist="50800" dir="5400000" algn="ctr" rotWithShape="0">
                    <a:schemeClr val="tx1"/>
                  </a:outerShdw>
                </a:effectLst>
              </a:rPr>
              <a:t>Dacă prin lege nu vine făgăduința, și nici nu are vreo putere ca să ne mântuiască, la ce ne folosește? </a:t>
            </a:r>
          </a:p>
          <a:p>
            <a:pPr>
              <a:spcBef>
                <a:spcPts val="600"/>
              </a:spcBef>
            </a:pPr>
            <a:r>
              <a:rPr lang="ro-RO" sz="2000" b="1">
                <a:solidFill>
                  <a:schemeClr val="bg1"/>
                </a:solidFill>
                <a:effectLst>
                  <a:outerShdw blurRad="50800" dist="50800" dir="5400000" algn="ctr" rotWithShape="0">
                    <a:schemeClr val="tx1"/>
                  </a:outerShdw>
                </a:effectLst>
              </a:rPr>
              <a:t>Ne învață ce trebuie sau ce nu trebuie să facem ca să nu mai păcătuim împotriva lui Dumnezeu. Ar fi destul să se înlăture legea pentru a se înlătura păcatul? </a:t>
            </a:r>
          </a:p>
          <a:p>
            <a:pPr>
              <a:spcBef>
                <a:spcPts val="600"/>
              </a:spcBef>
            </a:pPr>
            <a:r>
              <a:rPr lang="ro-RO" sz="2000" b="1">
                <a:solidFill>
                  <a:schemeClr val="bg1"/>
                </a:solidFill>
                <a:effectLst>
                  <a:outerShdw blurRad="50800" dist="50800" dir="5400000" algn="ctr" rotWithShape="0">
                    <a:schemeClr val="tx1"/>
                  </a:outerShdw>
                </a:effectLst>
              </a:rPr>
              <a:t>Dacă ar fi așa, nu ar mai fi fost nevoie ca Hristos să moară pentru păcatele noastre. Era suficient să fie abolită legea care sublinia păcatul.</a:t>
            </a:r>
          </a:p>
          <a:p>
            <a:pPr>
              <a:spcBef>
                <a:spcPts val="600"/>
              </a:spcBef>
            </a:pPr>
            <a:r>
              <a:rPr lang="ro-RO" sz="2000" b="1">
                <a:solidFill>
                  <a:schemeClr val="bg1"/>
                </a:solidFill>
                <a:effectLst>
                  <a:outerShdw blurRad="50800" dist="50800" dir="5400000" algn="ctr" rotWithShape="0">
                    <a:schemeClr val="tx1"/>
                  </a:outerShdw>
                </a:effectLst>
              </a:rPr>
              <a:t>Dar eliminarea legii nu face ca minciuna sau crima să înceteze a fi păcate. </a:t>
            </a:r>
          </a:p>
          <a:p>
            <a:pPr>
              <a:spcBef>
                <a:spcPts val="600"/>
              </a:spcBef>
            </a:pPr>
            <a:r>
              <a:rPr lang="ro-RO" sz="2000" b="1">
                <a:solidFill>
                  <a:schemeClr val="bg1"/>
                </a:solidFill>
                <a:effectLst>
                  <a:outerShdw blurRad="50800" dist="50800" dir="5400000" algn="ctr" rotWithShape="0">
                    <a:schemeClr val="tx1"/>
                  </a:outerShdw>
                </a:effectLst>
              </a:rPr>
              <a:t>Legea este manifestarea voii lui Dumnezeu, emanată din propriul caracter. De aceea, nu poate fi schimbată </a:t>
            </a:r>
            <a:r>
              <a:rPr lang="ro-RO" sz="2000" b="1">
                <a:solidFill>
                  <a:schemeClr val="bg1"/>
                </a:solidFill>
                <a:effectLst>
                  <a:outerShdw blurRad="50800" dist="50800" dir="5400000" algn="ctr" rotWithShape="0">
                    <a:schemeClr val="tx1"/>
                  </a:outerShdw>
                </a:effectLst>
              </a:rPr>
              <a:t>sau </a:t>
            </a:r>
            <a:r>
              <a:rPr lang="ro-RO" sz="2000" b="1" smtClean="0">
                <a:solidFill>
                  <a:schemeClr val="bg1"/>
                </a:solidFill>
                <a:effectLst>
                  <a:outerShdw blurRad="50800" dist="50800" dir="5400000" algn="ctr" rotWithShape="0">
                    <a:schemeClr val="tx1"/>
                  </a:outerShdw>
                </a:effectLst>
              </a:rPr>
              <a:t>eliminată</a:t>
            </a:r>
            <a:r>
              <a:rPr lang="ro-RO" sz="2000" b="1" smtClean="0">
                <a:solidFill>
                  <a:schemeClr val="bg1"/>
                </a:solidFill>
                <a:effectLst>
                  <a:outerShdw blurRad="50800" dist="50800" dir="5400000" algn="ctr" rotWithShape="0">
                    <a:schemeClr val="tx1"/>
                  </a:outerShdw>
                </a:effectLst>
              </a:rPr>
              <a:t>.</a:t>
            </a:r>
            <a:endParaRPr lang="ro-RO" sz="2000" b="1">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940007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left)">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wipe(left)">
                                      <p:cBhvr>
                                        <p:cTn id="49" dur="500"/>
                                        <p:tgtEl>
                                          <p:spTgt spid="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wipe(left)">
                                      <p:cBhvr>
                                        <p:cTn id="5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6D4E15D-D284-4FE3-93C5-DD3ABD99F027}"/>
              </a:ext>
            </a:extLst>
          </p:cNvPr>
          <p:cNvSpPr/>
          <p:nvPr/>
        </p:nvSpPr>
        <p:spPr>
          <a:xfrm>
            <a:off x="750498" y="999603"/>
            <a:ext cx="7732843" cy="5262979"/>
          </a:xfrm>
          <a:prstGeom prst="rect">
            <a:avLst/>
          </a:prstGeom>
        </p:spPr>
        <p:txBody>
          <a:bodyPr wrap="square">
            <a:spAutoFit/>
          </a:bodyPr>
          <a:lstStyle/>
          <a:p>
            <a:pPr indent="360363" algn="just">
              <a:spcBef>
                <a:spcPts val="600"/>
              </a:spcBef>
            </a:pPr>
            <a:r>
              <a:rPr lang="ro-RO"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„Legea </a:t>
            </a:r>
            <a:r>
              <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morală nu a fost niciodată un simbol sau o umbră. A existat înainte de crearea omului </a:t>
            </a:r>
            <a:r>
              <a:rPr lang="ro-RO"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și</a:t>
            </a:r>
            <a:r>
              <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 dura cât timp va fi tronul lui Dumnezeu. Dumnezeu nu putea schimba sau altera nici măcar un singur precept al legii Sale cu scopul de a salva omul, deoarece legea este fundamentul guvernării </a:t>
            </a:r>
            <a:r>
              <a:rPr lang="ro-RO"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Sale. Este </a:t>
            </a:r>
            <a:r>
              <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imuabilă, </a:t>
            </a:r>
            <a:r>
              <a:rPr lang="ro-RO"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inalterabilă, </a:t>
            </a:r>
            <a:r>
              <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infinită </a:t>
            </a:r>
            <a:r>
              <a:rPr lang="ro-RO"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și</a:t>
            </a:r>
            <a:r>
              <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eternă. Cu scopul ca omul să fie mântuit </a:t>
            </a:r>
            <a:r>
              <a:rPr lang="ro-RO"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și</a:t>
            </a:r>
            <a:r>
              <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să se păstreze onoarea legii, a fost necesar ca Fiul lui Dumnezeu să se ofere pe Sine </a:t>
            </a:r>
            <a:r>
              <a:rPr lang="ro-RO"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Însuși</a:t>
            </a:r>
            <a:r>
              <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ca jertfă pentru păcate. Cel ce nu a cunoscut păcat s-a făcut păcat pentru noi. A murit pentru noi la Calvar. Moartea lui ne arată admirabila dragoste a lui Dumnezeu pentru om </a:t>
            </a:r>
            <a:r>
              <a:rPr lang="ro-RO"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și</a:t>
            </a:r>
            <a:r>
              <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imuabilitatea legii Sale</a:t>
            </a:r>
            <a:r>
              <a:rPr lang="ro-RO"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o-R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xmlns="" id="{A6F6C1C5-4E69-4BE6-A0A0-1C87A39A6B4C}"/>
              </a:ext>
            </a:extLst>
          </p:cNvPr>
          <p:cNvSpPr txBox="1"/>
          <p:nvPr/>
        </p:nvSpPr>
        <p:spPr>
          <a:xfrm>
            <a:off x="5798366" y="6185140"/>
            <a:ext cx="3133550" cy="338554"/>
          </a:xfrm>
          <a:prstGeom prst="rect">
            <a:avLst/>
          </a:prstGeom>
          <a:noFill/>
        </p:spPr>
        <p:txBody>
          <a:bodyPr wrap="none" rtlCol="0">
            <a:spAutoFit/>
          </a:bodyPr>
          <a:lstStyle/>
          <a:p>
            <a:pPr algn="r"/>
            <a:r>
              <a:rPr lang="ro-RO" sz="1600" b="1" dirty="0" err="1" smtClean="0"/>
              <a:t>E.G.W</a:t>
            </a:r>
            <a:r>
              <a:rPr lang="ro-RO" sz="1600" b="1" dirty="0" smtClean="0"/>
              <a:t>. (Solii alese, vol. 1, pag. 282)</a:t>
            </a:r>
            <a:endParaRPr lang="ro-RO" sz="1600" b="1" dirty="0"/>
          </a:p>
        </p:txBody>
      </p:sp>
    </p:spTree>
    <p:extLst>
      <p:ext uri="{BB962C8B-B14F-4D97-AF65-F5344CB8AC3E}">
        <p14:creationId xmlns:p14="http://schemas.microsoft.com/office/powerpoint/2010/main" xmlns="" val="3918450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929</Words>
  <Application>Microsoft Office PowerPoint</Application>
  <PresentationFormat>Expunere pe ecran (4:3)</PresentationFormat>
  <Paragraphs>44</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Wingdings 3</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Credinta lui Avraam</dc:title>
  <dc:subject>Studiu Biblic, Trim. IV, 2017 – Mantuirea prin credinta in Epistola catre Romani</dc:subject>
  <dc:creator>Sergio Fustero Carreras</dc:creator>
  <cp:keywords>http://www.fustero.net/es/index_ro.php</cp:keywords>
  <dc:description/>
  <cp:lastModifiedBy>Administrator</cp:lastModifiedBy>
  <cp:revision>79</cp:revision>
  <dcterms:created xsi:type="dcterms:W3CDTF">2017-09-17T14:38:13Z</dcterms:created>
  <dcterms:modified xsi:type="dcterms:W3CDTF">2017-10-30T08:56:43Z</dcterms:modified>
</cp:coreProperties>
</file>