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64" r:id="rId4"/>
    <p:sldId id="257" r:id="rId5"/>
    <p:sldId id="258" r:id="rId6"/>
    <p:sldId id="259" r:id="rId7"/>
    <p:sldId id="260" r:id="rId8"/>
    <p:sldId id="261" r:id="rId9"/>
    <p:sldId id="262" r:id="rId10"/>
    <p:sldId id="263" r:id="rId11"/>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Arial Black" pitchFamily="34" charset="0"/>
      <p:bold r:id="rId18"/>
    </p:embeddedFont>
    <p:embeddedFont>
      <p:font typeface="Calibri Light" pitchFamily="34" charset="0"/>
      <p:regular r:id="rId19"/>
      <p: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26388"/>
    <a:srgbClr val="BAE3F6"/>
    <a:srgbClr val="FFFF99"/>
    <a:srgbClr val="FFFF66"/>
    <a:srgbClr val="FFEB97"/>
    <a:srgbClr val="FFDA97"/>
    <a:srgbClr val="FFCD74"/>
    <a:srgbClr val="F9E1CE"/>
    <a:srgbClr val="2F4731"/>
    <a:srgbClr val="99BC9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234" y="-29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3F3D471C-AC0E-4B33-89E5-DEC800C17AF1}" type="datetimeFigureOut">
              <a:rPr lang="es-ES" smtClean="0"/>
              <a:pPr/>
              <a:t>29/09/2017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D835BD-4B0A-48B0-9DEA-FC45C67471E5}" type="slidenum">
              <a:rPr lang="es-ES" smtClean="0"/>
              <a:pPr/>
              <a:t>‹#›</a:t>
            </a:fld>
            <a:endParaRPr lang="es-ES"/>
          </a:p>
        </p:txBody>
      </p:sp>
    </p:spTree>
    <p:extLst>
      <p:ext uri="{BB962C8B-B14F-4D97-AF65-F5344CB8AC3E}">
        <p14:creationId xmlns="" xmlns:p14="http://schemas.microsoft.com/office/powerpoint/2010/main" val="7491470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F3D471C-AC0E-4B33-89E5-DEC800C17AF1}" type="datetimeFigureOut">
              <a:rPr lang="es-ES" smtClean="0"/>
              <a:pPr/>
              <a:t>29/09/2017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D835BD-4B0A-48B0-9DEA-FC45C67471E5}" type="slidenum">
              <a:rPr lang="es-ES" smtClean="0"/>
              <a:pPr/>
              <a:t>‹#›</a:t>
            </a:fld>
            <a:endParaRPr lang="es-ES"/>
          </a:p>
        </p:txBody>
      </p:sp>
    </p:spTree>
    <p:extLst>
      <p:ext uri="{BB962C8B-B14F-4D97-AF65-F5344CB8AC3E}">
        <p14:creationId xmlns="" xmlns:p14="http://schemas.microsoft.com/office/powerpoint/2010/main" val="24445910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F3D471C-AC0E-4B33-89E5-DEC800C17AF1}" type="datetimeFigureOut">
              <a:rPr lang="es-ES" smtClean="0"/>
              <a:pPr/>
              <a:t>29/09/2017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D835BD-4B0A-48B0-9DEA-FC45C67471E5}" type="slidenum">
              <a:rPr lang="es-ES" smtClean="0"/>
              <a:pPr/>
              <a:t>‹#›</a:t>
            </a:fld>
            <a:endParaRPr lang="es-ES"/>
          </a:p>
        </p:txBody>
      </p:sp>
    </p:spTree>
    <p:extLst>
      <p:ext uri="{BB962C8B-B14F-4D97-AF65-F5344CB8AC3E}">
        <p14:creationId xmlns="" xmlns:p14="http://schemas.microsoft.com/office/powerpoint/2010/main" val="4066518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043015D2-9057-421E-B3B3-3DF4D61A8736}" type="datetimeFigureOut">
              <a:rPr lang="es-ES" smtClean="0">
                <a:solidFill>
                  <a:prstClr val="black">
                    <a:tint val="75000"/>
                  </a:prstClr>
                </a:solidFill>
              </a:rPr>
              <a:pPr/>
              <a:t>29/09/2017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1882570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3015D2-9057-421E-B3B3-3DF4D61A8736}" type="datetimeFigureOut">
              <a:rPr lang="es-ES" smtClean="0">
                <a:solidFill>
                  <a:prstClr val="black">
                    <a:tint val="75000"/>
                  </a:prstClr>
                </a:solidFill>
              </a:rPr>
              <a:pPr/>
              <a:t>29/09/2017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768565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43015D2-9057-421E-B3B3-3DF4D61A8736}" type="datetimeFigureOut">
              <a:rPr lang="es-ES" smtClean="0">
                <a:solidFill>
                  <a:prstClr val="black">
                    <a:tint val="75000"/>
                  </a:prstClr>
                </a:solidFill>
              </a:rPr>
              <a:pPr/>
              <a:t>29/09/2017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1291035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43015D2-9057-421E-B3B3-3DF4D61A8736}" type="datetimeFigureOut">
              <a:rPr lang="es-ES" smtClean="0">
                <a:solidFill>
                  <a:prstClr val="black">
                    <a:tint val="75000"/>
                  </a:prstClr>
                </a:solidFill>
              </a:rPr>
              <a:pPr/>
              <a:t>29/09/2017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3883607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43015D2-9057-421E-B3B3-3DF4D61A8736}" type="datetimeFigureOut">
              <a:rPr lang="es-ES" smtClean="0">
                <a:solidFill>
                  <a:prstClr val="black">
                    <a:tint val="75000"/>
                  </a:prstClr>
                </a:solidFill>
              </a:rPr>
              <a:pPr/>
              <a:t>29/09/2017</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3140111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43015D2-9057-421E-B3B3-3DF4D61A8736}" type="datetimeFigureOut">
              <a:rPr lang="es-ES" smtClean="0">
                <a:solidFill>
                  <a:prstClr val="black">
                    <a:tint val="75000"/>
                  </a:prstClr>
                </a:solidFill>
              </a:rPr>
              <a:pPr/>
              <a:t>29/09/2017</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1106810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015D2-9057-421E-B3B3-3DF4D61A8736}" type="datetimeFigureOut">
              <a:rPr lang="es-ES" smtClean="0">
                <a:solidFill>
                  <a:prstClr val="black">
                    <a:tint val="75000"/>
                  </a:prstClr>
                </a:solidFill>
              </a:rPr>
              <a:pPr/>
              <a:t>29/09/2017</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2674940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43015D2-9057-421E-B3B3-3DF4D61A8736}" type="datetimeFigureOut">
              <a:rPr lang="es-ES" smtClean="0">
                <a:solidFill>
                  <a:prstClr val="black">
                    <a:tint val="75000"/>
                  </a:prstClr>
                </a:solidFill>
              </a:rPr>
              <a:pPr/>
              <a:t>29/09/2017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4058535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F3D471C-AC0E-4B33-89E5-DEC800C17AF1}" type="datetimeFigureOut">
              <a:rPr lang="es-ES" smtClean="0"/>
              <a:pPr/>
              <a:t>29/09/2017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D835BD-4B0A-48B0-9DEA-FC45C67471E5}" type="slidenum">
              <a:rPr lang="es-ES" smtClean="0"/>
              <a:pPr/>
              <a:t>‹#›</a:t>
            </a:fld>
            <a:endParaRPr lang="es-ES"/>
          </a:p>
        </p:txBody>
      </p:sp>
    </p:spTree>
    <p:extLst>
      <p:ext uri="{BB962C8B-B14F-4D97-AF65-F5344CB8AC3E}">
        <p14:creationId xmlns="" xmlns:p14="http://schemas.microsoft.com/office/powerpoint/2010/main" val="17315980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43015D2-9057-421E-B3B3-3DF4D61A8736}" type="datetimeFigureOut">
              <a:rPr lang="es-ES" smtClean="0">
                <a:solidFill>
                  <a:prstClr val="black">
                    <a:tint val="75000"/>
                  </a:prstClr>
                </a:solidFill>
              </a:rPr>
              <a:pPr/>
              <a:t>29/09/2017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3162687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3015D2-9057-421E-B3B3-3DF4D61A8736}" type="datetimeFigureOut">
              <a:rPr lang="es-ES" smtClean="0">
                <a:solidFill>
                  <a:prstClr val="black">
                    <a:tint val="75000"/>
                  </a:prstClr>
                </a:solidFill>
              </a:rPr>
              <a:pPr/>
              <a:t>29/09/2017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27531594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3015D2-9057-421E-B3B3-3DF4D61A8736}" type="datetimeFigureOut">
              <a:rPr lang="es-ES" smtClean="0">
                <a:solidFill>
                  <a:prstClr val="black">
                    <a:tint val="75000"/>
                  </a:prstClr>
                </a:solidFill>
              </a:rPr>
              <a:pPr/>
              <a:t>29/09/2017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2615569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3F3D471C-AC0E-4B33-89E5-DEC800C17AF1}" type="datetimeFigureOut">
              <a:rPr lang="es-ES" smtClean="0"/>
              <a:pPr/>
              <a:t>29/09/2017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D835BD-4B0A-48B0-9DEA-FC45C67471E5}" type="slidenum">
              <a:rPr lang="es-ES" smtClean="0"/>
              <a:pPr/>
              <a:t>‹#›</a:t>
            </a:fld>
            <a:endParaRPr lang="es-ES"/>
          </a:p>
        </p:txBody>
      </p:sp>
    </p:spTree>
    <p:extLst>
      <p:ext uri="{BB962C8B-B14F-4D97-AF65-F5344CB8AC3E}">
        <p14:creationId xmlns="" xmlns:p14="http://schemas.microsoft.com/office/powerpoint/2010/main" val="35709299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3F3D471C-AC0E-4B33-89E5-DEC800C17AF1}" type="datetimeFigureOut">
              <a:rPr lang="es-ES" smtClean="0"/>
              <a:pPr/>
              <a:t>29/09/2017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BD835BD-4B0A-48B0-9DEA-FC45C67471E5}" type="slidenum">
              <a:rPr lang="es-ES" smtClean="0"/>
              <a:pPr/>
              <a:t>‹#›</a:t>
            </a:fld>
            <a:endParaRPr lang="es-ES"/>
          </a:p>
        </p:txBody>
      </p:sp>
    </p:spTree>
    <p:extLst>
      <p:ext uri="{BB962C8B-B14F-4D97-AF65-F5344CB8AC3E}">
        <p14:creationId xmlns="" xmlns:p14="http://schemas.microsoft.com/office/powerpoint/2010/main" val="18921015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3F3D471C-AC0E-4B33-89E5-DEC800C17AF1}" type="datetimeFigureOut">
              <a:rPr lang="es-ES" smtClean="0"/>
              <a:pPr/>
              <a:t>29/09/2017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BD835BD-4B0A-48B0-9DEA-FC45C67471E5}" type="slidenum">
              <a:rPr lang="es-ES" smtClean="0"/>
              <a:pPr/>
              <a:t>‹#›</a:t>
            </a:fld>
            <a:endParaRPr lang="es-ES"/>
          </a:p>
        </p:txBody>
      </p:sp>
    </p:spTree>
    <p:extLst>
      <p:ext uri="{BB962C8B-B14F-4D97-AF65-F5344CB8AC3E}">
        <p14:creationId xmlns="" xmlns:p14="http://schemas.microsoft.com/office/powerpoint/2010/main" val="26688394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3F3D471C-AC0E-4B33-89E5-DEC800C17AF1}" type="datetimeFigureOut">
              <a:rPr lang="es-ES" smtClean="0"/>
              <a:pPr/>
              <a:t>29/09/2017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BD835BD-4B0A-48B0-9DEA-FC45C67471E5}" type="slidenum">
              <a:rPr lang="es-ES" smtClean="0"/>
              <a:pPr/>
              <a:t>‹#›</a:t>
            </a:fld>
            <a:endParaRPr lang="es-ES"/>
          </a:p>
        </p:txBody>
      </p:sp>
    </p:spTree>
    <p:extLst>
      <p:ext uri="{BB962C8B-B14F-4D97-AF65-F5344CB8AC3E}">
        <p14:creationId xmlns="" xmlns:p14="http://schemas.microsoft.com/office/powerpoint/2010/main" val="35784165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F3D471C-AC0E-4B33-89E5-DEC800C17AF1}" type="datetimeFigureOut">
              <a:rPr lang="es-ES" smtClean="0"/>
              <a:pPr/>
              <a:t>29/09/2017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BD835BD-4B0A-48B0-9DEA-FC45C67471E5}" type="slidenum">
              <a:rPr lang="es-ES" smtClean="0"/>
              <a:pPr/>
              <a:t>‹#›</a:t>
            </a:fld>
            <a:endParaRPr lang="es-ES"/>
          </a:p>
        </p:txBody>
      </p:sp>
    </p:spTree>
    <p:extLst>
      <p:ext uri="{BB962C8B-B14F-4D97-AF65-F5344CB8AC3E}">
        <p14:creationId xmlns="" xmlns:p14="http://schemas.microsoft.com/office/powerpoint/2010/main" val="18517344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F3D471C-AC0E-4B33-89E5-DEC800C17AF1}" type="datetimeFigureOut">
              <a:rPr lang="es-ES" smtClean="0"/>
              <a:pPr/>
              <a:t>29/09/2017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BD835BD-4B0A-48B0-9DEA-FC45C67471E5}" type="slidenum">
              <a:rPr lang="es-ES" smtClean="0"/>
              <a:pPr/>
              <a:t>‹#›</a:t>
            </a:fld>
            <a:endParaRPr lang="es-ES"/>
          </a:p>
        </p:txBody>
      </p:sp>
    </p:spTree>
    <p:extLst>
      <p:ext uri="{BB962C8B-B14F-4D97-AF65-F5344CB8AC3E}">
        <p14:creationId xmlns="" xmlns:p14="http://schemas.microsoft.com/office/powerpoint/2010/main" val="31267496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F3D471C-AC0E-4B33-89E5-DEC800C17AF1}" type="datetimeFigureOut">
              <a:rPr lang="es-ES" smtClean="0"/>
              <a:pPr/>
              <a:t>29/09/2017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BD835BD-4B0A-48B0-9DEA-FC45C67471E5}" type="slidenum">
              <a:rPr lang="es-ES" smtClean="0"/>
              <a:pPr/>
              <a:t>‹#›</a:t>
            </a:fld>
            <a:endParaRPr lang="es-ES"/>
          </a:p>
        </p:txBody>
      </p:sp>
    </p:spTree>
    <p:extLst>
      <p:ext uri="{BB962C8B-B14F-4D97-AF65-F5344CB8AC3E}">
        <p14:creationId xmlns="" xmlns:p14="http://schemas.microsoft.com/office/powerpoint/2010/main" val="41882202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D471C-AC0E-4B33-89E5-DEC800C17AF1}" type="datetimeFigureOut">
              <a:rPr lang="es-ES" smtClean="0"/>
              <a:pPr/>
              <a:t>29/09/2017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835BD-4B0A-48B0-9DEA-FC45C67471E5}" type="slidenum">
              <a:rPr lang="es-ES" smtClean="0"/>
              <a:pPr/>
              <a:t>‹#›</a:t>
            </a:fld>
            <a:endParaRPr lang="es-ES"/>
          </a:p>
        </p:txBody>
      </p:sp>
    </p:spTree>
    <p:extLst>
      <p:ext uri="{BB962C8B-B14F-4D97-AF65-F5344CB8AC3E}">
        <p14:creationId xmlns="" xmlns:p14="http://schemas.microsoft.com/office/powerpoint/2010/main" val="451664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43015D2-9057-421E-B3B3-3DF4D61A8736}" type="datetimeFigureOut">
              <a:rPr lang="es-ES" smtClean="0">
                <a:solidFill>
                  <a:prstClr val="black">
                    <a:tint val="75000"/>
                  </a:prstClr>
                </a:solidFill>
              </a:rPr>
              <a:pPr defTabSz="457200"/>
              <a:t>29/09/2017</a:t>
            </a:fld>
            <a:endParaRPr lang="es-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5083A6B-03E5-4CDD-A97C-639E4AC0BEA2}" type="slidenum">
              <a:rPr lang="es-ES" smtClean="0">
                <a:solidFill>
                  <a:prstClr val="black">
                    <a:tint val="75000"/>
                  </a:prstClr>
                </a:solidFill>
              </a:rPr>
              <a:pPr defTabSz="457200"/>
              <a:t>‹#›</a:t>
            </a:fld>
            <a:endParaRPr lang="es-ES">
              <a:solidFill>
                <a:prstClr val="black">
                  <a:tint val="75000"/>
                </a:prstClr>
              </a:solidFill>
            </a:endParaRPr>
          </a:p>
        </p:txBody>
      </p:sp>
    </p:spTree>
    <p:extLst>
      <p:ext uri="{BB962C8B-B14F-4D97-AF65-F5344CB8AC3E}">
        <p14:creationId xmlns="" xmlns:p14="http://schemas.microsoft.com/office/powerpoint/2010/main" val="174602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5148064" y="-27384"/>
            <a:ext cx="3995936" cy="6984028"/>
          </a:xfrm>
          <a:prstGeom prst="rect">
            <a:avLst/>
          </a:prstGeom>
          <a:noFill/>
        </p:spPr>
        <p:txBody>
          <a:bodyPr wrap="square" rtlCol="0">
            <a:spAutoFit/>
            <a:scene3d>
              <a:camera prst="orthographicFront"/>
              <a:lightRig rig="threePt" dir="t">
                <a:rot lat="0" lon="0" rev="0"/>
              </a:lightRig>
            </a:scene3d>
            <a:sp3d extrusionH="57150">
              <a:bevelT w="69850" h="69850" prst="divot"/>
            </a:sp3d>
          </a:bodyPr>
          <a:lstStyle/>
          <a:p>
            <a:pPr algn="ctr">
              <a:lnSpc>
                <a:spcPct val="150000"/>
              </a:lnSpc>
            </a:pPr>
            <a:r>
              <a:rPr lang="ro-RO" sz="4800" b="1" spc="600">
                <a:ln w="12700" cmpd="sng">
                  <a:noFill/>
                  <a:prstDash val="solid"/>
                </a:ln>
                <a:gradFill flip="none" rotWithShape="1">
                  <a:gsLst>
                    <a:gs pos="0">
                      <a:srgbClr val="AB021D">
                        <a:shade val="30000"/>
                        <a:satMod val="115000"/>
                      </a:srgbClr>
                    </a:gs>
                    <a:gs pos="28000">
                      <a:srgbClr val="AB021D">
                        <a:shade val="67500"/>
                        <a:satMod val="115000"/>
                      </a:srgbClr>
                    </a:gs>
                    <a:gs pos="100000">
                      <a:srgbClr val="FF475D"/>
                    </a:gs>
                  </a:gsLst>
                  <a:lin ang="13500000" scaled="1"/>
                  <a:tileRect/>
                </a:gradFill>
                <a:effectLst>
                  <a:reflection blurRad="6350" stA="55000" endA="300" endPos="45500" dir="5400000" sy="-100000" algn="bl" rotWithShape="0"/>
                </a:effectLst>
              </a:rPr>
              <a:t>MĂ LAUD </a:t>
            </a:r>
            <a:r>
              <a:rPr lang="ro-RO" sz="5400" b="1" spc="600">
                <a:ln w="12700" cmpd="sng">
                  <a:noFill/>
                  <a:prstDash val="solid"/>
                </a:ln>
                <a:gradFill flip="none" rotWithShape="1">
                  <a:gsLst>
                    <a:gs pos="0">
                      <a:srgbClr val="AB021D">
                        <a:shade val="30000"/>
                        <a:satMod val="115000"/>
                      </a:srgbClr>
                    </a:gs>
                    <a:gs pos="28000">
                      <a:srgbClr val="AB021D">
                        <a:shade val="67500"/>
                        <a:satMod val="115000"/>
                      </a:srgbClr>
                    </a:gs>
                    <a:gs pos="100000">
                      <a:srgbClr val="FF475D"/>
                    </a:gs>
                  </a:gsLst>
                  <a:lin ang="13500000" scaled="1"/>
                  <a:tileRect/>
                </a:gradFill>
                <a:effectLst>
                  <a:reflection blurRad="6350" stA="55000" endA="300" endPos="45500" dir="5400000" sy="-100000" algn="bl" rotWithShape="0"/>
                </a:effectLst>
              </a:rPr>
              <a:t>CU</a:t>
            </a:r>
            <a:r>
              <a:rPr lang="ro-RO" sz="6000" b="1" spc="600">
                <a:ln w="12700" cmpd="sng">
                  <a:noFill/>
                  <a:prstDash val="solid"/>
                </a:ln>
                <a:gradFill flip="none" rotWithShape="1">
                  <a:gsLst>
                    <a:gs pos="0">
                      <a:srgbClr val="AB021D">
                        <a:shade val="30000"/>
                        <a:satMod val="115000"/>
                      </a:srgbClr>
                    </a:gs>
                    <a:gs pos="28000">
                      <a:srgbClr val="AB021D">
                        <a:shade val="67500"/>
                        <a:satMod val="115000"/>
                      </a:srgbClr>
                    </a:gs>
                    <a:gs pos="100000">
                      <a:srgbClr val="FF475D"/>
                    </a:gs>
                  </a:gsLst>
                  <a:lin ang="13500000" scaled="1"/>
                  <a:tileRect/>
                </a:gradFill>
                <a:effectLst>
                  <a:reflection blurRad="6350" stA="55000" endA="300" endPos="45500" dir="5400000" sy="-100000" algn="bl" rotWithShape="0"/>
                </a:effectLst>
              </a:rPr>
              <a:t> CRUCEA </a:t>
            </a:r>
            <a:r>
              <a:rPr lang="ro-RO" sz="6600" b="1" spc="600">
                <a:ln w="12700" cmpd="sng">
                  <a:noFill/>
                  <a:prstDash val="solid"/>
                </a:ln>
                <a:gradFill flip="none" rotWithShape="1">
                  <a:gsLst>
                    <a:gs pos="0">
                      <a:srgbClr val="AB021D">
                        <a:shade val="30000"/>
                        <a:satMod val="115000"/>
                      </a:srgbClr>
                    </a:gs>
                    <a:gs pos="28000">
                      <a:srgbClr val="AB021D">
                        <a:shade val="67500"/>
                        <a:satMod val="115000"/>
                      </a:srgbClr>
                    </a:gs>
                    <a:gs pos="100000">
                      <a:srgbClr val="FF475D"/>
                    </a:gs>
                  </a:gsLst>
                  <a:lin ang="13500000" scaled="1"/>
                  <a:tileRect/>
                </a:gradFill>
                <a:effectLst>
                  <a:reflection blurRad="6350" stA="55000" endA="300" endPos="45500" dir="5400000" sy="-100000" algn="bl" rotWithShape="0"/>
                </a:effectLst>
              </a:rPr>
              <a:t>LUI</a:t>
            </a:r>
            <a:r>
              <a:rPr lang="ro-RO" sz="6000" b="1" spc="600">
                <a:ln w="12700" cmpd="sng">
                  <a:noFill/>
                  <a:prstDash val="solid"/>
                </a:ln>
                <a:gradFill flip="none" rotWithShape="1">
                  <a:gsLst>
                    <a:gs pos="0">
                      <a:srgbClr val="AB021D">
                        <a:shade val="30000"/>
                        <a:satMod val="115000"/>
                      </a:srgbClr>
                    </a:gs>
                    <a:gs pos="28000">
                      <a:srgbClr val="AB021D">
                        <a:shade val="67500"/>
                        <a:satMod val="115000"/>
                      </a:srgbClr>
                    </a:gs>
                    <a:gs pos="100000">
                      <a:srgbClr val="FF475D"/>
                    </a:gs>
                  </a:gsLst>
                  <a:lin ang="13500000" scaled="1"/>
                  <a:tileRect/>
                </a:gradFill>
                <a:effectLst>
                  <a:reflection blurRad="6350" stA="55000" endA="300" endPos="45500" dir="5400000" sy="-100000" algn="bl" rotWithShape="0"/>
                </a:effectLst>
              </a:rPr>
              <a:t> </a:t>
            </a:r>
            <a:r>
              <a:rPr lang="ro-RO" sz="7200" b="1" spc="600" smtClean="0">
                <a:ln w="12700" cmpd="sng">
                  <a:noFill/>
                  <a:prstDash val="solid"/>
                </a:ln>
                <a:gradFill flip="none" rotWithShape="1">
                  <a:gsLst>
                    <a:gs pos="0">
                      <a:srgbClr val="AB021D">
                        <a:shade val="30000"/>
                        <a:satMod val="115000"/>
                      </a:srgbClr>
                    </a:gs>
                    <a:gs pos="28000">
                      <a:srgbClr val="AB021D">
                        <a:shade val="67500"/>
                        <a:satMod val="115000"/>
                      </a:srgbClr>
                    </a:gs>
                    <a:gs pos="100000">
                      <a:srgbClr val="FF475D"/>
                    </a:gs>
                  </a:gsLst>
                  <a:lin ang="13500000" scaled="1"/>
                  <a:tileRect/>
                </a:gradFill>
                <a:effectLst>
                  <a:reflection blurRad="6350" stA="55000" endA="300" endPos="45500" dir="5400000" sy="-100000" algn="bl" rotWithShape="0"/>
                </a:effectLst>
              </a:rPr>
              <a:t>HRISTOS</a:t>
            </a:r>
            <a:endParaRPr lang="ro-RO" sz="6000" b="1" spc="600">
              <a:ln w="12700" cmpd="sng">
                <a:noFill/>
                <a:prstDash val="solid"/>
              </a:ln>
              <a:gradFill flip="none" rotWithShape="1">
                <a:gsLst>
                  <a:gs pos="0">
                    <a:srgbClr val="AB021D">
                      <a:shade val="30000"/>
                      <a:satMod val="115000"/>
                    </a:srgbClr>
                  </a:gs>
                  <a:gs pos="28000">
                    <a:srgbClr val="AB021D">
                      <a:shade val="67500"/>
                      <a:satMod val="115000"/>
                    </a:srgbClr>
                  </a:gs>
                  <a:gs pos="100000">
                    <a:srgbClr val="FF475D"/>
                  </a:gs>
                </a:gsLst>
                <a:lin ang="13500000" scaled="1"/>
                <a:tileRect/>
              </a:gradFill>
              <a:effectLst>
                <a:reflection blurRad="6350" stA="55000" endA="300" endPos="45500" dir="5400000" sy="-100000" algn="bl" rotWithShape="0"/>
              </a:effectLst>
            </a:endParaRPr>
          </a:p>
        </p:txBody>
      </p:sp>
      <p:sp>
        <p:nvSpPr>
          <p:cNvPr id="5" name="4 CuadroTexto"/>
          <p:cNvSpPr txBox="1"/>
          <p:nvPr/>
        </p:nvSpPr>
        <p:spPr>
          <a:xfrm>
            <a:off x="0" y="6165304"/>
            <a:ext cx="5220072" cy="369332"/>
          </a:xfrm>
          <a:prstGeom prst="rect">
            <a:avLst/>
          </a:prstGeom>
          <a:noFill/>
        </p:spPr>
        <p:txBody>
          <a:bodyPr wrap="square" rtlCol="0">
            <a:spAutoFit/>
          </a:bodyPr>
          <a:lstStyle/>
          <a:p>
            <a:pPr algn="ctr"/>
            <a:r>
              <a:rPr lang="ro-RO" b="1" smtClean="0">
                <a:solidFill>
                  <a:srgbClr val="241508"/>
                </a:solidFill>
              </a:rPr>
              <a:t>Studiul 14 pentru 30 septembrie 2017</a:t>
            </a:r>
            <a:endParaRPr lang="ro-RO" b="1">
              <a:solidFill>
                <a:srgbClr val="241508"/>
              </a:solidFill>
            </a:endParaRPr>
          </a:p>
        </p:txBody>
      </p:sp>
    </p:spTree>
    <p:extLst>
      <p:ext uri="{BB962C8B-B14F-4D97-AF65-F5344CB8AC3E}">
        <p14:creationId xmlns="" xmlns:p14="http://schemas.microsoft.com/office/powerpoint/2010/main" val="27706824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sp>
        <p:nvSpPr>
          <p:cNvPr id="2" name="Rectángulo 1"/>
          <p:cNvSpPr/>
          <p:nvPr/>
        </p:nvSpPr>
        <p:spPr>
          <a:xfrm>
            <a:off x="2224585" y="4011624"/>
            <a:ext cx="5131557" cy="2693045"/>
          </a:xfrm>
          <a:prstGeom prst="rect">
            <a:avLst/>
          </a:prstGeom>
        </p:spPr>
        <p:txBody>
          <a:bodyPr wrap="square">
            <a:spAutoFit/>
          </a:bodyPr>
          <a:lstStyle/>
          <a:p>
            <a:pPr algn="ctr" defTabSz="457200"/>
            <a:r>
              <a:rPr lang="ro-RO" sz="2400" b="1" dirty="0" smtClean="0">
                <a:solidFill>
                  <a:srgbClr val="FDF6A2"/>
                </a:solidFill>
                <a:effectLst>
                  <a:glow rad="127000">
                    <a:prstClr val="black"/>
                  </a:glow>
                </a:effectLst>
                <a:latin typeface="Comic Sans MS" panose="030F0702030302020204" pitchFamily="66" charset="0"/>
              </a:rPr>
              <a:t>“În ce mă priveşte, departe de mine gândul să mă laud cu altceva decât cu crucea Domnului nostru Isus Hristos, prin care lumea este răstignită faţă de mine, şi eu faţă de lume!”</a:t>
            </a:r>
          </a:p>
          <a:p>
            <a:pPr algn="ctr" defTabSz="457200">
              <a:spcBef>
                <a:spcPts val="600"/>
              </a:spcBef>
              <a:spcAft>
                <a:spcPts val="600"/>
              </a:spcAft>
            </a:pPr>
            <a:r>
              <a:rPr lang="ro-RO" sz="2000" b="1" dirty="0" smtClean="0">
                <a:solidFill>
                  <a:srgbClr val="FDF6A2"/>
                </a:solidFill>
                <a:effectLst>
                  <a:glow rad="127000">
                    <a:prstClr val="black"/>
                  </a:glow>
                </a:effectLst>
                <a:latin typeface="Comic Sans MS" panose="030F0702030302020204" pitchFamily="66" charset="0"/>
              </a:rPr>
              <a:t>(Galateni 6:14) </a:t>
            </a:r>
            <a:endParaRPr lang="ro-RO" sz="2000" b="1" dirty="0">
              <a:solidFill>
                <a:srgbClr val="FDF6A2"/>
              </a:solidFill>
              <a:effectLst>
                <a:glow rad="127000">
                  <a:prstClr val="black"/>
                </a:glow>
              </a:effectLst>
              <a:latin typeface="Comic Sans MS" panose="030F0702030302020204" pitchFamily="66" charset="0"/>
            </a:endParaRPr>
          </a:p>
        </p:txBody>
      </p:sp>
    </p:spTree>
    <p:extLst>
      <p:ext uri="{BB962C8B-B14F-4D97-AF65-F5344CB8AC3E}">
        <p14:creationId xmlns="" xmlns:p14="http://schemas.microsoft.com/office/powerpoint/2010/main" val="96270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915816" y="4509120"/>
            <a:ext cx="6228184" cy="2169825"/>
          </a:xfrm>
          <a:prstGeom prst="rect">
            <a:avLst/>
          </a:prstGeom>
          <a:noFill/>
        </p:spPr>
        <p:txBody>
          <a:bodyPr wrap="square" lIns="72000" rIns="0" rtlCol="0">
            <a:spAutoFit/>
          </a:bodyPr>
          <a:lstStyle/>
          <a:p>
            <a:pPr marL="342900" indent="-342900">
              <a:spcBef>
                <a:spcPts val="600"/>
              </a:spcBef>
              <a:buClr>
                <a:srgbClr val="663300"/>
              </a:buClr>
              <a:buFont typeface="+mj-lt"/>
              <a:buAutoNum type="arabicPeriod"/>
            </a:pPr>
            <a:r>
              <a:rPr lang="ro-RO" sz="2300" b="1" dirty="0"/>
              <a:t>Cu litere </a:t>
            </a:r>
            <a:r>
              <a:rPr lang="ro-RO" sz="2300" b="1" dirty="0" smtClean="0"/>
              <a:t>mari. Galateni 6:11.</a:t>
            </a:r>
          </a:p>
          <a:p>
            <a:pPr marL="342900" indent="-342900">
              <a:spcBef>
                <a:spcPts val="600"/>
              </a:spcBef>
              <a:buClr>
                <a:srgbClr val="663300"/>
              </a:buClr>
              <a:buFont typeface="+mj-lt"/>
              <a:buAutoNum type="arabicPeriod"/>
            </a:pPr>
            <a:r>
              <a:rPr lang="ro-RO" sz="2300" b="1" dirty="0" smtClean="0"/>
              <a:t>„</a:t>
            </a:r>
            <a:r>
              <a:rPr lang="ro-RO" sz="2300" b="1" dirty="0"/>
              <a:t>Să se laude cu trupul vostru</a:t>
            </a:r>
            <a:r>
              <a:rPr lang="ro-RO" sz="2300" b="1" dirty="0" smtClean="0"/>
              <a:t>”. Galateni 6:12-13.</a:t>
            </a:r>
          </a:p>
          <a:p>
            <a:pPr marL="342900" indent="-342900">
              <a:spcBef>
                <a:spcPts val="600"/>
              </a:spcBef>
              <a:buClr>
                <a:srgbClr val="663300"/>
              </a:buClr>
              <a:buFont typeface="+mj-lt"/>
              <a:buAutoNum type="arabicPeriod"/>
            </a:pPr>
            <a:r>
              <a:rPr lang="ro-RO" sz="2300" b="1" dirty="0" smtClean="0"/>
              <a:t>„</a:t>
            </a:r>
            <a:r>
              <a:rPr lang="ro-RO" sz="2300" b="1" dirty="0"/>
              <a:t>Mă laud</a:t>
            </a:r>
            <a:r>
              <a:rPr lang="ro-RO" sz="2300" b="1" dirty="0" smtClean="0"/>
              <a:t>... cu </a:t>
            </a:r>
            <a:r>
              <a:rPr lang="ro-RO" sz="2300" b="1" dirty="0"/>
              <a:t>crucea</a:t>
            </a:r>
            <a:r>
              <a:rPr lang="ro-RO" sz="2300" b="1" dirty="0" smtClean="0"/>
              <a:t>”. Galateni 6:14.</a:t>
            </a:r>
          </a:p>
          <a:p>
            <a:pPr marL="342900" indent="-342900">
              <a:spcBef>
                <a:spcPts val="600"/>
              </a:spcBef>
              <a:buClr>
                <a:srgbClr val="663300"/>
              </a:buClr>
              <a:buFont typeface="+mj-lt"/>
              <a:buAutoNum type="arabicPeriod"/>
            </a:pPr>
            <a:r>
              <a:rPr lang="ro-RO" sz="2300" b="1" dirty="0" smtClean="0"/>
              <a:t>O </a:t>
            </a:r>
            <a:r>
              <a:rPr lang="ro-RO" sz="2300" b="1" dirty="0"/>
              <a:t>făptură </a:t>
            </a:r>
            <a:r>
              <a:rPr lang="ro-RO" sz="2300" b="1" dirty="0" smtClean="0"/>
              <a:t>nouă. Galateni 6:15.</a:t>
            </a:r>
          </a:p>
          <a:p>
            <a:pPr marL="342900" indent="-342900">
              <a:spcBef>
                <a:spcPts val="600"/>
              </a:spcBef>
              <a:buClr>
                <a:srgbClr val="663300"/>
              </a:buClr>
              <a:buFont typeface="+mj-lt"/>
              <a:buAutoNum type="arabicPeriod"/>
            </a:pPr>
            <a:r>
              <a:rPr lang="ro-RO" sz="2300" b="1" dirty="0" smtClean="0"/>
              <a:t>Semnele </a:t>
            </a:r>
            <a:r>
              <a:rPr lang="ro-RO" sz="2300" b="1" dirty="0"/>
              <a:t>Domnului </a:t>
            </a:r>
            <a:r>
              <a:rPr lang="ro-RO" sz="2300" b="1" dirty="0" smtClean="0"/>
              <a:t>Isus. Galateni 6:16-18.</a:t>
            </a:r>
            <a:endParaRPr lang="ro-RO" sz="2300" b="1" dirty="0"/>
          </a:p>
        </p:txBody>
      </p:sp>
      <p:sp>
        <p:nvSpPr>
          <p:cNvPr id="3" name="CuadroTexto 2">
            <a:extLst>
              <a:ext uri="{FF2B5EF4-FFF2-40B4-BE49-F238E27FC236}">
                <a16:creationId xmlns="" xmlns:a16="http://schemas.microsoft.com/office/drawing/2014/main" id="{073D7070-A2C2-46A2-BBDB-1C12078D102A}"/>
              </a:ext>
            </a:extLst>
          </p:cNvPr>
          <p:cNvSpPr txBox="1"/>
          <p:nvPr/>
        </p:nvSpPr>
        <p:spPr>
          <a:xfrm>
            <a:off x="395536" y="188640"/>
            <a:ext cx="4824536" cy="3862596"/>
          </a:xfrm>
          <a:prstGeom prst="rect">
            <a:avLst/>
          </a:prstGeom>
          <a:solidFill>
            <a:schemeClr val="bg1">
              <a:alpha val="59000"/>
            </a:schemeClr>
          </a:solidFill>
        </p:spPr>
        <p:txBody>
          <a:bodyPr wrap="square" rtlCol="0">
            <a:spAutoFit/>
          </a:bodyPr>
          <a:lstStyle/>
          <a:p>
            <a:pPr>
              <a:spcBef>
                <a:spcPts val="600"/>
              </a:spcBef>
            </a:pPr>
            <a:r>
              <a:rPr lang="ro-RO" sz="2400" b="1"/>
              <a:t>Partea de încheiere a lui Pavel este, în realitate, o ultimă strigare către galateni. </a:t>
            </a:r>
          </a:p>
          <a:p>
            <a:pPr>
              <a:spcBef>
                <a:spcPts val="600"/>
              </a:spcBef>
            </a:pPr>
            <a:r>
              <a:rPr lang="ro-RO" sz="2400" b="1"/>
              <a:t>Pavel, ca un păstor îngrijorat pentru turma sa, vrea să lase adevărurile credinței marcate cu foc în mintea galatenilor. El își îndreaptă pentru ultima dată privirea către Isus, singurul motiv de laudă pe acest pământ și în </a:t>
            </a:r>
            <a:r>
              <a:rPr lang="ro-RO" sz="2400" b="1" smtClean="0"/>
              <a:t>veșnicie.</a:t>
            </a:r>
            <a:endParaRPr lang="ro-RO" sz="2400" b="1"/>
          </a:p>
        </p:txBody>
      </p:sp>
      <p:pic>
        <p:nvPicPr>
          <p:cNvPr id="5" name="Imagen 4">
            <a:extLst>
              <a:ext uri="{FF2B5EF4-FFF2-40B4-BE49-F238E27FC236}">
                <a16:creationId xmlns="" xmlns:a16="http://schemas.microsoft.com/office/drawing/2014/main" id="{FEF572FB-840F-465E-987E-9B08FC489B1F}"/>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5640072" y="44624"/>
            <a:ext cx="3396424" cy="4104456"/>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contourClr>
              <a:srgbClr val="FFFFFF"/>
            </a:contourClr>
          </a:sp3d>
        </p:spPr>
      </p:pic>
      <p:pic>
        <p:nvPicPr>
          <p:cNvPr id="11" name="Imagen 10">
            <a:extLst>
              <a:ext uri="{FF2B5EF4-FFF2-40B4-BE49-F238E27FC236}">
                <a16:creationId xmlns="" xmlns:a16="http://schemas.microsoft.com/office/drawing/2014/main" id="{64F4770C-A49B-4732-8517-A18EB36F1EB4}"/>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107503" y="4581595"/>
            <a:ext cx="3024391" cy="201575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10/main" val="16772531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wipe(left)">
                                      <p:cBhvr>
                                        <p:cTn id="23" dur="500"/>
                                        <p:tgtEl>
                                          <p:spTgt spid="2">
                                            <p:txEl>
                                              <p:pRg st="0" end="0"/>
                                            </p:txEl>
                                          </p:spTgt>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wipe(left)">
                                      <p:cBhvr>
                                        <p:cTn id="27" dur="500"/>
                                        <p:tgtEl>
                                          <p:spTgt spid="2">
                                            <p:txEl>
                                              <p:pRg st="1" end="1"/>
                                            </p:txEl>
                                          </p:spTgt>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wipe(left)">
                                      <p:cBhvr>
                                        <p:cTn id="31" dur="500"/>
                                        <p:tgtEl>
                                          <p:spTgt spid="2">
                                            <p:txEl>
                                              <p:pRg st="2" end="2"/>
                                            </p:txEl>
                                          </p:spTgt>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wipe(left)">
                                      <p:cBhvr>
                                        <p:cTn id="35" dur="500"/>
                                        <p:tgtEl>
                                          <p:spTgt spid="2">
                                            <p:txEl>
                                              <p:pRg st="3" end="3"/>
                                            </p:txEl>
                                          </p:spTgt>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wipe(left)">
                                      <p:cBhvr>
                                        <p:cTn id="3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58000"/>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47B38E5C-D283-4C0A-8C9E-B68377A5B3FF}"/>
              </a:ext>
            </a:extLst>
          </p:cNvPr>
          <p:cNvSpPr/>
          <p:nvPr/>
        </p:nvSpPr>
        <p:spPr>
          <a:xfrm>
            <a:off x="1451012" y="-75585"/>
            <a:ext cx="7692987" cy="1154162"/>
          </a:xfrm>
          <a:prstGeom prst="rect">
            <a:avLst/>
          </a:prstGeom>
        </p:spPr>
        <p:txBody>
          <a:bodyPr wrap="square" lIns="0" tIns="0" rIns="0">
            <a:spAutoFit/>
            <a:scene3d>
              <a:camera prst="orthographicFront"/>
              <a:lightRig rig="soft" dir="t">
                <a:rot lat="0" lon="0" rev="15600000"/>
              </a:lightRig>
            </a:scene3d>
            <a:sp3d extrusionH="57150" prstMaterial="softEdge">
              <a:bevelT w="25400" h="38100"/>
            </a:sp3d>
          </a:bodyPr>
          <a:lstStyle/>
          <a:p>
            <a:pPr algn="ctr"/>
            <a:r>
              <a:rPr lang="ro-RO" sz="7200" b="1" dirty="0">
                <a:ln/>
                <a:solidFill>
                  <a:schemeClr val="accent4"/>
                </a:solidFill>
                <a:effectLst>
                  <a:outerShdw blurRad="50800" dist="25400" dir="5400000" algn="ctr" rotWithShape="0">
                    <a:schemeClr val="tx1"/>
                  </a:outerShdw>
                </a:effectLst>
                <a:latin typeface="Calibri" pitchFamily="34" charset="0"/>
              </a:rPr>
              <a:t>CU LITERE </a:t>
            </a:r>
            <a:r>
              <a:rPr lang="ro-RO" sz="7200" b="1" dirty="0" smtClean="0">
                <a:ln/>
                <a:solidFill>
                  <a:schemeClr val="accent4"/>
                </a:solidFill>
                <a:effectLst>
                  <a:outerShdw blurRad="50800" dist="25400" dir="5400000" algn="ctr" rotWithShape="0">
                    <a:schemeClr val="tx1"/>
                  </a:outerShdw>
                </a:effectLst>
                <a:latin typeface="Calibri" pitchFamily="34" charset="0"/>
              </a:rPr>
              <a:t>MARI</a:t>
            </a:r>
            <a:endParaRPr lang="ro-RO" sz="7200" b="1" dirty="0">
              <a:ln/>
              <a:solidFill>
                <a:schemeClr val="accent4"/>
              </a:solidFill>
              <a:effectLst>
                <a:outerShdw blurRad="50800" dist="25400" dir="5400000" algn="ctr" rotWithShape="0">
                  <a:schemeClr val="tx1"/>
                </a:outerShdw>
              </a:effectLst>
              <a:latin typeface="Calibri" pitchFamily="34" charset="0"/>
            </a:endParaRPr>
          </a:p>
        </p:txBody>
      </p:sp>
      <p:sp>
        <p:nvSpPr>
          <p:cNvPr id="3" name="Rectángulo 2">
            <a:extLst>
              <a:ext uri="{FF2B5EF4-FFF2-40B4-BE49-F238E27FC236}">
                <a16:creationId xmlns="" xmlns:a16="http://schemas.microsoft.com/office/drawing/2014/main" id="{EFC1F92D-0B1D-4145-A474-7FDFA6AD0EA2}"/>
              </a:ext>
            </a:extLst>
          </p:cNvPr>
          <p:cNvSpPr/>
          <p:nvPr/>
        </p:nvSpPr>
        <p:spPr>
          <a:xfrm>
            <a:off x="107504" y="116632"/>
            <a:ext cx="1433598"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ro-RO" dirty="0"/>
              <a:t>Galateni </a:t>
            </a:r>
            <a:r>
              <a:rPr lang="ro-RO" dirty="0" smtClean="0"/>
              <a:t>6:11</a:t>
            </a:r>
            <a:endParaRPr lang="ro-RO" dirty="0"/>
          </a:p>
        </p:txBody>
      </p:sp>
      <p:sp>
        <p:nvSpPr>
          <p:cNvPr id="4" name="Rectángulo 3">
            <a:extLst>
              <a:ext uri="{FF2B5EF4-FFF2-40B4-BE49-F238E27FC236}">
                <a16:creationId xmlns="" xmlns:a16="http://schemas.microsoft.com/office/drawing/2014/main" id="{871FC806-9979-464E-B0EB-62C89F30DD8E}"/>
              </a:ext>
            </a:extLst>
          </p:cNvPr>
          <p:cNvSpPr/>
          <p:nvPr/>
        </p:nvSpPr>
        <p:spPr>
          <a:xfrm>
            <a:off x="0" y="845090"/>
            <a:ext cx="9144000" cy="369332"/>
          </a:xfrm>
          <a:prstGeom prst="rect">
            <a:avLst/>
          </a:prstGeom>
        </p:spPr>
        <p:txBody>
          <a:bodyPr wrap="square">
            <a:spAutoFit/>
          </a:bodyPr>
          <a:lstStyle/>
          <a:p>
            <a:pPr algn="ctr"/>
            <a:r>
              <a:rPr lang="ro-RO" b="1" dirty="0" smtClean="0">
                <a:solidFill>
                  <a:schemeClr val="accent4">
                    <a:lumMod val="75000"/>
                  </a:schemeClr>
                </a:solidFill>
                <a:latin typeface="Comic Sans MS" panose="030F0702030302020204" pitchFamily="66" charset="0"/>
              </a:rPr>
              <a:t>“Uitaţi-vă cu ce slove mari v-am scris, cu </a:t>
            </a:r>
            <a:r>
              <a:rPr lang="ro-RO" b="1" dirty="0" smtClean="0">
                <a:solidFill>
                  <a:schemeClr val="accent4">
                    <a:lumMod val="75000"/>
                  </a:schemeClr>
                </a:solidFill>
                <a:latin typeface="Comic Sans MS" panose="030F0702030302020204" pitchFamily="66" charset="0"/>
              </a:rPr>
              <a:t>însăşi </a:t>
            </a:r>
            <a:r>
              <a:rPr lang="ro-RO" b="1" dirty="0" smtClean="0">
                <a:solidFill>
                  <a:schemeClr val="accent4">
                    <a:lumMod val="75000"/>
                  </a:schemeClr>
                </a:solidFill>
                <a:latin typeface="Comic Sans MS" panose="030F0702030302020204" pitchFamily="66" charset="0"/>
              </a:rPr>
              <a:t>mâna mea!” </a:t>
            </a:r>
            <a:r>
              <a:rPr lang="ro-RO" sz="1600" b="1" dirty="0" smtClean="0">
                <a:solidFill>
                  <a:schemeClr val="accent4">
                    <a:lumMod val="75000"/>
                  </a:schemeClr>
                </a:solidFill>
                <a:latin typeface="Comic Sans MS" panose="030F0702030302020204" pitchFamily="66" charset="0"/>
              </a:rPr>
              <a:t>(Galateni 6:11)</a:t>
            </a:r>
            <a:endParaRPr lang="ro-RO" b="1" dirty="0">
              <a:solidFill>
                <a:schemeClr val="accent4">
                  <a:lumMod val="75000"/>
                </a:schemeClr>
              </a:solidFill>
              <a:latin typeface="Comic Sans MS" panose="030F0702030302020204" pitchFamily="66" charset="0"/>
            </a:endParaRPr>
          </a:p>
        </p:txBody>
      </p:sp>
      <p:sp>
        <p:nvSpPr>
          <p:cNvPr id="5" name="CuadroTexto 4">
            <a:extLst>
              <a:ext uri="{FF2B5EF4-FFF2-40B4-BE49-F238E27FC236}">
                <a16:creationId xmlns="" xmlns:a16="http://schemas.microsoft.com/office/drawing/2014/main" id="{39D16375-05ED-4E9C-8B3F-2BA157980E5F}"/>
              </a:ext>
            </a:extLst>
          </p:cNvPr>
          <p:cNvSpPr txBox="1"/>
          <p:nvPr/>
        </p:nvSpPr>
        <p:spPr>
          <a:xfrm>
            <a:off x="3880063" y="1170880"/>
            <a:ext cx="5112568" cy="1631216"/>
          </a:xfrm>
          <a:prstGeom prst="rect">
            <a:avLst/>
          </a:prstGeom>
          <a:noFill/>
        </p:spPr>
        <p:txBody>
          <a:bodyPr wrap="square" rtlCol="0">
            <a:spAutoFit/>
          </a:bodyPr>
          <a:lstStyle/>
          <a:p>
            <a:pPr>
              <a:spcBef>
                <a:spcPts val="600"/>
              </a:spcBef>
            </a:pPr>
            <a:r>
              <a:rPr lang="ro-RO" sz="2000" b="1" dirty="0"/>
              <a:t>Datorită problemelor sale de vedere, Pavel nu scria personal scrisorile, ci le dicta unor scribi precum </a:t>
            </a:r>
            <a:r>
              <a:rPr lang="ro-RO" sz="2000" b="1" dirty="0" err="1" smtClean="0"/>
              <a:t>Terțiu</a:t>
            </a:r>
            <a:r>
              <a:rPr lang="ro-RO" sz="2000" b="1" dirty="0" smtClean="0"/>
              <a:t> (Romani 16:22). </a:t>
            </a:r>
            <a:r>
              <a:rPr lang="ro-RO" sz="2000" b="1" dirty="0" err="1" smtClean="0"/>
              <a:t>Totuși</a:t>
            </a:r>
            <a:r>
              <a:rPr lang="ro-RO" sz="2000" b="1" dirty="0"/>
              <a:t>, </a:t>
            </a:r>
            <a:r>
              <a:rPr lang="ro-RO" sz="2000" b="1" dirty="0" err="1"/>
              <a:t>obișnuia</a:t>
            </a:r>
            <a:r>
              <a:rPr lang="ro-RO" sz="2000" b="1" dirty="0"/>
              <a:t> să adauge câteva cuvinte scrise cu propria sa mână. </a:t>
            </a:r>
            <a:r>
              <a:rPr lang="ro-RO" sz="2000" b="1" dirty="0" smtClean="0"/>
              <a:t>(2 Tesaloniceni 3:17).</a:t>
            </a:r>
            <a:endParaRPr lang="ro-RO" sz="2000" b="1" dirty="0"/>
          </a:p>
        </p:txBody>
      </p:sp>
      <p:sp>
        <p:nvSpPr>
          <p:cNvPr id="6" name="CuadroTexto 5">
            <a:extLst>
              <a:ext uri="{FF2B5EF4-FFF2-40B4-BE49-F238E27FC236}">
                <a16:creationId xmlns="" xmlns:a16="http://schemas.microsoft.com/office/drawing/2014/main" id="{544A03E0-A218-417D-A923-89078727BD0A}"/>
              </a:ext>
            </a:extLst>
          </p:cNvPr>
          <p:cNvSpPr txBox="1"/>
          <p:nvPr/>
        </p:nvSpPr>
        <p:spPr>
          <a:xfrm>
            <a:off x="251520" y="4084623"/>
            <a:ext cx="4320480" cy="1631216"/>
          </a:xfrm>
          <a:prstGeom prst="rect">
            <a:avLst/>
          </a:prstGeom>
          <a:noFill/>
        </p:spPr>
        <p:txBody>
          <a:bodyPr wrap="square" rtlCol="0">
            <a:spAutoFit/>
          </a:bodyPr>
          <a:lstStyle/>
          <a:p>
            <a:pPr marL="268288" indent="-268288">
              <a:buClr>
                <a:schemeClr val="accent4">
                  <a:lumMod val="75000"/>
                </a:schemeClr>
              </a:buClr>
              <a:buFont typeface="+mj-lt"/>
              <a:buAutoNum type="arabicPeriod"/>
            </a:pPr>
            <a:r>
              <a:rPr lang="ro-RO" sz="2000" b="1" dirty="0" err="1"/>
              <a:t>Ținând</a:t>
            </a:r>
            <a:r>
              <a:rPr lang="ro-RO" sz="2000" b="1" dirty="0"/>
              <a:t> cont de </a:t>
            </a:r>
            <a:r>
              <a:rPr lang="ro-RO" sz="2000" b="1" dirty="0" err="1"/>
              <a:t>situația</a:t>
            </a:r>
            <a:r>
              <a:rPr lang="ro-RO" sz="2000" b="1" dirty="0"/>
              <a:t> tensionată dintre el </a:t>
            </a:r>
            <a:r>
              <a:rPr lang="ro-RO" sz="2000" b="1" dirty="0" err="1"/>
              <a:t>și</a:t>
            </a:r>
            <a:r>
              <a:rPr lang="ro-RO" sz="2000" b="1" dirty="0"/>
              <a:t> galateni, nu </a:t>
            </a:r>
            <a:r>
              <a:rPr lang="ro-RO" sz="2000" b="1" dirty="0" err="1"/>
              <a:t>conține</a:t>
            </a:r>
            <a:r>
              <a:rPr lang="ro-RO" sz="2000" b="1" dirty="0"/>
              <a:t> salutul adresat anumitor persoane. </a:t>
            </a:r>
            <a:endParaRPr lang="ro-RO" sz="2000" b="1" dirty="0" smtClean="0"/>
          </a:p>
          <a:p>
            <a:pPr marL="268288" indent="-268288">
              <a:buClr>
                <a:schemeClr val="accent4">
                  <a:lumMod val="75000"/>
                </a:schemeClr>
              </a:buClr>
              <a:buFont typeface="+mj-lt"/>
              <a:buAutoNum type="arabicPeriod"/>
            </a:pPr>
            <a:r>
              <a:rPr lang="ro-RO" sz="2000" b="1" dirty="0" smtClean="0"/>
              <a:t>Pavel </a:t>
            </a:r>
            <a:r>
              <a:rPr lang="ro-RO" sz="2000" b="1" dirty="0"/>
              <a:t>include un ultim îndemn cu propria sa </a:t>
            </a:r>
            <a:r>
              <a:rPr lang="ro-RO" sz="2000" b="1" dirty="0" smtClean="0"/>
              <a:t>mână.</a:t>
            </a:r>
            <a:endParaRPr lang="ro-RO" sz="2000" b="1" dirty="0"/>
          </a:p>
        </p:txBody>
      </p:sp>
      <p:sp>
        <p:nvSpPr>
          <p:cNvPr id="7" name="CuadroTexto 6">
            <a:extLst>
              <a:ext uri="{FF2B5EF4-FFF2-40B4-BE49-F238E27FC236}">
                <a16:creationId xmlns="" xmlns:a16="http://schemas.microsoft.com/office/drawing/2014/main" id="{701CE2F0-2812-4F56-A226-EA1CF1782667}"/>
              </a:ext>
            </a:extLst>
          </p:cNvPr>
          <p:cNvSpPr txBox="1"/>
          <p:nvPr/>
        </p:nvSpPr>
        <p:spPr>
          <a:xfrm>
            <a:off x="598521" y="5689453"/>
            <a:ext cx="3731377" cy="1015663"/>
          </a:xfrm>
          <a:prstGeom prst="rect">
            <a:avLst/>
          </a:prstGeom>
          <a:noFill/>
        </p:spPr>
        <p:txBody>
          <a:bodyPr wrap="square" rtlCol="0">
            <a:spAutoFit/>
          </a:bodyPr>
          <a:lstStyle/>
          <a:p>
            <a:pPr>
              <a:spcBef>
                <a:spcPts val="600"/>
              </a:spcBef>
            </a:pPr>
            <a:r>
              <a:rPr lang="ro-RO" sz="2000" b="1">
                <a:latin typeface="Calibri" pitchFamily="34" charset="0"/>
              </a:rPr>
              <a:t>Evident, </a:t>
            </a:r>
            <a:r>
              <a:rPr lang="ro-RO" sz="2000" b="1" smtClean="0">
                <a:latin typeface="Calibri" pitchFamily="34" charset="0"/>
              </a:rPr>
              <a:t>Pavel şi-a dorit ca cititorii lui să fie atenţi la avertizarea şi îndemnurile sale.</a:t>
            </a:r>
            <a:endParaRPr lang="ro-RO" sz="2000" b="1">
              <a:latin typeface="Calibri" pitchFamily="34" charset="0"/>
            </a:endParaRPr>
          </a:p>
        </p:txBody>
      </p:sp>
      <p:pic>
        <p:nvPicPr>
          <p:cNvPr id="13" name="Imagen 12">
            <a:extLst>
              <a:ext uri="{FF2B5EF4-FFF2-40B4-BE49-F238E27FC236}">
                <a16:creationId xmlns="" xmlns:a16="http://schemas.microsoft.com/office/drawing/2014/main" id="{2A9A9631-804F-41CF-A7B5-027F6C0D8E6A}"/>
              </a:ext>
            </a:extLst>
          </p:cNvPr>
          <p:cNvPicPr>
            <a:picLocks noChangeAspect="1"/>
          </p:cNvPicPr>
          <p:nvPr/>
        </p:nvPicPr>
        <p:blipFill rotWithShape="1">
          <a:blip r:embed="rId3" cstate="screen">
            <a:extLst>
              <a:ext uri="{28A0092B-C50C-407E-A947-70E740481C1C}">
                <a14:useLocalDpi xmlns="" xmlns:a14="http://schemas.microsoft.com/office/drawing/2010/main"/>
              </a:ext>
            </a:extLst>
          </a:blip>
          <a:srcRect/>
          <a:stretch/>
        </p:blipFill>
        <p:spPr>
          <a:xfrm>
            <a:off x="4211960" y="3235261"/>
            <a:ext cx="4304811" cy="3132951"/>
          </a:xfrm>
          <a:prstGeom prst="rect">
            <a:avLst/>
          </a:prstGeom>
          <a:ln>
            <a:noFill/>
          </a:ln>
          <a:effectLst>
            <a:outerShdw blurRad="225425" dist="50800" dir="5220000" algn="ctr">
              <a:srgbClr val="000000">
                <a:alpha val="33000"/>
              </a:srgbClr>
            </a:outerShdw>
          </a:effectLst>
          <a:scene3d>
            <a:camera prst="perspectiveFront" fov="1500000">
              <a:rot lat="57224" lon="1332986" rev="16138"/>
            </a:camera>
            <a:lightRig rig="harsh" dir="t">
              <a:rot lat="0" lon="0" rev="3000000"/>
            </a:lightRig>
          </a:scene3d>
          <a:sp3d extrusionH="254000" contourW="19050">
            <a:bevelT w="82550" h="44450" prst="angle"/>
            <a:bevelB w="82550" h="44450" prst="angle"/>
            <a:contourClr>
              <a:srgbClr val="FFFFFF"/>
            </a:contourClr>
          </a:sp3d>
        </p:spPr>
      </p:pic>
      <p:pic>
        <p:nvPicPr>
          <p:cNvPr id="1026" name="Picture 2" descr="https://i0.wp.com/valeriughiletchi.md/wp-content/uploads/2016/06/misionarulpavel.jpg?resize=1024%2C512">
            <a:extLst>
              <a:ext uri="{FF2B5EF4-FFF2-40B4-BE49-F238E27FC236}">
                <a16:creationId xmlns="" xmlns:a16="http://schemas.microsoft.com/office/drawing/2014/main" id="{982880A1-A624-406F-BD40-E199CEE2329D}"/>
              </a:ext>
            </a:extLst>
          </p:cNvPr>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323528" y="1215008"/>
            <a:ext cx="3525060" cy="1853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
        <p:nvSpPr>
          <p:cNvPr id="16" name="Rectángulo 15">
            <a:extLst>
              <a:ext uri="{FF2B5EF4-FFF2-40B4-BE49-F238E27FC236}">
                <a16:creationId xmlns="" xmlns:a16="http://schemas.microsoft.com/office/drawing/2014/main" id="{6DB0B83C-C419-410E-9ADF-B95C53DFCF29}"/>
              </a:ext>
            </a:extLst>
          </p:cNvPr>
          <p:cNvSpPr/>
          <p:nvPr/>
        </p:nvSpPr>
        <p:spPr>
          <a:xfrm>
            <a:off x="683568" y="3068960"/>
            <a:ext cx="3646330" cy="1015663"/>
          </a:xfrm>
          <a:prstGeom prst="rect">
            <a:avLst/>
          </a:prstGeom>
        </p:spPr>
        <p:txBody>
          <a:bodyPr wrap="square">
            <a:spAutoFit/>
          </a:bodyPr>
          <a:lstStyle/>
          <a:p>
            <a:pPr>
              <a:spcBef>
                <a:spcPts val="600"/>
              </a:spcBef>
            </a:pPr>
            <a:r>
              <a:rPr lang="ro-RO" sz="2000" b="1" dirty="0"/>
              <a:t>Finalul epistolei către galateni se distinge de toate celelalte prin următoarele aspecte: </a:t>
            </a:r>
          </a:p>
        </p:txBody>
      </p:sp>
    </p:spTree>
    <p:extLst>
      <p:ext uri="{BB962C8B-B14F-4D97-AF65-F5344CB8AC3E}">
        <p14:creationId xmlns="" xmlns:p14="http://schemas.microsoft.com/office/powerpoint/2010/main" val="20235377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par>
                                <p:cTn id="21" presetID="53" presetClass="entr" presetSubtype="528"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 calcmode="lin" valueType="num">
                                      <p:cBhvr>
                                        <p:cTn id="32"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35" dur="1000" fill="hold"/>
                                        <p:tgtEl>
                                          <p:spTgt spid="1026"/>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1026"/>
                                        </p:tgtEl>
                                      </p:cBhvr>
                                    </p:animEffect>
                                  </p:childTnLst>
                                </p:cTn>
                              </p:par>
                            </p:childTnLst>
                          </p:cTn>
                        </p:par>
                        <p:par>
                          <p:cTn id="40" fill="hold">
                            <p:stCondLst>
                              <p:cond delay="1000"/>
                            </p:stCondLst>
                            <p:childTnLst>
                              <p:par>
                                <p:cTn id="41" presetID="50" presetClass="entr" presetSubtype="0" decel="10000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strVal val="#ppt_w+.3"/>
                                          </p:val>
                                        </p:tav>
                                        <p:tav tm="100000">
                                          <p:val>
                                            <p:strVal val="#ppt_w"/>
                                          </p:val>
                                        </p:tav>
                                      </p:tavLst>
                                    </p:anim>
                                    <p:anim calcmode="lin" valueType="num">
                                      <p:cBhvr>
                                        <p:cTn id="44" dur="1000" fill="hold"/>
                                        <p:tgtEl>
                                          <p:spTgt spid="5"/>
                                        </p:tgtEl>
                                        <p:attrNameLst>
                                          <p:attrName>ppt_h</p:attrName>
                                        </p:attrNameLst>
                                      </p:cBhvr>
                                      <p:tavLst>
                                        <p:tav tm="0">
                                          <p:val>
                                            <p:strVal val="#ppt_h"/>
                                          </p:val>
                                        </p:tav>
                                        <p:tav tm="100000">
                                          <p:val>
                                            <p:strVal val="#ppt_h"/>
                                          </p:val>
                                        </p:tav>
                                      </p:tavLst>
                                    </p:anim>
                                    <p:animEffect transition="in" filter="fade">
                                      <p:cBhvr>
                                        <p:cTn id="45" dur="10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animEffect transition="in" filter="wipe(left)">
                                      <p:cBhvr>
                                        <p:cTn id="57" dur="500"/>
                                        <p:tgtEl>
                                          <p:spTgt spid="6">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txEl>
                                              <p:pRg st="1" end="1"/>
                                            </p:txEl>
                                          </p:spTgt>
                                        </p:tgtEl>
                                        <p:attrNameLst>
                                          <p:attrName>style.visibility</p:attrName>
                                        </p:attrNameLst>
                                      </p:cBhvr>
                                      <p:to>
                                        <p:strVal val="visible"/>
                                      </p:to>
                                    </p:set>
                                    <p:animEffect transition="in" filter="wipe(left)">
                                      <p:cBhvr>
                                        <p:cTn id="62" dur="500"/>
                                        <p:tgtEl>
                                          <p:spTgt spid="6">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1000"/>
                                        <p:tgtEl>
                                          <p:spTgt spid="7"/>
                                        </p:tgtEl>
                                      </p:cBhvr>
                                    </p:animEffect>
                                    <p:anim calcmode="lin" valueType="num">
                                      <p:cBhvr>
                                        <p:cTn id="68" dur="1000" fill="hold"/>
                                        <p:tgtEl>
                                          <p:spTgt spid="7"/>
                                        </p:tgtEl>
                                        <p:attrNameLst>
                                          <p:attrName>ppt_x</p:attrName>
                                        </p:attrNameLst>
                                      </p:cBhvr>
                                      <p:tavLst>
                                        <p:tav tm="0">
                                          <p:val>
                                            <p:strVal val="#ppt_x"/>
                                          </p:val>
                                        </p:tav>
                                        <p:tav tm="100000">
                                          <p:val>
                                            <p:strVal val="#ppt_x"/>
                                          </p:val>
                                        </p:tav>
                                      </p:tavLst>
                                    </p:anim>
                                    <p:anim calcmode="lin" valueType="num">
                                      <p:cBhvr>
                                        <p:cTn id="6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build="p"/>
      <p:bldP spid="7"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A2C921BE-C4DA-4483-82DC-28A3F59432E2}"/>
              </a:ext>
            </a:extLst>
          </p:cNvPr>
          <p:cNvSpPr/>
          <p:nvPr/>
        </p:nvSpPr>
        <p:spPr>
          <a:xfrm>
            <a:off x="1502693" y="124082"/>
            <a:ext cx="7632339" cy="584775"/>
          </a:xfrm>
          <a:prstGeom prst="rect">
            <a:avLst/>
          </a:prstGeom>
        </p:spPr>
        <p:txBody>
          <a:bodyPr wrap="square">
            <a:spAutoFit/>
          </a:bodyPr>
          <a:lstStyle/>
          <a:p>
            <a:pPr algn="ctr"/>
            <a:r>
              <a:rPr lang="ro-RO"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„SĂ SE LAUDE CU TRUPUL VOSTRU”</a:t>
            </a:r>
            <a:endParaRPr lang="ro-RO"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Rectángulo 2">
            <a:extLst>
              <a:ext uri="{FF2B5EF4-FFF2-40B4-BE49-F238E27FC236}">
                <a16:creationId xmlns="" xmlns:a16="http://schemas.microsoft.com/office/drawing/2014/main" id="{43E59381-F34B-4075-95BD-F0DC9783E2F4}"/>
              </a:ext>
            </a:extLst>
          </p:cNvPr>
          <p:cNvSpPr/>
          <p:nvPr/>
        </p:nvSpPr>
        <p:spPr>
          <a:xfrm>
            <a:off x="66288" y="124082"/>
            <a:ext cx="1791068"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ro-RO" smtClean="0"/>
              <a:t>Galateni 6:12-13</a:t>
            </a:r>
            <a:endParaRPr lang="ro-RO"/>
          </a:p>
        </p:txBody>
      </p:sp>
      <p:sp>
        <p:nvSpPr>
          <p:cNvPr id="4" name="Rectángulo 3">
            <a:extLst>
              <a:ext uri="{FF2B5EF4-FFF2-40B4-BE49-F238E27FC236}">
                <a16:creationId xmlns="" xmlns:a16="http://schemas.microsoft.com/office/drawing/2014/main" id="{58DC9884-09EB-421B-9808-D80F925B5E8F}"/>
              </a:ext>
            </a:extLst>
          </p:cNvPr>
          <p:cNvSpPr/>
          <p:nvPr/>
        </p:nvSpPr>
        <p:spPr>
          <a:xfrm>
            <a:off x="107504" y="635513"/>
            <a:ext cx="6336704" cy="1200329"/>
          </a:xfrm>
          <a:prstGeom prst="rect">
            <a:avLst/>
          </a:prstGeom>
        </p:spPr>
        <p:txBody>
          <a:bodyPr wrap="square">
            <a:spAutoFit/>
          </a:bodyPr>
          <a:lstStyle/>
          <a:p>
            <a:r>
              <a:rPr lang="ro-RO" b="1" smtClean="0">
                <a:solidFill>
                  <a:srgbClr val="2F4731"/>
                </a:solidFill>
                <a:latin typeface="Comic Sans MS" panose="030F0702030302020204" pitchFamily="66" charset="0"/>
              </a:rPr>
              <a:t>“Căci nici ei, cari au primit tăierea împrejur, nu păzesc Legea; ci voiesc doar ca voi să primiţi tăierea împrejur, pentruca să se laude ei cu trupul vostru.” </a:t>
            </a:r>
            <a:r>
              <a:rPr lang="ro-RO" sz="1600" b="1" smtClean="0">
                <a:solidFill>
                  <a:srgbClr val="2F4731"/>
                </a:solidFill>
                <a:latin typeface="Comic Sans MS" panose="030F0702030302020204" pitchFamily="66" charset="0"/>
              </a:rPr>
              <a:t>(Galateni 6:13)</a:t>
            </a:r>
            <a:endParaRPr lang="ro-RO" sz="1600" b="1">
              <a:solidFill>
                <a:srgbClr val="2F4731"/>
              </a:solidFill>
              <a:latin typeface="Comic Sans MS" panose="030F0702030302020204" pitchFamily="66" charset="0"/>
            </a:endParaRPr>
          </a:p>
        </p:txBody>
      </p:sp>
      <p:sp>
        <p:nvSpPr>
          <p:cNvPr id="5" name="CuadroTexto 4">
            <a:extLst>
              <a:ext uri="{FF2B5EF4-FFF2-40B4-BE49-F238E27FC236}">
                <a16:creationId xmlns="" xmlns:a16="http://schemas.microsoft.com/office/drawing/2014/main" id="{AEEE07A9-D894-4893-BA12-072C5FA19AA6}"/>
              </a:ext>
            </a:extLst>
          </p:cNvPr>
          <p:cNvSpPr txBox="1"/>
          <p:nvPr/>
        </p:nvSpPr>
        <p:spPr>
          <a:xfrm>
            <a:off x="81923" y="1777642"/>
            <a:ext cx="5472608" cy="1579920"/>
          </a:xfrm>
          <a:prstGeom prst="rect">
            <a:avLst/>
          </a:prstGeom>
          <a:noFill/>
        </p:spPr>
        <p:txBody>
          <a:bodyPr wrap="square" rtlCol="0">
            <a:spAutoFit/>
          </a:bodyPr>
          <a:lstStyle/>
          <a:p>
            <a:pPr>
              <a:lnSpc>
                <a:spcPts val="2200"/>
              </a:lnSpc>
              <a:spcBef>
                <a:spcPts val="600"/>
              </a:spcBef>
            </a:pPr>
            <a:r>
              <a:rPr lang="ro-RO" sz="2000" b="1" dirty="0"/>
              <a:t>Pavel prezintă motivele ascunse ale </a:t>
            </a:r>
            <a:r>
              <a:rPr lang="ro-RO" sz="2000" b="1" dirty="0" err="1"/>
              <a:t>învățătorilor</a:t>
            </a:r>
            <a:r>
              <a:rPr lang="ro-RO" sz="2000" b="1" dirty="0"/>
              <a:t> iudei </a:t>
            </a:r>
            <a:r>
              <a:rPr lang="ro-RO" sz="2000" b="1" dirty="0" err="1"/>
              <a:t>falși</a:t>
            </a:r>
            <a:r>
              <a:rPr lang="ro-RO" sz="2000" b="1" dirty="0"/>
              <a:t> care îi supărau pe galateni</a:t>
            </a:r>
            <a:r>
              <a:rPr lang="ro-RO" sz="2000" b="1" dirty="0" smtClean="0"/>
              <a:t>.</a:t>
            </a:r>
          </a:p>
          <a:p>
            <a:pPr>
              <a:lnSpc>
                <a:spcPts val="2200"/>
              </a:lnSpc>
              <a:spcBef>
                <a:spcPts val="600"/>
              </a:spcBef>
            </a:pPr>
            <a:r>
              <a:rPr lang="ro-RO" sz="2000" b="1" dirty="0" smtClean="0"/>
              <a:t>Ei </a:t>
            </a:r>
            <a:r>
              <a:rPr lang="ro-RO" sz="2000" b="1" dirty="0"/>
              <a:t>doreau să </a:t>
            </a:r>
            <a:r>
              <a:rPr lang="ro-RO" sz="2000" b="1" dirty="0" smtClean="0"/>
              <a:t>“dea </a:t>
            </a:r>
            <a:r>
              <a:rPr lang="ro-RO" sz="2000" b="1" dirty="0"/>
              <a:t>o impresie </a:t>
            </a:r>
            <a:r>
              <a:rPr lang="ro-RO" sz="2000" b="1" dirty="0" smtClean="0"/>
              <a:t>bună”. La </a:t>
            </a:r>
            <a:r>
              <a:rPr lang="ro-RO" sz="2000" b="1" dirty="0"/>
              <a:t>fel cum un actor caută aprobarea publicului, aplauzele galatenilor le alimentau propriul </a:t>
            </a:r>
            <a:r>
              <a:rPr lang="ro-RO" sz="2000" b="1" dirty="0" smtClean="0"/>
              <a:t>eu.</a:t>
            </a:r>
            <a:endParaRPr lang="ro-RO" sz="2000" b="1" dirty="0"/>
          </a:p>
        </p:txBody>
      </p:sp>
      <p:pic>
        <p:nvPicPr>
          <p:cNvPr id="7" name="Imagen 6">
            <a:extLst>
              <a:ext uri="{FF2B5EF4-FFF2-40B4-BE49-F238E27FC236}">
                <a16:creationId xmlns="" xmlns:a16="http://schemas.microsoft.com/office/drawing/2014/main" id="{1118F1C1-756B-4624-861C-3DEDE4F6618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a:ext>
            </a:extLst>
          </a:blip>
          <a:stretch>
            <a:fillRect/>
          </a:stretch>
        </p:blipFill>
        <p:spPr>
          <a:xfrm>
            <a:off x="5724128" y="868275"/>
            <a:ext cx="3314963" cy="2303140"/>
          </a:xfrm>
          <a:prstGeom prst="rect">
            <a:avLst/>
          </a:prstGeom>
          <a:effectLst>
            <a:glow rad="127000">
              <a:srgbClr val="FFFF99"/>
            </a:glow>
          </a:effectLst>
        </p:spPr>
      </p:pic>
      <p:pic>
        <p:nvPicPr>
          <p:cNvPr id="9" name="Imagen 8">
            <a:extLst>
              <a:ext uri="{FF2B5EF4-FFF2-40B4-BE49-F238E27FC236}">
                <a16:creationId xmlns="" xmlns:a16="http://schemas.microsoft.com/office/drawing/2014/main" id="{0794506A-A579-432B-8B88-6AF05384244F}"/>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 xmlns:a14="http://schemas.microsoft.com/office/drawing/2010/main"/>
              </a:ext>
            </a:extLst>
          </a:blip>
          <a:stretch>
            <a:fillRect/>
          </a:stretch>
        </p:blipFill>
        <p:spPr>
          <a:xfrm>
            <a:off x="205093" y="3428999"/>
            <a:ext cx="2613134" cy="1743495"/>
          </a:xfrm>
          <a:prstGeom prst="rect">
            <a:avLst/>
          </a:prstGeom>
          <a:effectLst>
            <a:glow rad="127000">
              <a:srgbClr val="FFFF99"/>
            </a:glow>
          </a:effectLst>
        </p:spPr>
      </p:pic>
      <p:pic>
        <p:nvPicPr>
          <p:cNvPr id="11" name="Imagen 10">
            <a:extLst>
              <a:ext uri="{FF2B5EF4-FFF2-40B4-BE49-F238E27FC236}">
                <a16:creationId xmlns="" xmlns:a16="http://schemas.microsoft.com/office/drawing/2014/main" id="{97BFE804-4FE2-494E-A363-136FF936CF6A}"/>
              </a:ext>
            </a:extLst>
          </p:cNvPr>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5292080" y="4935849"/>
            <a:ext cx="3747011" cy="1867862"/>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2" name="Rectángulo 11">
            <a:extLst>
              <a:ext uri="{FF2B5EF4-FFF2-40B4-BE49-F238E27FC236}">
                <a16:creationId xmlns="" xmlns:a16="http://schemas.microsoft.com/office/drawing/2014/main" id="{2AC60405-BB2A-428A-B0D5-63B608CFE919}"/>
              </a:ext>
            </a:extLst>
          </p:cNvPr>
          <p:cNvSpPr/>
          <p:nvPr/>
        </p:nvSpPr>
        <p:spPr>
          <a:xfrm>
            <a:off x="2940896" y="3423786"/>
            <a:ext cx="6228183" cy="1502976"/>
          </a:xfrm>
          <a:prstGeom prst="rect">
            <a:avLst/>
          </a:prstGeom>
        </p:spPr>
        <p:txBody>
          <a:bodyPr wrap="square">
            <a:spAutoFit/>
          </a:bodyPr>
          <a:lstStyle/>
          <a:p>
            <a:pPr>
              <a:lnSpc>
                <a:spcPts val="2200"/>
              </a:lnSpc>
              <a:spcBef>
                <a:spcPts val="600"/>
              </a:spcBef>
            </a:pPr>
            <a:r>
              <a:rPr lang="ro-RO" sz="2000" b="1" dirty="0"/>
              <a:t>În plus, căutau </a:t>
            </a:r>
            <a:r>
              <a:rPr lang="ro-RO" sz="2000" b="1" dirty="0" smtClean="0"/>
              <a:t>“</a:t>
            </a:r>
            <a:r>
              <a:rPr lang="ro-RO" sz="2000" b="1" dirty="0" smtClean="0">
                <a:latin typeface="Calibri" pitchFamily="34" charset="0"/>
              </a:rPr>
              <a:t>să nu sufere ei prigonire pentru Crucea lui Hristos</a:t>
            </a:r>
            <a:r>
              <a:rPr lang="ro-RO" sz="2000" b="1" dirty="0" smtClean="0"/>
              <a:t>”. Preferau </a:t>
            </a:r>
            <a:r>
              <a:rPr lang="ro-RO" sz="2000" b="1" dirty="0"/>
              <a:t>să convertească neamurile la iudaism , pentru a evita înfruntarea cu propriii </a:t>
            </a:r>
            <a:r>
              <a:rPr lang="ro-RO" sz="2000" b="1" dirty="0" err="1"/>
              <a:t>compatrioți</a:t>
            </a:r>
            <a:r>
              <a:rPr lang="ro-RO" sz="2000" b="1" dirty="0"/>
              <a:t>. Totul ar fi mai simplu dacă </a:t>
            </a:r>
            <a:r>
              <a:rPr lang="ro-RO" sz="2000" b="1" dirty="0" err="1"/>
              <a:t>toți</a:t>
            </a:r>
            <a:r>
              <a:rPr lang="ro-RO" sz="2000" b="1" dirty="0"/>
              <a:t> s-ar purta </a:t>
            </a:r>
            <a:r>
              <a:rPr lang="ro-RO" sz="2000" b="1" dirty="0" err="1"/>
              <a:t>și</a:t>
            </a:r>
            <a:r>
              <a:rPr lang="ro-RO" sz="2000" b="1" dirty="0"/>
              <a:t> ar crede la fel (fără a conta cine avea adevărul</a:t>
            </a:r>
            <a:r>
              <a:rPr lang="ro-RO" sz="2000" b="1" dirty="0" smtClean="0"/>
              <a:t>).</a:t>
            </a:r>
            <a:endParaRPr lang="ro-RO" sz="2000" b="1" dirty="0"/>
          </a:p>
        </p:txBody>
      </p:sp>
      <p:sp>
        <p:nvSpPr>
          <p:cNvPr id="13" name="Rectángulo 12">
            <a:extLst>
              <a:ext uri="{FF2B5EF4-FFF2-40B4-BE49-F238E27FC236}">
                <a16:creationId xmlns="" xmlns:a16="http://schemas.microsoft.com/office/drawing/2014/main" id="{336D60DB-0EE2-4452-8EC9-9CA36AC8F24A}"/>
              </a:ext>
            </a:extLst>
          </p:cNvPr>
          <p:cNvSpPr/>
          <p:nvPr/>
        </p:nvSpPr>
        <p:spPr>
          <a:xfrm>
            <a:off x="142644" y="5172495"/>
            <a:ext cx="5022304" cy="1631216"/>
          </a:xfrm>
          <a:prstGeom prst="rect">
            <a:avLst/>
          </a:prstGeom>
        </p:spPr>
        <p:txBody>
          <a:bodyPr wrap="square">
            <a:spAutoFit/>
          </a:bodyPr>
          <a:lstStyle/>
          <a:p>
            <a:pPr>
              <a:spcBef>
                <a:spcPts val="600"/>
              </a:spcBef>
            </a:pPr>
            <a:r>
              <a:rPr lang="ro-RO" sz="2000" b="1" dirty="0"/>
              <a:t>La urma urmei, îi interesa mai mult să fie </a:t>
            </a:r>
            <a:r>
              <a:rPr lang="ro-RO" sz="2000" b="1" dirty="0" err="1"/>
              <a:t>recunoscuți</a:t>
            </a:r>
            <a:r>
              <a:rPr lang="ro-RO" sz="2000" b="1" dirty="0"/>
              <a:t> </a:t>
            </a:r>
            <a:r>
              <a:rPr lang="ro-RO" sz="2000" b="1" dirty="0" err="1"/>
              <a:t>și</a:t>
            </a:r>
            <a:r>
              <a:rPr lang="ro-RO" sz="2000" b="1" dirty="0"/>
              <a:t> </a:t>
            </a:r>
            <a:r>
              <a:rPr lang="ro-RO" sz="2000" b="1" dirty="0" err="1"/>
              <a:t>apreciați</a:t>
            </a:r>
            <a:r>
              <a:rPr lang="ro-RO" sz="2000" b="1" dirty="0"/>
              <a:t> decât să sufere pentru Hristos. </a:t>
            </a:r>
            <a:r>
              <a:rPr lang="ro-RO" sz="2000" b="1" dirty="0" smtClean="0"/>
              <a:t>“</a:t>
            </a:r>
            <a:r>
              <a:rPr lang="ro-RO" sz="2000" b="1" dirty="0" smtClean="0">
                <a:latin typeface="Calibri" pitchFamily="34" charset="0"/>
              </a:rPr>
              <a:t>De altfel, toţi </a:t>
            </a:r>
            <a:r>
              <a:rPr lang="ro-RO" sz="2000" b="1" dirty="0" err="1" smtClean="0">
                <a:latin typeface="Calibri" pitchFamily="34" charset="0"/>
              </a:rPr>
              <a:t>ceice</a:t>
            </a:r>
            <a:r>
              <a:rPr lang="ro-RO" sz="2000" b="1" dirty="0" smtClean="0">
                <a:latin typeface="Calibri" pitchFamily="34" charset="0"/>
              </a:rPr>
              <a:t> voiesc să trăiască cu evlavie în Hristos Isus, vor fi prigoniţi</a:t>
            </a:r>
            <a:r>
              <a:rPr lang="ro-RO" sz="2000" b="1" dirty="0" smtClean="0"/>
              <a:t>.”</a:t>
            </a:r>
            <a:br>
              <a:rPr lang="ro-RO" sz="2000" b="1" dirty="0" smtClean="0"/>
            </a:br>
            <a:r>
              <a:rPr lang="ro-RO" sz="2000" b="1" dirty="0" smtClean="0"/>
              <a:t>(2 Timotei 3:12).</a:t>
            </a:r>
            <a:endParaRPr lang="ro-RO" sz="2000" b="1" dirty="0"/>
          </a:p>
        </p:txBody>
      </p:sp>
    </p:spTree>
    <p:extLst>
      <p:ext uri="{BB962C8B-B14F-4D97-AF65-F5344CB8AC3E}">
        <p14:creationId xmlns="" xmlns:p14="http://schemas.microsoft.com/office/powerpoint/2010/main" val="12042450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1000"/>
                                        <p:tgtEl>
                                          <p:spTgt spid="5">
                                            <p:txEl>
                                              <p:pRg st="0" end="0"/>
                                            </p:txEl>
                                          </p:spTgt>
                                        </p:tgtEl>
                                      </p:cBhvr>
                                    </p:animEffect>
                                    <p:anim calcmode="lin" valueType="num">
                                      <p:cBhvr>
                                        <p:cTn id="2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1000"/>
                                        <p:tgtEl>
                                          <p:spTgt spid="5">
                                            <p:txEl>
                                              <p:pRg st="1" end="1"/>
                                            </p:txEl>
                                          </p:spTgt>
                                        </p:tgtEl>
                                      </p:cBhvr>
                                    </p:animEffect>
                                    <p:anim calcmode="lin" valueType="num">
                                      <p:cBhvr>
                                        <p:cTn id="3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uild="p"/>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B30C299F-0B11-4D3D-8697-F14BAE87E7E4}"/>
              </a:ext>
            </a:extLst>
          </p:cNvPr>
          <p:cNvSpPr/>
          <p:nvPr/>
        </p:nvSpPr>
        <p:spPr>
          <a:xfrm>
            <a:off x="1451012" y="0"/>
            <a:ext cx="7692987" cy="769441"/>
          </a:xfrm>
          <a:prstGeom prst="rect">
            <a:avLst/>
          </a:prstGeom>
        </p:spPr>
        <p:txBody>
          <a:bodyPr wrap="square">
            <a:spAutoFit/>
          </a:bodyPr>
          <a:lstStyle/>
          <a:p>
            <a:pPr algn="ctr"/>
            <a:r>
              <a:rPr lang="ro-RO" sz="4400" b="1" spc="50" dirty="0">
                <a:ln w="0"/>
                <a:solidFill>
                  <a:schemeClr val="bg2"/>
                </a:solidFill>
                <a:effectLst>
                  <a:innerShdw blurRad="63500" dist="50800" dir="13500000">
                    <a:srgbClr val="000000">
                      <a:alpha val="50000"/>
                    </a:srgbClr>
                  </a:innerShdw>
                </a:effectLst>
              </a:rPr>
              <a:t>„MĂ LAUD... CU CRUCEA”</a:t>
            </a:r>
            <a:endParaRPr lang="es-ES" sz="4400" b="1" spc="50" dirty="0">
              <a:ln w="0"/>
              <a:solidFill>
                <a:schemeClr val="bg2"/>
              </a:solidFill>
              <a:effectLst>
                <a:innerShdw blurRad="63500" dist="50800" dir="13500000">
                  <a:srgbClr val="000000">
                    <a:alpha val="50000"/>
                  </a:srgbClr>
                </a:innerShdw>
              </a:effectLst>
            </a:endParaRPr>
          </a:p>
        </p:txBody>
      </p:sp>
      <p:sp>
        <p:nvSpPr>
          <p:cNvPr id="3" name="Rectángulo 2">
            <a:extLst>
              <a:ext uri="{FF2B5EF4-FFF2-40B4-BE49-F238E27FC236}">
                <a16:creationId xmlns="" xmlns:a16="http://schemas.microsoft.com/office/drawing/2014/main" id="{7B368150-1BA2-4641-BBE7-ECE13D7BFC58}"/>
              </a:ext>
            </a:extLst>
          </p:cNvPr>
          <p:cNvSpPr/>
          <p:nvPr/>
        </p:nvSpPr>
        <p:spPr>
          <a:xfrm>
            <a:off x="107504" y="116632"/>
            <a:ext cx="1433598"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ro-RO" dirty="0"/>
              <a:t>Galateni</a:t>
            </a:r>
            <a:r>
              <a:rPr lang="es-ES" dirty="0"/>
              <a:t> 6:14</a:t>
            </a:r>
          </a:p>
        </p:txBody>
      </p:sp>
      <p:sp>
        <p:nvSpPr>
          <p:cNvPr id="4" name="Rectángulo 3">
            <a:extLst>
              <a:ext uri="{FF2B5EF4-FFF2-40B4-BE49-F238E27FC236}">
                <a16:creationId xmlns="" xmlns:a16="http://schemas.microsoft.com/office/drawing/2014/main" id="{AA089C2A-C850-4342-A91F-39A263A84BD4}"/>
              </a:ext>
            </a:extLst>
          </p:cNvPr>
          <p:cNvSpPr/>
          <p:nvPr/>
        </p:nvSpPr>
        <p:spPr>
          <a:xfrm>
            <a:off x="107504" y="668112"/>
            <a:ext cx="6696744" cy="1200329"/>
          </a:xfrm>
          <a:prstGeom prst="rect">
            <a:avLst/>
          </a:prstGeom>
        </p:spPr>
        <p:txBody>
          <a:bodyPr wrap="square">
            <a:spAutoFit/>
          </a:bodyPr>
          <a:lstStyle/>
          <a:p>
            <a:r>
              <a:rPr lang="es-ES" b="1" dirty="0">
                <a:solidFill>
                  <a:srgbClr val="FFEB97"/>
                </a:solidFill>
                <a:latin typeface="Comic Sans MS" panose="030F0702030302020204" pitchFamily="66" charset="0"/>
              </a:rPr>
              <a:t>“</a:t>
            </a:r>
            <a:r>
              <a:rPr lang="vi-VN" b="1" dirty="0">
                <a:solidFill>
                  <a:srgbClr val="FFEB97"/>
                </a:solidFill>
                <a:latin typeface="Comic Sans MS" panose="030F0702030302020204" pitchFamily="66" charset="0"/>
              </a:rPr>
              <a:t>În ce mă priveşte, departe de mine g</a:t>
            </a:r>
            <a:r>
              <a:rPr lang="ro-RO" b="1" dirty="0">
                <a:solidFill>
                  <a:srgbClr val="FFEB97"/>
                </a:solidFill>
                <a:latin typeface="Comic Sans MS" panose="030F0702030302020204" pitchFamily="66" charset="0"/>
              </a:rPr>
              <a:t>â</a:t>
            </a:r>
            <a:r>
              <a:rPr lang="vi-VN" b="1" dirty="0">
                <a:solidFill>
                  <a:srgbClr val="FFEB97"/>
                </a:solidFill>
                <a:latin typeface="Comic Sans MS" panose="030F0702030302020204" pitchFamily="66" charset="0"/>
              </a:rPr>
              <a:t>ndul să mă laud cu altceva dec</a:t>
            </a:r>
            <a:r>
              <a:rPr lang="ro-RO" b="1" dirty="0">
                <a:solidFill>
                  <a:srgbClr val="FFEB97"/>
                </a:solidFill>
                <a:latin typeface="Comic Sans MS" panose="030F0702030302020204" pitchFamily="66" charset="0"/>
              </a:rPr>
              <a:t>â</a:t>
            </a:r>
            <a:r>
              <a:rPr lang="vi-VN" b="1" dirty="0">
                <a:solidFill>
                  <a:srgbClr val="FFEB97"/>
                </a:solidFill>
                <a:latin typeface="Comic Sans MS" panose="030F0702030302020204" pitchFamily="66" charset="0"/>
              </a:rPr>
              <a:t>t cu crucea Domnului nostru Isus Hristos, prin care lumea este răstignită faţă de mine, şi eu faţă de lume! </a:t>
            </a:r>
            <a:r>
              <a:rPr lang="es-ES" b="1" dirty="0">
                <a:solidFill>
                  <a:srgbClr val="FFEB97"/>
                </a:solidFill>
                <a:latin typeface="Comic Sans MS" panose="030F0702030302020204" pitchFamily="66" charset="0"/>
              </a:rPr>
              <a:t>” </a:t>
            </a:r>
            <a:r>
              <a:rPr lang="es-ES" sz="1600" b="1" dirty="0">
                <a:solidFill>
                  <a:srgbClr val="FFEB97"/>
                </a:solidFill>
                <a:latin typeface="Comic Sans MS" panose="030F0702030302020204" pitchFamily="66" charset="0"/>
              </a:rPr>
              <a:t>(G</a:t>
            </a:r>
            <a:r>
              <a:rPr lang="ro-RO" sz="1600" b="1" dirty="0">
                <a:solidFill>
                  <a:srgbClr val="FFEB97"/>
                </a:solidFill>
                <a:latin typeface="Comic Sans MS" panose="030F0702030302020204" pitchFamily="66" charset="0"/>
              </a:rPr>
              <a:t>alateni</a:t>
            </a:r>
            <a:r>
              <a:rPr lang="es-ES" sz="1600" b="1" dirty="0">
                <a:solidFill>
                  <a:srgbClr val="FFEB97"/>
                </a:solidFill>
                <a:latin typeface="Comic Sans MS" panose="030F0702030302020204" pitchFamily="66" charset="0"/>
              </a:rPr>
              <a:t> 6:14)</a:t>
            </a:r>
          </a:p>
        </p:txBody>
      </p:sp>
      <p:sp>
        <p:nvSpPr>
          <p:cNvPr id="5" name="CuadroTexto 4">
            <a:extLst>
              <a:ext uri="{FF2B5EF4-FFF2-40B4-BE49-F238E27FC236}">
                <a16:creationId xmlns="" xmlns:a16="http://schemas.microsoft.com/office/drawing/2014/main" id="{F6562051-C3EC-45A2-8DAB-21501A06EB68}"/>
              </a:ext>
            </a:extLst>
          </p:cNvPr>
          <p:cNvSpPr txBox="1"/>
          <p:nvPr/>
        </p:nvSpPr>
        <p:spPr>
          <a:xfrm>
            <a:off x="323528" y="1888395"/>
            <a:ext cx="5876489" cy="656590"/>
          </a:xfrm>
          <a:prstGeom prst="rect">
            <a:avLst/>
          </a:prstGeom>
          <a:noFill/>
        </p:spPr>
        <p:txBody>
          <a:bodyPr wrap="square" rtlCol="0">
            <a:spAutoFit/>
          </a:bodyPr>
          <a:lstStyle/>
          <a:p>
            <a:pPr>
              <a:lnSpc>
                <a:spcPts val="2200"/>
              </a:lnSpc>
              <a:spcBef>
                <a:spcPts val="600"/>
              </a:spcBef>
            </a:pPr>
            <a:r>
              <a:rPr lang="ro-RO" sz="2000" b="1" dirty="0">
                <a:solidFill>
                  <a:schemeClr val="bg1"/>
                </a:solidFill>
              </a:rPr>
              <a:t>În contrast cu iudeizanții, Pavel nu se laudă cu trupul, ci cu crucea.</a:t>
            </a:r>
            <a:endParaRPr lang="es-ES" sz="2000" b="1" dirty="0">
              <a:solidFill>
                <a:schemeClr val="bg1"/>
              </a:solidFill>
            </a:endParaRPr>
          </a:p>
        </p:txBody>
      </p:sp>
      <p:pic>
        <p:nvPicPr>
          <p:cNvPr id="7" name="Imagen 6">
            <a:extLst>
              <a:ext uri="{FF2B5EF4-FFF2-40B4-BE49-F238E27FC236}">
                <a16:creationId xmlns="" xmlns:a16="http://schemas.microsoft.com/office/drawing/2014/main" id="{22F770AA-1BEF-479C-A29C-C7DA0BD58B24}"/>
              </a:ext>
            </a:extLst>
          </p:cNvPr>
          <p:cNvPicPr>
            <a:picLocks noChangeAspect="1"/>
          </p:cNvPicPr>
          <p:nvPr/>
        </p:nvPicPr>
        <p:blipFill>
          <a:blip r:embed="rId3" cstate="screen">
            <a:clrChange>
              <a:clrFrom>
                <a:srgbClr val="000000"/>
              </a:clrFrom>
              <a:clrTo>
                <a:srgbClr val="000000">
                  <a:alpha val="0"/>
                </a:srgbClr>
              </a:clrTo>
            </a:clrChange>
            <a:extLst>
              <a:ext uri="{28A0092B-C50C-407E-A947-70E740481C1C}">
                <a14:useLocalDpi xmlns="" xmlns:a14="http://schemas.microsoft.com/office/drawing/2010/main"/>
              </a:ext>
            </a:extLst>
          </a:blip>
          <a:stretch>
            <a:fillRect/>
          </a:stretch>
        </p:blipFill>
        <p:spPr>
          <a:xfrm>
            <a:off x="203683" y="4293096"/>
            <a:ext cx="3240021" cy="2430016"/>
          </a:xfrm>
          <a:prstGeom prst="rect">
            <a:avLst/>
          </a:prstGeom>
        </p:spPr>
      </p:pic>
      <p:pic>
        <p:nvPicPr>
          <p:cNvPr id="9" name="Imagen 8">
            <a:extLst>
              <a:ext uri="{FF2B5EF4-FFF2-40B4-BE49-F238E27FC236}">
                <a16:creationId xmlns="" xmlns:a16="http://schemas.microsoft.com/office/drawing/2014/main" id="{542EC40F-DF6F-49AB-BF3F-98DEBAD8EFB4}"/>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225286" y="2537575"/>
            <a:ext cx="3104868" cy="1742607"/>
          </a:xfrm>
          <a:prstGeom prst="roundRect">
            <a:avLst>
              <a:gd name="adj" fmla="val 8594"/>
            </a:avLst>
          </a:prstGeom>
          <a:solidFill>
            <a:srgbClr val="FFFFFF">
              <a:shade val="85000"/>
            </a:srgbClr>
          </a:solidFill>
          <a:ln>
            <a:noFill/>
          </a:ln>
          <a:effectLst/>
        </p:spPr>
      </p:pic>
      <p:sp>
        <p:nvSpPr>
          <p:cNvPr id="10" name="Rectángulo 9">
            <a:extLst>
              <a:ext uri="{FF2B5EF4-FFF2-40B4-BE49-F238E27FC236}">
                <a16:creationId xmlns="" xmlns:a16="http://schemas.microsoft.com/office/drawing/2014/main" id="{2D54604B-3B5B-491C-813B-7BE4587800AE}"/>
              </a:ext>
            </a:extLst>
          </p:cNvPr>
          <p:cNvSpPr/>
          <p:nvPr/>
        </p:nvSpPr>
        <p:spPr>
          <a:xfrm>
            <a:off x="3707903" y="5157192"/>
            <a:ext cx="3389325" cy="1323439"/>
          </a:xfrm>
          <a:prstGeom prst="rect">
            <a:avLst/>
          </a:prstGeom>
        </p:spPr>
        <p:txBody>
          <a:bodyPr wrap="square">
            <a:spAutoFit/>
          </a:bodyPr>
          <a:lstStyle/>
          <a:p>
            <a:pPr>
              <a:spcBef>
                <a:spcPts val="600"/>
              </a:spcBef>
            </a:pPr>
            <a:r>
              <a:rPr lang="ro-RO" sz="2000" b="1" dirty="0">
                <a:solidFill>
                  <a:schemeClr val="bg1"/>
                </a:solidFill>
              </a:rPr>
              <a:t>Sunt două variante care se exclud reciproc și între care trebuie să alegem zi de zi: </a:t>
            </a:r>
            <a:r>
              <a:rPr lang="ro-RO" sz="2000" b="1" dirty="0">
                <a:solidFill>
                  <a:schemeClr val="accent2"/>
                </a:solidFill>
              </a:rPr>
              <a:t>lauda lumii</a:t>
            </a:r>
            <a:r>
              <a:rPr lang="ro-RO" sz="2000" b="1" dirty="0">
                <a:solidFill>
                  <a:schemeClr val="bg1"/>
                </a:solidFill>
              </a:rPr>
              <a:t> sau </a:t>
            </a:r>
            <a:r>
              <a:rPr lang="ro-RO" sz="2000" b="1" dirty="0">
                <a:solidFill>
                  <a:srgbClr val="00B050"/>
                </a:solidFill>
              </a:rPr>
              <a:t>lauda crucii</a:t>
            </a:r>
            <a:r>
              <a:rPr lang="ro-RO" sz="2000" b="1" dirty="0">
                <a:solidFill>
                  <a:schemeClr val="bg1"/>
                </a:solidFill>
              </a:rPr>
              <a:t>. </a:t>
            </a:r>
            <a:endParaRPr lang="es-ES" sz="2000" b="1" dirty="0">
              <a:solidFill>
                <a:schemeClr val="bg1"/>
              </a:solidFill>
            </a:endParaRPr>
          </a:p>
        </p:txBody>
      </p:sp>
      <p:sp>
        <p:nvSpPr>
          <p:cNvPr id="11" name="Rectángulo 10">
            <a:extLst>
              <a:ext uri="{FF2B5EF4-FFF2-40B4-BE49-F238E27FC236}">
                <a16:creationId xmlns="" xmlns:a16="http://schemas.microsoft.com/office/drawing/2014/main" id="{64B2C2E3-4E5F-444D-BC0C-B940586D2846}"/>
              </a:ext>
            </a:extLst>
          </p:cNvPr>
          <p:cNvSpPr/>
          <p:nvPr/>
        </p:nvSpPr>
        <p:spPr>
          <a:xfrm>
            <a:off x="3443704" y="2391171"/>
            <a:ext cx="5580111" cy="2323713"/>
          </a:xfrm>
          <a:prstGeom prst="rect">
            <a:avLst/>
          </a:prstGeom>
        </p:spPr>
        <p:txBody>
          <a:bodyPr wrap="square">
            <a:spAutoFit/>
          </a:bodyPr>
          <a:lstStyle/>
          <a:p>
            <a:pPr>
              <a:spcBef>
                <a:spcPts val="600"/>
              </a:spcBef>
            </a:pPr>
            <a:r>
              <a:rPr lang="ro-RO" sz="2000" b="1" dirty="0">
                <a:solidFill>
                  <a:schemeClr val="bg1"/>
                </a:solidFill>
              </a:rPr>
              <a:t>Crucea, în acele vremuri, era un simbol ofensiv. Semnul răufăcătorilor care plăteau pentru relele săvârșite cu o moarte groaznică. Ce motiv de laudă se putea găsi într-un așa simbol? </a:t>
            </a:r>
          </a:p>
          <a:p>
            <a:pPr>
              <a:spcBef>
                <a:spcPts val="600"/>
              </a:spcBef>
            </a:pPr>
            <a:r>
              <a:rPr lang="ro-RO" sz="2000" b="1" dirty="0">
                <a:solidFill>
                  <a:schemeClr val="bg1"/>
                </a:solidFill>
              </a:rPr>
              <a:t>Crucea lui Hristos schimbă totul pentru credincios. Datorită faptului că a murit cu Hristos, lumea nu ne mai poate înrobi. </a:t>
            </a:r>
            <a:endParaRPr lang="es-ES" sz="2000" b="1" dirty="0">
              <a:solidFill>
                <a:schemeClr val="bg1"/>
              </a:solidFill>
            </a:endParaRPr>
          </a:p>
        </p:txBody>
      </p:sp>
      <p:pic>
        <p:nvPicPr>
          <p:cNvPr id="13" name="Imagen 12">
            <a:extLst>
              <a:ext uri="{FF2B5EF4-FFF2-40B4-BE49-F238E27FC236}">
                <a16:creationId xmlns="" xmlns:a16="http://schemas.microsoft.com/office/drawing/2014/main" id="{C778C58F-D52D-47BD-A6F2-70CAF5776F17}"/>
              </a:ext>
            </a:extLst>
          </p:cNvPr>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6804248" y="756952"/>
            <a:ext cx="2046771" cy="1535078"/>
          </a:xfrm>
          <a:prstGeom prst="rect">
            <a:avLst/>
          </a:prstGeom>
          <a:ln w="19050">
            <a:solidFill>
              <a:schemeClr val="bg1"/>
            </a:solidFill>
          </a:ln>
        </p:spPr>
      </p:pic>
    </p:spTree>
    <p:extLst>
      <p:ext uri="{BB962C8B-B14F-4D97-AF65-F5344CB8AC3E}">
        <p14:creationId xmlns="" xmlns:p14="http://schemas.microsoft.com/office/powerpoint/2010/main" val="19669627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wipe(left)">
                                      <p:cBhvr>
                                        <p:cTn id="38" dur="500"/>
                                        <p:tgtEl>
                                          <p:spTgt spid="1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xEl>
                                              <p:pRg st="1" end="1"/>
                                            </p:txEl>
                                          </p:spTgt>
                                        </p:tgtEl>
                                        <p:attrNameLst>
                                          <p:attrName>style.visibility</p:attrName>
                                        </p:attrNameLst>
                                      </p:cBhvr>
                                      <p:to>
                                        <p:strVal val="visible"/>
                                      </p:to>
                                    </p:set>
                                    <p:animEffect transition="in" filter="wipe(left)">
                                      <p:cBhvr>
                                        <p:cTn id="43" dur="500"/>
                                        <p:tgtEl>
                                          <p:spTgt spid="11">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10" grpId="0"/>
      <p:bldP spid="1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Imagen 8">
            <a:extLst>
              <a:ext uri="{FF2B5EF4-FFF2-40B4-BE49-F238E27FC236}">
                <a16:creationId xmlns="" xmlns:a16="http://schemas.microsoft.com/office/drawing/2014/main" id="{C380167B-C7CA-4ECB-AA6A-7EEE97B5F7D9}"/>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6721915" y="1700808"/>
            <a:ext cx="2336971" cy="1555384"/>
          </a:xfrm>
          <a:prstGeom prst="rect">
            <a:avLst/>
          </a:prstGeom>
        </p:spPr>
      </p:pic>
      <p:sp>
        <p:nvSpPr>
          <p:cNvPr id="2" name="Rectángulo 1">
            <a:extLst>
              <a:ext uri="{FF2B5EF4-FFF2-40B4-BE49-F238E27FC236}">
                <a16:creationId xmlns="" xmlns:a16="http://schemas.microsoft.com/office/drawing/2014/main" id="{7C69738F-877B-4FC5-A421-5425B3CDA135}"/>
              </a:ext>
            </a:extLst>
          </p:cNvPr>
          <p:cNvSpPr/>
          <p:nvPr/>
        </p:nvSpPr>
        <p:spPr>
          <a:xfrm>
            <a:off x="1451012" y="0"/>
            <a:ext cx="7692987" cy="769441"/>
          </a:xfrm>
          <a:prstGeom prst="rect">
            <a:avLst/>
          </a:prstGeom>
        </p:spPr>
        <p:txBody>
          <a:bodyPr wrap="square">
            <a:spAutoFit/>
          </a:bodyPr>
          <a:lstStyle/>
          <a:p>
            <a:pPr algn="ctr"/>
            <a:r>
              <a:rPr lang="ro-RO" sz="4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 FĂPTURĂ </a:t>
            </a:r>
            <a:r>
              <a:rPr lang="ro-RO" sz="44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NOUĂ</a:t>
            </a:r>
            <a:endParaRPr lang="ro-RO" sz="4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ángulo 2">
            <a:extLst>
              <a:ext uri="{FF2B5EF4-FFF2-40B4-BE49-F238E27FC236}">
                <a16:creationId xmlns="" xmlns:a16="http://schemas.microsoft.com/office/drawing/2014/main" id="{B7227762-6B2E-4344-9CB4-C6D7FC3397E9}"/>
              </a:ext>
            </a:extLst>
          </p:cNvPr>
          <p:cNvSpPr/>
          <p:nvPr/>
        </p:nvSpPr>
        <p:spPr>
          <a:xfrm>
            <a:off x="107504" y="116632"/>
            <a:ext cx="1433598"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ro-RO"/>
              <a:t>Galateni </a:t>
            </a:r>
            <a:r>
              <a:rPr lang="ro-RO" smtClean="0"/>
              <a:t>6:15</a:t>
            </a:r>
            <a:endParaRPr lang="ro-RO"/>
          </a:p>
        </p:txBody>
      </p:sp>
      <p:sp>
        <p:nvSpPr>
          <p:cNvPr id="4" name="Rectángulo 3">
            <a:extLst>
              <a:ext uri="{FF2B5EF4-FFF2-40B4-BE49-F238E27FC236}">
                <a16:creationId xmlns="" xmlns:a16="http://schemas.microsoft.com/office/drawing/2014/main" id="{1E8CD41D-CC79-4358-B808-F193A24C9C89}"/>
              </a:ext>
            </a:extLst>
          </p:cNvPr>
          <p:cNvSpPr/>
          <p:nvPr/>
        </p:nvSpPr>
        <p:spPr>
          <a:xfrm>
            <a:off x="683568" y="606742"/>
            <a:ext cx="7994670" cy="646331"/>
          </a:xfrm>
          <a:prstGeom prst="rect">
            <a:avLst/>
          </a:prstGeom>
        </p:spPr>
        <p:txBody>
          <a:bodyPr wrap="square">
            <a:spAutoFit/>
          </a:bodyPr>
          <a:lstStyle/>
          <a:p>
            <a:pPr algn="ctr"/>
            <a:r>
              <a:rPr lang="ro-RO" b="1" smtClean="0">
                <a:solidFill>
                  <a:schemeClr val="bg2">
                    <a:lumMod val="90000"/>
                  </a:schemeClr>
                </a:solidFill>
                <a:effectLst>
                  <a:outerShdw blurRad="50800" dist="50800" dir="5400000" algn="ctr" rotWithShape="0">
                    <a:schemeClr val="tx1"/>
                  </a:outerShdw>
                </a:effectLst>
                <a:latin typeface="Comic Sans MS" panose="030F0702030302020204" pitchFamily="66" charset="0"/>
              </a:rPr>
              <a:t>“Căci în Hristos Isus nici tăierea împrejur, nici netăierea împrejur nu sunt nimic, ci a fi o făptură nouă.” </a:t>
            </a:r>
            <a:r>
              <a:rPr lang="ro-RO" sz="1600" b="1" smtClean="0">
                <a:solidFill>
                  <a:schemeClr val="bg2">
                    <a:lumMod val="90000"/>
                  </a:schemeClr>
                </a:solidFill>
                <a:effectLst>
                  <a:outerShdw blurRad="50800" dist="50800" dir="5400000" algn="ctr" rotWithShape="0">
                    <a:schemeClr val="tx1"/>
                  </a:outerShdw>
                </a:effectLst>
                <a:latin typeface="Comic Sans MS" panose="030F0702030302020204" pitchFamily="66" charset="0"/>
              </a:rPr>
              <a:t>(Galateni 6:15)</a:t>
            </a:r>
            <a:endParaRPr lang="ro-RO" sz="1600" b="1">
              <a:solidFill>
                <a:schemeClr val="bg2">
                  <a:lumMod val="90000"/>
                </a:schemeClr>
              </a:solidFill>
              <a:effectLst>
                <a:outerShdw blurRad="50800" dist="50800" dir="5400000" algn="ctr" rotWithShape="0">
                  <a:schemeClr val="tx1"/>
                </a:outerShdw>
              </a:effectLst>
              <a:latin typeface="Comic Sans MS" panose="030F0702030302020204" pitchFamily="66" charset="0"/>
            </a:endParaRPr>
          </a:p>
        </p:txBody>
      </p:sp>
      <p:sp>
        <p:nvSpPr>
          <p:cNvPr id="5" name="CuadroTexto 4">
            <a:extLst>
              <a:ext uri="{FF2B5EF4-FFF2-40B4-BE49-F238E27FC236}">
                <a16:creationId xmlns="" xmlns:a16="http://schemas.microsoft.com/office/drawing/2014/main" id="{9828CBA1-E5A4-4FA0-A699-AD5B0DE21CDB}"/>
              </a:ext>
            </a:extLst>
          </p:cNvPr>
          <p:cNvSpPr txBox="1"/>
          <p:nvPr/>
        </p:nvSpPr>
        <p:spPr>
          <a:xfrm>
            <a:off x="94324" y="1253073"/>
            <a:ext cx="4981732" cy="5632311"/>
          </a:xfrm>
          <a:prstGeom prst="rect">
            <a:avLst/>
          </a:prstGeom>
          <a:noFill/>
        </p:spPr>
        <p:txBody>
          <a:bodyPr wrap="square" rtlCol="0">
            <a:spAutoFit/>
          </a:bodyPr>
          <a:lstStyle/>
          <a:p>
            <a:pPr>
              <a:spcBef>
                <a:spcPts val="600"/>
              </a:spcBef>
            </a:pPr>
            <a:r>
              <a:rPr lang="ro-RO" sz="2000" b="1">
                <a:solidFill>
                  <a:schemeClr val="bg1"/>
                </a:solidFill>
                <a:effectLst>
                  <a:glow rad="127000">
                    <a:schemeClr val="tx1"/>
                  </a:glow>
                </a:effectLst>
              </a:rPr>
              <a:t>Această declarație este rezumatul întregului cuprins al scrisorii. </a:t>
            </a:r>
          </a:p>
          <a:p>
            <a:pPr>
              <a:spcBef>
                <a:spcPts val="600"/>
              </a:spcBef>
            </a:pPr>
            <a:r>
              <a:rPr lang="ro-RO" sz="2000" b="1">
                <a:solidFill>
                  <a:schemeClr val="bg1"/>
                </a:solidFill>
                <a:effectLst>
                  <a:glow rad="127000">
                    <a:schemeClr val="tx1"/>
                  </a:glow>
                </a:effectLst>
              </a:rPr>
              <a:t>Cineva poate fi la fel de legalist cu ceea ce face, ca și cu ceea ce nu mai face</a:t>
            </a:r>
            <a:r>
              <a:rPr lang="ro-RO" sz="2000" b="1" smtClean="0">
                <a:solidFill>
                  <a:schemeClr val="bg1"/>
                </a:solidFill>
                <a:effectLst>
                  <a:glow rad="127000">
                    <a:schemeClr val="tx1"/>
                  </a:glow>
                </a:effectLst>
              </a:rPr>
              <a:t>. Mântuirea </a:t>
            </a:r>
            <a:r>
              <a:rPr lang="ro-RO" sz="2000" b="1">
                <a:solidFill>
                  <a:schemeClr val="bg1"/>
                </a:solidFill>
                <a:effectLst>
                  <a:glow rad="127000">
                    <a:schemeClr val="tx1"/>
                  </a:glow>
                </a:effectLst>
              </a:rPr>
              <a:t>nu depinde de acțiunile noastre, ci de ceea ce Dumnezeu face în noi. </a:t>
            </a:r>
          </a:p>
          <a:p>
            <a:pPr>
              <a:spcBef>
                <a:spcPts val="600"/>
              </a:spcBef>
            </a:pPr>
            <a:r>
              <a:rPr lang="ro-RO" sz="2000" b="1">
                <a:solidFill>
                  <a:schemeClr val="bg1"/>
                </a:solidFill>
                <a:effectLst>
                  <a:glow rad="127000">
                    <a:schemeClr val="tx1"/>
                  </a:glow>
                </a:effectLst>
              </a:rPr>
              <a:t>Adevărata religie nu este un comportament exterior, ci predarea inimii înaintea lui Dumnezeu. </a:t>
            </a:r>
          </a:p>
          <a:p>
            <a:pPr>
              <a:spcBef>
                <a:spcPts val="600"/>
              </a:spcBef>
            </a:pPr>
            <a:r>
              <a:rPr lang="ro-RO" sz="2000" b="1">
                <a:solidFill>
                  <a:schemeClr val="bg1"/>
                </a:solidFill>
                <a:effectLst>
                  <a:glow rad="127000">
                    <a:schemeClr val="tx1"/>
                  </a:glow>
                </a:effectLst>
              </a:rPr>
              <a:t>Nu putem face nimic pentru a fi o făptură nouă. Doar Creatorul poate da viață nouă celui care este mort spiritual. </a:t>
            </a:r>
          </a:p>
          <a:p>
            <a:pPr>
              <a:spcBef>
                <a:spcPts val="600"/>
              </a:spcBef>
            </a:pPr>
            <a:r>
              <a:rPr lang="ro-RO" sz="2000" b="1">
                <a:solidFill>
                  <a:schemeClr val="bg1"/>
                </a:solidFill>
                <a:effectLst>
                  <a:glow rad="127000">
                    <a:schemeClr val="tx1"/>
                  </a:glow>
                </a:effectLst>
              </a:rPr>
              <a:t>Când suntem îndreptățiți, începe în noi schimbarea vieții. Încetăm să fim oameni care căutăm să fim plăcuți lumii. Acum </a:t>
            </a:r>
            <a:r>
              <a:rPr lang="ro-RO" sz="2000" b="1" smtClean="0">
                <a:solidFill>
                  <a:schemeClr val="bg1"/>
                </a:solidFill>
                <a:effectLst>
                  <a:glow rad="127000">
                    <a:schemeClr val="tx1"/>
                  </a:glow>
                </a:effectLst>
              </a:rPr>
              <a:t>suntem credincioși </a:t>
            </a:r>
            <a:r>
              <a:rPr lang="ro-RO" sz="2000" b="1">
                <a:solidFill>
                  <a:schemeClr val="bg1"/>
                </a:solidFill>
                <a:effectLst>
                  <a:glow rad="127000">
                    <a:schemeClr val="tx1"/>
                  </a:glow>
                </a:effectLst>
              </a:rPr>
              <a:t>care căutăm să fim plăcuți lui Dumnezeu. </a:t>
            </a:r>
          </a:p>
        </p:txBody>
      </p:sp>
      <p:pic>
        <p:nvPicPr>
          <p:cNvPr id="11" name="Imagen 10">
            <a:extLst>
              <a:ext uri="{FF2B5EF4-FFF2-40B4-BE49-F238E27FC236}">
                <a16:creationId xmlns="" xmlns:a16="http://schemas.microsoft.com/office/drawing/2014/main" id="{895FE690-ADD2-4E92-8504-AF7D415B9D9A}"/>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6444494" y="3016505"/>
            <a:ext cx="2891814" cy="1924663"/>
          </a:xfrm>
          <a:prstGeom prst="rect">
            <a:avLst/>
          </a:prstGeom>
        </p:spPr>
      </p:pic>
      <p:pic>
        <p:nvPicPr>
          <p:cNvPr id="13" name="Imagen 12">
            <a:extLst>
              <a:ext uri="{FF2B5EF4-FFF2-40B4-BE49-F238E27FC236}">
                <a16:creationId xmlns="" xmlns:a16="http://schemas.microsoft.com/office/drawing/2014/main" id="{B77E5A58-D283-4DF3-84BE-2D09BDB531C2}"/>
              </a:ext>
            </a:extLst>
          </p:cNvPr>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6228184" y="4550634"/>
            <a:ext cx="3324434" cy="2212596"/>
          </a:xfrm>
          <a:prstGeom prst="rect">
            <a:avLst/>
          </a:prstGeom>
        </p:spPr>
      </p:pic>
    </p:spTree>
    <p:extLst>
      <p:ext uri="{BB962C8B-B14F-4D97-AF65-F5344CB8AC3E}">
        <p14:creationId xmlns="" xmlns:p14="http://schemas.microsoft.com/office/powerpoint/2010/main" val="20508121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25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5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Effect transition="in" filter="fade">
                                      <p:cBhvr>
                                        <p:cTn id="41" dur="1000"/>
                                        <p:tgtEl>
                                          <p:spTgt spid="5">
                                            <p:txEl>
                                              <p:pRg st="0" end="0"/>
                                            </p:txEl>
                                          </p:spTgt>
                                        </p:tgtEl>
                                      </p:cBhvr>
                                    </p:animEffect>
                                    <p:anim calcmode="lin" valueType="num">
                                      <p:cBhvr>
                                        <p:cTn id="4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Effect transition="in" filter="fade">
                                      <p:cBhvr>
                                        <p:cTn id="49" dur="1000"/>
                                        <p:tgtEl>
                                          <p:spTgt spid="5">
                                            <p:txEl>
                                              <p:pRg st="1" end="1"/>
                                            </p:txEl>
                                          </p:spTgt>
                                        </p:tgtEl>
                                      </p:cBhvr>
                                    </p:animEffect>
                                    <p:anim calcmode="lin" valueType="num">
                                      <p:cBhvr>
                                        <p:cTn id="5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grpId="0" nodeType="clickEffect">
                                  <p:stCondLst>
                                    <p:cond delay="0"/>
                                  </p:stCondLst>
                                  <p:childTnLst>
                                    <p:set>
                                      <p:cBhvr>
                                        <p:cTn id="56" dur="1" fill="hold">
                                          <p:stCondLst>
                                            <p:cond delay="0"/>
                                          </p:stCondLst>
                                        </p:cTn>
                                        <p:tgtEl>
                                          <p:spTgt spid="5">
                                            <p:txEl>
                                              <p:pRg st="2" end="2"/>
                                            </p:txEl>
                                          </p:spTgt>
                                        </p:tgtEl>
                                        <p:attrNameLst>
                                          <p:attrName>style.visibility</p:attrName>
                                        </p:attrNameLst>
                                      </p:cBhvr>
                                      <p:to>
                                        <p:strVal val="visible"/>
                                      </p:to>
                                    </p:set>
                                    <p:animEffect transition="in" filter="fade">
                                      <p:cBhvr>
                                        <p:cTn id="57" dur="1000"/>
                                        <p:tgtEl>
                                          <p:spTgt spid="5">
                                            <p:txEl>
                                              <p:pRg st="2" end="2"/>
                                            </p:txEl>
                                          </p:spTgt>
                                        </p:tgtEl>
                                      </p:cBhvr>
                                    </p:animEffect>
                                    <p:anim calcmode="lin" valueType="num">
                                      <p:cBhvr>
                                        <p:cTn id="5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5">
                                            <p:txEl>
                                              <p:pRg st="3" end="3"/>
                                            </p:txEl>
                                          </p:spTgt>
                                        </p:tgtEl>
                                        <p:attrNameLst>
                                          <p:attrName>style.visibility</p:attrName>
                                        </p:attrNameLst>
                                      </p:cBhvr>
                                      <p:to>
                                        <p:strVal val="visible"/>
                                      </p:to>
                                    </p:set>
                                    <p:animEffect transition="in" filter="fade">
                                      <p:cBhvr>
                                        <p:cTn id="65" dur="1000"/>
                                        <p:tgtEl>
                                          <p:spTgt spid="5">
                                            <p:txEl>
                                              <p:pRg st="3" end="3"/>
                                            </p:txEl>
                                          </p:spTgt>
                                        </p:tgtEl>
                                      </p:cBhvr>
                                    </p:animEffect>
                                    <p:anim calcmode="lin" valueType="num">
                                      <p:cBhvr>
                                        <p:cTn id="6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67" dur="900" decel="100000" fill="hold"/>
                                        <p:tgtEl>
                                          <p:spTgt spid="5">
                                            <p:txEl>
                                              <p:pRg st="3" end="3"/>
                                            </p:tx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7" presetClass="entr" presetSubtype="0" fill="hold" grpId="0" nodeType="clickEffect">
                                  <p:stCondLst>
                                    <p:cond delay="0"/>
                                  </p:stCondLst>
                                  <p:childTnLst>
                                    <p:set>
                                      <p:cBhvr>
                                        <p:cTn id="72" dur="1" fill="hold">
                                          <p:stCondLst>
                                            <p:cond delay="0"/>
                                          </p:stCondLst>
                                        </p:cTn>
                                        <p:tgtEl>
                                          <p:spTgt spid="5">
                                            <p:txEl>
                                              <p:pRg st="4" end="4"/>
                                            </p:txEl>
                                          </p:spTgt>
                                        </p:tgtEl>
                                        <p:attrNameLst>
                                          <p:attrName>style.visibility</p:attrName>
                                        </p:attrNameLst>
                                      </p:cBhvr>
                                      <p:to>
                                        <p:strVal val="visible"/>
                                      </p:to>
                                    </p:set>
                                    <p:animEffect transition="in" filter="fade">
                                      <p:cBhvr>
                                        <p:cTn id="73" dur="1000"/>
                                        <p:tgtEl>
                                          <p:spTgt spid="5">
                                            <p:txEl>
                                              <p:pRg st="4" end="4"/>
                                            </p:txEl>
                                          </p:spTgt>
                                        </p:tgtEl>
                                      </p:cBhvr>
                                    </p:animEffect>
                                    <p:anim calcmode="lin" valueType="num">
                                      <p:cBhvr>
                                        <p:cTn id="7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75" dur="900" decel="100000" fill="hold"/>
                                        <p:tgtEl>
                                          <p:spTgt spid="5">
                                            <p:txEl>
                                              <p:pRg st="4" end="4"/>
                                            </p:txEl>
                                          </p:spTgt>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5">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pic>
        <p:nvPicPr>
          <p:cNvPr id="2050" name="Picture 2" descr="http://4.bp.blogspot.com/-vvIsepLbr40/T96fR6rjc2I/AAAAAAAAAI0/qAnyhNC116o/s1600/Manto-justicia.jpg">
            <a:extLst>
              <a:ext uri="{FF2B5EF4-FFF2-40B4-BE49-F238E27FC236}">
                <a16:creationId xmlns="" xmlns:a16="http://schemas.microsoft.com/office/drawing/2014/main" id="{4C6971DB-4567-4B75-A7F9-583B8949C2A3}"/>
              </a:ext>
            </a:extLst>
          </p:cNvPr>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72000" y="756112"/>
            <a:ext cx="2295390" cy="1530260"/>
          </a:xfrm>
          <a:prstGeom prst="round2DiagRect">
            <a:avLst>
              <a:gd name="adj1" fmla="val 16667"/>
              <a:gd name="adj2" fmla="val 0"/>
            </a:avLst>
          </a:prstGeom>
          <a:ln w="28575" cap="sq">
            <a:solidFill>
              <a:srgbClr val="126388"/>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2" name="Rectángulo 1">
            <a:extLst>
              <a:ext uri="{FF2B5EF4-FFF2-40B4-BE49-F238E27FC236}">
                <a16:creationId xmlns="" xmlns:a16="http://schemas.microsoft.com/office/drawing/2014/main" id="{252AF337-808E-435D-8917-2F7292F5D2C9}"/>
              </a:ext>
            </a:extLst>
          </p:cNvPr>
          <p:cNvSpPr/>
          <p:nvPr/>
        </p:nvSpPr>
        <p:spPr>
          <a:xfrm>
            <a:off x="1755584" y="0"/>
            <a:ext cx="7388415" cy="769441"/>
          </a:xfrm>
          <a:prstGeom prst="rect">
            <a:avLst/>
          </a:prstGeom>
        </p:spPr>
        <p:txBody>
          <a:bodyPr wrap="square">
            <a:spAutoFit/>
          </a:bodyPr>
          <a:lstStyle/>
          <a:p>
            <a:pPr algn="ctr"/>
            <a:r>
              <a:rPr lang="ro-RO" sz="4400">
                <a:ln w="0"/>
                <a:solidFill>
                  <a:schemeClr val="accent1"/>
                </a:solidFill>
                <a:effectLst>
                  <a:outerShdw blurRad="38100" dist="25400" dir="5400000" algn="ctr" rotWithShape="0">
                    <a:schemeClr val="tx1"/>
                  </a:outerShdw>
                </a:effectLst>
              </a:rPr>
              <a:t>SEMNELE DOMNULUI </a:t>
            </a:r>
            <a:r>
              <a:rPr lang="ro-RO" sz="4400" smtClean="0">
                <a:ln w="0"/>
                <a:solidFill>
                  <a:schemeClr val="accent1"/>
                </a:solidFill>
                <a:effectLst>
                  <a:outerShdw blurRad="38100" dist="25400" dir="5400000" algn="ctr" rotWithShape="0">
                    <a:schemeClr val="tx1"/>
                  </a:outerShdw>
                </a:effectLst>
              </a:rPr>
              <a:t>ISUS</a:t>
            </a:r>
            <a:endParaRPr lang="ro-RO" sz="4400">
              <a:ln w="0"/>
              <a:solidFill>
                <a:schemeClr val="accent1"/>
              </a:solidFill>
              <a:effectLst>
                <a:outerShdw blurRad="38100" dist="25400" dir="5400000" algn="ctr" rotWithShape="0">
                  <a:schemeClr val="tx1"/>
                </a:outerShdw>
              </a:effectLst>
            </a:endParaRPr>
          </a:p>
        </p:txBody>
      </p:sp>
      <p:sp>
        <p:nvSpPr>
          <p:cNvPr id="3" name="Rectángulo 2">
            <a:extLst>
              <a:ext uri="{FF2B5EF4-FFF2-40B4-BE49-F238E27FC236}">
                <a16:creationId xmlns="" xmlns:a16="http://schemas.microsoft.com/office/drawing/2014/main" id="{179AA3D4-2F79-4839-8988-A9C7C23D45E3}"/>
              </a:ext>
            </a:extLst>
          </p:cNvPr>
          <p:cNvSpPr/>
          <p:nvPr/>
        </p:nvSpPr>
        <p:spPr>
          <a:xfrm>
            <a:off x="107504" y="116632"/>
            <a:ext cx="1738168"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ro-RO" smtClean="0"/>
              <a:t>Galateni 6:16-18</a:t>
            </a:r>
            <a:endParaRPr lang="ro-RO"/>
          </a:p>
        </p:txBody>
      </p:sp>
      <p:sp>
        <p:nvSpPr>
          <p:cNvPr id="4" name="Rectángulo 3">
            <a:extLst>
              <a:ext uri="{FF2B5EF4-FFF2-40B4-BE49-F238E27FC236}">
                <a16:creationId xmlns="" xmlns:a16="http://schemas.microsoft.com/office/drawing/2014/main" id="{8AE0D98D-E390-4CEF-8FAA-5A873955C4F3}"/>
              </a:ext>
            </a:extLst>
          </p:cNvPr>
          <p:cNvSpPr/>
          <p:nvPr/>
        </p:nvSpPr>
        <p:spPr>
          <a:xfrm>
            <a:off x="2369911" y="674605"/>
            <a:ext cx="6768752" cy="615553"/>
          </a:xfrm>
          <a:prstGeom prst="rect">
            <a:avLst/>
          </a:prstGeom>
        </p:spPr>
        <p:txBody>
          <a:bodyPr wrap="square">
            <a:spAutoFit/>
          </a:bodyPr>
          <a:lstStyle/>
          <a:p>
            <a:r>
              <a:rPr lang="ro-RO" sz="1700" b="1" smtClean="0">
                <a:solidFill>
                  <a:srgbClr val="126388"/>
                </a:solidFill>
                <a:latin typeface="Comic Sans MS" panose="030F0702030302020204" pitchFamily="66" charset="0"/>
              </a:rPr>
              <a:t>“Şi peste toţi ceice vor umbla după dreptarul acesta şi peste Israelul lui Dumnezeu să fie pace şi îndurare!”(Galateni 6:16)</a:t>
            </a:r>
            <a:endParaRPr lang="ro-RO" sz="1700" b="1">
              <a:solidFill>
                <a:srgbClr val="126388"/>
              </a:solidFill>
              <a:latin typeface="Comic Sans MS" panose="030F0702030302020204" pitchFamily="66" charset="0"/>
            </a:endParaRPr>
          </a:p>
        </p:txBody>
      </p:sp>
      <p:sp>
        <p:nvSpPr>
          <p:cNvPr id="5" name="CuadroTexto 4">
            <a:extLst>
              <a:ext uri="{FF2B5EF4-FFF2-40B4-BE49-F238E27FC236}">
                <a16:creationId xmlns="" xmlns:a16="http://schemas.microsoft.com/office/drawing/2014/main" id="{2AD044FF-7608-4D8F-A069-3513C2C02247}"/>
              </a:ext>
            </a:extLst>
          </p:cNvPr>
          <p:cNvSpPr txBox="1"/>
          <p:nvPr/>
        </p:nvSpPr>
        <p:spPr>
          <a:xfrm>
            <a:off x="2369911" y="1302633"/>
            <a:ext cx="6782746" cy="1015663"/>
          </a:xfrm>
          <a:prstGeom prst="rect">
            <a:avLst/>
          </a:prstGeom>
          <a:noFill/>
        </p:spPr>
        <p:txBody>
          <a:bodyPr wrap="square" rtlCol="0">
            <a:spAutoFit/>
          </a:bodyPr>
          <a:lstStyle/>
          <a:p>
            <a:pPr>
              <a:spcBef>
                <a:spcPts val="600"/>
              </a:spcBef>
            </a:pPr>
            <a:r>
              <a:rPr lang="ro-RO" sz="2000" b="1"/>
              <a:t>Pacea și mila vor fi cu cei care vor trăi conform regulii </a:t>
            </a:r>
            <a:r>
              <a:rPr lang="ro-RO" sz="2000" b="1" smtClean="0"/>
              <a:t>(măsurii</a:t>
            </a:r>
            <a:r>
              <a:rPr lang="ro-RO" sz="2000" b="1"/>
              <a:t>, </a:t>
            </a:r>
            <a:r>
              <a:rPr lang="ro-RO" sz="2000" b="1" smtClean="0"/>
              <a:t>standardului) propus </a:t>
            </a:r>
            <a:r>
              <a:rPr lang="ro-RO" sz="2000" b="1"/>
              <a:t>de </a:t>
            </a:r>
            <a:r>
              <a:rPr lang="ro-RO" sz="2000" b="1" smtClean="0"/>
              <a:t>Pavel. Adică</a:t>
            </a:r>
            <a:r>
              <a:rPr lang="ro-RO" sz="2000" b="1"/>
              <a:t>, îndreptățirea numai prin Isus Hristos. </a:t>
            </a:r>
          </a:p>
        </p:txBody>
      </p:sp>
      <p:grpSp>
        <p:nvGrpSpPr>
          <p:cNvPr id="6" name="Grupo 5">
            <a:extLst>
              <a:ext uri="{FF2B5EF4-FFF2-40B4-BE49-F238E27FC236}">
                <a16:creationId xmlns="" xmlns:a16="http://schemas.microsoft.com/office/drawing/2014/main" id="{CC920F8E-6A6F-41DE-B39D-E3BE1271F44F}"/>
              </a:ext>
            </a:extLst>
          </p:cNvPr>
          <p:cNvGrpSpPr/>
          <p:nvPr/>
        </p:nvGrpSpPr>
        <p:grpSpPr>
          <a:xfrm>
            <a:off x="4572000" y="2318296"/>
            <a:ext cx="4465634" cy="4395581"/>
            <a:chOff x="4441800" y="2442974"/>
            <a:chExt cx="4595834" cy="4270903"/>
          </a:xfrm>
        </p:grpSpPr>
        <p:pic>
          <p:nvPicPr>
            <p:cNvPr id="11" name="Imagen 10">
              <a:extLst>
                <a:ext uri="{FF2B5EF4-FFF2-40B4-BE49-F238E27FC236}">
                  <a16:creationId xmlns="" xmlns:a16="http://schemas.microsoft.com/office/drawing/2014/main" id="{2C6C5FED-3D61-410A-981B-EC463ACE14B4}"/>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4441800" y="2442974"/>
              <a:ext cx="4595834" cy="2786226"/>
            </a:xfrm>
            <a:prstGeom prst="rect">
              <a:avLst/>
            </a:prstGeom>
            <a:ln w="19050">
              <a:solidFill>
                <a:srgbClr val="FFFF00"/>
              </a:solidFill>
            </a:ln>
          </p:spPr>
        </p:pic>
        <p:pic>
          <p:nvPicPr>
            <p:cNvPr id="7" name="Imagen 6">
              <a:extLst>
                <a:ext uri="{FF2B5EF4-FFF2-40B4-BE49-F238E27FC236}">
                  <a16:creationId xmlns="" xmlns:a16="http://schemas.microsoft.com/office/drawing/2014/main" id="{C9DBE755-D352-4FAF-92D5-4C16B90742E2}"/>
                </a:ext>
              </a:extLst>
            </p:cNvPr>
            <p:cNvPicPr>
              <a:picLocks noChangeAspect="1"/>
            </p:cNvPicPr>
            <p:nvPr/>
          </p:nvPicPr>
          <p:blipFill rotWithShape="1">
            <a:blip r:embed="rId5" cstate="screen">
              <a:extLst>
                <a:ext uri="{28A0092B-C50C-407E-A947-70E740481C1C}">
                  <a14:useLocalDpi xmlns="" xmlns:a14="http://schemas.microsoft.com/office/drawing/2010/main"/>
                </a:ext>
              </a:extLst>
            </a:blip>
            <a:srcRect/>
            <a:stretch/>
          </p:blipFill>
          <p:spPr>
            <a:xfrm>
              <a:off x="4441800" y="5030149"/>
              <a:ext cx="2836274" cy="1683728"/>
            </a:xfrm>
            <a:prstGeom prst="rect">
              <a:avLst/>
            </a:prstGeom>
            <a:ln w="19050">
              <a:solidFill>
                <a:srgbClr val="FFFF00"/>
              </a:solidFill>
            </a:ln>
          </p:spPr>
        </p:pic>
        <p:pic>
          <p:nvPicPr>
            <p:cNvPr id="9" name="Imagen 8">
              <a:extLst>
                <a:ext uri="{FF2B5EF4-FFF2-40B4-BE49-F238E27FC236}">
                  <a16:creationId xmlns="" xmlns:a16="http://schemas.microsoft.com/office/drawing/2014/main" id="{7CFDEAEE-0491-4E4F-803D-2ABAED795994}"/>
                </a:ext>
              </a:extLst>
            </p:cNvPr>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7272348" y="4285744"/>
              <a:ext cx="1765286" cy="2428133"/>
            </a:xfrm>
            <a:prstGeom prst="rect">
              <a:avLst/>
            </a:prstGeom>
            <a:ln w="19050">
              <a:solidFill>
                <a:srgbClr val="FFFF00"/>
              </a:solidFill>
            </a:ln>
          </p:spPr>
        </p:pic>
      </p:grpSp>
      <p:sp>
        <p:nvSpPr>
          <p:cNvPr id="12" name="Rectángulo 11">
            <a:extLst>
              <a:ext uri="{FF2B5EF4-FFF2-40B4-BE49-F238E27FC236}">
                <a16:creationId xmlns="" xmlns:a16="http://schemas.microsoft.com/office/drawing/2014/main" id="{5E04330D-AF8C-4B2C-9874-7DFAB46C8587}"/>
              </a:ext>
            </a:extLst>
          </p:cNvPr>
          <p:cNvSpPr/>
          <p:nvPr/>
        </p:nvSpPr>
        <p:spPr>
          <a:xfrm>
            <a:off x="104172" y="2318296"/>
            <a:ext cx="4467828" cy="4555093"/>
          </a:xfrm>
          <a:prstGeom prst="rect">
            <a:avLst/>
          </a:prstGeom>
        </p:spPr>
        <p:txBody>
          <a:bodyPr wrap="square">
            <a:spAutoFit/>
          </a:bodyPr>
          <a:lstStyle/>
          <a:p>
            <a:pPr>
              <a:spcBef>
                <a:spcPts val="600"/>
              </a:spcBef>
            </a:pPr>
            <a:r>
              <a:rPr lang="ro-RO" sz="2000" b="1" dirty="0"/>
              <a:t>Nu facem parte din adevăratul Israel al lui Dumnezeu doar pentru că suntem </a:t>
            </a:r>
            <a:r>
              <a:rPr lang="ro-RO" sz="2000" b="1" dirty="0" err="1"/>
              <a:t>descendenți</a:t>
            </a:r>
            <a:r>
              <a:rPr lang="ro-RO" sz="2000" b="1" dirty="0"/>
              <a:t> ai lui Avraam, ci pentru că am fost </a:t>
            </a:r>
            <a:r>
              <a:rPr lang="ro-RO" sz="2000" b="1" dirty="0" err="1"/>
              <a:t>îndreptățiți</a:t>
            </a:r>
            <a:r>
              <a:rPr lang="ro-RO" sz="2000" b="1" dirty="0"/>
              <a:t> prin </a:t>
            </a:r>
            <a:r>
              <a:rPr lang="ro-RO" sz="2000" b="1" dirty="0" err="1"/>
              <a:t>credința</a:t>
            </a:r>
            <a:r>
              <a:rPr lang="ro-RO" sz="2000" b="1" dirty="0"/>
              <a:t> în Mesia cel promis. </a:t>
            </a:r>
          </a:p>
          <a:p>
            <a:pPr>
              <a:spcBef>
                <a:spcPts val="600"/>
              </a:spcBef>
            </a:pPr>
            <a:r>
              <a:rPr lang="ro-RO" sz="2000" b="1" dirty="0"/>
              <a:t>Pavel încheie definitiv orice altă </a:t>
            </a:r>
            <a:r>
              <a:rPr lang="ro-RO" sz="2000" b="1" dirty="0" err="1"/>
              <a:t>discuție</a:t>
            </a:r>
            <a:r>
              <a:rPr lang="ro-RO" sz="2000" b="1" dirty="0"/>
              <a:t> pe acest </a:t>
            </a:r>
            <a:r>
              <a:rPr lang="ro-RO" sz="2000" b="1" dirty="0" smtClean="0"/>
              <a:t>subiect “</a:t>
            </a:r>
            <a:r>
              <a:rPr lang="ro-RO" sz="2000" b="1" dirty="0" smtClean="0">
                <a:latin typeface="Calibri" pitchFamily="34" charset="0"/>
              </a:rPr>
              <a:t>De acum încolo nimeni să nu mă mai necăjească, pentru că port semnele Domnului Isus pe trupul meu.</a:t>
            </a:r>
            <a:r>
              <a:rPr lang="ro-RO" sz="2000" b="1" dirty="0" smtClean="0"/>
              <a:t>” (Galateni 6:17).</a:t>
            </a:r>
          </a:p>
          <a:p>
            <a:pPr>
              <a:spcBef>
                <a:spcPts val="600"/>
              </a:spcBef>
            </a:pPr>
            <a:r>
              <a:rPr lang="ro-RO" sz="2000" b="1" dirty="0" smtClean="0"/>
              <a:t>Semnele (stigmatul) care </a:t>
            </a:r>
            <a:r>
              <a:rPr lang="ro-RO" sz="2000" b="1" dirty="0"/>
              <a:t>îi dădeau autoritate lui Pavel sunt cicatricile rănilor primite în timp ce îi slujea </a:t>
            </a:r>
            <a:r>
              <a:rPr lang="ro-RO" sz="2000" b="1" dirty="0" err="1"/>
              <a:t>Învățătorului</a:t>
            </a:r>
            <a:r>
              <a:rPr lang="ro-RO" sz="2000" b="1" dirty="0"/>
              <a:t> </a:t>
            </a:r>
            <a:r>
              <a:rPr lang="ro-RO" sz="2000" b="1" dirty="0" smtClean="0"/>
              <a:t>său (2 Corinteni 11:23-28).</a:t>
            </a:r>
            <a:endParaRPr lang="ro-RO" sz="2000" b="1" dirty="0"/>
          </a:p>
        </p:txBody>
      </p:sp>
    </p:spTree>
    <p:extLst>
      <p:ext uri="{BB962C8B-B14F-4D97-AF65-F5344CB8AC3E}">
        <p14:creationId xmlns="" xmlns:p14="http://schemas.microsoft.com/office/powerpoint/2010/main" val="10084292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8"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in)">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wipe(right)">
                                      <p:cBhvr>
                                        <p:cTn id="21" dur="500"/>
                                        <p:tgtEl>
                                          <p:spTgt spid="205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fade">
                                      <p:cBhvr>
                                        <p:cTn id="29" dur="1000"/>
                                        <p:tgtEl>
                                          <p:spTgt spid="12">
                                            <p:txEl>
                                              <p:pRg st="0" end="0"/>
                                            </p:txEl>
                                          </p:spTgt>
                                        </p:tgtEl>
                                      </p:cBhvr>
                                    </p:animEffect>
                                    <p:anim calcmode="lin" valueType="num">
                                      <p:cBhvr>
                                        <p:cTn id="3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2">
                                            <p:txEl>
                                              <p:pRg st="1" end="1"/>
                                            </p:txEl>
                                          </p:spTgt>
                                        </p:tgtEl>
                                        <p:attrNameLst>
                                          <p:attrName>style.visibility</p:attrName>
                                        </p:attrNameLst>
                                      </p:cBhvr>
                                      <p:to>
                                        <p:strVal val="visible"/>
                                      </p:to>
                                    </p:set>
                                    <p:animEffect transition="in" filter="fade">
                                      <p:cBhvr>
                                        <p:cTn id="36" dur="1000"/>
                                        <p:tgtEl>
                                          <p:spTgt spid="12">
                                            <p:txEl>
                                              <p:pRg st="1" end="1"/>
                                            </p:txEl>
                                          </p:spTgt>
                                        </p:tgtEl>
                                      </p:cBhvr>
                                    </p:animEffect>
                                    <p:anim calcmode="lin" valueType="num">
                                      <p:cBhvr>
                                        <p:cTn id="3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randombar(horizontal)">
                                      <p:cBhvr>
                                        <p:cTn id="43" dur="500"/>
                                        <p:tgtEl>
                                          <p:spTgt spid="6"/>
                                        </p:tgtEl>
                                      </p:cBhvr>
                                    </p:animEffect>
                                  </p:childTnLst>
                                </p:cTn>
                              </p:par>
                            </p:childTnLst>
                          </p:cTn>
                        </p:par>
                        <p:par>
                          <p:cTn id="44" fill="hold">
                            <p:stCondLst>
                              <p:cond delay="500"/>
                            </p:stCondLst>
                            <p:childTnLst>
                              <p:par>
                                <p:cTn id="45" presetID="47" presetClass="entr" presetSubtype="0" fill="hold" grpId="0" nodeType="afterEffect">
                                  <p:stCondLst>
                                    <p:cond delay="0"/>
                                  </p:stCondLst>
                                  <p:childTnLst>
                                    <p:set>
                                      <p:cBhvr>
                                        <p:cTn id="46" dur="1" fill="hold">
                                          <p:stCondLst>
                                            <p:cond delay="0"/>
                                          </p:stCondLst>
                                        </p:cTn>
                                        <p:tgtEl>
                                          <p:spTgt spid="12">
                                            <p:txEl>
                                              <p:pRg st="2" end="2"/>
                                            </p:txEl>
                                          </p:spTgt>
                                        </p:tgtEl>
                                        <p:attrNameLst>
                                          <p:attrName>style.visibility</p:attrName>
                                        </p:attrNameLst>
                                      </p:cBhvr>
                                      <p:to>
                                        <p:strVal val="visible"/>
                                      </p:to>
                                    </p:set>
                                    <p:animEffect transition="in" filter="fade">
                                      <p:cBhvr>
                                        <p:cTn id="47" dur="1000"/>
                                        <p:tgtEl>
                                          <p:spTgt spid="12">
                                            <p:txEl>
                                              <p:pRg st="2" end="2"/>
                                            </p:txEl>
                                          </p:spTgt>
                                        </p:tgtEl>
                                      </p:cBhvr>
                                    </p:animEffect>
                                    <p:anim calcmode="lin" valueType="num">
                                      <p:cBhvr>
                                        <p:cTn id="48"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1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7498E08B-ACE3-4190-BBE3-EE7A25C6CCEC}"/>
              </a:ext>
            </a:extLst>
          </p:cNvPr>
          <p:cNvSpPr/>
          <p:nvPr/>
        </p:nvSpPr>
        <p:spPr>
          <a:xfrm>
            <a:off x="323528" y="1596856"/>
            <a:ext cx="8712968" cy="3416320"/>
          </a:xfrm>
          <a:prstGeom prst="rect">
            <a:avLst/>
          </a:prstGeom>
        </p:spPr>
        <p:txBody>
          <a:bodyPr wrap="square">
            <a:spAutoFit/>
          </a:bodyPr>
          <a:lstStyle/>
          <a:p>
            <a:pPr indent="182563" algn="just">
              <a:spcBef>
                <a:spcPts val="600"/>
              </a:spcBef>
            </a:pPr>
            <a:r>
              <a:rPr lang="ro-RO" sz="2400" dirty="0" smtClean="0">
                <a:effectLst>
                  <a:outerShdw blurRad="38100" dist="38100" dir="2700000" algn="tl">
                    <a:srgbClr val="000000">
                      <a:alpha val="43137"/>
                    </a:srgbClr>
                  </a:outerShdw>
                </a:effectLst>
                <a:latin typeface="Arial Black" pitchFamily="34" charset="0"/>
              </a:rPr>
              <a:t>“Acela </a:t>
            </a:r>
            <a:r>
              <a:rPr lang="ro-RO" sz="2400" dirty="0">
                <a:effectLst>
                  <a:outerShdw blurRad="38100" dist="38100" dir="2700000" algn="tl">
                    <a:srgbClr val="000000">
                      <a:alpha val="43137"/>
                    </a:srgbClr>
                  </a:outerShdw>
                </a:effectLst>
                <a:latin typeface="Arial Black" pitchFamily="34" charset="0"/>
              </a:rPr>
              <a:t>care încearcă să ajungă la cer prin faptele lui de păzire a legii, încearcă o imposibilitate. Nu este nici o </a:t>
            </a:r>
            <a:r>
              <a:rPr lang="ro-RO" sz="2400" dirty="0" err="1">
                <a:effectLst>
                  <a:outerShdw blurRad="38100" dist="38100" dir="2700000" algn="tl">
                    <a:srgbClr val="000000">
                      <a:alpha val="43137"/>
                    </a:srgbClr>
                  </a:outerShdw>
                </a:effectLst>
                <a:latin typeface="Arial Black" pitchFamily="34" charset="0"/>
              </a:rPr>
              <a:t>siguranță</a:t>
            </a:r>
            <a:r>
              <a:rPr lang="ro-RO" sz="2400" dirty="0">
                <a:effectLst>
                  <a:outerShdw blurRad="38100" dist="38100" dir="2700000" algn="tl">
                    <a:srgbClr val="000000">
                      <a:alpha val="43137"/>
                    </a:srgbClr>
                  </a:outerShdw>
                </a:effectLst>
                <a:latin typeface="Arial Black" pitchFamily="34" charset="0"/>
              </a:rPr>
              <a:t> pentru acela care are o religie legalistă, o formă de evlavie. </a:t>
            </a:r>
            <a:r>
              <a:rPr lang="ro-RO" sz="2400" dirty="0" err="1">
                <a:effectLst>
                  <a:outerShdw blurRad="38100" dist="38100" dir="2700000" algn="tl">
                    <a:srgbClr val="000000">
                      <a:alpha val="43137"/>
                    </a:srgbClr>
                  </a:outerShdw>
                </a:effectLst>
                <a:latin typeface="Arial Black" pitchFamily="34" charset="0"/>
              </a:rPr>
              <a:t>Viața</a:t>
            </a:r>
            <a:r>
              <a:rPr lang="ro-RO" sz="2400" dirty="0">
                <a:effectLst>
                  <a:outerShdw blurRad="38100" dist="38100" dir="2700000" algn="tl">
                    <a:srgbClr val="000000">
                      <a:alpha val="43137"/>
                    </a:srgbClr>
                  </a:outerShdw>
                </a:effectLst>
                <a:latin typeface="Arial Black" pitchFamily="34" charset="0"/>
              </a:rPr>
              <a:t> de </a:t>
            </a:r>
            <a:r>
              <a:rPr lang="ro-RO" sz="2400" dirty="0" err="1">
                <a:effectLst>
                  <a:outerShdw blurRad="38100" dist="38100" dir="2700000" algn="tl">
                    <a:srgbClr val="000000">
                      <a:alpha val="43137"/>
                    </a:srgbClr>
                  </a:outerShdw>
                </a:effectLst>
                <a:latin typeface="Arial Black" pitchFamily="34" charset="0"/>
              </a:rPr>
              <a:t>creștin</a:t>
            </a:r>
            <a:r>
              <a:rPr lang="ro-RO" sz="2400" dirty="0">
                <a:effectLst>
                  <a:outerShdw blurRad="38100" dist="38100" dir="2700000" algn="tl">
                    <a:srgbClr val="000000">
                      <a:alpha val="43137"/>
                    </a:srgbClr>
                  </a:outerShdw>
                </a:effectLst>
                <a:latin typeface="Arial Black" pitchFamily="34" charset="0"/>
              </a:rPr>
              <a:t> nu este o modificare sau o </a:t>
            </a:r>
            <a:r>
              <a:rPr lang="ro-RO" sz="2400" dirty="0" err="1">
                <a:effectLst>
                  <a:outerShdw blurRad="38100" dist="38100" dir="2700000" algn="tl">
                    <a:srgbClr val="000000">
                      <a:alpha val="43137"/>
                    </a:srgbClr>
                  </a:outerShdw>
                </a:effectLst>
                <a:latin typeface="Arial Black" pitchFamily="34" charset="0"/>
              </a:rPr>
              <a:t>îmbunătățire</a:t>
            </a:r>
            <a:r>
              <a:rPr lang="ro-RO" sz="2400" dirty="0">
                <a:effectLst>
                  <a:outerShdw blurRad="38100" dist="38100" dir="2700000" algn="tl">
                    <a:srgbClr val="000000">
                      <a:alpha val="43137"/>
                    </a:srgbClr>
                  </a:outerShdw>
                </a:effectLst>
                <a:latin typeface="Arial Black" pitchFamily="34" charset="0"/>
              </a:rPr>
              <a:t> a celei vechi, ci o transformare a firii. Se produce moartea </a:t>
            </a:r>
            <a:r>
              <a:rPr lang="ro-RO" sz="2400" dirty="0" err="1">
                <a:effectLst>
                  <a:outerShdw blurRad="38100" dist="38100" dir="2700000" algn="tl">
                    <a:srgbClr val="000000">
                      <a:alpha val="43137"/>
                    </a:srgbClr>
                  </a:outerShdw>
                </a:effectLst>
                <a:latin typeface="Arial Black" pitchFamily="34" charset="0"/>
              </a:rPr>
              <a:t>față</a:t>
            </a:r>
            <a:r>
              <a:rPr lang="ro-RO" sz="2400" dirty="0">
                <a:effectLst>
                  <a:outerShdw blurRad="38100" dist="38100" dir="2700000" algn="tl">
                    <a:srgbClr val="000000">
                      <a:alpha val="43137"/>
                    </a:srgbClr>
                  </a:outerShdw>
                </a:effectLst>
                <a:latin typeface="Arial Black" pitchFamily="34" charset="0"/>
              </a:rPr>
              <a:t> de eu </a:t>
            </a:r>
            <a:r>
              <a:rPr lang="ro-RO" sz="2400" dirty="0" err="1">
                <a:effectLst>
                  <a:outerShdw blurRad="38100" dist="38100" dir="2700000" algn="tl">
                    <a:srgbClr val="000000">
                      <a:alpha val="43137"/>
                    </a:srgbClr>
                  </a:outerShdw>
                </a:effectLst>
                <a:latin typeface="Arial Black" pitchFamily="34" charset="0"/>
              </a:rPr>
              <a:t>și</a:t>
            </a:r>
            <a:r>
              <a:rPr lang="ro-RO" sz="2400" dirty="0">
                <a:effectLst>
                  <a:outerShdw blurRad="38100" dist="38100" dir="2700000" algn="tl">
                    <a:srgbClr val="000000">
                      <a:alpha val="43137"/>
                    </a:srgbClr>
                  </a:outerShdw>
                </a:effectLst>
                <a:latin typeface="Arial Black" pitchFamily="34" charset="0"/>
              </a:rPr>
              <a:t> o </a:t>
            </a:r>
            <a:r>
              <a:rPr lang="ro-RO" sz="2400" dirty="0" err="1">
                <a:effectLst>
                  <a:outerShdw blurRad="38100" dist="38100" dir="2700000" algn="tl">
                    <a:srgbClr val="000000">
                      <a:alpha val="43137"/>
                    </a:srgbClr>
                  </a:outerShdw>
                </a:effectLst>
                <a:latin typeface="Arial Black" pitchFamily="34" charset="0"/>
              </a:rPr>
              <a:t>viață</a:t>
            </a:r>
            <a:r>
              <a:rPr lang="ro-RO" sz="2400" dirty="0">
                <a:effectLst>
                  <a:outerShdw blurRad="38100" dist="38100" dir="2700000" algn="tl">
                    <a:srgbClr val="000000">
                      <a:alpha val="43137"/>
                    </a:srgbClr>
                  </a:outerShdw>
                </a:effectLst>
                <a:latin typeface="Arial Black" pitchFamily="34" charset="0"/>
              </a:rPr>
              <a:t> cu totul nouă. Schimbarea aceasta nu se poate </a:t>
            </a:r>
            <a:r>
              <a:rPr lang="ro-RO" sz="2400" dirty="0" err="1">
                <a:effectLst>
                  <a:outerShdw blurRad="38100" dist="38100" dir="2700000" algn="tl">
                    <a:srgbClr val="000000">
                      <a:alpha val="43137"/>
                    </a:srgbClr>
                  </a:outerShdw>
                </a:effectLst>
                <a:latin typeface="Arial Black" pitchFamily="34" charset="0"/>
              </a:rPr>
              <a:t>procuce</a:t>
            </a:r>
            <a:r>
              <a:rPr lang="ro-RO" sz="2400" dirty="0">
                <a:effectLst>
                  <a:outerShdw blurRad="38100" dist="38100" dir="2700000" algn="tl">
                    <a:srgbClr val="000000">
                      <a:alpha val="43137"/>
                    </a:srgbClr>
                  </a:outerShdw>
                </a:effectLst>
                <a:latin typeface="Arial Black" pitchFamily="34" charset="0"/>
              </a:rPr>
              <a:t> decât prin lucrarea puternică a Duhului Sfânt</a:t>
            </a:r>
            <a:r>
              <a:rPr lang="ro-RO" sz="2400" dirty="0" smtClean="0">
                <a:effectLst>
                  <a:outerShdw blurRad="38100" dist="38100" dir="2700000" algn="tl">
                    <a:srgbClr val="000000">
                      <a:alpha val="43137"/>
                    </a:srgbClr>
                  </a:outerShdw>
                </a:effectLst>
                <a:latin typeface="Arial Black" pitchFamily="34" charset="0"/>
              </a:rPr>
              <a:t>.”</a:t>
            </a:r>
            <a:endParaRPr lang="ro-RO" sz="2400" dirty="0">
              <a:effectLst>
                <a:outerShdw blurRad="38100" dist="38100" dir="2700000" algn="tl">
                  <a:srgbClr val="000000">
                    <a:alpha val="43137"/>
                  </a:srgbClr>
                </a:outerShdw>
              </a:effectLst>
              <a:latin typeface="Arial Black" pitchFamily="34" charset="0"/>
            </a:endParaRPr>
          </a:p>
        </p:txBody>
      </p:sp>
      <p:sp>
        <p:nvSpPr>
          <p:cNvPr id="3" name="CuadroTexto 2">
            <a:extLst>
              <a:ext uri="{FF2B5EF4-FFF2-40B4-BE49-F238E27FC236}">
                <a16:creationId xmlns="" xmlns:a16="http://schemas.microsoft.com/office/drawing/2014/main" id="{C796A933-6715-440F-A2A9-C36704A969B1}"/>
              </a:ext>
            </a:extLst>
          </p:cNvPr>
          <p:cNvSpPr txBox="1"/>
          <p:nvPr/>
        </p:nvSpPr>
        <p:spPr>
          <a:xfrm>
            <a:off x="5896085" y="6453336"/>
            <a:ext cx="3140411" cy="307777"/>
          </a:xfrm>
          <a:prstGeom prst="rect">
            <a:avLst/>
          </a:prstGeom>
          <a:noFill/>
        </p:spPr>
        <p:txBody>
          <a:bodyPr wrap="none" rtlCol="0">
            <a:spAutoFit/>
          </a:bodyPr>
          <a:lstStyle/>
          <a:p>
            <a:pPr algn="r"/>
            <a:r>
              <a:rPr lang="ro-RO" sz="1400" b="1" smtClean="0"/>
              <a:t>E.G.W. (Hristos</a:t>
            </a:r>
            <a:r>
              <a:rPr lang="ro-RO" sz="1400" b="1"/>
              <a:t>, Lumina </a:t>
            </a:r>
            <a:r>
              <a:rPr lang="ro-RO" sz="1400" b="1" smtClean="0"/>
              <a:t>Lumii, pag. 172)</a:t>
            </a:r>
            <a:endParaRPr lang="ro-RO" sz="1400" b="1"/>
          </a:p>
        </p:txBody>
      </p:sp>
    </p:spTree>
    <p:extLst>
      <p:ext uri="{BB962C8B-B14F-4D97-AF65-F5344CB8AC3E}">
        <p14:creationId xmlns="" xmlns:p14="http://schemas.microsoft.com/office/powerpoint/2010/main" val="2910564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TotalTime>
  <Words>1001</Words>
  <Application>Microsoft Office PowerPoint</Application>
  <PresentationFormat>Expunere pe ecran (4:3)</PresentationFormat>
  <Paragraphs>50</Paragraphs>
  <Slides>9</Slides>
  <Notes>0</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9</vt:i4>
      </vt:variant>
    </vt:vector>
  </HeadingPairs>
  <TitlesOfParts>
    <vt:vector size="16" baseType="lpstr">
      <vt:lpstr>Arial</vt:lpstr>
      <vt:lpstr>Calibri</vt:lpstr>
      <vt:lpstr>Comic Sans MS</vt:lpstr>
      <vt:lpstr>Arial Black</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Company>SPEE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14 - Ma laud cu crucea lui Hristos</dc:title>
  <dc:subject>Studiu Biblic, Trim. III, 2017 – Evanghelia in Galateni</dc:subject>
  <dc:creator>casa</dc:creator>
  <cp:keywords>http://www.fustero.net/es/index_ro.php</cp:keywords>
  <cp:lastModifiedBy>Administrator</cp:lastModifiedBy>
  <cp:revision>91</cp:revision>
  <dcterms:created xsi:type="dcterms:W3CDTF">2017-08-25T09:59:32Z</dcterms:created>
  <dcterms:modified xsi:type="dcterms:W3CDTF">2017-09-29T07:58:35Z</dcterms:modified>
</cp:coreProperties>
</file>