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5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omic Sans MS" pitchFamily="66" charset="0"/>
      <p:regular r:id="rId18"/>
      <p:bold r:id="rId19"/>
    </p:embeddedFont>
    <p:embeddedFont>
      <p:font typeface="Arial Black" pitchFamily="34" charset="0"/>
      <p:bold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3B39"/>
    <a:srgbClr val="102625"/>
    <a:srgbClr val="214C4B"/>
    <a:srgbClr val="56B4B4"/>
    <a:srgbClr val="FFFF99"/>
    <a:srgbClr val="22605A"/>
    <a:srgbClr val="318C83"/>
    <a:srgbClr val="6ECCC3"/>
    <a:srgbClr val="265764"/>
    <a:srgbClr val="CBE4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50389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52795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93433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02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79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19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00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28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541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90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12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39059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415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6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55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3886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16265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746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3429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40878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074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59409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9FBA-25E6-4F26-B254-3D3ED052BC58}" type="datetimeFigureOut">
              <a:rPr lang="es-ES" smtClean="0"/>
              <a:pPr/>
              <a:t>20/09/2017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4851-30DE-4EAB-AD50-CF043B35A1C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9287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80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38F268E-3AA0-4C95-B607-CC51227157E9}"/>
              </a:ext>
            </a:extLst>
          </p:cNvPr>
          <p:cNvSpPr txBox="1"/>
          <p:nvPr/>
        </p:nvSpPr>
        <p:spPr>
          <a:xfrm>
            <a:off x="3812874" y="224289"/>
            <a:ext cx="521898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6600" b="1">
                <a:ln/>
                <a:solidFill>
                  <a:srgbClr val="5B6393"/>
                </a:solidFill>
              </a:rPr>
              <a:t>EVANGHELIA </a:t>
            </a:r>
            <a:r>
              <a:rPr lang="ro-RO" sz="6600" b="1">
                <a:ln/>
                <a:solidFill>
                  <a:srgbClr val="5B6393"/>
                </a:solidFill>
              </a:rPr>
              <a:t>ȘI </a:t>
            </a:r>
            <a:r>
              <a:rPr lang="ro-RO" sz="6600" b="1" smtClean="0">
                <a:ln/>
                <a:solidFill>
                  <a:srgbClr val="5B6393"/>
                </a:solidFill>
              </a:rPr>
              <a:t>BISERICA</a:t>
            </a:r>
            <a:endParaRPr lang="ro-RO" sz="6600" b="1">
              <a:ln/>
              <a:solidFill>
                <a:srgbClr val="5B639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F1CC301-68F9-40F1-AE47-D273BCFF8B21}"/>
              </a:ext>
            </a:extLst>
          </p:cNvPr>
          <p:cNvSpPr txBox="1"/>
          <p:nvPr/>
        </p:nvSpPr>
        <p:spPr>
          <a:xfrm>
            <a:off x="65622" y="6426679"/>
            <a:ext cx="378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262A4E"/>
                </a:solidFill>
              </a:rPr>
              <a:t>Studiul 13 pentru 23 septembrie 2017</a:t>
            </a:r>
            <a:endParaRPr lang="ro-RO" b="1" dirty="0">
              <a:solidFill>
                <a:srgbClr val="262A4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09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85D231C-0CAD-4B2C-A581-16CEE1C15956}"/>
              </a:ext>
            </a:extLst>
          </p:cNvPr>
          <p:cNvSpPr/>
          <p:nvPr/>
        </p:nvSpPr>
        <p:spPr>
          <a:xfrm>
            <a:off x="1" y="-69008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pc="3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FACE BINE TUTUROR</a:t>
            </a:r>
            <a:endParaRPr lang="es-ES" sz="4800" b="1" spc="3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97858F4-1DCD-4E8B-8F2B-85CCD1726962}"/>
              </a:ext>
            </a:extLst>
          </p:cNvPr>
          <p:cNvSpPr/>
          <p:nvPr/>
        </p:nvSpPr>
        <p:spPr>
          <a:xfrm>
            <a:off x="392502" y="638203"/>
            <a:ext cx="8358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193B39"/>
                </a:solidFill>
                <a:latin typeface="Comic Sans MS" panose="030F0702030302020204" pitchFamily="66" charset="0"/>
              </a:rPr>
              <a:t>“</a:t>
            </a:r>
            <a:r>
              <a:rPr lang="vi-VN" b="1" dirty="0">
                <a:solidFill>
                  <a:srgbClr val="193B39"/>
                </a:solidFill>
                <a:latin typeface="Comic Sans MS" panose="030F0702030302020204" pitchFamily="66" charset="0"/>
              </a:rPr>
              <a:t>Să nu obosim în facerea binelui; căci la vremea potrivită, vom secera, dacă nu vom cădea de oboseală</a:t>
            </a:r>
            <a:r>
              <a:rPr lang="ro-RO" b="1" dirty="0">
                <a:solidFill>
                  <a:srgbClr val="193B39"/>
                </a:solidFill>
                <a:latin typeface="Comic Sans MS" panose="030F0702030302020204" pitchFamily="66" charset="0"/>
              </a:rPr>
              <a:t>.</a:t>
            </a:r>
            <a:r>
              <a:rPr lang="vi-VN" b="1" dirty="0">
                <a:solidFill>
                  <a:srgbClr val="193B39"/>
                </a:solidFill>
                <a:latin typeface="Comic Sans MS" panose="030F0702030302020204" pitchFamily="66" charset="0"/>
              </a:rPr>
              <a:t> Aşa dar, c</a:t>
            </a:r>
            <a:r>
              <a:rPr lang="ro-RO" b="1" dirty="0">
                <a:solidFill>
                  <a:srgbClr val="193B39"/>
                </a:solidFill>
                <a:latin typeface="Comic Sans MS" panose="030F0702030302020204" pitchFamily="66" charset="0"/>
              </a:rPr>
              <a:t>â</a:t>
            </a:r>
            <a:r>
              <a:rPr lang="vi-VN" b="1" dirty="0">
                <a:solidFill>
                  <a:srgbClr val="193B39"/>
                </a:solidFill>
                <a:latin typeface="Comic Sans MS" panose="030F0702030302020204" pitchFamily="66" charset="0"/>
              </a:rPr>
              <a:t>t avem prilej, să facem bine la toţi, şi mai ales fraţilor în credinţă.</a:t>
            </a:r>
            <a:r>
              <a:rPr lang="es-ES" b="1" dirty="0">
                <a:solidFill>
                  <a:srgbClr val="193B39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193B39"/>
                </a:solidFill>
                <a:latin typeface="Comic Sans MS" panose="030F0702030302020204" pitchFamily="66" charset="0"/>
              </a:rPr>
              <a:t>(G</a:t>
            </a:r>
            <a:r>
              <a:rPr lang="ro-RO" sz="1600" b="1" dirty="0">
                <a:solidFill>
                  <a:srgbClr val="193B39"/>
                </a:solidFill>
                <a:latin typeface="Comic Sans MS" panose="030F0702030302020204" pitchFamily="66" charset="0"/>
              </a:rPr>
              <a:t>alateni</a:t>
            </a:r>
            <a:r>
              <a:rPr lang="es-ES" sz="1600" b="1" dirty="0">
                <a:solidFill>
                  <a:srgbClr val="193B39"/>
                </a:solidFill>
                <a:latin typeface="Comic Sans MS" panose="030F0702030302020204" pitchFamily="66" charset="0"/>
              </a:rPr>
              <a:t> 6:9-10)</a:t>
            </a:r>
            <a:endParaRPr lang="es-ES" b="1" dirty="0">
              <a:solidFill>
                <a:srgbClr val="193B3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CA0BD98-BB17-4926-8ECF-0E6B4042E3C9}"/>
              </a:ext>
            </a:extLst>
          </p:cNvPr>
          <p:cNvSpPr txBox="1"/>
          <p:nvPr/>
        </p:nvSpPr>
        <p:spPr>
          <a:xfrm>
            <a:off x="306237" y="1529887"/>
            <a:ext cx="75179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Pavel ne invită să facem bine în fiecare ocazie pe care o avem.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La momentul oportun, dacă perseverăm, vom vedea rezultatele. </a:t>
            </a:r>
            <a:endParaRPr lang="es-ES" sz="2000" b="1" dirty="0"/>
          </a:p>
          <a:p>
            <a:pPr>
              <a:spcBef>
                <a:spcPts val="600"/>
              </a:spcBef>
            </a:pPr>
            <a:r>
              <a:rPr lang="ro-RO" sz="2000" b="1" dirty="0"/>
              <a:t>De faptele noastre bune vor beneficia două grupuri</a:t>
            </a:r>
            <a:r>
              <a:rPr lang="es-ES" sz="2000" b="1" dirty="0"/>
              <a:t>: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150C00CD-F4D6-4529-ADC7-79F25C71CFE3}"/>
              </a:ext>
            </a:extLst>
          </p:cNvPr>
          <p:cNvGrpSpPr/>
          <p:nvPr/>
        </p:nvGrpSpPr>
        <p:grpSpPr>
          <a:xfrm>
            <a:off x="0" y="2631451"/>
            <a:ext cx="9144000" cy="2043662"/>
            <a:chOff x="0" y="2631451"/>
            <a:chExt cx="9144000" cy="2043662"/>
          </a:xfrm>
        </p:grpSpPr>
        <p:pic>
          <p:nvPicPr>
            <p:cNvPr id="15" name="Imagen 14">
              <a:extLst>
                <a:ext uri="{FF2B5EF4-FFF2-40B4-BE49-F238E27FC236}">
                  <a16:creationId xmlns="" xmlns:a16="http://schemas.microsoft.com/office/drawing/2014/main" id="{2603B769-1A34-4E1D-A972-A2EC943BD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631451"/>
              <a:ext cx="9144000" cy="2043662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900EB175-6910-4D14-A32C-0BEB6CDC5761}"/>
                </a:ext>
              </a:extLst>
            </p:cNvPr>
            <p:cNvSpPr/>
            <p:nvPr/>
          </p:nvSpPr>
          <p:spPr>
            <a:xfrm>
              <a:off x="773955" y="3344688"/>
              <a:ext cx="5776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o-RO" sz="2000" b="1"/>
                <a:t>Toți</a:t>
              </a:r>
              <a:endParaRPr lang="es-ES" sz="2000" b="1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2FCF5C05-C5C1-47CE-A84B-A9B795FA8E19}"/>
                </a:ext>
              </a:extLst>
            </p:cNvPr>
            <p:cNvSpPr/>
            <p:nvPr/>
          </p:nvSpPr>
          <p:spPr>
            <a:xfrm>
              <a:off x="2598706" y="2833343"/>
              <a:ext cx="4405943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ES" sz="2000" b="1" dirty="0"/>
                <a:t>T</a:t>
              </a:r>
              <a:r>
                <a:rPr lang="ro-RO" sz="2000" b="1" dirty="0"/>
                <a:t>oți oamenii sunt creați de Dumnezeu și Isus a murit pentru fiecare din ei. Toți, așadar, sunt demni de a primi ajutorul nostru, fără a ține cont de rasă, sex, naționalitate, statut </a:t>
              </a:r>
              <a:r>
                <a:rPr lang="es-ES" sz="2000" b="1" dirty="0"/>
                <a:t>…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34F3D521-B2BB-481C-8A3C-0C1E33C9F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9102" y="2733098"/>
              <a:ext cx="1440612" cy="15574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AE9526F0-2CF5-43F5-8CE3-FC9AE0FE8606}"/>
              </a:ext>
            </a:extLst>
          </p:cNvPr>
          <p:cNvGrpSpPr/>
          <p:nvPr/>
        </p:nvGrpSpPr>
        <p:grpSpPr>
          <a:xfrm>
            <a:off x="0" y="4710331"/>
            <a:ext cx="9144000" cy="2130101"/>
            <a:chOff x="0" y="4710331"/>
            <a:chExt cx="9144000" cy="2130101"/>
          </a:xfrm>
        </p:grpSpPr>
        <p:pic>
          <p:nvPicPr>
            <p:cNvPr id="17" name="Imagen 16">
              <a:extLst>
                <a:ext uri="{FF2B5EF4-FFF2-40B4-BE49-F238E27FC236}">
                  <a16:creationId xmlns="" xmlns:a16="http://schemas.microsoft.com/office/drawing/2014/main" id="{55C691C7-D2D9-41D1-957E-2B5D25A96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710331"/>
              <a:ext cx="9144000" cy="2130101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12EFCA78-6843-403A-900A-7C2837130E34}"/>
                </a:ext>
              </a:extLst>
            </p:cNvPr>
            <p:cNvSpPr txBox="1"/>
            <p:nvPr/>
          </p:nvSpPr>
          <p:spPr>
            <a:xfrm>
              <a:off x="2598706" y="4889964"/>
              <a:ext cx="454180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000" b="1" dirty="0"/>
                <a:t>Acest grup trebuie să fie considerat special</a:t>
              </a:r>
              <a:r>
                <a:rPr lang="es-ES" sz="2000" b="1" dirty="0"/>
                <a:t>. </a:t>
              </a:r>
              <a:r>
                <a:rPr lang="ro-RO" sz="2000" b="1" dirty="0"/>
                <a:t>Fiecare membru al bisericii este considerat fratele și sora noastră, membrii ai familiei noastre, cărora trebuie să le acordăm o atenție specială. </a:t>
              </a:r>
              <a:endParaRPr lang="es-ES" sz="2000" b="1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E2A486DF-57C7-4D7B-8095-7721A42ECAF0}"/>
                </a:ext>
              </a:extLst>
            </p:cNvPr>
            <p:cNvSpPr/>
            <p:nvPr/>
          </p:nvSpPr>
          <p:spPr>
            <a:xfrm>
              <a:off x="452888" y="5351629"/>
              <a:ext cx="1219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o-RO" sz="2000" b="1" dirty="0"/>
                <a:t>Frații în credință</a:t>
              </a:r>
              <a:endParaRPr lang="es-ES" sz="2000" b="1" dirty="0"/>
            </a:p>
          </p:txBody>
        </p:sp>
        <p:pic>
          <p:nvPicPr>
            <p:cNvPr id="14" name="Imagen 13">
              <a:extLst>
                <a:ext uri="{FF2B5EF4-FFF2-40B4-BE49-F238E27FC236}">
                  <a16:creationId xmlns="" xmlns:a16="http://schemas.microsoft.com/office/drawing/2014/main" id="{39257E69-A522-424E-92F9-4D3FE4477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1489" y="4817406"/>
              <a:ext cx="1531176" cy="15574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="" xmlns:p14="http://schemas.microsoft.com/office/powerpoint/2010/main" val="185099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5080457-8C7F-4BAC-B733-CA329F51CE39}"/>
              </a:ext>
            </a:extLst>
          </p:cNvPr>
          <p:cNvSpPr/>
          <p:nvPr/>
        </p:nvSpPr>
        <p:spPr>
          <a:xfrm>
            <a:off x="379562" y="380301"/>
            <a:ext cx="86041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ro-RO" sz="2200" dirty="0" smtClean="0">
                <a:latin typeface="Arial Black" pitchFamily="34" charset="0"/>
              </a:rPr>
              <a:t>“Abia </a:t>
            </a:r>
            <a:r>
              <a:rPr lang="ro-RO" sz="2200" dirty="0">
                <a:latin typeface="Arial Black" pitchFamily="34" charset="0"/>
              </a:rPr>
              <a:t>când </a:t>
            </a:r>
            <a:r>
              <a:rPr lang="ro-RO" sz="2200" dirty="0" err="1">
                <a:latin typeface="Arial Black" pitchFamily="34" charset="0"/>
              </a:rPr>
              <a:t>simți</a:t>
            </a:r>
            <a:r>
              <a:rPr lang="ro-RO" sz="2200" dirty="0">
                <a:latin typeface="Arial Black" pitchFamily="34" charset="0"/>
              </a:rPr>
              <a:t> că </a:t>
            </a:r>
            <a:r>
              <a:rPr lang="ro-RO" sz="2200" dirty="0" err="1">
                <a:latin typeface="Arial Black" pitchFamily="34" charset="0"/>
              </a:rPr>
              <a:t>ți-ai</a:t>
            </a:r>
            <a:r>
              <a:rPr lang="ro-RO" sz="2200" dirty="0">
                <a:latin typeface="Arial Black" pitchFamily="34" charset="0"/>
              </a:rPr>
              <a:t> putea jertfi demnitatea ta proprie, ba chiar </a:t>
            </a:r>
            <a:r>
              <a:rPr lang="ro-RO" sz="2200" dirty="0" err="1">
                <a:latin typeface="Arial Black" pitchFamily="34" charset="0"/>
              </a:rPr>
              <a:t>viața</a:t>
            </a:r>
            <a:r>
              <a:rPr lang="ro-RO" sz="2200" dirty="0">
                <a:latin typeface="Arial Black" pitchFamily="34" charset="0"/>
              </a:rPr>
              <a:t> ta, spre a-l salva pe un frate rătăcit, abia atunci ai scos bârna din propriul tău ochi </a:t>
            </a:r>
            <a:r>
              <a:rPr lang="ro-RO" sz="2200" dirty="0" err="1">
                <a:latin typeface="Arial Black" pitchFamily="34" charset="0"/>
              </a:rPr>
              <a:t>și</a:t>
            </a:r>
            <a:r>
              <a:rPr lang="ro-RO" sz="2200" dirty="0">
                <a:latin typeface="Arial Black" pitchFamily="34" charset="0"/>
              </a:rPr>
              <a:t> </a:t>
            </a:r>
            <a:r>
              <a:rPr lang="ro-RO" sz="2200" dirty="0" err="1" smtClean="0">
                <a:latin typeface="Arial Black" pitchFamily="34" charset="0"/>
              </a:rPr>
              <a:t>ești</a:t>
            </a:r>
            <a:r>
              <a:rPr lang="ro-RO" sz="2200" dirty="0" smtClean="0">
                <a:latin typeface="Arial Black" pitchFamily="34" charset="0"/>
              </a:rPr>
              <a:t> </a:t>
            </a:r>
            <a:r>
              <a:rPr lang="ro-RO" sz="2200" dirty="0">
                <a:latin typeface="Arial Black" pitchFamily="34" charset="0"/>
              </a:rPr>
              <a:t>în stare să-l </a:t>
            </a:r>
            <a:r>
              <a:rPr lang="ro-RO" sz="2200" dirty="0" err="1">
                <a:latin typeface="Arial Black" pitchFamily="34" charset="0"/>
              </a:rPr>
              <a:t>ajuți</a:t>
            </a:r>
            <a:r>
              <a:rPr lang="ro-RO" sz="2200" dirty="0">
                <a:latin typeface="Arial Black" pitchFamily="34" charset="0"/>
              </a:rPr>
              <a:t> pe fratele tău. Atunci vei putea să te apropii de el </a:t>
            </a:r>
            <a:r>
              <a:rPr lang="ro-RO" sz="2200" dirty="0" err="1">
                <a:latin typeface="Arial Black" pitchFamily="34" charset="0"/>
              </a:rPr>
              <a:t>și</a:t>
            </a:r>
            <a:r>
              <a:rPr lang="ro-RO" sz="2200" dirty="0">
                <a:latin typeface="Arial Black" pitchFamily="34" charset="0"/>
              </a:rPr>
              <a:t> să îi </a:t>
            </a:r>
            <a:r>
              <a:rPr lang="ro-RO" sz="2200" dirty="0" err="1">
                <a:latin typeface="Arial Black" pitchFamily="34" charset="0"/>
              </a:rPr>
              <a:t>miști</a:t>
            </a:r>
            <a:r>
              <a:rPr lang="ro-RO" sz="2200" dirty="0">
                <a:latin typeface="Arial Black" pitchFamily="34" charset="0"/>
              </a:rPr>
              <a:t> inima. Niciodată nu a fost cineva întors din calea sa </a:t>
            </a:r>
            <a:r>
              <a:rPr lang="ro-RO" sz="2200" dirty="0" err="1">
                <a:latin typeface="Arial Black" pitchFamily="34" charset="0"/>
              </a:rPr>
              <a:t>greșită</a:t>
            </a:r>
            <a:r>
              <a:rPr lang="ro-RO" sz="2200" dirty="0">
                <a:latin typeface="Arial Black" pitchFamily="34" charset="0"/>
              </a:rPr>
              <a:t> prin mustrări </a:t>
            </a:r>
            <a:r>
              <a:rPr lang="ro-RO" sz="2200" dirty="0" err="1">
                <a:latin typeface="Arial Black" pitchFamily="34" charset="0"/>
              </a:rPr>
              <a:t>și</a:t>
            </a:r>
            <a:r>
              <a:rPr lang="ro-RO" sz="2200" dirty="0">
                <a:latin typeface="Arial Black" pitchFamily="34" charset="0"/>
              </a:rPr>
              <a:t> </a:t>
            </a:r>
            <a:r>
              <a:rPr lang="ro-RO" sz="2200" dirty="0" err="1">
                <a:latin typeface="Arial Black" pitchFamily="34" charset="0"/>
              </a:rPr>
              <a:t>reproșuri</a:t>
            </a:r>
            <a:r>
              <a:rPr lang="ro-RO" sz="2200" dirty="0">
                <a:latin typeface="Arial Black" pitchFamily="34" charset="0"/>
              </a:rPr>
              <a:t>; dar, în felul acesta, </a:t>
            </a:r>
            <a:r>
              <a:rPr lang="ro-RO" sz="2200" dirty="0" err="1">
                <a:latin typeface="Arial Black" pitchFamily="34" charset="0"/>
              </a:rPr>
              <a:t>mulți</a:t>
            </a:r>
            <a:r>
              <a:rPr lang="ro-RO" sz="2200" dirty="0">
                <a:latin typeface="Arial Black" pitchFamily="34" charset="0"/>
              </a:rPr>
              <a:t> au fost </a:t>
            </a:r>
            <a:r>
              <a:rPr lang="ro-RO" sz="2200" dirty="0" err="1">
                <a:latin typeface="Arial Black" pitchFamily="34" charset="0"/>
              </a:rPr>
              <a:t>îndepărtați</a:t>
            </a:r>
            <a:r>
              <a:rPr lang="ro-RO" sz="2200" dirty="0">
                <a:latin typeface="Arial Black" pitchFamily="34" charset="0"/>
              </a:rPr>
              <a:t> de Hristos </a:t>
            </a:r>
            <a:r>
              <a:rPr lang="ro-RO" sz="2200" dirty="0" err="1">
                <a:latin typeface="Arial Black" pitchFamily="34" charset="0"/>
              </a:rPr>
              <a:t>și</a:t>
            </a:r>
            <a:r>
              <a:rPr lang="ro-RO" sz="2200" dirty="0">
                <a:latin typeface="Arial Black" pitchFamily="34" charset="0"/>
              </a:rPr>
              <a:t> </a:t>
            </a:r>
            <a:r>
              <a:rPr lang="ro-RO" sz="2200" dirty="0" err="1">
                <a:latin typeface="Arial Black" pitchFamily="34" charset="0"/>
              </a:rPr>
              <a:t>și-au</a:t>
            </a:r>
            <a:r>
              <a:rPr lang="ro-RO" sz="2200" dirty="0">
                <a:latin typeface="Arial Black" pitchFamily="34" charset="0"/>
              </a:rPr>
              <a:t> închis inimile în </a:t>
            </a:r>
            <a:r>
              <a:rPr lang="ro-RO" sz="2200" dirty="0" err="1">
                <a:latin typeface="Arial Black" pitchFamily="34" charset="0"/>
              </a:rPr>
              <a:t>fața</a:t>
            </a:r>
            <a:r>
              <a:rPr lang="ro-RO" sz="2200" dirty="0">
                <a:latin typeface="Arial Black" pitchFamily="34" charset="0"/>
              </a:rPr>
              <a:t> convingerii. Un spirit de iubire, o purtare amabilă </a:t>
            </a:r>
            <a:r>
              <a:rPr lang="ro-RO" sz="2200" dirty="0" err="1">
                <a:latin typeface="Arial Black" pitchFamily="34" charset="0"/>
              </a:rPr>
              <a:t>și</a:t>
            </a:r>
            <a:r>
              <a:rPr lang="ro-RO" sz="2200" dirty="0">
                <a:latin typeface="Arial Black" pitchFamily="34" charset="0"/>
              </a:rPr>
              <a:t> atrăgătoare, poate să îi salveze pe cei </a:t>
            </a:r>
            <a:r>
              <a:rPr lang="ro-RO" sz="2200" dirty="0" err="1">
                <a:latin typeface="Arial Black" pitchFamily="34" charset="0"/>
              </a:rPr>
              <a:t>rătăciți</a:t>
            </a:r>
            <a:r>
              <a:rPr lang="ro-RO" sz="2200" dirty="0">
                <a:latin typeface="Arial Black" pitchFamily="34" charset="0"/>
              </a:rPr>
              <a:t> </a:t>
            </a:r>
            <a:r>
              <a:rPr lang="ro-RO" sz="2200" dirty="0" err="1">
                <a:latin typeface="Arial Black" pitchFamily="34" charset="0"/>
              </a:rPr>
              <a:t>și</a:t>
            </a:r>
            <a:r>
              <a:rPr lang="ro-RO" sz="2200" dirty="0">
                <a:latin typeface="Arial Black" pitchFamily="34" charset="0"/>
              </a:rPr>
              <a:t> să acopere o </a:t>
            </a:r>
            <a:r>
              <a:rPr lang="ro-RO" sz="2200" dirty="0" err="1">
                <a:latin typeface="Arial Black" pitchFamily="34" charset="0"/>
              </a:rPr>
              <a:t>mulțime</a:t>
            </a:r>
            <a:r>
              <a:rPr lang="ro-RO" sz="2200" dirty="0">
                <a:latin typeface="Arial Black" pitchFamily="34" charset="0"/>
              </a:rPr>
              <a:t> de păcate. Descoperirea lui Hristos în propriul tău caracter va avea o putere transformatoare asupra tuturor acelora cu care vii în contact. Fie ca Hristos să se manifeste zilnic în tine. </a:t>
            </a:r>
            <a:r>
              <a:rPr lang="ro-RO" sz="2200" dirty="0" err="1">
                <a:latin typeface="Arial Black" pitchFamily="34" charset="0"/>
              </a:rPr>
              <a:t>Și</a:t>
            </a:r>
            <a:r>
              <a:rPr lang="ro-RO" sz="2200" dirty="0">
                <a:latin typeface="Arial Black" pitchFamily="34" charset="0"/>
              </a:rPr>
              <a:t> El va descoperi prin tine energia creatoare a Cuvântului Său – o </a:t>
            </a:r>
            <a:r>
              <a:rPr lang="ro-RO" sz="2200" dirty="0" err="1">
                <a:latin typeface="Arial Black" pitchFamily="34" charset="0"/>
              </a:rPr>
              <a:t>influență</a:t>
            </a:r>
            <a:r>
              <a:rPr lang="ro-RO" sz="2200" dirty="0">
                <a:latin typeface="Arial Black" pitchFamily="34" charset="0"/>
              </a:rPr>
              <a:t> blândă convingătoare </a:t>
            </a:r>
            <a:r>
              <a:rPr lang="ro-RO" sz="2200" dirty="0" err="1">
                <a:latin typeface="Arial Black" pitchFamily="34" charset="0"/>
              </a:rPr>
              <a:t>și</a:t>
            </a:r>
            <a:r>
              <a:rPr lang="ro-RO" sz="2200" dirty="0">
                <a:latin typeface="Arial Black" pitchFamily="34" charset="0"/>
              </a:rPr>
              <a:t> totodată puternică, pentru a crea din nou alte suflete după </a:t>
            </a:r>
            <a:r>
              <a:rPr lang="ro-RO" sz="2200" dirty="0" err="1">
                <a:latin typeface="Arial Black" pitchFamily="34" charset="0"/>
              </a:rPr>
              <a:t>frumusețea</a:t>
            </a:r>
            <a:r>
              <a:rPr lang="ro-RO" sz="2200" dirty="0">
                <a:latin typeface="Arial Black" pitchFamily="34" charset="0"/>
              </a:rPr>
              <a:t> Domnului Dumnezeului nostru. </a:t>
            </a:r>
            <a:r>
              <a:rPr lang="ro-RO" sz="2200" dirty="0" smtClean="0">
                <a:latin typeface="Arial Black" pitchFamily="34" charset="0"/>
              </a:rPr>
              <a:t>”</a:t>
            </a:r>
            <a:endParaRPr lang="ro-RO" sz="2200" dirty="0">
              <a:latin typeface="Arial Black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E2BB4F1-8120-4122-81A1-415FDB163484}"/>
              </a:ext>
            </a:extLst>
          </p:cNvPr>
          <p:cNvSpPr txBox="1"/>
          <p:nvPr/>
        </p:nvSpPr>
        <p:spPr>
          <a:xfrm>
            <a:off x="4313984" y="6540732"/>
            <a:ext cx="452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E.G.W. (Cugetări </a:t>
            </a:r>
            <a:r>
              <a:rPr lang="ro-RO" sz="1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pe </a:t>
            </a:r>
            <a:r>
              <a:rPr lang="ro-RO" sz="1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muntele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fericirilor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128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ro-RO" sz="16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591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39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“Aşadar, cât avem prilej, să facem bine la toţi, şi mai ales fraţilor în credinţă.”</a:t>
            </a:r>
            <a:br>
              <a:rPr lang="ro-RO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ro-RO" sz="20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(Galateni 6:10) </a:t>
            </a:r>
            <a:endParaRPr lang="ro-RO" sz="20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9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4C48D40-4540-49DD-A8BB-B54CDCBB4DF3}"/>
              </a:ext>
            </a:extLst>
          </p:cNvPr>
          <p:cNvSpPr txBox="1"/>
          <p:nvPr/>
        </p:nvSpPr>
        <p:spPr>
          <a:xfrm>
            <a:off x="3381556" y="3778371"/>
            <a:ext cx="5596386" cy="2923877"/>
          </a:xfrm>
          <a:prstGeom prst="rect">
            <a:avLst/>
          </a:prstGeom>
          <a:solidFill>
            <a:srgbClr val="F7431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  <a:buClr>
                <a:srgbClr val="FFFF99"/>
              </a:buClr>
              <a:buFont typeface="Wingdings" panose="05000000000000000000" pitchFamily="2" charset="2"/>
              <a:buChar char="v"/>
            </a:pPr>
            <a:r>
              <a:rPr lang="ro-RO" sz="2200" b="1"/>
              <a:t>Ridicarea </a:t>
            </a:r>
            <a:r>
              <a:rPr lang="ro-RO" sz="2200" b="1"/>
              <a:t>celor </a:t>
            </a:r>
            <a:r>
              <a:rPr lang="ro-RO" sz="2200" b="1" smtClean="0"/>
              <a:t>căzuți</a:t>
            </a:r>
            <a:r>
              <a:rPr lang="ro-RO" sz="2200" b="1" smtClean="0"/>
              <a:t>. </a:t>
            </a:r>
            <a:r>
              <a:rPr lang="ro-RO" sz="2200" b="1" smtClean="0"/>
              <a:t>Galateni</a:t>
            </a:r>
            <a:r>
              <a:rPr lang="ro-RO" sz="2200" b="1" smtClean="0"/>
              <a:t> </a:t>
            </a:r>
            <a:r>
              <a:rPr lang="ro-RO" sz="2200" b="1" smtClean="0"/>
              <a:t>6:1a.</a:t>
            </a:r>
            <a:endParaRPr lang="ro-RO" sz="2200" b="1" smtClean="0"/>
          </a:p>
          <a:p>
            <a:pPr marL="361950" indent="-361950">
              <a:spcBef>
                <a:spcPts val="600"/>
              </a:spcBef>
              <a:buClr>
                <a:srgbClr val="FFFF99"/>
              </a:buClr>
              <a:buFont typeface="Wingdings" panose="05000000000000000000" pitchFamily="2" charset="2"/>
              <a:buChar char="v"/>
            </a:pPr>
            <a:r>
              <a:rPr lang="ro-RO" sz="2200" b="1" smtClean="0"/>
              <a:t>Atenție </a:t>
            </a:r>
            <a:r>
              <a:rPr lang="ro-RO" sz="2200" b="1"/>
              <a:t>la </a:t>
            </a:r>
            <a:r>
              <a:rPr lang="ro-RO" sz="2200" b="1" smtClean="0"/>
              <a:t>ispită</a:t>
            </a:r>
            <a:r>
              <a:rPr lang="ro-RO" sz="2200" b="1" smtClean="0"/>
              <a:t>. </a:t>
            </a:r>
            <a:r>
              <a:rPr lang="ro-RO" sz="2200" b="1" smtClean="0"/>
              <a:t>Galateni</a:t>
            </a:r>
            <a:r>
              <a:rPr lang="ro-RO" sz="2200" b="1" smtClean="0"/>
              <a:t> </a:t>
            </a:r>
            <a:r>
              <a:rPr lang="ro-RO" sz="2200" b="1" smtClean="0"/>
              <a:t>6:1b.</a:t>
            </a:r>
            <a:endParaRPr lang="ro-RO" sz="2200" b="1" smtClean="0"/>
          </a:p>
          <a:p>
            <a:pPr marL="361950" indent="-361950">
              <a:spcBef>
                <a:spcPts val="600"/>
              </a:spcBef>
              <a:buClr>
                <a:srgbClr val="FFFF99"/>
              </a:buClr>
              <a:buFont typeface="Wingdings" panose="05000000000000000000" pitchFamily="2" charset="2"/>
              <a:buChar char="v"/>
            </a:pPr>
            <a:r>
              <a:rPr lang="ro-RO" sz="2200" b="1" smtClean="0"/>
              <a:t>Ajutor </a:t>
            </a:r>
            <a:r>
              <a:rPr lang="ro-RO" sz="2200" b="1"/>
              <a:t>în </a:t>
            </a:r>
            <a:r>
              <a:rPr lang="ro-RO" sz="2200" b="1"/>
              <a:t>purtarea </a:t>
            </a:r>
            <a:r>
              <a:rPr lang="ro-RO" sz="2200" b="1" smtClean="0"/>
              <a:t>poverilor</a:t>
            </a:r>
            <a:r>
              <a:rPr lang="ro-RO" sz="2200" b="1" smtClean="0"/>
              <a:t>. </a:t>
            </a:r>
            <a:r>
              <a:rPr lang="ro-RO" sz="2200" b="1" smtClean="0"/>
              <a:t>Galateni</a:t>
            </a:r>
            <a:r>
              <a:rPr lang="ro-RO" sz="2200" b="1" smtClean="0"/>
              <a:t> </a:t>
            </a:r>
            <a:r>
              <a:rPr lang="ro-RO" sz="2200" b="1" smtClean="0"/>
              <a:t>6:2a.</a:t>
            </a:r>
            <a:endParaRPr lang="ro-RO" sz="2200" b="1" smtClean="0"/>
          </a:p>
          <a:p>
            <a:pPr marL="361950" indent="-361950">
              <a:spcBef>
                <a:spcPts val="600"/>
              </a:spcBef>
              <a:buClr>
                <a:srgbClr val="FFFF99"/>
              </a:buClr>
              <a:buFont typeface="Wingdings" panose="05000000000000000000" pitchFamily="2" charset="2"/>
              <a:buChar char="v"/>
            </a:pPr>
            <a:r>
              <a:rPr lang="ro-RO" sz="2200" b="1" smtClean="0"/>
              <a:t>Împlinirea </a:t>
            </a:r>
            <a:r>
              <a:rPr lang="ro-RO" sz="2200" b="1"/>
              <a:t>Legii </a:t>
            </a:r>
            <a:r>
              <a:rPr lang="ro-RO" sz="2200" b="1"/>
              <a:t>lui </a:t>
            </a:r>
            <a:r>
              <a:rPr lang="ro-RO" sz="2200" b="1" smtClean="0"/>
              <a:t>Hristos</a:t>
            </a:r>
            <a:r>
              <a:rPr lang="ro-RO" sz="2200" b="1" smtClean="0"/>
              <a:t>. </a:t>
            </a:r>
            <a:r>
              <a:rPr lang="ro-RO" sz="2200" b="1" smtClean="0"/>
              <a:t>Galateni</a:t>
            </a:r>
            <a:r>
              <a:rPr lang="ro-RO" sz="2200" b="1" smtClean="0"/>
              <a:t> </a:t>
            </a:r>
            <a:r>
              <a:rPr lang="ro-RO" sz="2200" b="1" smtClean="0"/>
              <a:t>6:2b.</a:t>
            </a:r>
            <a:endParaRPr lang="ro-RO" sz="2200" b="1" smtClean="0"/>
          </a:p>
          <a:p>
            <a:pPr marL="361950" indent="-361950">
              <a:spcBef>
                <a:spcPts val="600"/>
              </a:spcBef>
              <a:buClr>
                <a:srgbClr val="FFFF99"/>
              </a:buClr>
              <a:buFont typeface="Wingdings" panose="05000000000000000000" pitchFamily="2" charset="2"/>
              <a:buChar char="v"/>
            </a:pPr>
            <a:r>
              <a:rPr lang="ro-RO" sz="2200" b="1" smtClean="0"/>
              <a:t>Purtarea </a:t>
            </a:r>
            <a:r>
              <a:rPr lang="ro-RO" sz="2200" b="1" smtClean="0"/>
              <a:t>poverilor</a:t>
            </a:r>
            <a:r>
              <a:rPr lang="ro-RO" sz="2200" b="1" smtClean="0"/>
              <a:t>. </a:t>
            </a:r>
            <a:r>
              <a:rPr lang="ro-RO" sz="2200" b="1" smtClean="0"/>
              <a:t>Galateni </a:t>
            </a:r>
            <a:r>
              <a:rPr lang="ro-RO" sz="2200" b="1" smtClean="0"/>
              <a:t>6:5.</a:t>
            </a:r>
          </a:p>
          <a:p>
            <a:pPr marL="361950" indent="-361950">
              <a:spcBef>
                <a:spcPts val="600"/>
              </a:spcBef>
              <a:buClr>
                <a:srgbClr val="FFFF99"/>
              </a:buClr>
              <a:buFont typeface="Wingdings" panose="05000000000000000000" pitchFamily="2" charset="2"/>
              <a:buChar char="v"/>
            </a:pPr>
            <a:r>
              <a:rPr lang="ro-RO" sz="2200" b="1" smtClean="0"/>
              <a:t>Semănatul </a:t>
            </a:r>
            <a:r>
              <a:rPr lang="ro-RO" sz="2200" b="1"/>
              <a:t>și </a:t>
            </a:r>
            <a:r>
              <a:rPr lang="ro-RO" sz="2200" b="1" smtClean="0"/>
              <a:t>seceratul</a:t>
            </a:r>
            <a:r>
              <a:rPr lang="ro-RO" sz="2200" b="1" smtClean="0"/>
              <a:t>. </a:t>
            </a:r>
            <a:r>
              <a:rPr lang="ro-RO" sz="2200" b="1" smtClean="0"/>
              <a:t>Galateni</a:t>
            </a:r>
            <a:r>
              <a:rPr lang="ro-RO" sz="2200" b="1" smtClean="0"/>
              <a:t> </a:t>
            </a:r>
            <a:r>
              <a:rPr lang="ro-RO" sz="2200" b="1" smtClean="0"/>
              <a:t>6:7-8.</a:t>
            </a:r>
            <a:endParaRPr lang="ro-RO" sz="2200" b="1" smtClean="0"/>
          </a:p>
          <a:p>
            <a:pPr marL="361950" indent="-361950">
              <a:spcBef>
                <a:spcPts val="600"/>
              </a:spcBef>
              <a:buClr>
                <a:srgbClr val="FFFF99"/>
              </a:buClr>
              <a:buFont typeface="Wingdings" panose="05000000000000000000" pitchFamily="2" charset="2"/>
              <a:buChar char="v"/>
            </a:pPr>
            <a:r>
              <a:rPr lang="ro-RO" sz="2200" b="1" smtClean="0"/>
              <a:t>A </a:t>
            </a:r>
            <a:r>
              <a:rPr lang="ro-RO" sz="2200" b="1"/>
              <a:t>face </a:t>
            </a:r>
            <a:r>
              <a:rPr lang="ro-RO" sz="2200" b="1"/>
              <a:t>bine </a:t>
            </a:r>
            <a:r>
              <a:rPr lang="ro-RO" sz="2200" b="1" smtClean="0"/>
              <a:t>tuturor</a:t>
            </a:r>
            <a:r>
              <a:rPr lang="ro-RO" sz="2200" b="1" smtClean="0"/>
              <a:t>. </a:t>
            </a:r>
            <a:r>
              <a:rPr lang="ro-RO" sz="2200" b="1" smtClean="0"/>
              <a:t>Galateni</a:t>
            </a:r>
            <a:r>
              <a:rPr lang="ro-RO" sz="2200" b="1" smtClean="0"/>
              <a:t> </a:t>
            </a:r>
            <a:r>
              <a:rPr lang="ro-RO" sz="2200" b="1" smtClean="0"/>
              <a:t>6:9-10.</a:t>
            </a:r>
            <a:endParaRPr lang="ro-RO" sz="2200" b="1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19DCB12-D64C-4816-9F84-AD16BF35B9DD}"/>
              </a:ext>
            </a:extLst>
          </p:cNvPr>
          <p:cNvSpPr txBox="1"/>
          <p:nvPr/>
        </p:nvSpPr>
        <p:spPr>
          <a:xfrm>
            <a:off x="267418" y="4086839"/>
            <a:ext cx="3114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b="1" smtClean="0"/>
              <a:t>Galateni</a:t>
            </a:r>
            <a:r>
              <a:rPr lang="ro-RO" sz="2200" b="1" smtClean="0"/>
              <a:t> </a:t>
            </a:r>
            <a:r>
              <a:rPr lang="ro-RO" sz="2200" b="1" smtClean="0"/>
              <a:t>6:1-10 conține </a:t>
            </a:r>
            <a:r>
              <a:rPr lang="ro-RO" sz="2200" b="1"/>
              <a:t>o serie de sfaturi practice pentru viața credinciosului în relația sa cu ceilalți ce împart cu el viața </a:t>
            </a:r>
            <a:r>
              <a:rPr lang="ro-RO" sz="2200" b="1"/>
              <a:t>de </a:t>
            </a:r>
            <a:r>
              <a:rPr lang="ro-RO" sz="2200" b="1" smtClean="0"/>
              <a:t>creștin</a:t>
            </a:r>
            <a:r>
              <a:rPr lang="ro-RO" sz="2200" b="1" smtClean="0"/>
              <a:t>.</a:t>
            </a:r>
            <a:endParaRPr lang="ro-RO" sz="2200" b="1"/>
          </a:p>
        </p:txBody>
      </p:sp>
    </p:spTree>
    <p:extLst>
      <p:ext uri="{BB962C8B-B14F-4D97-AF65-F5344CB8AC3E}">
        <p14:creationId xmlns="" xmlns:p14="http://schemas.microsoft.com/office/powerpoint/2010/main" val="1171742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9a/f9/c0/9af9c0ccf0755eab9fb9b59512261ac5--queer-art-walker-art.jpg">
            <a:extLst>
              <a:ext uri="{FF2B5EF4-FFF2-40B4-BE49-F238E27FC236}">
                <a16:creationId xmlns="" xmlns:a16="http://schemas.microsoft.com/office/drawing/2014/main" id="{46BB5EF4-BBE3-458C-8762-D9E09E55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14" y="86732"/>
            <a:ext cx="2561146" cy="25611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0AC380C-2617-4AAA-9E9B-97C71859F8F8}"/>
              </a:ext>
            </a:extLst>
          </p:cNvPr>
          <p:cNvSpPr/>
          <p:nvPr/>
        </p:nvSpPr>
        <p:spPr>
          <a:xfrm>
            <a:off x="337344" y="2746627"/>
            <a:ext cx="36101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Nu este vorba aici de vreun păcat </a:t>
            </a:r>
            <a:r>
              <a:rPr lang="ro-RO" sz="2000" b="1" dirty="0" err="1"/>
              <a:t>intenționat</a:t>
            </a:r>
            <a:r>
              <a:rPr lang="ro-RO" sz="2000" b="1" dirty="0"/>
              <a:t> sau vreo revoltă deliberată, ci de o alunecare sau împiedicare.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Cum ne </a:t>
            </a:r>
            <a:r>
              <a:rPr lang="ro-RO" sz="2000" b="1" dirty="0" err="1"/>
              <a:t>învață</a:t>
            </a:r>
            <a:r>
              <a:rPr lang="ro-RO" sz="2000" b="1" dirty="0"/>
              <a:t> Isus să ne ridicăm </a:t>
            </a:r>
            <a:r>
              <a:rPr lang="ro-RO" sz="2000" b="1" dirty="0" smtClean="0"/>
              <a:t>fratele? Matei 18:15-17.</a:t>
            </a:r>
            <a:endParaRPr lang="ro-RO" sz="20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0B4FC13-E692-4CFC-AE32-7DC562F2388A}"/>
              </a:ext>
            </a:extLst>
          </p:cNvPr>
          <p:cNvSpPr/>
          <p:nvPr/>
        </p:nvSpPr>
        <p:spPr>
          <a:xfrm>
            <a:off x="2541249" y="-60473"/>
            <a:ext cx="6701049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ro-RO" sz="4200" b="1" spc="30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RIDICAREA </a:t>
            </a:r>
            <a:r>
              <a:rPr lang="ro-RO" sz="4200" b="1" spc="30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CELUI </a:t>
            </a:r>
            <a:r>
              <a:rPr lang="ro-RO" sz="4200" b="1" spc="30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CĂZUT</a:t>
            </a:r>
            <a:endParaRPr lang="ro-RO" sz="4200" b="1" spc="30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334EA5B-356D-40C3-9139-C570C4ED4090}"/>
              </a:ext>
            </a:extLst>
          </p:cNvPr>
          <p:cNvSpPr/>
          <p:nvPr/>
        </p:nvSpPr>
        <p:spPr>
          <a:xfrm>
            <a:off x="2751826" y="637248"/>
            <a:ext cx="6034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“Fraţilor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chiar dacă un om ar cădea deodată în vreo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greşală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voi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care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su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nteţi duhovniceşti, să-l ridicaţi cu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duhul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blândeţi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…” 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(Galateni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6:1a)</a:t>
            </a:r>
            <a:endParaRPr lang="ro-RO" b="1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645AC02-C196-4AFD-851D-FC69FDA8084E}"/>
              </a:ext>
            </a:extLst>
          </p:cNvPr>
          <p:cNvSpPr txBox="1"/>
          <p:nvPr/>
        </p:nvSpPr>
        <p:spPr>
          <a:xfrm>
            <a:off x="2829329" y="1533465"/>
            <a:ext cx="612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Se așteaptă </a:t>
            </a:r>
            <a:r>
              <a:rPr lang="ro-RO" sz="2000" b="1"/>
              <a:t>de la credincios să fie </a:t>
            </a:r>
            <a:r>
              <a:rPr lang="ro-RO" sz="2000" b="1"/>
              <a:t>perfect </a:t>
            </a:r>
            <a:r>
              <a:rPr lang="ro-RO" sz="2000" b="1" smtClean="0"/>
              <a:t>(</a:t>
            </a:r>
            <a:r>
              <a:rPr lang="ro-RO" sz="2000" b="1" smtClean="0"/>
              <a:t>Galateni </a:t>
            </a:r>
            <a:r>
              <a:rPr lang="ro-RO" sz="2000" b="1" smtClean="0"/>
              <a:t>5:16</a:t>
            </a:r>
            <a:r>
              <a:rPr lang="ro-RO" sz="2000" b="1" smtClean="0"/>
              <a:t>; </a:t>
            </a:r>
            <a:r>
              <a:rPr lang="ro-RO" sz="2000" b="1" smtClean="0"/>
              <a:t>Matei</a:t>
            </a:r>
            <a:r>
              <a:rPr lang="ro-RO" sz="2000" b="1" smtClean="0"/>
              <a:t> </a:t>
            </a:r>
            <a:r>
              <a:rPr lang="ro-RO" sz="2000" b="1" smtClean="0"/>
              <a:t>5:48</a:t>
            </a:r>
            <a:r>
              <a:rPr lang="ro-RO" sz="2000" b="1" smtClean="0"/>
              <a:t>), dar</a:t>
            </a:r>
            <a:r>
              <a:rPr lang="ro-RO" sz="2000" b="1"/>
              <a:t>, în anumite ocazii, pot să se surprindă sau să fie surprinși comițând </a:t>
            </a:r>
            <a:r>
              <a:rPr lang="ro-RO" sz="2000" b="1"/>
              <a:t>vreun </a:t>
            </a:r>
            <a:r>
              <a:rPr lang="ro-RO" sz="2000" b="1" smtClean="0"/>
              <a:t>păcat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1028" name="Picture 4" descr="https://evangelio.files.wordpress.com/2014/08/clip_image002_thumb26.jpg?w=300&amp;h=230">
            <a:extLst>
              <a:ext uri="{FF2B5EF4-FFF2-40B4-BE49-F238E27FC236}">
                <a16:creationId xmlns="" xmlns:a16="http://schemas.microsoft.com/office/drawing/2014/main" id="{35769F81-A487-40FD-96BB-4D6CB8F6F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076" y="4792701"/>
            <a:ext cx="2478366" cy="190008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vangelio.files.wordpress.com/2014/08/clip_image002_thumb25.jpg?w=1400">
            <a:extLst>
              <a:ext uri="{FF2B5EF4-FFF2-40B4-BE49-F238E27FC236}">
                <a16:creationId xmlns="" xmlns:a16="http://schemas.microsoft.com/office/drawing/2014/main" id="{62B122EB-11C0-496B-8164-C9726DD9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077" y="2572656"/>
            <a:ext cx="2478366" cy="209594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vangelio.files.wordpress.com/2014/08/clip_image00222.jpg">
            <a:extLst>
              <a:ext uri="{FF2B5EF4-FFF2-40B4-BE49-F238E27FC236}">
                <a16:creationId xmlns="" xmlns:a16="http://schemas.microsoft.com/office/drawing/2014/main" id="{07334816-8D66-43CD-9625-FC618200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663" y="2572656"/>
            <a:ext cx="2399567" cy="209594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E58460C-2D11-4055-962C-6477A6AA8F0B}"/>
              </a:ext>
            </a:extLst>
          </p:cNvPr>
          <p:cNvSpPr/>
          <p:nvPr/>
        </p:nvSpPr>
        <p:spPr>
          <a:xfrm>
            <a:off x="337344" y="4792701"/>
            <a:ext cx="608826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Trebuie </a:t>
            </a:r>
            <a:r>
              <a:rPr lang="ro-RO" sz="2000" b="1" smtClean="0"/>
              <a:t>să</a:t>
            </a:r>
            <a:r>
              <a:rPr lang="ro-RO" sz="2000" b="1" smtClean="0"/>
              <a:t> </a:t>
            </a:r>
            <a:r>
              <a:rPr lang="ro-RO" sz="2000" b="1" smtClean="0"/>
              <a:t>“reparăm</a:t>
            </a:r>
            <a:r>
              <a:rPr lang="ro-RO" sz="2000" b="1" smtClean="0"/>
              <a:t>” </a:t>
            </a:r>
            <a:r>
              <a:rPr lang="ro-RO" sz="2000" b="1" smtClean="0"/>
              <a:t>sau </a:t>
            </a:r>
            <a:r>
              <a:rPr lang="ro-RO" sz="2000" b="1" smtClean="0"/>
              <a:t>să</a:t>
            </a:r>
            <a:r>
              <a:rPr lang="ro-RO" sz="2000" b="1" smtClean="0"/>
              <a:t> “aducem </a:t>
            </a:r>
            <a:r>
              <a:rPr lang="ro-RO" sz="2000" b="1"/>
              <a:t>în </a:t>
            </a:r>
            <a:r>
              <a:rPr lang="ro-RO" sz="2000" b="1"/>
              <a:t>bună </a:t>
            </a:r>
            <a:r>
              <a:rPr lang="ro-RO" sz="2000" b="1" smtClean="0"/>
              <a:t>stare</a:t>
            </a:r>
            <a:r>
              <a:rPr lang="ro-RO" sz="2000" b="1" smtClean="0"/>
              <a:t>” greșeala </a:t>
            </a:r>
            <a:r>
              <a:rPr lang="ro-RO" sz="2000" b="1"/>
              <a:t>fratelui în </a:t>
            </a:r>
            <a:r>
              <a:rPr lang="ro-RO" sz="2000" b="1"/>
              <a:t>mod </a:t>
            </a:r>
            <a:r>
              <a:rPr lang="ro-RO" sz="2000" b="1" smtClean="0"/>
              <a:t>personal</a:t>
            </a:r>
            <a:r>
              <a:rPr lang="ro-RO" sz="2000" b="1" smtClean="0"/>
              <a:t>, cu </a:t>
            </a:r>
            <a:r>
              <a:rPr lang="ro-RO" sz="2000" b="1"/>
              <a:t>dragoste și </a:t>
            </a:r>
            <a:r>
              <a:rPr lang="ro-RO" sz="2000" b="1"/>
              <a:t>delicatețe</a:t>
            </a:r>
            <a:r>
              <a:rPr lang="ro-RO" sz="2000" b="1" smtClean="0"/>
              <a:t>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Doar </a:t>
            </a:r>
            <a:r>
              <a:rPr lang="ro-RO" sz="2000" b="1"/>
              <a:t>când fratele refuză să își </a:t>
            </a:r>
            <a:r>
              <a:rPr lang="ro-RO" sz="2000" b="1"/>
              <a:t>îndrepte </a:t>
            </a:r>
            <a:r>
              <a:rPr lang="ro-RO" sz="2000" b="1" smtClean="0"/>
              <a:t>greșeala</a:t>
            </a:r>
            <a:r>
              <a:rPr lang="ro-RO" sz="2000" b="1" smtClean="0"/>
              <a:t>,trebuie </a:t>
            </a:r>
            <a:r>
              <a:rPr lang="ro-RO" sz="2000" b="1"/>
              <a:t>să fie adus la cunoștința unuia sau a doi martori și, în ultimă instanță, bisericii</a:t>
            </a:r>
            <a:r>
              <a:rPr lang="ro-RO" sz="2000" b="1"/>
              <a:t>. </a:t>
            </a:r>
            <a:endParaRPr lang="ro-RO" sz="2000" b="1"/>
          </a:p>
        </p:txBody>
      </p:sp>
    </p:spTree>
    <p:extLst>
      <p:ext uri="{BB962C8B-B14F-4D97-AF65-F5344CB8AC3E}">
        <p14:creationId xmlns="" xmlns:p14="http://schemas.microsoft.com/office/powerpoint/2010/main" val="2506726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3" grpId="0"/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6C82773-E0E4-4482-814D-DC193084E45E}"/>
              </a:ext>
            </a:extLst>
          </p:cNvPr>
          <p:cNvSpPr/>
          <p:nvPr/>
        </p:nvSpPr>
        <p:spPr>
          <a:xfrm>
            <a:off x="1" y="0"/>
            <a:ext cx="7178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ATENȚIE </a:t>
            </a:r>
            <a:r>
              <a:rPr lang="ro-RO" sz="4400" b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 </a:t>
            </a:r>
            <a:r>
              <a:rPr lang="ro-RO" sz="4400" b="1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ISPITĂ</a:t>
            </a:r>
            <a:endParaRPr lang="ro-RO" sz="4400" b="1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accent5">
                    <a:lumMod val="75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0419CFF-2DDB-455C-8253-30D736766B6A}"/>
              </a:ext>
            </a:extLst>
          </p:cNvPr>
          <p:cNvSpPr/>
          <p:nvPr/>
        </p:nvSpPr>
        <p:spPr>
          <a:xfrm>
            <a:off x="899880" y="704958"/>
            <a:ext cx="5378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“… Şi ia seama la tine </a:t>
            </a:r>
            <a:r>
              <a:rPr lang="ro-RO" sz="20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însuţi</a:t>
            </a:r>
            <a:r>
              <a:rPr lang="ro-RO" sz="20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ca să nu fii ispitit şi </a:t>
            </a:r>
            <a:r>
              <a:rPr lang="ro-RO" sz="20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tu.</a:t>
            </a:r>
            <a:r>
              <a:rPr lang="ro-RO" sz="20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(Galateni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6:1b)</a:t>
            </a:r>
            <a:endParaRPr lang="ro-RO" sz="2000" b="1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9186197-AFBA-4AE8-888C-F72610D8A655}"/>
              </a:ext>
            </a:extLst>
          </p:cNvPr>
          <p:cNvSpPr txBox="1"/>
          <p:nvPr/>
        </p:nvSpPr>
        <p:spPr>
          <a:xfrm>
            <a:off x="3312543" y="1897021"/>
            <a:ext cx="5831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/>
              <a:t>Pavel trece repede de la plural la singular. Vrea să vorbească în mod special persoanei care a descoperit greșeala </a:t>
            </a:r>
            <a:r>
              <a:rPr lang="ro-RO" sz="2200" b="1"/>
              <a:t>fratelui </a:t>
            </a:r>
            <a:r>
              <a:rPr lang="ro-RO" sz="2200" b="1" smtClean="0"/>
              <a:t>său</a:t>
            </a:r>
            <a:r>
              <a:rPr lang="ro-RO" sz="2200" b="1" smtClean="0"/>
              <a:t>.</a:t>
            </a:r>
            <a:endParaRPr lang="ro-RO" sz="2200" b="1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207FF21-9039-41DE-9E40-DC5653C6D5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785" y="3005017"/>
            <a:ext cx="2425155" cy="18188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029A11B-4434-4F1F-AD85-F62653D55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843" y="5016519"/>
            <a:ext cx="2325115" cy="174383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02982DE-58E4-4B97-A851-223F8A30A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2" y="1402528"/>
            <a:ext cx="3381184" cy="179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i0.wp.com/palabrafiel.org/web/wp-content/uploads/2009/05/empresario-pensando.jpg">
            <a:extLst>
              <a:ext uri="{FF2B5EF4-FFF2-40B4-BE49-F238E27FC236}">
                <a16:creationId xmlns="" xmlns:a16="http://schemas.microsoft.com/office/drawing/2014/main" id="{30CB2B20-A805-436C-92C1-2DB4728A7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178329" y="67933"/>
            <a:ext cx="1890369" cy="18429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119CCA64-2CFE-4EEB-A11F-1DC657A37680}"/>
              </a:ext>
            </a:extLst>
          </p:cNvPr>
          <p:cNvSpPr/>
          <p:nvPr/>
        </p:nvSpPr>
        <p:spPr>
          <a:xfrm>
            <a:off x="143773" y="3415391"/>
            <a:ext cx="58084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/>
              <a:t>Înainte de </a:t>
            </a:r>
            <a:r>
              <a:rPr lang="ro-RO" sz="2200" b="1" dirty="0" smtClean="0"/>
              <a:t>a acuza </a:t>
            </a:r>
            <a:r>
              <a:rPr lang="ro-RO" sz="2200" b="1" dirty="0" err="1"/>
              <a:t>greșeala</a:t>
            </a:r>
            <a:r>
              <a:rPr lang="ro-RO" sz="2200" b="1" dirty="0"/>
              <a:t> altuia, trebuie să mă iau în considerare pe mine </a:t>
            </a:r>
            <a:r>
              <a:rPr lang="ro-RO" sz="2200" b="1" dirty="0" smtClean="0"/>
              <a:t>însumi. Puteam </a:t>
            </a:r>
            <a:r>
              <a:rPr lang="ro-RO" sz="2200" b="1" dirty="0"/>
              <a:t>să fac </a:t>
            </a:r>
            <a:r>
              <a:rPr lang="ro-RO" sz="2200" b="1" dirty="0" err="1"/>
              <a:t>și</a:t>
            </a:r>
            <a:r>
              <a:rPr lang="ro-RO" sz="2200" b="1" dirty="0"/>
              <a:t> eu </a:t>
            </a:r>
            <a:r>
              <a:rPr lang="ro-RO" sz="2200" b="1" dirty="0" err="1"/>
              <a:t>aceeași</a:t>
            </a:r>
            <a:r>
              <a:rPr lang="ro-RO" sz="2200" b="1" dirty="0"/>
              <a:t> </a:t>
            </a:r>
            <a:r>
              <a:rPr lang="ro-RO" sz="2200" b="1" dirty="0" err="1" smtClean="0"/>
              <a:t>greșeală</a:t>
            </a:r>
            <a:r>
              <a:rPr lang="ro-RO" sz="2200" b="1" dirty="0" smtClean="0"/>
              <a:t>? Cum </a:t>
            </a:r>
            <a:r>
              <a:rPr lang="ro-RO" sz="2200" b="1" dirty="0"/>
              <a:t>mi-ar fi plăcut să fiu tratat dacă </a:t>
            </a:r>
            <a:r>
              <a:rPr lang="ro-RO" sz="2200" b="1" dirty="0" err="1"/>
              <a:t>aș</a:t>
            </a:r>
            <a:r>
              <a:rPr lang="ro-RO" sz="2200" b="1" dirty="0"/>
              <a:t> fi </a:t>
            </a:r>
            <a:r>
              <a:rPr lang="ro-RO" sz="2200" b="1" dirty="0" smtClean="0"/>
              <a:t>căzut?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 smtClean="0"/>
              <a:t>Exemplele </a:t>
            </a:r>
            <a:r>
              <a:rPr lang="ro-RO" sz="2200" b="1" dirty="0"/>
              <a:t>lui David, Petru sau ale altor personaje biblice ne </a:t>
            </a:r>
            <a:r>
              <a:rPr lang="ro-RO" sz="2200" b="1" dirty="0" err="1"/>
              <a:t>învață</a:t>
            </a:r>
            <a:r>
              <a:rPr lang="ro-RO" sz="2200" b="1" dirty="0"/>
              <a:t> că nimeni, oricât de spiritual ar fi, nu este ferit de comiterea vreunei </a:t>
            </a:r>
            <a:r>
              <a:rPr lang="ro-RO" sz="2200" b="1" dirty="0" err="1"/>
              <a:t>greșeli</a:t>
            </a:r>
            <a:r>
              <a:rPr lang="ro-RO" sz="2200" b="1" dirty="0"/>
              <a:t>; deoarece </a:t>
            </a:r>
            <a:r>
              <a:rPr lang="ro-RO" sz="2200" b="1" dirty="0" err="1"/>
              <a:t>toți</a:t>
            </a:r>
            <a:r>
              <a:rPr lang="ro-RO" sz="2200" b="1" dirty="0"/>
              <a:t> avem </a:t>
            </a:r>
            <a:r>
              <a:rPr lang="ro-RO" sz="2200" b="1" dirty="0" err="1"/>
              <a:t>aceeași</a:t>
            </a:r>
            <a:r>
              <a:rPr lang="ro-RO" sz="2200" b="1" dirty="0"/>
              <a:t> natură umană păcătoasă </a:t>
            </a:r>
            <a:r>
              <a:rPr lang="ro-RO" sz="2200" b="1" dirty="0" smtClean="0"/>
              <a:t>(1 Corinteni 10:12)</a:t>
            </a:r>
            <a:endParaRPr lang="ro-RO" sz="2200" b="1" dirty="0"/>
          </a:p>
        </p:txBody>
      </p:sp>
    </p:spTree>
    <p:extLst>
      <p:ext uri="{BB962C8B-B14F-4D97-AF65-F5344CB8AC3E}">
        <p14:creationId xmlns="" xmlns:p14="http://schemas.microsoft.com/office/powerpoint/2010/main" val="1616133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3DD582B-D8E6-4081-AFAB-85D37B6264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67" y="4019846"/>
            <a:ext cx="3891936" cy="2770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C7CEA85-C1CC-4472-9D27-E10FFDA62BF7}"/>
              </a:ext>
            </a:extLst>
          </p:cNvPr>
          <p:cNvSpPr/>
          <p:nvPr/>
        </p:nvSpPr>
        <p:spPr>
          <a:xfrm>
            <a:off x="1" y="0"/>
            <a:ext cx="91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AJUTOR ÎN </a:t>
            </a:r>
            <a:r>
              <a:rPr lang="ro-RO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PURTAREA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POVERILOR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08BF145-A5A7-4AA2-9204-2152E45281F1}"/>
              </a:ext>
            </a:extLst>
          </p:cNvPr>
          <p:cNvSpPr/>
          <p:nvPr/>
        </p:nvSpPr>
        <p:spPr>
          <a:xfrm>
            <a:off x="1073988" y="690439"/>
            <a:ext cx="699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51481B"/>
                </a:solidFill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rgbClr val="51481B"/>
                </a:solidFill>
                <a:latin typeface="Comic Sans MS" panose="030F0702030302020204" pitchFamily="66" charset="0"/>
              </a:rPr>
              <a:t>Purtaţi-vă sarcinile unii </a:t>
            </a:r>
            <a:r>
              <a:rPr lang="ro-RO" b="1" smtClean="0">
                <a:solidFill>
                  <a:srgbClr val="51481B"/>
                </a:solidFill>
                <a:latin typeface="Comic Sans MS" panose="030F0702030302020204" pitchFamily="66" charset="0"/>
              </a:rPr>
              <a:t>altora</a:t>
            </a:r>
            <a:r>
              <a:rPr lang="ro-RO" b="1" smtClean="0">
                <a:solidFill>
                  <a:srgbClr val="51481B"/>
                </a:solidFill>
                <a:latin typeface="Comic Sans MS" panose="030F0702030302020204" pitchFamily="66" charset="0"/>
              </a:rPr>
              <a:t>…” </a:t>
            </a:r>
            <a:r>
              <a:rPr lang="ro-RO" sz="1600" b="1" smtClean="0">
                <a:solidFill>
                  <a:srgbClr val="51481B"/>
                </a:solidFill>
                <a:latin typeface="Comic Sans MS" panose="030F0702030302020204" pitchFamily="66" charset="0"/>
              </a:rPr>
              <a:t>(Galateni</a:t>
            </a:r>
            <a:r>
              <a:rPr lang="ro-RO" sz="1600" b="1" smtClean="0">
                <a:solidFill>
                  <a:srgbClr val="51481B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51481B"/>
                </a:solidFill>
                <a:latin typeface="Comic Sans MS" panose="030F0702030302020204" pitchFamily="66" charset="0"/>
              </a:rPr>
              <a:t>6:2a)</a:t>
            </a:r>
            <a:endParaRPr lang="ro-RO" sz="1600" b="1">
              <a:solidFill>
                <a:srgbClr val="51481B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FBC088E-2D78-4F4C-AAF7-B46E93E3A2D5}"/>
              </a:ext>
            </a:extLst>
          </p:cNvPr>
          <p:cNvSpPr txBox="1"/>
          <p:nvPr/>
        </p:nvSpPr>
        <p:spPr>
          <a:xfrm>
            <a:off x="250166" y="1043801"/>
            <a:ext cx="62714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Cuvântul </a:t>
            </a:r>
            <a:r>
              <a:rPr lang="ro-RO" sz="2000" b="1" smtClean="0"/>
              <a:t>“</a:t>
            </a:r>
            <a:r>
              <a:rPr lang="ro-RO" sz="2000" b="1" smtClean="0"/>
              <a:t>povară</a:t>
            </a:r>
            <a:r>
              <a:rPr lang="ro-RO" sz="2000" b="1" smtClean="0"/>
              <a:t>”, </a:t>
            </a:r>
            <a:r>
              <a:rPr lang="ro-RO" sz="2000" b="1"/>
              <a:t>folosit aici, se referă la o greutate care trebuia să fie purtată pe distanță lungă. Prin extindere, era folosit pentru orice tip de problemă sau greutate.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Suntem încurajați să îi ajutăm pe ceilalți să își poarte poverile. Acestea pot reprezenta o decădere morală sau consecințele acesteia, o boală fizică, o </a:t>
            </a:r>
            <a:r>
              <a:rPr lang="ro-RO" sz="2000" b="1"/>
              <a:t>criză </a:t>
            </a:r>
            <a:r>
              <a:rPr lang="ro-RO" sz="2000" b="1" smtClean="0"/>
              <a:t>familială</a:t>
            </a:r>
            <a:r>
              <a:rPr lang="ro-RO" sz="2000" b="1" smtClean="0"/>
              <a:t> etc.</a:t>
            </a:r>
            <a:endParaRPr lang="ro-RO" sz="2000" b="1"/>
          </a:p>
        </p:txBody>
      </p:sp>
      <p:pic>
        <p:nvPicPr>
          <p:cNvPr id="3074" name="Picture 2" descr="http://blog.uniterre.com/uploads/1/100joursaunepal/942029.jpg">
            <a:extLst>
              <a:ext uri="{FF2B5EF4-FFF2-40B4-BE49-F238E27FC236}">
                <a16:creationId xmlns="" xmlns:a16="http://schemas.microsoft.com/office/drawing/2014/main" id="{D568B3A4-6858-4351-808C-72564A4B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055" y="1127472"/>
            <a:ext cx="2475779" cy="1853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iviragradecidos.org/wp-content/uploads/2016/03/empatia.jpg">
            <a:extLst>
              <a:ext uri="{FF2B5EF4-FFF2-40B4-BE49-F238E27FC236}">
                <a16:creationId xmlns="" xmlns:a16="http://schemas.microsoft.com/office/drawing/2014/main" id="{98CEB9F5-329F-4CC7-8F4D-F1B663E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850595"/>
            <a:ext cx="4377749" cy="1931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1B46F14-1EA4-44F4-8043-958FFFAED400}"/>
              </a:ext>
            </a:extLst>
          </p:cNvPr>
          <p:cNvSpPr/>
          <p:nvPr/>
        </p:nvSpPr>
        <p:spPr>
          <a:xfrm>
            <a:off x="4623757" y="5842337"/>
            <a:ext cx="4270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Este lucrarea bisericii, și a fiecăruia dintre membrii săi, să se îngrijească unii de </a:t>
            </a:r>
            <a:r>
              <a:rPr lang="ro-RO" sz="2000" b="1"/>
              <a:t>alții </a:t>
            </a:r>
            <a:r>
              <a:rPr lang="ro-RO" sz="2000" b="1" smtClean="0"/>
              <a:t>(</a:t>
            </a:r>
            <a:r>
              <a:rPr lang="ro-RO" sz="2000" b="1" smtClean="0"/>
              <a:t>1 </a:t>
            </a:r>
            <a:r>
              <a:rPr lang="ro-RO" sz="2000" b="1" smtClean="0"/>
              <a:t>Corinteni</a:t>
            </a:r>
            <a:r>
              <a:rPr lang="ro-RO" sz="2000" b="1" smtClean="0"/>
              <a:t> </a:t>
            </a:r>
            <a:r>
              <a:rPr lang="ro-RO" sz="2000" b="1" smtClean="0"/>
              <a:t>12:26).</a:t>
            </a:r>
            <a:endParaRPr lang="ro-RO" sz="2000" b="1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253B20D-2FF2-4ACA-A466-43C5D53DBB39}"/>
              </a:ext>
            </a:extLst>
          </p:cNvPr>
          <p:cNvSpPr/>
          <p:nvPr/>
        </p:nvSpPr>
        <p:spPr>
          <a:xfrm>
            <a:off x="250166" y="2978305"/>
            <a:ext cx="8747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Dumnezeu </a:t>
            </a:r>
            <a:r>
              <a:rPr lang="ro-RO" sz="2000" b="1"/>
              <a:t>nu dorește să purtăm toate poverile noastre singuri. Aceasta implică faptul că nici orgoliul nostru nu trebuie să-i împiedice pe alții să ne ajute în purtarea propriilor noastre poveri</a:t>
            </a:r>
            <a:r>
              <a:rPr lang="ro-RO" sz="2000" b="1"/>
              <a:t>. </a:t>
            </a:r>
            <a:endParaRPr lang="ro-RO" sz="2000" b="1"/>
          </a:p>
        </p:txBody>
      </p:sp>
    </p:spTree>
    <p:extLst>
      <p:ext uri="{BB962C8B-B14F-4D97-AF65-F5344CB8AC3E}">
        <p14:creationId xmlns="" xmlns:p14="http://schemas.microsoft.com/office/powerpoint/2010/main" val="200338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048A5B9B-DBE1-46A3-8263-6E6DCF021F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8" y="4344385"/>
            <a:ext cx="3748944" cy="218507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4DF4EC4-2556-4D9B-82AC-B9B3079A0D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060" y="216398"/>
            <a:ext cx="4489004" cy="517068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192944A-4572-4FE8-8B15-7A4BDA12BC31}"/>
              </a:ext>
            </a:extLst>
          </p:cNvPr>
          <p:cNvSpPr/>
          <p:nvPr/>
        </p:nvSpPr>
        <p:spPr>
          <a:xfrm>
            <a:off x="1086928" y="0"/>
            <a:ext cx="686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schemeClr val="accent4">
                      <a:alpha val="94000"/>
                    </a:schemeClr>
                  </a:outerShdw>
                </a:effectLst>
              </a:rPr>
              <a:t>ÎMPLINIREA LEGII </a:t>
            </a:r>
            <a:r>
              <a:rPr lang="ro-RO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schemeClr val="accent4">
                      <a:alpha val="94000"/>
                    </a:schemeClr>
                  </a:outerShdw>
                </a:effectLst>
              </a:rPr>
              <a:t>LUI </a:t>
            </a:r>
            <a:r>
              <a:rPr lang="ro-RO" sz="40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schemeClr val="accent4">
                      <a:alpha val="94000"/>
                    </a:schemeClr>
                  </a:outerShdw>
                </a:effectLst>
              </a:rPr>
              <a:t>HRISTOS</a:t>
            </a:r>
            <a:endParaRPr lang="ro-RO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schemeClr val="accent4">
                    <a:alpha val="94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87AD775-1087-4CE0-8663-1B599E86129C}"/>
              </a:ext>
            </a:extLst>
          </p:cNvPr>
          <p:cNvSpPr/>
          <p:nvPr/>
        </p:nvSpPr>
        <p:spPr>
          <a:xfrm>
            <a:off x="1841739" y="681811"/>
            <a:ext cx="546052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675141"/>
                </a:solidFill>
                <a:latin typeface="Comic Sans MS" panose="030F0702030302020204" pitchFamily="66" charset="0"/>
              </a:rPr>
              <a:t>“… şi veţi împlini astfel Legea lui </a:t>
            </a:r>
            <a:r>
              <a:rPr lang="ro-RO" b="1" smtClean="0">
                <a:solidFill>
                  <a:srgbClr val="675141"/>
                </a:solidFill>
                <a:latin typeface="Comic Sans MS" panose="030F0702030302020204" pitchFamily="66" charset="0"/>
              </a:rPr>
              <a:t>Hristos</a:t>
            </a:r>
            <a:r>
              <a:rPr lang="ro-RO" b="1" smtClean="0">
                <a:solidFill>
                  <a:srgbClr val="675141"/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rgbClr val="675141"/>
                </a:solidFill>
                <a:latin typeface="Comic Sans MS" panose="030F0702030302020204" pitchFamily="66" charset="0"/>
              </a:rPr>
              <a:t>(Galateni</a:t>
            </a:r>
            <a:r>
              <a:rPr lang="ro-RO" sz="1600" b="1" smtClean="0">
                <a:solidFill>
                  <a:srgbClr val="675141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675141"/>
                </a:solidFill>
                <a:latin typeface="Comic Sans MS" panose="030F0702030302020204" pitchFamily="66" charset="0"/>
              </a:rPr>
              <a:t>6:2b)</a:t>
            </a:r>
            <a:endParaRPr lang="ro-RO" b="1">
              <a:solidFill>
                <a:srgbClr val="67514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39DF6B9-92DA-46DC-8730-1B4EBC9D6451}"/>
              </a:ext>
            </a:extLst>
          </p:cNvPr>
          <p:cNvSpPr txBox="1"/>
          <p:nvPr/>
        </p:nvSpPr>
        <p:spPr>
          <a:xfrm>
            <a:off x="163902" y="1155606"/>
            <a:ext cx="45172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Care este Legea </a:t>
            </a:r>
            <a:r>
              <a:rPr lang="ro-RO" sz="2000" b="1"/>
              <a:t>lui </a:t>
            </a:r>
            <a:r>
              <a:rPr lang="ro-RO" sz="2000" b="1" smtClean="0"/>
              <a:t>Hristos</a:t>
            </a:r>
            <a:r>
              <a:rPr lang="ro-RO" sz="2000" b="1" smtClean="0"/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Isus </a:t>
            </a:r>
            <a:r>
              <a:rPr lang="ro-RO" sz="2000" b="1"/>
              <a:t>ne-a dat </a:t>
            </a:r>
            <a:r>
              <a:rPr lang="ro-RO" sz="2000" b="1"/>
              <a:t>o </a:t>
            </a:r>
            <a:r>
              <a:rPr lang="ro-RO" sz="2000" b="1" smtClean="0"/>
              <a:t>poruncă</a:t>
            </a:r>
            <a:r>
              <a:rPr lang="ro-RO" sz="2000" b="1" smtClean="0"/>
              <a:t>: </a:t>
            </a:r>
            <a:r>
              <a:rPr lang="ro-RO" sz="2000" b="1" smtClean="0"/>
              <a:t>“</a:t>
            </a:r>
            <a:r>
              <a:rPr lang="ro-RO" sz="2000" b="1" smtClean="0">
                <a:latin typeface="Calibri" pitchFamily="34" charset="0"/>
              </a:rPr>
              <a:t>cum v-am iubit </a:t>
            </a:r>
            <a:r>
              <a:rPr lang="ro-RO" sz="2000" b="1" smtClean="0">
                <a:latin typeface="Calibri" pitchFamily="34" charset="0"/>
              </a:rPr>
              <a:t>Eu</a:t>
            </a:r>
            <a:r>
              <a:rPr lang="ro-RO" sz="2000" b="1" smtClean="0">
                <a:latin typeface="Calibri" pitchFamily="34" charset="0"/>
              </a:rPr>
              <a:t>, aşa să vă iubiţi şi voi unii pe </a:t>
            </a:r>
            <a:r>
              <a:rPr lang="ro-RO" sz="2000" b="1" smtClean="0">
                <a:latin typeface="Calibri" pitchFamily="34" charset="0"/>
              </a:rPr>
              <a:t>alţii</a:t>
            </a:r>
            <a:r>
              <a:rPr lang="ro-RO" sz="2000" b="1" smtClean="0"/>
              <a:t>” (</a:t>
            </a:r>
            <a:r>
              <a:rPr lang="ro-RO" sz="2000" b="1" smtClean="0"/>
              <a:t>Ioan</a:t>
            </a:r>
            <a:r>
              <a:rPr lang="ro-RO" sz="2000" b="1" smtClean="0"/>
              <a:t> </a:t>
            </a:r>
            <a:r>
              <a:rPr lang="ro-RO" sz="2000" b="1" smtClean="0"/>
              <a:t>13:34).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El </a:t>
            </a:r>
            <a:r>
              <a:rPr lang="ro-RO" sz="2000" b="1"/>
              <a:t>a unit împlinirea Legii morale cu dragostea. A-L iubi pe Dumnezeu mai presus de toate lucrurile și pe aproapele nostru ca pe noi înșine rezumă toate </a:t>
            </a:r>
            <a:r>
              <a:rPr lang="ro-RO" sz="2000" b="1"/>
              <a:t>poruncile </a:t>
            </a:r>
            <a:r>
              <a:rPr lang="ro-RO" sz="2000" b="1" smtClean="0"/>
              <a:t>(</a:t>
            </a:r>
            <a:r>
              <a:rPr lang="ro-RO" sz="2000" b="1" smtClean="0"/>
              <a:t>Matei</a:t>
            </a:r>
            <a:r>
              <a:rPr lang="ro-RO" sz="2000" b="1" smtClean="0"/>
              <a:t> </a:t>
            </a:r>
            <a:r>
              <a:rPr lang="ro-RO" sz="2000" b="1" smtClean="0"/>
              <a:t>22:36-40).</a:t>
            </a:r>
            <a:endParaRPr lang="ro-RO" sz="2000" b="1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443004E-47AD-4250-9A86-AB44AC796C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8030517">
            <a:off x="147708" y="72766"/>
            <a:ext cx="996725" cy="100378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81DE14C0-E6C5-40CA-AB19-6414E4ECD8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556" y="28439"/>
            <a:ext cx="1165864" cy="1430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551B37A9-BE6C-45A5-B41A-4A37BAB7DAE7}"/>
              </a:ext>
            </a:extLst>
          </p:cNvPr>
          <p:cNvSpPr/>
          <p:nvPr/>
        </p:nvSpPr>
        <p:spPr>
          <a:xfrm>
            <a:off x="4540017" y="5360150"/>
            <a:ext cx="4183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/>
              <a:t>Purtând poverile altora, nu doar călcăm pe urmele lui Isus, ci Îi și împlinim Legea</a:t>
            </a:r>
            <a:r>
              <a:rPr lang="ro-RO" sz="2200" b="1"/>
              <a:t>. </a:t>
            </a:r>
            <a:endParaRPr lang="ro-RO" sz="2200" b="1"/>
          </a:p>
        </p:txBody>
      </p:sp>
    </p:spTree>
    <p:extLst>
      <p:ext uri="{BB962C8B-B14F-4D97-AF65-F5344CB8AC3E}">
        <p14:creationId xmlns="" xmlns:p14="http://schemas.microsoft.com/office/powerpoint/2010/main" val="1994751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29BD47E-3AFE-4DF6-BFCC-7E68AE152791}"/>
              </a:ext>
            </a:extLst>
          </p:cNvPr>
          <p:cNvSpPr/>
          <p:nvPr/>
        </p:nvSpPr>
        <p:spPr>
          <a:xfrm>
            <a:off x="1910271" y="0"/>
            <a:ext cx="7233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PURTAREA </a:t>
            </a:r>
            <a:r>
              <a:rPr lang="ro-RO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PROPRIEI </a:t>
            </a:r>
            <a:r>
              <a:rPr lang="ro-RO" sz="4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POVERI</a:t>
            </a:r>
            <a:endParaRPr lang="ro-RO" sz="4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81DDC0F-184E-449F-B3C2-1E95731B74FC}"/>
              </a:ext>
            </a:extLst>
          </p:cNvPr>
          <p:cNvSpPr/>
          <p:nvPr/>
        </p:nvSpPr>
        <p:spPr>
          <a:xfrm>
            <a:off x="1910272" y="662107"/>
            <a:ext cx="723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265764"/>
                </a:solidFill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rgbClr val="265764"/>
                </a:solidFill>
                <a:latin typeface="Comic Sans MS" panose="030F0702030302020204" pitchFamily="66" charset="0"/>
              </a:rPr>
              <a:t>căci fiecare îşi va purta sarcina lui </a:t>
            </a:r>
            <a:r>
              <a:rPr lang="ro-RO" b="1" smtClean="0">
                <a:solidFill>
                  <a:srgbClr val="265764"/>
                </a:solidFill>
                <a:latin typeface="Comic Sans MS" panose="030F0702030302020204" pitchFamily="66" charset="0"/>
              </a:rPr>
              <a:t>însuş.</a:t>
            </a:r>
            <a:r>
              <a:rPr lang="ro-RO" b="1" smtClean="0">
                <a:solidFill>
                  <a:srgbClr val="265764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rgbClr val="265764"/>
                </a:solidFill>
                <a:latin typeface="Comic Sans MS" panose="030F0702030302020204" pitchFamily="66" charset="0"/>
              </a:rPr>
              <a:t>(Galateni</a:t>
            </a:r>
            <a:r>
              <a:rPr lang="ro-RO" sz="1600" b="1" smtClean="0">
                <a:solidFill>
                  <a:srgbClr val="265764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265764"/>
                </a:solidFill>
                <a:latin typeface="Comic Sans MS" panose="030F0702030302020204" pitchFamily="66" charset="0"/>
              </a:rPr>
              <a:t>6:5)</a:t>
            </a:r>
            <a:endParaRPr lang="ro-RO" sz="1600" b="1">
              <a:solidFill>
                <a:srgbClr val="26576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8A8367E-1954-4846-8775-296CC2C75CCE}"/>
              </a:ext>
            </a:extLst>
          </p:cNvPr>
          <p:cNvSpPr txBox="1"/>
          <p:nvPr/>
        </p:nvSpPr>
        <p:spPr>
          <a:xfrm>
            <a:off x="2038395" y="1129539"/>
            <a:ext cx="391852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În </a:t>
            </a:r>
            <a:r>
              <a:rPr lang="ro-RO" sz="2000" b="1"/>
              <a:t>multe </a:t>
            </a:r>
            <a:r>
              <a:rPr lang="ro-RO" sz="2000" b="1" smtClean="0"/>
              <a:t>traduceri</a:t>
            </a:r>
            <a:r>
              <a:rPr lang="ro-RO" sz="2000" b="1" smtClean="0"/>
              <a:t>, există </a:t>
            </a:r>
            <a:r>
              <a:rPr lang="ro-RO" sz="2000" b="1"/>
              <a:t>o aparentă contradicție </a:t>
            </a:r>
            <a:r>
              <a:rPr lang="ro-RO" sz="2000" b="1"/>
              <a:t>între </a:t>
            </a:r>
            <a:r>
              <a:rPr lang="ro-RO" sz="2000" b="1" smtClean="0"/>
              <a:t>versetele</a:t>
            </a:r>
            <a:r>
              <a:rPr lang="ro-RO" sz="2000" b="1" smtClean="0"/>
              <a:t> </a:t>
            </a:r>
            <a:r>
              <a:rPr lang="ro-RO" sz="2000" b="1" smtClean="0"/>
              <a:t>2 </a:t>
            </a:r>
            <a:r>
              <a:rPr lang="ro-RO" sz="2000" b="1" smtClean="0"/>
              <a:t>și</a:t>
            </a:r>
            <a:r>
              <a:rPr lang="ro-RO" sz="2000" b="1" smtClean="0"/>
              <a:t> </a:t>
            </a:r>
            <a:r>
              <a:rPr lang="ro-RO" sz="2000" b="1" smtClean="0"/>
              <a:t>5.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În </a:t>
            </a:r>
            <a:r>
              <a:rPr lang="ro-RO" sz="2000" b="1"/>
              <a:t>realitate, Pavel folosește două cuvinte diferite</a:t>
            </a:r>
            <a:r>
              <a:rPr lang="ro-RO" sz="2000" b="1"/>
              <a:t>: </a:t>
            </a:r>
            <a:r>
              <a:rPr lang="ro-RO" sz="2000" b="1" i="1" smtClean="0"/>
              <a:t>baros</a:t>
            </a:r>
            <a:r>
              <a:rPr lang="ro-RO" sz="2000" b="1" smtClean="0"/>
              <a:t> </a:t>
            </a:r>
            <a:r>
              <a:rPr lang="ro-RO" sz="2000" b="1" smtClean="0"/>
              <a:t>(v</a:t>
            </a:r>
            <a:r>
              <a:rPr lang="ro-RO" sz="2000" b="1" smtClean="0"/>
              <a:t>. </a:t>
            </a:r>
            <a:r>
              <a:rPr lang="ro-RO" sz="2000" b="1" smtClean="0"/>
              <a:t>2</a:t>
            </a:r>
            <a:r>
              <a:rPr lang="ro-RO" sz="2000" b="1" smtClean="0"/>
              <a:t>; povară</a:t>
            </a:r>
            <a:r>
              <a:rPr lang="ro-RO" sz="2000" b="1"/>
              <a:t>, </a:t>
            </a:r>
            <a:r>
              <a:rPr lang="ro-RO" sz="2000" b="1" smtClean="0"/>
              <a:t>necaz</a:t>
            </a:r>
            <a:r>
              <a:rPr lang="ro-RO" sz="2000" b="1" smtClean="0"/>
              <a:t>) </a:t>
            </a:r>
            <a:r>
              <a:rPr lang="ro-RO" sz="2000" b="1" smtClean="0"/>
              <a:t>și </a:t>
            </a:r>
            <a:r>
              <a:rPr lang="ro-RO" sz="2000" b="1" i="1" smtClean="0"/>
              <a:t>phortion</a:t>
            </a:r>
            <a:r>
              <a:rPr lang="ro-RO" sz="2000" b="1" smtClean="0"/>
              <a:t> </a:t>
            </a:r>
            <a:r>
              <a:rPr lang="ro-RO" sz="2000" b="1" smtClean="0"/>
              <a:t>(v</a:t>
            </a:r>
            <a:r>
              <a:rPr lang="ro-RO" sz="2000" b="1" smtClean="0"/>
              <a:t>. </a:t>
            </a:r>
            <a:r>
              <a:rPr lang="ro-RO" sz="2000" b="1" smtClean="0"/>
              <a:t>5</a:t>
            </a:r>
            <a:r>
              <a:rPr lang="ro-RO" sz="2000" b="1" smtClean="0"/>
              <a:t>; </a:t>
            </a:r>
            <a:r>
              <a:rPr lang="ro-RO" sz="2000" b="1"/>
              <a:t>povară</a:t>
            </a:r>
            <a:r>
              <a:rPr lang="ro-RO" sz="2000" b="1"/>
              <a:t>, </a:t>
            </a:r>
            <a:r>
              <a:rPr lang="ro-RO" sz="2000" b="1" smtClean="0"/>
              <a:t>greutate</a:t>
            </a:r>
            <a:r>
              <a:rPr lang="ro-RO" sz="2000" b="1" smtClean="0"/>
              <a:t>).</a:t>
            </a:r>
            <a:endParaRPr lang="ro-RO" sz="2000" b="1"/>
          </a:p>
        </p:txBody>
      </p:sp>
      <p:pic>
        <p:nvPicPr>
          <p:cNvPr id="5" name="Picture 4" descr="http://2.bp.blogspot.com/-kCh4aPrczcg/TZS7EJyTMkI/AAAAAAAAA6Y/Rg8S9r9ic8g/s1600/barco+carga.jpg">
            <a:extLst>
              <a:ext uri="{FF2B5EF4-FFF2-40B4-BE49-F238E27FC236}">
                <a16:creationId xmlns="" xmlns:a16="http://schemas.microsoft.com/office/drawing/2014/main" id="{B18BD2AD-BEE5-4717-B7F9-E7E92E18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4772" y="1119396"/>
            <a:ext cx="2459765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http://i50.tinypic.com/nmnk7q.jpg">
            <a:extLst>
              <a:ext uri="{FF2B5EF4-FFF2-40B4-BE49-F238E27FC236}">
                <a16:creationId xmlns="" xmlns:a16="http://schemas.microsoft.com/office/drawing/2014/main" id="{04CD025E-33D7-4DB6-AA16-77790012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926" y="3342603"/>
            <a:ext cx="1432320" cy="2153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0" descr="http://3.bp.blogspot.com/-i3ZNZ7GPwDY/Tnl_qWxSYuI/AAAAAAAACaQ/aR53NMsY49g/s1600/Pregnant-women.jpg">
            <a:extLst>
              <a:ext uri="{FF2B5EF4-FFF2-40B4-BE49-F238E27FC236}">
                <a16:creationId xmlns="" xmlns:a16="http://schemas.microsoft.com/office/drawing/2014/main" id="{5D3672CF-2E32-4E52-BE84-F85E2A79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24637" y="3342603"/>
            <a:ext cx="1677321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810E832-18E0-4435-ADAA-112D31D8E2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5276" y="136562"/>
            <a:ext cx="1754996" cy="2822297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2000" endA="300" endPos="18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65100" prst="hardEdge"/>
            <a:extrusionClr>
              <a:srgbClr val="FFFFFF"/>
            </a:extrusionClr>
          </a:sp3d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65487C62-CD9D-40EC-B648-24A5936633D6}"/>
              </a:ext>
            </a:extLst>
          </p:cNvPr>
          <p:cNvSpPr/>
          <p:nvPr/>
        </p:nvSpPr>
        <p:spPr>
          <a:xfrm>
            <a:off x="64552" y="3412569"/>
            <a:ext cx="57991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“</a:t>
            </a:r>
            <a:r>
              <a:rPr lang="ro-RO" sz="2000" b="1" smtClean="0"/>
              <a:t>Povara</a:t>
            </a:r>
            <a:r>
              <a:rPr lang="ro-RO" sz="2000" b="1" smtClean="0"/>
              <a:t>” din </a:t>
            </a:r>
            <a:r>
              <a:rPr lang="ro-RO" sz="2000" b="1"/>
              <a:t>versetul 5 se referă la încărcătura unei bărci, la ghiozdanul unui soldat, la pântecele unei mame</a:t>
            </a:r>
            <a:r>
              <a:rPr lang="ro-RO" sz="2000" b="1"/>
              <a:t>. 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Toate </a:t>
            </a:r>
            <a:r>
              <a:rPr lang="ro-RO" sz="2000" b="1"/>
              <a:t>acestea sunt lucruri care nu pot fi date la o parte. Adică, nimeni nu le poate purta în locul altuia</a:t>
            </a:r>
            <a:r>
              <a:rPr lang="ro-RO" sz="2000" b="1"/>
              <a:t>. </a:t>
            </a:r>
            <a:r>
              <a:rPr lang="ro-RO" sz="2000" b="1" smtClean="0"/>
              <a:t>.</a:t>
            </a:r>
            <a:endParaRPr lang="ro-RO" sz="2000" b="1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D6A44162-6490-483D-8AC3-CC99EF0FDAFD}"/>
              </a:ext>
            </a:extLst>
          </p:cNvPr>
          <p:cNvSpPr/>
          <p:nvPr/>
        </p:nvSpPr>
        <p:spPr>
          <a:xfrm>
            <a:off x="2583401" y="5706346"/>
            <a:ext cx="6560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Sunt poveri pe care nimeni nu le poate purta </a:t>
            </a:r>
            <a:r>
              <a:rPr lang="ro-RO" sz="2000" b="1"/>
              <a:t>pentru </a:t>
            </a:r>
            <a:r>
              <a:rPr lang="ro-RO" sz="2000" b="1" smtClean="0"/>
              <a:t>noi</a:t>
            </a:r>
            <a:r>
              <a:rPr lang="ro-RO" sz="2000" b="1" smtClean="0"/>
              <a:t>, precum </a:t>
            </a:r>
            <a:r>
              <a:rPr lang="ro-RO" sz="2000" b="1"/>
              <a:t>povara unei conștiințe vinovate sau altele, pentru care trebuie să depindem exclusiv de ajutorul </a:t>
            </a:r>
            <a:r>
              <a:rPr lang="ro-RO" sz="2000" b="1"/>
              <a:t>lui </a:t>
            </a:r>
            <a:r>
              <a:rPr lang="ro-RO" sz="2000" b="1" smtClean="0"/>
              <a:t>Dumnezeu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28442D2B-C875-4905-8D8A-0B28BB5E0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6" y="5148808"/>
            <a:ext cx="2184901" cy="1638676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651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83931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0" grpId="0" uiExpand="1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02709B6-70FE-4635-981E-264E3D3C0E5C}"/>
              </a:ext>
            </a:extLst>
          </p:cNvPr>
          <p:cNvSpPr/>
          <p:nvPr/>
        </p:nvSpPr>
        <p:spPr>
          <a:xfrm>
            <a:off x="1" y="0"/>
            <a:ext cx="91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SEMĂNATUL ȘI </a:t>
            </a:r>
            <a:r>
              <a:rPr lang="ro-RO" sz="4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SECERATUL</a:t>
            </a:r>
            <a:endParaRPr lang="ro-RO" sz="4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3165AA7-35BF-4625-A208-C4D4C873EA54}"/>
              </a:ext>
            </a:extLst>
          </p:cNvPr>
          <p:cNvSpPr/>
          <p:nvPr/>
        </p:nvSpPr>
        <p:spPr>
          <a:xfrm>
            <a:off x="818866" y="662652"/>
            <a:ext cx="7962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 Nu vă înşelaţi: „Dumnezeu nu Se lasă să fie batjocorit.“ Ce samănă omul, aceea va şi secera. Cine samănă în firea lui pământească, va secera din firea pământească putrezirea; dar cine samănă în Duhul, va secera din Duhul viaţa vecinică.” </a:t>
            </a:r>
            <a:r>
              <a:rPr lang="ro-RO" sz="1600" b="1" smtClean="0">
                <a:solidFill>
                  <a:srgbClr val="FFFF99"/>
                </a:solidFill>
                <a:latin typeface="Comic Sans MS" panose="030F0702030302020204" pitchFamily="66" charset="0"/>
              </a:rPr>
              <a:t>(Galateni 6:7-8)</a:t>
            </a:r>
            <a:endParaRPr lang="ro-RO" sz="16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6B182AC-C642-4D77-BB84-283F1EEA8438}"/>
              </a:ext>
            </a:extLst>
          </p:cNvPr>
          <p:cNvSpPr txBox="1"/>
          <p:nvPr/>
        </p:nvSpPr>
        <p:spPr>
          <a:xfrm>
            <a:off x="2247540" y="1862981"/>
            <a:ext cx="473707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err="1"/>
              <a:t>Deși</a:t>
            </a:r>
            <a:r>
              <a:rPr lang="ro-RO" sz="2000" b="1" dirty="0"/>
              <a:t> Îl putem ignora pe Dumnezeu, nu Îl </a:t>
            </a:r>
            <a:r>
              <a:rPr lang="ro-RO" sz="2000" b="1" dirty="0" smtClean="0"/>
              <a:t>putem batjocori</a:t>
            </a:r>
            <a:r>
              <a:rPr lang="ro-RO" sz="2000" b="1" dirty="0"/>
              <a:t>. El este Judecătorul drept care va da fiecăruia conform cu ce a semănat în </a:t>
            </a:r>
            <a:r>
              <a:rPr lang="ro-RO" sz="2000" b="1" dirty="0" err="1"/>
              <a:t>viața</a:t>
            </a:r>
            <a:r>
              <a:rPr lang="ro-RO" sz="2000" b="1" dirty="0"/>
              <a:t> </a:t>
            </a:r>
            <a:r>
              <a:rPr lang="ro-RO" sz="2000" b="1" dirty="0" smtClean="0"/>
              <a:t>aceasta</a:t>
            </a:r>
            <a:r>
              <a:rPr lang="ro-RO" sz="2000" b="1" dirty="0"/>
              <a:t>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Celui ce </a:t>
            </a:r>
            <a:r>
              <a:rPr lang="ro-RO" sz="2000" b="1" dirty="0" err="1"/>
              <a:t>trăiește</a:t>
            </a:r>
            <a:r>
              <a:rPr lang="ro-RO" sz="2000" b="1" dirty="0"/>
              <a:t> pentru satisfacerea </a:t>
            </a:r>
            <a:r>
              <a:rPr lang="ro-RO" sz="2000" b="1" dirty="0" err="1"/>
              <a:t>dorințelor</a:t>
            </a:r>
            <a:r>
              <a:rPr lang="ro-RO" sz="2000" b="1" dirty="0"/>
              <a:t> firii, firea îi va fi </a:t>
            </a:r>
            <a:r>
              <a:rPr lang="ro-RO" sz="2000" b="1" dirty="0" smtClean="0"/>
              <a:t>distrusă. Cel </a:t>
            </a:r>
            <a:r>
              <a:rPr lang="ro-RO" sz="2000" b="1" dirty="0"/>
              <a:t>ce </a:t>
            </a:r>
            <a:r>
              <a:rPr lang="ro-RO" sz="2000" b="1" dirty="0" err="1"/>
              <a:t>trăiește</a:t>
            </a:r>
            <a:r>
              <a:rPr lang="ro-RO" sz="2000" b="1" dirty="0"/>
              <a:t> pentru satisfacerea </a:t>
            </a:r>
            <a:r>
              <a:rPr lang="ro-RO" sz="2000" b="1" dirty="0" err="1"/>
              <a:t>dorințelor</a:t>
            </a:r>
            <a:r>
              <a:rPr lang="ro-RO" sz="2000" b="1" dirty="0"/>
              <a:t> lui </a:t>
            </a:r>
            <a:r>
              <a:rPr lang="ro-RO" sz="2000" b="1" dirty="0" smtClean="0"/>
              <a:t>Dumnezeu, va </a:t>
            </a:r>
            <a:r>
              <a:rPr lang="ro-RO" sz="2000" b="1" dirty="0"/>
              <a:t>trăi </a:t>
            </a:r>
            <a:r>
              <a:rPr lang="ro-RO" sz="2000" b="1" dirty="0" err="1"/>
              <a:t>veșnic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Legea </a:t>
            </a:r>
            <a:r>
              <a:rPr lang="ro-RO" sz="2000" b="1" dirty="0"/>
              <a:t>semănatului </a:t>
            </a:r>
            <a:r>
              <a:rPr lang="ro-RO" sz="2000" b="1" dirty="0" err="1"/>
              <a:t>și</a:t>
            </a:r>
            <a:r>
              <a:rPr lang="ro-RO" sz="2000" b="1" dirty="0"/>
              <a:t> seceratului se </a:t>
            </a:r>
            <a:r>
              <a:rPr lang="ro-RO" sz="2000" b="1" dirty="0" err="1"/>
              <a:t>împlinește</a:t>
            </a:r>
            <a:r>
              <a:rPr lang="ro-RO" sz="2000" b="1" dirty="0"/>
              <a:t> chiar din </a:t>
            </a:r>
            <a:r>
              <a:rPr lang="ro-RO" sz="2000" b="1" dirty="0" err="1"/>
              <a:t>viața</a:t>
            </a:r>
            <a:r>
              <a:rPr lang="ro-RO" sz="2000" b="1" dirty="0"/>
              <a:t> </a:t>
            </a:r>
            <a:r>
              <a:rPr lang="ro-RO" sz="2000" b="1" dirty="0" smtClean="0"/>
              <a:t>aceasta. Suferim </a:t>
            </a:r>
            <a:r>
              <a:rPr lang="ro-RO" sz="2000" b="1" dirty="0"/>
              <a:t>sau beneficiem de </a:t>
            </a:r>
            <a:r>
              <a:rPr lang="ro-RO" sz="2000" b="1" dirty="0" err="1"/>
              <a:t>consecințele</a:t>
            </a:r>
            <a:r>
              <a:rPr lang="ro-RO" sz="2000" b="1" dirty="0"/>
              <a:t> propriilor noastre fapte.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Dumnezeu nu ne scapă totdeauna de </a:t>
            </a:r>
            <a:r>
              <a:rPr lang="ro-RO" sz="2000" b="1" dirty="0" err="1"/>
              <a:t>consecințe</a:t>
            </a:r>
            <a:r>
              <a:rPr lang="ro-RO" sz="2000" b="1" dirty="0"/>
              <a:t>, dar ne iartă totdeauna păcatele </a:t>
            </a:r>
            <a:r>
              <a:rPr lang="ro-RO" sz="2000" b="1" dirty="0" err="1"/>
              <a:t>și</a:t>
            </a:r>
            <a:r>
              <a:rPr lang="ro-RO" sz="2000" b="1" dirty="0"/>
              <a:t> ne adoptă ca </a:t>
            </a:r>
            <a:r>
              <a:rPr lang="ro-RO" sz="2000" b="1" dirty="0" smtClean="0"/>
              <a:t>fii.</a:t>
            </a:r>
            <a:endParaRPr lang="ro-RO" sz="2000" b="1" dirty="0"/>
          </a:p>
        </p:txBody>
      </p: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B1C6E826-EA6C-4626-9BB5-028EE3256585}"/>
              </a:ext>
            </a:extLst>
          </p:cNvPr>
          <p:cNvGrpSpPr/>
          <p:nvPr/>
        </p:nvGrpSpPr>
        <p:grpSpPr>
          <a:xfrm>
            <a:off x="85564" y="1897326"/>
            <a:ext cx="2161976" cy="4926169"/>
            <a:chOff x="85564" y="1897326"/>
            <a:chExt cx="1987462" cy="4926169"/>
          </a:xfrm>
        </p:grpSpPr>
        <p:sp>
          <p:nvSpPr>
            <p:cNvPr id="7" name="Forma libre: forma 6">
              <a:extLst>
                <a:ext uri="{FF2B5EF4-FFF2-40B4-BE49-F238E27FC236}">
                  <a16:creationId xmlns="" xmlns:a16="http://schemas.microsoft.com/office/drawing/2014/main" id="{DBB453E5-1982-4B10-AF0B-A697180826D9}"/>
                </a:ext>
              </a:extLst>
            </p:cNvPr>
            <p:cNvSpPr/>
            <p:nvPr/>
          </p:nvSpPr>
          <p:spPr>
            <a:xfrm>
              <a:off x="85564" y="1897326"/>
              <a:ext cx="1987462" cy="4926169"/>
            </a:xfrm>
            <a:custGeom>
              <a:avLst/>
              <a:gdLst>
                <a:gd name="connsiteX0" fmla="*/ 0 w 1987462"/>
                <a:gd name="connsiteY0" fmla="*/ 198746 h 4808491"/>
                <a:gd name="connsiteX1" fmla="*/ 198746 w 1987462"/>
                <a:gd name="connsiteY1" fmla="*/ 0 h 4808491"/>
                <a:gd name="connsiteX2" fmla="*/ 1788716 w 1987462"/>
                <a:gd name="connsiteY2" fmla="*/ 0 h 4808491"/>
                <a:gd name="connsiteX3" fmla="*/ 1987462 w 1987462"/>
                <a:gd name="connsiteY3" fmla="*/ 198746 h 4808491"/>
                <a:gd name="connsiteX4" fmla="*/ 1987462 w 1987462"/>
                <a:gd name="connsiteY4" fmla="*/ 4609745 h 4808491"/>
                <a:gd name="connsiteX5" fmla="*/ 1788716 w 1987462"/>
                <a:gd name="connsiteY5" fmla="*/ 4808491 h 4808491"/>
                <a:gd name="connsiteX6" fmla="*/ 198746 w 1987462"/>
                <a:gd name="connsiteY6" fmla="*/ 4808491 h 4808491"/>
                <a:gd name="connsiteX7" fmla="*/ 0 w 1987462"/>
                <a:gd name="connsiteY7" fmla="*/ 4609745 h 4808491"/>
                <a:gd name="connsiteX8" fmla="*/ 0 w 1987462"/>
                <a:gd name="connsiteY8" fmla="*/ 198746 h 480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462" h="4808491">
                  <a:moveTo>
                    <a:pt x="0" y="198746"/>
                  </a:moveTo>
                  <a:cubicBezTo>
                    <a:pt x="0" y="88982"/>
                    <a:pt x="88982" y="0"/>
                    <a:pt x="198746" y="0"/>
                  </a:cubicBezTo>
                  <a:lnTo>
                    <a:pt x="1788716" y="0"/>
                  </a:lnTo>
                  <a:cubicBezTo>
                    <a:pt x="1898480" y="0"/>
                    <a:pt x="1987462" y="88982"/>
                    <a:pt x="1987462" y="198746"/>
                  </a:cubicBezTo>
                  <a:lnTo>
                    <a:pt x="1987462" y="4609745"/>
                  </a:lnTo>
                  <a:cubicBezTo>
                    <a:pt x="1987462" y="4719509"/>
                    <a:pt x="1898480" y="4808491"/>
                    <a:pt x="1788716" y="4808491"/>
                  </a:cubicBezTo>
                  <a:lnTo>
                    <a:pt x="198746" y="4808491"/>
                  </a:lnTo>
                  <a:cubicBezTo>
                    <a:pt x="88982" y="4808491"/>
                    <a:pt x="0" y="4719509"/>
                    <a:pt x="0" y="4609745"/>
                  </a:cubicBezTo>
                  <a:lnTo>
                    <a:pt x="0" y="19874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3442144" numCol="1" spcCol="1270" anchor="t" anchorCtr="0">
              <a:noAutofit/>
              <a:sp3d extrusionH="57150">
                <a:bevelT w="82550" h="38100" prst="coolSlant"/>
              </a:sp3d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>
                  <a:solidFill>
                    <a:schemeClr val="accent5">
                      <a:lumMod val="75000"/>
                    </a:schemeClr>
                  </a:solidFill>
                </a:rPr>
                <a:t>Au semănat în firea </a:t>
              </a:r>
              <a:r>
                <a:rPr lang="ro-RO" sz="2000" b="1" kern="1200" smtClean="0">
                  <a:solidFill>
                    <a:schemeClr val="accent5">
                      <a:lumMod val="75000"/>
                    </a:schemeClr>
                  </a:solidFill>
                </a:rPr>
                <a:t>pământească</a:t>
              </a:r>
              <a:endParaRPr lang="ro-RO" sz="2000" b="1" kern="12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="" xmlns:a16="http://schemas.microsoft.com/office/drawing/2014/main" id="{11C3BFBE-49D9-4993-8081-C9E7A2480B9D}"/>
                </a:ext>
              </a:extLst>
            </p:cNvPr>
            <p:cNvSpPr/>
            <p:nvPr/>
          </p:nvSpPr>
          <p:spPr>
            <a:xfrm>
              <a:off x="284310" y="2565397"/>
              <a:ext cx="1589970" cy="2006794"/>
            </a:xfrm>
            <a:custGeom>
              <a:avLst/>
              <a:gdLst>
                <a:gd name="connsiteX0" fmla="*/ 0 w 1589970"/>
                <a:gd name="connsiteY0" fmla="*/ 155666 h 1556655"/>
                <a:gd name="connsiteX1" fmla="*/ 155666 w 1589970"/>
                <a:gd name="connsiteY1" fmla="*/ 0 h 1556655"/>
                <a:gd name="connsiteX2" fmla="*/ 1434305 w 1589970"/>
                <a:gd name="connsiteY2" fmla="*/ 0 h 1556655"/>
                <a:gd name="connsiteX3" fmla="*/ 1589971 w 1589970"/>
                <a:gd name="connsiteY3" fmla="*/ 155666 h 1556655"/>
                <a:gd name="connsiteX4" fmla="*/ 1589970 w 1589970"/>
                <a:gd name="connsiteY4" fmla="*/ 1400990 h 1556655"/>
                <a:gd name="connsiteX5" fmla="*/ 1434304 w 1589970"/>
                <a:gd name="connsiteY5" fmla="*/ 1556656 h 1556655"/>
                <a:gd name="connsiteX6" fmla="*/ 155666 w 1589970"/>
                <a:gd name="connsiteY6" fmla="*/ 1556655 h 1556655"/>
                <a:gd name="connsiteX7" fmla="*/ 0 w 1589970"/>
                <a:gd name="connsiteY7" fmla="*/ 1400989 h 1556655"/>
                <a:gd name="connsiteX8" fmla="*/ 0 w 1589970"/>
                <a:gd name="connsiteY8" fmla="*/ 155666 h 155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970" h="1556655">
                  <a:moveTo>
                    <a:pt x="0" y="155666"/>
                  </a:moveTo>
                  <a:cubicBezTo>
                    <a:pt x="0" y="69694"/>
                    <a:pt x="69694" y="0"/>
                    <a:pt x="155666" y="0"/>
                  </a:cubicBezTo>
                  <a:lnTo>
                    <a:pt x="1434305" y="0"/>
                  </a:lnTo>
                  <a:cubicBezTo>
                    <a:pt x="1520277" y="0"/>
                    <a:pt x="1589971" y="69694"/>
                    <a:pt x="1589971" y="155666"/>
                  </a:cubicBezTo>
                  <a:cubicBezTo>
                    <a:pt x="1589971" y="570774"/>
                    <a:pt x="1589970" y="985882"/>
                    <a:pt x="1589970" y="1400990"/>
                  </a:cubicBezTo>
                  <a:cubicBezTo>
                    <a:pt x="1589970" y="1486962"/>
                    <a:pt x="1520276" y="1556656"/>
                    <a:pt x="1434304" y="1556656"/>
                  </a:cubicBezTo>
                  <a:lnTo>
                    <a:pt x="155666" y="1556655"/>
                  </a:lnTo>
                  <a:cubicBezTo>
                    <a:pt x="69694" y="1556655"/>
                    <a:pt x="0" y="1486961"/>
                    <a:pt x="0" y="1400989"/>
                  </a:cubicBezTo>
                  <a:lnTo>
                    <a:pt x="0" y="155666"/>
                  </a:lnTo>
                  <a:close/>
                </a:path>
              </a:pathLst>
            </a:custGeom>
            <a:blipFill rotWithShape="0"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5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393" tIns="83693" rIns="96393" bIns="83693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 smtClean="0"/>
                <a:t> </a:t>
              </a:r>
              <a:endParaRPr lang="ro-RO" sz="2000" b="1" kern="120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="" xmlns:a16="http://schemas.microsoft.com/office/drawing/2014/main" id="{8929C87D-BE94-4A82-9301-15C699FA7852}"/>
                </a:ext>
              </a:extLst>
            </p:cNvPr>
            <p:cNvSpPr/>
            <p:nvPr/>
          </p:nvSpPr>
          <p:spPr>
            <a:xfrm>
              <a:off x="284310" y="4635607"/>
              <a:ext cx="1589970" cy="2006794"/>
            </a:xfrm>
            <a:custGeom>
              <a:avLst/>
              <a:gdLst>
                <a:gd name="connsiteX0" fmla="*/ 0 w 1589970"/>
                <a:gd name="connsiteY0" fmla="*/ 155666 h 1556655"/>
                <a:gd name="connsiteX1" fmla="*/ 155666 w 1589970"/>
                <a:gd name="connsiteY1" fmla="*/ 0 h 1556655"/>
                <a:gd name="connsiteX2" fmla="*/ 1434305 w 1589970"/>
                <a:gd name="connsiteY2" fmla="*/ 0 h 1556655"/>
                <a:gd name="connsiteX3" fmla="*/ 1589971 w 1589970"/>
                <a:gd name="connsiteY3" fmla="*/ 155666 h 1556655"/>
                <a:gd name="connsiteX4" fmla="*/ 1589970 w 1589970"/>
                <a:gd name="connsiteY4" fmla="*/ 1400990 h 1556655"/>
                <a:gd name="connsiteX5" fmla="*/ 1434304 w 1589970"/>
                <a:gd name="connsiteY5" fmla="*/ 1556656 h 1556655"/>
                <a:gd name="connsiteX6" fmla="*/ 155666 w 1589970"/>
                <a:gd name="connsiteY6" fmla="*/ 1556655 h 1556655"/>
                <a:gd name="connsiteX7" fmla="*/ 0 w 1589970"/>
                <a:gd name="connsiteY7" fmla="*/ 1400989 h 1556655"/>
                <a:gd name="connsiteX8" fmla="*/ 0 w 1589970"/>
                <a:gd name="connsiteY8" fmla="*/ 155666 h 155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970" h="1556655">
                  <a:moveTo>
                    <a:pt x="0" y="155666"/>
                  </a:moveTo>
                  <a:cubicBezTo>
                    <a:pt x="0" y="69694"/>
                    <a:pt x="69694" y="0"/>
                    <a:pt x="155666" y="0"/>
                  </a:cubicBezTo>
                  <a:lnTo>
                    <a:pt x="1434305" y="0"/>
                  </a:lnTo>
                  <a:cubicBezTo>
                    <a:pt x="1520277" y="0"/>
                    <a:pt x="1589971" y="69694"/>
                    <a:pt x="1589971" y="155666"/>
                  </a:cubicBezTo>
                  <a:cubicBezTo>
                    <a:pt x="1589971" y="570774"/>
                    <a:pt x="1589970" y="985882"/>
                    <a:pt x="1589970" y="1400990"/>
                  </a:cubicBezTo>
                  <a:cubicBezTo>
                    <a:pt x="1589970" y="1486962"/>
                    <a:pt x="1520276" y="1556656"/>
                    <a:pt x="1434304" y="1556656"/>
                  </a:cubicBezTo>
                  <a:lnTo>
                    <a:pt x="155666" y="1556655"/>
                  </a:lnTo>
                  <a:cubicBezTo>
                    <a:pt x="69694" y="1556655"/>
                    <a:pt x="0" y="1486961"/>
                    <a:pt x="0" y="1400989"/>
                  </a:cubicBezTo>
                  <a:lnTo>
                    <a:pt x="0" y="155666"/>
                  </a:lnTo>
                  <a:close/>
                </a:path>
              </a:pathLst>
            </a:custGeom>
            <a:blipFill rotWithShape="0"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5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393" tIns="83693" rIns="96393" bIns="83693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 smtClean="0"/>
                <a:t> </a:t>
              </a:r>
              <a:endParaRPr lang="ro-RO" sz="2000" b="1" kern="12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93C5BBD4-8DEA-4C94-879D-4E72DF77F555}"/>
              </a:ext>
            </a:extLst>
          </p:cNvPr>
          <p:cNvGrpSpPr/>
          <p:nvPr/>
        </p:nvGrpSpPr>
        <p:grpSpPr>
          <a:xfrm>
            <a:off x="6984616" y="1897326"/>
            <a:ext cx="2090230" cy="4926169"/>
            <a:chOff x="2222086" y="1897326"/>
            <a:chExt cx="1987462" cy="4926169"/>
          </a:xfrm>
        </p:grpSpPr>
        <p:sp>
          <p:nvSpPr>
            <p:cNvPr id="10" name="Forma libre: forma 9">
              <a:extLst>
                <a:ext uri="{FF2B5EF4-FFF2-40B4-BE49-F238E27FC236}">
                  <a16:creationId xmlns="" xmlns:a16="http://schemas.microsoft.com/office/drawing/2014/main" id="{CB8D7FDF-F621-447C-B606-06A83C448CC3}"/>
                </a:ext>
              </a:extLst>
            </p:cNvPr>
            <p:cNvSpPr/>
            <p:nvPr/>
          </p:nvSpPr>
          <p:spPr>
            <a:xfrm>
              <a:off x="2222086" y="1897326"/>
              <a:ext cx="1987462" cy="4926169"/>
            </a:xfrm>
            <a:custGeom>
              <a:avLst/>
              <a:gdLst>
                <a:gd name="connsiteX0" fmla="*/ 0 w 1987462"/>
                <a:gd name="connsiteY0" fmla="*/ 198746 h 4808491"/>
                <a:gd name="connsiteX1" fmla="*/ 198746 w 1987462"/>
                <a:gd name="connsiteY1" fmla="*/ 0 h 4808491"/>
                <a:gd name="connsiteX2" fmla="*/ 1788716 w 1987462"/>
                <a:gd name="connsiteY2" fmla="*/ 0 h 4808491"/>
                <a:gd name="connsiteX3" fmla="*/ 1987462 w 1987462"/>
                <a:gd name="connsiteY3" fmla="*/ 198746 h 4808491"/>
                <a:gd name="connsiteX4" fmla="*/ 1987462 w 1987462"/>
                <a:gd name="connsiteY4" fmla="*/ 4609745 h 4808491"/>
                <a:gd name="connsiteX5" fmla="*/ 1788716 w 1987462"/>
                <a:gd name="connsiteY5" fmla="*/ 4808491 h 4808491"/>
                <a:gd name="connsiteX6" fmla="*/ 198746 w 1987462"/>
                <a:gd name="connsiteY6" fmla="*/ 4808491 h 4808491"/>
                <a:gd name="connsiteX7" fmla="*/ 0 w 1987462"/>
                <a:gd name="connsiteY7" fmla="*/ 4609745 h 4808491"/>
                <a:gd name="connsiteX8" fmla="*/ 0 w 1987462"/>
                <a:gd name="connsiteY8" fmla="*/ 198746 h 480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462" h="4808491">
                  <a:moveTo>
                    <a:pt x="0" y="198746"/>
                  </a:moveTo>
                  <a:cubicBezTo>
                    <a:pt x="0" y="88982"/>
                    <a:pt x="88982" y="0"/>
                    <a:pt x="198746" y="0"/>
                  </a:cubicBezTo>
                  <a:lnTo>
                    <a:pt x="1788716" y="0"/>
                  </a:lnTo>
                  <a:cubicBezTo>
                    <a:pt x="1898480" y="0"/>
                    <a:pt x="1987462" y="88982"/>
                    <a:pt x="1987462" y="198746"/>
                  </a:cubicBezTo>
                  <a:lnTo>
                    <a:pt x="1987462" y="4609745"/>
                  </a:lnTo>
                  <a:cubicBezTo>
                    <a:pt x="1987462" y="4719509"/>
                    <a:pt x="1898480" y="4808491"/>
                    <a:pt x="1788716" y="4808491"/>
                  </a:cubicBezTo>
                  <a:lnTo>
                    <a:pt x="198746" y="4808491"/>
                  </a:lnTo>
                  <a:cubicBezTo>
                    <a:pt x="88982" y="4808491"/>
                    <a:pt x="0" y="4719509"/>
                    <a:pt x="0" y="4609745"/>
                  </a:cubicBezTo>
                  <a:lnTo>
                    <a:pt x="0" y="198746"/>
                  </a:lnTo>
                  <a:close/>
                </a:path>
              </a:pathLst>
            </a:custGeom>
            <a:solidFill>
              <a:srgbClr val="6ECCC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3442144" numCol="1" spcCol="1270" anchor="t" anchorCtr="0">
              <a:noAutofit/>
              <a:sp3d extrusionH="57150">
                <a:bevelT w="82550" h="38100" prst="coolSlant"/>
              </a:sp3d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b="1">
                  <a:solidFill>
                    <a:srgbClr val="22605A"/>
                  </a:solidFill>
                </a:rPr>
                <a:t>Au semănat în </a:t>
              </a:r>
              <a:r>
                <a:rPr lang="ro-RO" sz="2000" b="1" smtClean="0">
                  <a:solidFill>
                    <a:srgbClr val="22605A"/>
                  </a:solidFill>
                </a:rPr>
                <a:t>Duhul</a:t>
              </a:r>
              <a:endParaRPr lang="ro-RO" sz="2000" b="1">
                <a:solidFill>
                  <a:srgbClr val="22605A"/>
                </a:solidFill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="" xmlns:a16="http://schemas.microsoft.com/office/drawing/2014/main" id="{835B7E8B-8113-4CBD-B3C1-35D5DF52FA2A}"/>
                </a:ext>
              </a:extLst>
            </p:cNvPr>
            <p:cNvSpPr/>
            <p:nvPr/>
          </p:nvSpPr>
          <p:spPr>
            <a:xfrm>
              <a:off x="2420832" y="2565586"/>
              <a:ext cx="1589970" cy="2006605"/>
            </a:xfrm>
            <a:custGeom>
              <a:avLst/>
              <a:gdLst>
                <a:gd name="connsiteX0" fmla="*/ 0 w 1589970"/>
                <a:gd name="connsiteY0" fmla="*/ 155666 h 1556655"/>
                <a:gd name="connsiteX1" fmla="*/ 155666 w 1589970"/>
                <a:gd name="connsiteY1" fmla="*/ 0 h 1556655"/>
                <a:gd name="connsiteX2" fmla="*/ 1434305 w 1589970"/>
                <a:gd name="connsiteY2" fmla="*/ 0 h 1556655"/>
                <a:gd name="connsiteX3" fmla="*/ 1589971 w 1589970"/>
                <a:gd name="connsiteY3" fmla="*/ 155666 h 1556655"/>
                <a:gd name="connsiteX4" fmla="*/ 1589970 w 1589970"/>
                <a:gd name="connsiteY4" fmla="*/ 1400990 h 1556655"/>
                <a:gd name="connsiteX5" fmla="*/ 1434304 w 1589970"/>
                <a:gd name="connsiteY5" fmla="*/ 1556656 h 1556655"/>
                <a:gd name="connsiteX6" fmla="*/ 155666 w 1589970"/>
                <a:gd name="connsiteY6" fmla="*/ 1556655 h 1556655"/>
                <a:gd name="connsiteX7" fmla="*/ 0 w 1589970"/>
                <a:gd name="connsiteY7" fmla="*/ 1400989 h 1556655"/>
                <a:gd name="connsiteX8" fmla="*/ 0 w 1589970"/>
                <a:gd name="connsiteY8" fmla="*/ 155666 h 155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970" h="1556655">
                  <a:moveTo>
                    <a:pt x="0" y="155666"/>
                  </a:moveTo>
                  <a:cubicBezTo>
                    <a:pt x="0" y="69694"/>
                    <a:pt x="69694" y="0"/>
                    <a:pt x="155666" y="0"/>
                  </a:cubicBezTo>
                  <a:lnTo>
                    <a:pt x="1434305" y="0"/>
                  </a:lnTo>
                  <a:cubicBezTo>
                    <a:pt x="1520277" y="0"/>
                    <a:pt x="1589971" y="69694"/>
                    <a:pt x="1589971" y="155666"/>
                  </a:cubicBezTo>
                  <a:cubicBezTo>
                    <a:pt x="1589971" y="570774"/>
                    <a:pt x="1589970" y="985882"/>
                    <a:pt x="1589970" y="1400990"/>
                  </a:cubicBezTo>
                  <a:cubicBezTo>
                    <a:pt x="1589970" y="1486962"/>
                    <a:pt x="1520276" y="1556656"/>
                    <a:pt x="1434304" y="1556656"/>
                  </a:cubicBezTo>
                  <a:lnTo>
                    <a:pt x="155666" y="1556655"/>
                  </a:lnTo>
                  <a:cubicBezTo>
                    <a:pt x="69694" y="1556655"/>
                    <a:pt x="0" y="1486961"/>
                    <a:pt x="0" y="1400989"/>
                  </a:cubicBezTo>
                  <a:lnTo>
                    <a:pt x="0" y="155666"/>
                  </a:lnTo>
                  <a:close/>
                </a:path>
              </a:pathLst>
            </a:custGeom>
            <a:blipFill rotWithShape="0"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318C83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393" tIns="83693" rIns="96393" bIns="83693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 smtClean="0"/>
                <a:t> </a:t>
              </a:r>
              <a:endParaRPr lang="ro-RO" sz="2000" b="1" kern="120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="" xmlns:a16="http://schemas.microsoft.com/office/drawing/2014/main" id="{41DD3833-6B9E-4B4D-8121-4E74B00E38F3}"/>
                </a:ext>
              </a:extLst>
            </p:cNvPr>
            <p:cNvSpPr/>
            <p:nvPr/>
          </p:nvSpPr>
          <p:spPr>
            <a:xfrm>
              <a:off x="2427623" y="4635607"/>
              <a:ext cx="1589970" cy="2006605"/>
            </a:xfrm>
            <a:custGeom>
              <a:avLst/>
              <a:gdLst>
                <a:gd name="connsiteX0" fmla="*/ 0 w 1589970"/>
                <a:gd name="connsiteY0" fmla="*/ 155666 h 1556655"/>
                <a:gd name="connsiteX1" fmla="*/ 155666 w 1589970"/>
                <a:gd name="connsiteY1" fmla="*/ 0 h 1556655"/>
                <a:gd name="connsiteX2" fmla="*/ 1434305 w 1589970"/>
                <a:gd name="connsiteY2" fmla="*/ 0 h 1556655"/>
                <a:gd name="connsiteX3" fmla="*/ 1589971 w 1589970"/>
                <a:gd name="connsiteY3" fmla="*/ 155666 h 1556655"/>
                <a:gd name="connsiteX4" fmla="*/ 1589970 w 1589970"/>
                <a:gd name="connsiteY4" fmla="*/ 1400990 h 1556655"/>
                <a:gd name="connsiteX5" fmla="*/ 1434304 w 1589970"/>
                <a:gd name="connsiteY5" fmla="*/ 1556656 h 1556655"/>
                <a:gd name="connsiteX6" fmla="*/ 155666 w 1589970"/>
                <a:gd name="connsiteY6" fmla="*/ 1556655 h 1556655"/>
                <a:gd name="connsiteX7" fmla="*/ 0 w 1589970"/>
                <a:gd name="connsiteY7" fmla="*/ 1400989 h 1556655"/>
                <a:gd name="connsiteX8" fmla="*/ 0 w 1589970"/>
                <a:gd name="connsiteY8" fmla="*/ 155666 h 155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970" h="1556655">
                  <a:moveTo>
                    <a:pt x="0" y="155666"/>
                  </a:moveTo>
                  <a:cubicBezTo>
                    <a:pt x="0" y="69694"/>
                    <a:pt x="69694" y="0"/>
                    <a:pt x="155666" y="0"/>
                  </a:cubicBezTo>
                  <a:lnTo>
                    <a:pt x="1434305" y="0"/>
                  </a:lnTo>
                  <a:cubicBezTo>
                    <a:pt x="1520277" y="0"/>
                    <a:pt x="1589971" y="69694"/>
                    <a:pt x="1589971" y="155666"/>
                  </a:cubicBezTo>
                  <a:cubicBezTo>
                    <a:pt x="1589971" y="570774"/>
                    <a:pt x="1589970" y="985882"/>
                    <a:pt x="1589970" y="1400990"/>
                  </a:cubicBezTo>
                  <a:cubicBezTo>
                    <a:pt x="1589970" y="1486962"/>
                    <a:pt x="1520276" y="1556656"/>
                    <a:pt x="1434304" y="1556656"/>
                  </a:cubicBezTo>
                  <a:lnTo>
                    <a:pt x="155666" y="1556655"/>
                  </a:lnTo>
                  <a:cubicBezTo>
                    <a:pt x="69694" y="1556655"/>
                    <a:pt x="0" y="1486961"/>
                    <a:pt x="0" y="1400989"/>
                  </a:cubicBezTo>
                  <a:lnTo>
                    <a:pt x="0" y="155666"/>
                  </a:lnTo>
                  <a:close/>
                </a:path>
              </a:pathLst>
            </a:custGeom>
            <a:blipFill rotWithShape="0">
              <a:blip r:embed="rId6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318C83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393" tIns="83693" rIns="96393" bIns="83693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 smtClean="0"/>
                <a:t> </a:t>
              </a:r>
              <a:endParaRPr lang="ro-RO" sz="2000" b="1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4164202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1278</Words>
  <Application>Microsoft Office PowerPoint</Application>
  <PresentationFormat>Expunere pe ecran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Wingdings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13 - Evanghelia si biserica</dc:title>
  <dc:subject>Studiu Biblic, Trim. III, 2017 – Evanghelia in Galateni</dc:subject>
  <dc:creator>Sergio Fustero Carreras</dc:creator>
  <cp:keywords>http://www.fustero.net/es/index_ro.php</cp:keywords>
  <cp:lastModifiedBy>Administrator</cp:lastModifiedBy>
  <cp:revision>94</cp:revision>
  <dcterms:created xsi:type="dcterms:W3CDTF">2017-08-17T17:19:26Z</dcterms:created>
  <dcterms:modified xsi:type="dcterms:W3CDTF">2017-09-20T06:38:45Z</dcterms:modified>
</cp:coreProperties>
</file>