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9" r:id="rId4"/>
    <p:sldId id="257" r:id="rId5"/>
    <p:sldId id="268" r:id="rId6"/>
    <p:sldId id="26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Arial Black" pitchFamily="34" charset="0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1B1D"/>
    <a:srgbClr val="782D12"/>
    <a:srgbClr val="D35120"/>
    <a:srgbClr val="24402F"/>
    <a:srgbClr val="6BAC84"/>
    <a:srgbClr val="595B5B"/>
    <a:srgbClr val="6A6C6C"/>
    <a:srgbClr val="FFFF99"/>
    <a:srgbClr val="EEBD54"/>
    <a:srgbClr val="4B32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170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81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42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79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8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44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53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40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3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3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71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60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227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1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66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156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19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097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137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96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81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85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BFD0-A158-4980-88F1-95B072DE55D4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3DC8-7F5E-4632-93FA-E3CFE4161CB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2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6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76C1717-936D-4735-8EA9-842B2C13070E}"/>
              </a:ext>
            </a:extLst>
          </p:cNvPr>
          <p:cNvSpPr txBox="1"/>
          <p:nvPr/>
        </p:nvSpPr>
        <p:spPr>
          <a:xfrm>
            <a:off x="310550" y="172528"/>
            <a:ext cx="4761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LIBERI </a:t>
            </a:r>
            <a:r>
              <a:rPr lang="ro-RO" sz="8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 </a:t>
            </a:r>
            <a:r>
              <a:rPr lang="ro-RO" sz="88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HRISTOS</a:t>
            </a:r>
            <a:endParaRPr lang="ro-RO" sz="88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09E2CA-7DFD-441C-8B8C-5A74BDFB8C2E}"/>
              </a:ext>
            </a:extLst>
          </p:cNvPr>
          <p:cNvSpPr txBox="1"/>
          <p:nvPr/>
        </p:nvSpPr>
        <p:spPr>
          <a:xfrm>
            <a:off x="112142" y="6072996"/>
            <a:ext cx="238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Studiul</a:t>
            </a:r>
            <a:r>
              <a:rPr lang="ro-RO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11 pentru</a:t>
            </a:r>
            <a:endParaRPr lang="ro-RO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o-RO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 </a:t>
            </a:r>
            <a:r>
              <a:rPr lang="ro-RO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septembrie </a:t>
            </a:r>
            <a:r>
              <a:rPr lang="ro-RO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2017</a:t>
            </a:r>
            <a:endParaRPr lang="ro-RO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00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123426" cy="6858000"/>
          </a:xfrm>
          <a:prstGeom prst="rect">
            <a:avLst/>
          </a:prstGeom>
          <a:solidFill>
            <a:srgbClr val="3E2E88"/>
          </a:solidFill>
        </p:spPr>
        <p:txBody>
          <a:bodyPr wrap="square" lIns="144000" rIns="144000" anchor="ctr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32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„Fraţilor</a:t>
            </a:r>
            <a:r>
              <a:rPr lang="ro-RO" sz="32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, voi aţi fost chemaţi la slobozenie. Numai nu faceţi din slobozenie o pricină ca să trăiţi pentru firea pământească, ci slujiţi-vă unii altora în dragoste.”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(Galateni 5:13) </a:t>
            </a:r>
            <a:endParaRPr lang="ro-RO" sz="28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2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91BE9D7-704C-4CF2-BEC6-1FE714A75A62}"/>
              </a:ext>
            </a:extLst>
          </p:cNvPr>
          <p:cNvSpPr txBox="1"/>
          <p:nvPr/>
        </p:nvSpPr>
        <p:spPr>
          <a:xfrm>
            <a:off x="3286663" y="4528866"/>
            <a:ext cx="5753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o-RO" sz="2400" b="1">
                <a:solidFill>
                  <a:schemeClr val="bg2">
                    <a:lumMod val="90000"/>
                  </a:schemeClr>
                </a:solidFill>
              </a:rPr>
              <a:t>Libertatea </a:t>
            </a:r>
            <a:r>
              <a:rPr lang="ro-RO" sz="2400" b="1">
                <a:solidFill>
                  <a:schemeClr val="bg2">
                    <a:lumMod val="90000"/>
                  </a:schemeClr>
                </a:solidFill>
              </a:rPr>
              <a:t>în </a:t>
            </a:r>
            <a:r>
              <a:rPr lang="ro-RO" sz="2400" b="1" smtClean="0">
                <a:solidFill>
                  <a:schemeClr val="bg2">
                    <a:lumMod val="90000"/>
                  </a:schemeClr>
                </a:solidFill>
              </a:rPr>
              <a:t>Hristos</a:t>
            </a:r>
            <a:r>
              <a:rPr lang="ro-RO" sz="2400" b="1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ro-RO" sz="2400" b="1" smtClean="0">
                <a:solidFill>
                  <a:schemeClr val="bg1"/>
                </a:solidFill>
              </a:rPr>
              <a:t>Galateni</a:t>
            </a:r>
            <a:r>
              <a:rPr lang="ro-RO" sz="2400" b="1" smtClean="0">
                <a:solidFill>
                  <a:schemeClr val="bg1"/>
                </a:solidFill>
              </a:rPr>
              <a:t> </a:t>
            </a:r>
            <a:r>
              <a:rPr lang="ro-RO" sz="2400" b="1" smtClean="0">
                <a:solidFill>
                  <a:schemeClr val="bg1"/>
                </a:solidFill>
              </a:rPr>
              <a:t>5:1.</a:t>
            </a:r>
            <a:endParaRPr lang="ro-RO" sz="2400" b="1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o-RO" sz="2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Libertatea </a:t>
            </a:r>
            <a:r>
              <a:rPr lang="ro-RO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și </a:t>
            </a:r>
            <a:r>
              <a:rPr lang="ro-RO" sz="2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legalismul</a:t>
            </a:r>
            <a:r>
              <a:rPr lang="ro-RO" sz="2400" b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o-RO" sz="2400" b="1" smtClean="0">
                <a:solidFill>
                  <a:schemeClr val="bg1"/>
                </a:solidFill>
              </a:rPr>
              <a:t>Galateni</a:t>
            </a:r>
            <a:r>
              <a:rPr lang="ro-RO" sz="2400" b="1" smtClean="0">
                <a:solidFill>
                  <a:schemeClr val="bg1"/>
                </a:solidFill>
              </a:rPr>
              <a:t> </a:t>
            </a:r>
            <a:r>
              <a:rPr lang="ro-RO" sz="2400" b="1" smtClean="0">
                <a:solidFill>
                  <a:schemeClr val="bg1"/>
                </a:solidFill>
              </a:rPr>
              <a:t>5:2-12.</a:t>
            </a:r>
            <a:endParaRPr lang="ro-RO" sz="2400" b="1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o-RO" sz="24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Libertatea </a:t>
            </a:r>
            <a:r>
              <a:rPr lang="ro-RO" sz="24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și </a:t>
            </a:r>
            <a:r>
              <a:rPr lang="ro-RO" sz="24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libertinajul</a:t>
            </a:r>
            <a:r>
              <a:rPr lang="ro-RO" sz="24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o-RO" sz="2400" b="1" smtClean="0">
                <a:solidFill>
                  <a:schemeClr val="bg1"/>
                </a:solidFill>
              </a:rPr>
              <a:t>Galateni</a:t>
            </a:r>
            <a:r>
              <a:rPr lang="ro-RO" sz="2400" b="1" smtClean="0">
                <a:solidFill>
                  <a:schemeClr val="bg1"/>
                </a:solidFill>
              </a:rPr>
              <a:t> </a:t>
            </a:r>
            <a:r>
              <a:rPr lang="ro-RO" sz="2400" b="1" smtClean="0">
                <a:solidFill>
                  <a:schemeClr val="bg1"/>
                </a:solidFill>
              </a:rPr>
              <a:t>5:13.</a:t>
            </a:r>
            <a:endParaRPr lang="ro-RO" sz="2400" b="1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o-RO" sz="24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Libertatea </a:t>
            </a:r>
            <a:r>
              <a:rPr lang="ro-RO" sz="2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și </a:t>
            </a:r>
            <a:r>
              <a:rPr lang="ro-RO" sz="24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Legea</a:t>
            </a:r>
            <a:r>
              <a:rPr lang="ro-RO" sz="24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o-RO" sz="2400" b="1" smtClean="0">
                <a:solidFill>
                  <a:schemeClr val="bg1"/>
                </a:solidFill>
              </a:rPr>
              <a:t>Galateni</a:t>
            </a:r>
            <a:r>
              <a:rPr lang="ro-RO" sz="2400" b="1" smtClean="0">
                <a:solidFill>
                  <a:schemeClr val="bg1"/>
                </a:solidFill>
              </a:rPr>
              <a:t> </a:t>
            </a:r>
            <a:r>
              <a:rPr lang="ro-RO" sz="2400" b="1" smtClean="0">
                <a:solidFill>
                  <a:schemeClr val="bg1"/>
                </a:solidFill>
              </a:rPr>
              <a:t>5:14-15.</a:t>
            </a:r>
            <a:endParaRPr lang="ro-RO" sz="2400" b="1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C4119E4-EBBE-4923-A5F2-4440C9C33217}"/>
              </a:ext>
            </a:extLst>
          </p:cNvPr>
          <p:cNvSpPr txBox="1"/>
          <p:nvPr/>
        </p:nvSpPr>
        <p:spPr>
          <a:xfrm>
            <a:off x="258792" y="31055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>
                <a:solidFill>
                  <a:schemeClr val="bg1"/>
                </a:solidFill>
              </a:rPr>
              <a:t>După ce ne-a declarat libertatea pe care o avem în Hristos, Pavel pune în contrast această libertate cu slavia legalismului prezentat de învățătorii falși</a:t>
            </a:r>
            <a:r>
              <a:rPr lang="ro-RO" sz="2400" b="1">
                <a:solidFill>
                  <a:schemeClr val="bg1"/>
                </a:solidFill>
              </a:rPr>
              <a:t>. </a:t>
            </a:r>
            <a:endParaRPr lang="ro-RO" sz="2400" b="1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5BD1340-6872-48BB-AF6D-41924B827668}"/>
              </a:ext>
            </a:extLst>
          </p:cNvPr>
          <p:cNvSpPr/>
          <p:nvPr/>
        </p:nvSpPr>
        <p:spPr>
          <a:xfrm>
            <a:off x="5106831" y="1844941"/>
            <a:ext cx="3761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>
                <a:solidFill>
                  <a:schemeClr val="bg1"/>
                </a:solidFill>
              </a:rPr>
              <a:t>Pentru ca această libertate să nu fie folosită în mod greșit, Pavel le arată Galatenilor care trebuie să raporteze față de Lege credinciosului eliberat de </a:t>
            </a:r>
            <a:r>
              <a:rPr lang="ro-RO" sz="2400" b="1">
                <a:solidFill>
                  <a:schemeClr val="bg1"/>
                </a:solidFill>
              </a:rPr>
              <a:t>Hristos</a:t>
            </a:r>
            <a:r>
              <a:rPr lang="ro-RO" sz="2400" b="1" smtClean="0">
                <a:solidFill>
                  <a:schemeClr val="bg1"/>
                </a:solidFill>
              </a:rPr>
              <a:t>.</a:t>
            </a:r>
            <a:endParaRPr lang="ro-RO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2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46819B-2267-4FDF-A660-149703B75DB0}"/>
              </a:ext>
            </a:extLst>
          </p:cNvPr>
          <p:cNvSpPr/>
          <p:nvPr/>
        </p:nvSpPr>
        <p:spPr>
          <a:xfrm>
            <a:off x="93105" y="-17253"/>
            <a:ext cx="7368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LIBERTATEA </a:t>
            </a:r>
            <a:r>
              <a:rPr lang="ro-RO" sz="4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 </a:t>
            </a:r>
            <a:r>
              <a:rPr lang="ro-RO" sz="4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HRISTOS</a:t>
            </a:r>
            <a:endParaRPr lang="ro-RO" sz="4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127E52F-4222-4F37-B441-F440A06AFEC0}"/>
              </a:ext>
            </a:extLst>
          </p:cNvPr>
          <p:cNvSpPr/>
          <p:nvPr/>
        </p:nvSpPr>
        <p:spPr>
          <a:xfrm>
            <a:off x="377778" y="837410"/>
            <a:ext cx="502235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smtClean="0">
                <a:latin typeface="Comic Sans MS" panose="030F0702030302020204" pitchFamily="66" charset="0"/>
              </a:rPr>
              <a:t>“Rămâ</a:t>
            </a:r>
            <a:r>
              <a:rPr lang="ro-RO" b="1" smtClean="0">
                <a:latin typeface="Comic Sans MS" panose="030F0702030302020204" pitchFamily="66" charset="0"/>
              </a:rPr>
              <a:t>neţi dar tari, şi nu vă plecaţi iarăş supt jugul </a:t>
            </a:r>
            <a:r>
              <a:rPr lang="ro-RO" b="1" smtClean="0">
                <a:latin typeface="Comic Sans MS" panose="030F0702030302020204" pitchFamily="66" charset="0"/>
              </a:rPr>
              <a:t>robiei</a:t>
            </a:r>
            <a:r>
              <a:rPr lang="ro-RO" b="1" smtClean="0">
                <a:latin typeface="Comic Sans MS" panose="030F0702030302020204" pitchFamily="66" charset="0"/>
              </a:rPr>
              <a:t>.</a:t>
            </a:r>
            <a:r>
              <a:rPr lang="ro-RO" b="1" smtClean="0"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latin typeface="Comic Sans MS" panose="030F0702030302020204" pitchFamily="66" charset="0"/>
              </a:rPr>
              <a:t>5:1)</a:t>
            </a:r>
            <a:endParaRPr lang="ro-RO" sz="1600" b="1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EB90057-AB94-4601-B941-5C7212986FCE}"/>
              </a:ext>
            </a:extLst>
          </p:cNvPr>
          <p:cNvSpPr txBox="1"/>
          <p:nvPr/>
        </p:nvSpPr>
        <p:spPr>
          <a:xfrm>
            <a:off x="1035170" y="1883379"/>
            <a:ext cx="460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531B1D"/>
                  </a:glow>
                </a:effectLst>
              </a:rPr>
              <a:t>De ce suntem eliberați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531B1D"/>
                  </a:glo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531B1D"/>
                  </a:glow>
                </a:effectLst>
              </a:rPr>
              <a:t>Hristos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531B1D"/>
                  </a:glow>
                </a:effectLst>
              </a:rPr>
              <a:t>?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531B1D"/>
                </a:glo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D04442D-542B-4E8F-9DFD-F2788396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6017376"/>
            <a:ext cx="5812684" cy="6842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17202F4-7B8B-45F1-A13E-614E2ACE4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5492099"/>
            <a:ext cx="5812684" cy="6842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3EBA7E3-5E4D-4D4F-935F-FDEBD8A59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4966820"/>
            <a:ext cx="5812684" cy="68428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1E31AF5-CEF6-4D15-AAB9-AC840C7F2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4441541"/>
            <a:ext cx="5812684" cy="68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8140FA4-8E34-44FC-892E-77605DF46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3916262"/>
            <a:ext cx="5812684" cy="68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F54D1C6-6054-4D92-8491-9B17054F9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3390983"/>
            <a:ext cx="5812684" cy="6842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92E33130-8C68-470F-93B5-E543F7B14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2865704"/>
            <a:ext cx="5812684" cy="6842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A412945-22A8-4FC7-A2FC-AA4C406830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04" y="2340425"/>
            <a:ext cx="5812684" cy="6842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5A13E3-8B82-4C06-89E4-14E691720407}"/>
              </a:ext>
            </a:extLst>
          </p:cNvPr>
          <p:cNvSpPr txBox="1"/>
          <p:nvPr/>
        </p:nvSpPr>
        <p:spPr>
          <a:xfrm>
            <a:off x="1412071" y="2323177"/>
            <a:ext cx="46609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ro-RO" sz="2000" b="1" smtClean="0"/>
              <a:t>De </a:t>
            </a:r>
            <a:r>
              <a:rPr lang="ro-RO" sz="2000" b="1" smtClean="0"/>
              <a:t>păcat</a:t>
            </a:r>
            <a:r>
              <a:rPr lang="ro-RO" sz="2000" b="1" smtClean="0"/>
              <a:t> </a:t>
            </a:r>
            <a:r>
              <a:rPr lang="ro-RO" sz="2000" b="1" smtClean="0"/>
              <a:t>(Romani</a:t>
            </a:r>
            <a:r>
              <a:rPr lang="ro-RO" sz="2000" b="1" smtClean="0"/>
              <a:t> </a:t>
            </a:r>
            <a:r>
              <a:rPr lang="ro-RO" sz="2000" b="1" smtClean="0"/>
              <a:t>6:18)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</a:t>
            </a:r>
            <a:r>
              <a:rPr lang="ro-RO" sz="2000" b="1" smtClean="0"/>
              <a:t>osândire </a:t>
            </a:r>
            <a:r>
              <a:rPr lang="ro-RO" sz="2000" b="1" smtClean="0"/>
              <a:t>(Romani</a:t>
            </a:r>
            <a:r>
              <a:rPr lang="ro-RO" sz="2000" b="1" smtClean="0"/>
              <a:t> </a:t>
            </a:r>
            <a:r>
              <a:rPr lang="ro-RO" sz="2000" b="1" smtClean="0"/>
              <a:t>8:1)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corupția </a:t>
            </a:r>
            <a:r>
              <a:rPr lang="ro-RO" sz="2000" b="1"/>
              <a:t>lumii </a:t>
            </a:r>
            <a:r>
              <a:rPr lang="ro-RO" sz="2000" b="1" smtClean="0"/>
              <a:t>(</a:t>
            </a:r>
            <a:r>
              <a:rPr lang="ro-RO" sz="2000" b="1" smtClean="0"/>
              <a:t>Galateni</a:t>
            </a:r>
            <a:r>
              <a:rPr lang="ro-RO" sz="2000" b="1" smtClean="0"/>
              <a:t> </a:t>
            </a:r>
            <a:r>
              <a:rPr lang="ro-RO" sz="2000" b="1" smtClean="0"/>
              <a:t>1:4)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blestemul </a:t>
            </a:r>
            <a:r>
              <a:rPr lang="ro-RO" sz="2000" b="1"/>
              <a:t>Legii </a:t>
            </a:r>
            <a:r>
              <a:rPr lang="ro-RO" sz="2000" b="1" smtClean="0"/>
              <a:t>(</a:t>
            </a:r>
            <a:r>
              <a:rPr lang="ro-RO" sz="2000" b="1" smtClean="0"/>
              <a:t>Galateni</a:t>
            </a:r>
            <a:r>
              <a:rPr lang="ro-RO" sz="2000" b="1" smtClean="0"/>
              <a:t> </a:t>
            </a:r>
            <a:r>
              <a:rPr lang="ro-RO" sz="2000" b="1" smtClean="0"/>
              <a:t>3:13)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</a:t>
            </a:r>
            <a:r>
              <a:rPr lang="ro-RO" sz="2000" b="1" smtClean="0"/>
              <a:t>idolatrie (</a:t>
            </a:r>
            <a:r>
              <a:rPr lang="ro-RO" sz="2000" b="1" smtClean="0"/>
              <a:t>Galateni</a:t>
            </a:r>
            <a:r>
              <a:rPr lang="ro-RO" sz="2000" b="1" smtClean="0"/>
              <a:t> </a:t>
            </a:r>
            <a:r>
              <a:rPr lang="ro-RO" sz="2000" b="1" smtClean="0"/>
              <a:t>4:8)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robia </a:t>
            </a:r>
            <a:r>
              <a:rPr lang="ro-RO" sz="2000" b="1"/>
              <a:t>Legii </a:t>
            </a:r>
            <a:r>
              <a:rPr lang="ro-RO" sz="2000" b="1" smtClean="0"/>
              <a:t>(</a:t>
            </a:r>
            <a:r>
              <a:rPr lang="ro-RO" sz="2000" b="1" smtClean="0"/>
              <a:t>Galateni</a:t>
            </a:r>
            <a:r>
              <a:rPr lang="ro-RO" sz="2000" b="1" smtClean="0"/>
              <a:t> </a:t>
            </a:r>
            <a:r>
              <a:rPr lang="ro-RO" sz="2000" b="1" smtClean="0"/>
              <a:t>5:1)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</a:t>
            </a:r>
            <a:r>
              <a:rPr lang="ro-RO" sz="2000" b="1"/>
              <a:t>diavol </a:t>
            </a:r>
            <a:r>
              <a:rPr lang="ro-RO" sz="2000" b="1" smtClean="0"/>
              <a:t>(</a:t>
            </a:r>
            <a:r>
              <a:rPr lang="ro-RO" sz="2000" b="1" smtClean="0"/>
              <a:t>Evrei</a:t>
            </a:r>
            <a:r>
              <a:rPr lang="ro-RO" sz="2000" b="1" smtClean="0"/>
              <a:t> </a:t>
            </a:r>
            <a:r>
              <a:rPr lang="ro-RO" sz="2000" b="1" smtClean="0"/>
              <a:t>2:14)</a:t>
            </a:r>
            <a:endParaRPr lang="ro-RO" sz="2000" b="1" smtClean="0"/>
          </a:p>
          <a:p>
            <a:pPr>
              <a:lnSpc>
                <a:spcPts val="4100"/>
              </a:lnSpc>
            </a:pPr>
            <a:r>
              <a:rPr lang="ro-RO" sz="2000" b="1" smtClean="0"/>
              <a:t>De moartea </a:t>
            </a:r>
            <a:r>
              <a:rPr lang="ro-RO" sz="2000" b="1"/>
              <a:t>veșnică </a:t>
            </a:r>
            <a:r>
              <a:rPr lang="ro-RO" sz="2000" b="1" smtClean="0"/>
              <a:t>(</a:t>
            </a:r>
            <a:r>
              <a:rPr lang="ro-RO" sz="2000" b="1" smtClean="0"/>
              <a:t>Evrei </a:t>
            </a:r>
            <a:r>
              <a:rPr lang="ro-RO" sz="2000" b="1" smtClean="0"/>
              <a:t>2:15)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197886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46819B-2267-4FDF-A660-149703B75DB0}"/>
              </a:ext>
            </a:extLst>
          </p:cNvPr>
          <p:cNvSpPr/>
          <p:nvPr/>
        </p:nvSpPr>
        <p:spPr>
          <a:xfrm>
            <a:off x="1613140" y="66978"/>
            <a:ext cx="75308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54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2">
                    <a:lumMod val="75000"/>
                  </a:schemeClr>
                </a:solidFill>
              </a:rPr>
              <a:t>LIBERTATEA </a:t>
            </a:r>
            <a:r>
              <a:rPr lang="ro-RO" sz="4400" b="1">
                <a:ln/>
                <a:solidFill>
                  <a:schemeClr val="accent2">
                    <a:lumMod val="75000"/>
                  </a:schemeClr>
                </a:solidFill>
              </a:rPr>
              <a:t>ÎN </a:t>
            </a:r>
            <a:r>
              <a:rPr lang="ro-RO" sz="4400" b="1" smtClean="0">
                <a:ln/>
                <a:solidFill>
                  <a:schemeClr val="accent2">
                    <a:lumMod val="75000"/>
                  </a:schemeClr>
                </a:solidFill>
              </a:rPr>
              <a:t>HRISTOS</a:t>
            </a:r>
            <a:endParaRPr lang="ro-RO" sz="4400" b="1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127E52F-4222-4F37-B441-F440A06AFEC0}"/>
              </a:ext>
            </a:extLst>
          </p:cNvPr>
          <p:cNvSpPr/>
          <p:nvPr/>
        </p:nvSpPr>
        <p:spPr>
          <a:xfrm>
            <a:off x="1111649" y="892398"/>
            <a:ext cx="7591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“Rămâ</a:t>
            </a:r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neţi dar tari, şi nu vă plecaţi iarăş supt jugul </a:t>
            </a:r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robiei</a:t>
            </a:r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.</a:t>
            </a:r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5:1)</a:t>
            </a:r>
            <a:endParaRPr lang="ro-RO" sz="16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55414D-CD64-46E8-A61D-DEE63AD0FC99}"/>
              </a:ext>
            </a:extLst>
          </p:cNvPr>
          <p:cNvSpPr txBox="1"/>
          <p:nvPr/>
        </p:nvSpPr>
        <p:spPr>
          <a:xfrm>
            <a:off x="5581289" y="1899349"/>
            <a:ext cx="32435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Noi nu am plătit pentru libertatea noastră. Isus  a fost Cel care a plătit acest preț la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Cruce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Corinteni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6:20; 7:23).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trebuie să facem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nimic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o-RO" sz="2000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păzim </a:t>
            </a:r>
            <a:r>
              <a:rPr lang="ro-RO" sz="2000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Legea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pentru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ajunge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liberi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Facem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voia Tatălui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nostru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o-RO" sz="2000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păzim </a:t>
            </a:r>
            <a:r>
              <a:rPr lang="ro-RO" sz="2000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Legea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deoarece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SUNTEM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copii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Dumnezeu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Libertatea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noastră este cimentată în relația noastră cu Isus Hristos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A50343F-0312-4610-90FB-857C4B5DAE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377" y="1899349"/>
            <a:ext cx="2002287" cy="15017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2CAF952-E399-4878-9D82-5C2466B5A6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66377" y="1778576"/>
            <a:ext cx="2135198" cy="28883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65A26BF-FAB1-4357-A208-7095653392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66377" y="4752850"/>
            <a:ext cx="2135198" cy="18790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1F69BD7-D56E-49CC-ABF8-27D27C38AC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378" y="3493698"/>
            <a:ext cx="2002286" cy="29377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19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CAF995-55CF-4CDB-BE6F-C83C9AAD3072}"/>
              </a:ext>
            </a:extLst>
          </p:cNvPr>
          <p:cNvSpPr/>
          <p:nvPr/>
        </p:nvSpPr>
        <p:spPr>
          <a:xfrm>
            <a:off x="1828800" y="0"/>
            <a:ext cx="7315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">
                <a:rot lat="0" lon="0" rev="7800000"/>
              </a:lightRig>
            </a:scene3d>
            <a:sp3d extrusionH="57150" contourW="25400">
              <a:bevelT w="69850" h="69850" prst="divot"/>
              <a:contourClr>
                <a:srgbClr val="062A61"/>
              </a:contourClr>
            </a:sp3d>
          </a:bodyPr>
          <a:lstStyle/>
          <a:p>
            <a:pPr algn="ctr"/>
            <a:r>
              <a:rPr lang="ro-RO" sz="4400" b="1">
                <a:ln w="22225">
                  <a:noFill/>
                  <a:prstDash val="solid"/>
                </a:ln>
                <a:solidFill>
                  <a:srgbClr val="FFFF99"/>
                </a:solidFill>
              </a:rPr>
              <a:t>LIBERTATE </a:t>
            </a:r>
            <a:r>
              <a:rPr lang="ro-RO" sz="4400" b="1">
                <a:ln w="22225">
                  <a:noFill/>
                  <a:prstDash val="solid"/>
                </a:ln>
                <a:solidFill>
                  <a:srgbClr val="FFFF99"/>
                </a:solidFill>
              </a:rPr>
              <a:t>ȘI </a:t>
            </a:r>
            <a:r>
              <a:rPr lang="ro-RO" sz="4400" b="1" smtClean="0">
                <a:ln w="22225">
                  <a:noFill/>
                  <a:prstDash val="solid"/>
                </a:ln>
                <a:solidFill>
                  <a:srgbClr val="FFFF99"/>
                </a:solidFill>
              </a:rPr>
              <a:t>LEGALISM</a:t>
            </a:r>
            <a:endParaRPr lang="ro-RO" sz="4400" b="1">
              <a:ln w="22225">
                <a:noFill/>
                <a:prstDash val="solid"/>
              </a:ln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124F3D3-93B4-4E34-9FCD-921BFDFD5DB6}"/>
              </a:ext>
            </a:extLst>
          </p:cNvPr>
          <p:cNvSpPr/>
          <p:nvPr/>
        </p:nvSpPr>
        <p:spPr>
          <a:xfrm>
            <a:off x="2031520" y="735527"/>
            <a:ext cx="711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Ascultați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 Eu, Pavel, vă spun că, dacă voi </a:t>
            </a:r>
            <a:r>
              <a:rPr lang="ro-RO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veți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ro-RO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circumciși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Cristos nu vă va mai fi de nici un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folos”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(Galateni 5:2 </a:t>
            </a:r>
            <a:r>
              <a:rPr lang="ro-RO" sz="16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510ECF-9FC4-4BE3-8C97-F8B5784CE4F3}"/>
              </a:ext>
            </a:extLst>
          </p:cNvPr>
          <p:cNvSpPr txBox="1"/>
          <p:nvPr/>
        </p:nvSpPr>
        <p:spPr>
          <a:xfrm>
            <a:off x="2031520" y="1353831"/>
            <a:ext cx="687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De ce era atât de importantă pentru Pavel o mică tăietură în carne, o acțiune </a:t>
            </a:r>
            <a:r>
              <a:rPr lang="ro-RO" sz="2000" b="1"/>
              <a:t>aparent </a:t>
            </a:r>
            <a:r>
              <a:rPr lang="ro-RO" sz="2000" b="1" smtClean="0"/>
              <a:t>nesemnificativă</a:t>
            </a:r>
            <a:r>
              <a:rPr lang="ro-RO" sz="2000" b="1" smtClean="0"/>
              <a:t>? (</a:t>
            </a:r>
            <a:r>
              <a:rPr lang="ro-RO" sz="2000" b="1" smtClean="0"/>
              <a:t>Galateni </a:t>
            </a:r>
            <a:r>
              <a:rPr lang="ro-RO" sz="2000" b="1" smtClean="0"/>
              <a:t>5:2-12)</a:t>
            </a:r>
            <a:endParaRPr lang="ro-RO" sz="2000" b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CF7FFA-7D22-48AF-B9AF-33FA2C3CA57E}"/>
              </a:ext>
            </a:extLst>
          </p:cNvPr>
          <p:cNvSpPr txBox="1"/>
          <p:nvPr/>
        </p:nvSpPr>
        <p:spPr>
          <a:xfrm>
            <a:off x="81946" y="2129768"/>
            <a:ext cx="44727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62A61"/>
              </a:buClr>
              <a:buFont typeface="+mj-lt"/>
              <a:buAutoNum type="arabicPeriod"/>
            </a:pPr>
            <a:r>
              <a:rPr lang="ro-RO" sz="2000" b="1" dirty="0"/>
              <a:t>Cel ce se </a:t>
            </a:r>
            <a:r>
              <a:rPr lang="ro-RO" sz="2000" b="1" dirty="0" smtClean="0"/>
              <a:t>circumcizia, se </a:t>
            </a:r>
            <a:r>
              <a:rPr lang="ro-RO" sz="2000" b="1" dirty="0"/>
              <a:t>angaja să păstreze TOATĂ legea dacă vrea să fie mântuit </a:t>
            </a:r>
            <a:r>
              <a:rPr lang="ro-RO" sz="2000" b="1" dirty="0" smtClean="0"/>
              <a:t>(v. 3).</a:t>
            </a:r>
          </a:p>
          <a:p>
            <a:pPr marL="342900" indent="-342900">
              <a:buClr>
                <a:srgbClr val="062A61"/>
              </a:buClr>
              <a:buFont typeface="+mj-lt"/>
              <a:buAutoNum type="arabicPeriod"/>
            </a:pPr>
            <a:r>
              <a:rPr lang="ro-RO" sz="2000" b="1" dirty="0" smtClean="0"/>
              <a:t>Căutând </a:t>
            </a:r>
            <a:r>
              <a:rPr lang="ro-RO" sz="2000" b="1" dirty="0" err="1"/>
              <a:t>îndreptățirea</a:t>
            </a:r>
            <a:r>
              <a:rPr lang="ro-RO" sz="2000" b="1" dirty="0"/>
              <a:t> prin fapte, este respinsă </a:t>
            </a:r>
            <a:r>
              <a:rPr lang="ro-RO" sz="2000" b="1" dirty="0" err="1"/>
              <a:t>îndreptățirea</a:t>
            </a:r>
            <a:r>
              <a:rPr lang="ro-RO" sz="2000" b="1" dirty="0"/>
              <a:t> prevăzută de Dumnezeu în Hristos </a:t>
            </a:r>
            <a:r>
              <a:rPr lang="ro-RO" sz="2000" b="1" dirty="0" smtClean="0"/>
              <a:t>(v. 4).</a:t>
            </a:r>
          </a:p>
          <a:p>
            <a:pPr marL="342900" indent="-342900">
              <a:buClr>
                <a:srgbClr val="062A61"/>
              </a:buClr>
              <a:buFont typeface="+mj-lt"/>
              <a:buAutoNum type="arabicPeriod"/>
            </a:pPr>
            <a:r>
              <a:rPr lang="ro-RO" sz="2000" b="1" dirty="0" smtClean="0"/>
              <a:t>Se </a:t>
            </a:r>
            <a:r>
              <a:rPr lang="ro-RO" sz="2000" b="1" dirty="0" err="1"/>
              <a:t>oprește</a:t>
            </a:r>
            <a:r>
              <a:rPr lang="ro-RO" sz="2000" b="1" dirty="0"/>
              <a:t> </a:t>
            </a:r>
            <a:r>
              <a:rPr lang="ro-RO" sz="2000" b="1" dirty="0" err="1"/>
              <a:t>creșterea</a:t>
            </a:r>
            <a:r>
              <a:rPr lang="ro-RO" sz="2000" b="1" dirty="0"/>
              <a:t> spirituală, deoarece sunt puse piedici pe cale </a:t>
            </a:r>
            <a:r>
              <a:rPr lang="ro-RO" sz="2000" b="1" dirty="0" smtClean="0"/>
              <a:t> (v. 7).</a:t>
            </a:r>
          </a:p>
          <a:p>
            <a:pPr marL="342900" indent="-342900">
              <a:buClr>
                <a:srgbClr val="062A61"/>
              </a:buClr>
              <a:buFont typeface="+mj-lt"/>
              <a:buAutoNum type="arabicPeriod"/>
            </a:pPr>
            <a:r>
              <a:rPr lang="ro-RO" sz="2000" b="1" dirty="0" smtClean="0"/>
              <a:t>Circumcizia </a:t>
            </a:r>
            <a:r>
              <a:rPr lang="ro-RO" sz="2000" b="1" dirty="0"/>
              <a:t>ia </a:t>
            </a:r>
            <a:r>
              <a:rPr lang="ro-RO" sz="2000" b="1" dirty="0" smtClean="0"/>
              <a:t>„piedica</a:t>
            </a:r>
            <a:r>
              <a:rPr lang="ro-RO" sz="2000" b="1" dirty="0" smtClean="0"/>
              <a:t>” crucii. Când </a:t>
            </a:r>
            <a:r>
              <a:rPr lang="ro-RO" sz="2000" b="1" dirty="0"/>
              <a:t>vrei să te salvezi prin propriile </a:t>
            </a:r>
            <a:r>
              <a:rPr lang="ro-RO" sz="2000" b="1" dirty="0" err="1"/>
              <a:t>forțe</a:t>
            </a:r>
            <a:r>
              <a:rPr lang="ro-RO" sz="2000" b="1" dirty="0"/>
              <a:t>, crucea este o piedică pentru orgoliul uman, deoarece trebuie să </a:t>
            </a:r>
            <a:r>
              <a:rPr lang="ro-RO" sz="2000" b="1" dirty="0" err="1"/>
              <a:t>recunoaștem</a:t>
            </a:r>
            <a:r>
              <a:rPr lang="ro-RO" sz="2000" b="1" dirty="0"/>
              <a:t> că depindem complet de </a:t>
            </a:r>
            <a:r>
              <a:rPr lang="ro-RO" sz="2000" b="1" dirty="0" smtClean="0"/>
              <a:t>Hristos (v. 11).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F2D8B0B-F73D-4F7D-ADE8-EDFA2E1640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0836" y="2139351"/>
            <a:ext cx="4414982" cy="3237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stc.obolog.net/multimedia/fotos/384000/383017/383017-195624_s.jpg">
            <a:extLst>
              <a:ext uri="{FF2B5EF4-FFF2-40B4-BE49-F238E27FC236}">
                <a16:creationId xmlns:a16="http://schemas.microsoft.com/office/drawing/2014/main" xmlns="" id="{F108D83B-2F62-4C7E-91A2-E66BF94C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340" y="141597"/>
            <a:ext cx="1872671" cy="1872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63CADC4-F314-45F7-A400-67FEAEEF288A}"/>
              </a:ext>
            </a:extLst>
          </p:cNvPr>
          <p:cNvSpPr txBox="1"/>
          <p:nvPr/>
        </p:nvSpPr>
        <p:spPr>
          <a:xfrm>
            <a:off x="5141345" y="5454925"/>
            <a:ext cx="376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Pericolul este atât de mare încât Pavel spune despre cei care îndeamnă la </a:t>
            </a:r>
            <a:r>
              <a:rPr lang="ro-RO" sz="2000" b="1" dirty="0" smtClean="0"/>
              <a:t>circumcizie „de </a:t>
            </a:r>
            <a:r>
              <a:rPr lang="ro-RO" sz="2000" b="1" dirty="0"/>
              <a:t>s-ar tăia chiar de </a:t>
            </a:r>
            <a:r>
              <a:rPr lang="ro-RO" sz="2000" b="1" dirty="0" smtClean="0"/>
              <a:t>tot!” (v. 12 </a:t>
            </a:r>
            <a:r>
              <a:rPr lang="ro-RO" sz="2000" b="1" dirty="0" err="1" smtClean="0"/>
              <a:t>GBV</a:t>
            </a:r>
            <a:r>
              <a:rPr lang="ro-RO" sz="2000" b="1" dirty="0" smtClean="0"/>
              <a:t>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4334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B87A8BF-22FD-4BAD-822C-EE6F81DC6E40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LIBERTATE </a:t>
            </a:r>
            <a:r>
              <a:rPr lang="ro-RO" sz="4400" b="1">
                <a:ln w="66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ȘI </a:t>
            </a:r>
            <a:r>
              <a:rPr lang="ro-RO" sz="4400" b="1" smtClean="0">
                <a:ln w="66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LIBERTINAJ</a:t>
            </a:r>
            <a:endParaRPr lang="ro-RO" sz="4400" b="1">
              <a:ln w="66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7B4F32F-D97E-45FA-9A30-F5510468B26B}"/>
              </a:ext>
            </a:extLst>
          </p:cNvPr>
          <p:cNvSpPr/>
          <p:nvPr/>
        </p:nvSpPr>
        <p:spPr>
          <a:xfrm>
            <a:off x="3523891" y="956904"/>
            <a:ext cx="5495026" cy="163121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o-RO" sz="2000" b="1" dirty="0" smtClean="0">
                <a:solidFill>
                  <a:srgbClr val="595B5B"/>
                </a:solidFill>
                <a:latin typeface="Comic Sans MS" panose="030F0702030302020204" pitchFamily="66" charset="0"/>
              </a:rPr>
              <a:t>„Fraţilor</a:t>
            </a:r>
            <a:r>
              <a:rPr lang="ro-RO" sz="2000" b="1" dirty="0" smtClean="0">
                <a:solidFill>
                  <a:srgbClr val="595B5B"/>
                </a:solidFill>
                <a:latin typeface="Comic Sans MS" panose="030F0702030302020204" pitchFamily="66" charset="0"/>
              </a:rPr>
              <a:t>, voi aţi fost chemaţi la slobozenie. Numai, nu faceţi din slobozenie o pricină ca să trăiţi pentru firea pământească, ci slujiţi-vă unii altora în dragoste.” </a:t>
            </a:r>
            <a:r>
              <a:rPr lang="ro-RO" b="1" dirty="0" smtClean="0">
                <a:solidFill>
                  <a:srgbClr val="595B5B"/>
                </a:solidFill>
                <a:latin typeface="Comic Sans MS" panose="030F0702030302020204" pitchFamily="66" charset="0"/>
              </a:rPr>
              <a:t>(Galateni 5:13)</a:t>
            </a:r>
            <a:endParaRPr lang="ro-RO" b="1" dirty="0">
              <a:solidFill>
                <a:srgbClr val="595B5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A335A08-191B-428D-A808-4AC5EAFC7071}"/>
              </a:ext>
            </a:extLst>
          </p:cNvPr>
          <p:cNvSpPr txBox="1"/>
          <p:nvPr/>
        </p:nvSpPr>
        <p:spPr>
          <a:xfrm>
            <a:off x="3398808" y="2881223"/>
            <a:ext cx="5745192" cy="40164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effectLst/>
              </a:rPr>
              <a:t>Cum trebuie să trăiască persoana care nu caută să se salveze prin fapte? Trebuie să trăiască înstrăinat de orice lege sau poruncă? Poate trăi în păcat fără a-i fi afectată mântuirea </a:t>
            </a:r>
            <a:r>
              <a:rPr lang="ro-RO" sz="2000" b="1" dirty="0" smtClean="0">
                <a:effectLst/>
              </a:rPr>
              <a:t> (1 </a:t>
            </a:r>
            <a:r>
              <a:rPr lang="ro-RO" sz="2000" b="1" dirty="0">
                <a:effectLst/>
              </a:rPr>
              <a:t>Ioan </a:t>
            </a:r>
            <a:r>
              <a:rPr lang="ro-RO" sz="2000" b="1" dirty="0" smtClean="0">
                <a:effectLst/>
              </a:rPr>
              <a:t>3:4)?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„Cum </a:t>
            </a:r>
            <a:r>
              <a:rPr lang="ro-RO" sz="2000" b="1" dirty="0">
                <a:effectLst/>
              </a:rPr>
              <a:t>se poate ca noi, care am murit </a:t>
            </a:r>
            <a:r>
              <a:rPr lang="ro-RO" sz="2000" b="1" dirty="0" err="1">
                <a:effectLst/>
              </a:rPr>
              <a:t>față</a:t>
            </a:r>
            <a:r>
              <a:rPr lang="ro-RO" sz="2000" b="1" dirty="0">
                <a:effectLst/>
              </a:rPr>
              <a:t> de păcat , să continuăm să trăim în </a:t>
            </a:r>
            <a:r>
              <a:rPr lang="ro-RO" sz="2000" b="1" dirty="0" smtClean="0">
                <a:effectLst/>
              </a:rPr>
              <a:t>el?” (Romani 6:2 </a:t>
            </a:r>
            <a:r>
              <a:rPr lang="ro-RO" sz="2000" b="1" dirty="0" err="1" smtClean="0">
                <a:effectLst/>
              </a:rPr>
              <a:t>NTR</a:t>
            </a:r>
            <a:r>
              <a:rPr lang="ro-RO" sz="2000" b="1" dirty="0" smtClean="0">
                <a:effectLst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effectLst/>
              </a:rPr>
              <a:t>În </a:t>
            </a:r>
            <a:r>
              <a:rPr lang="ro-RO" sz="2000" b="1" dirty="0">
                <a:effectLst/>
              </a:rPr>
              <a:t>loc să ne satisfacem propriile plăceri, libertatea noastră trebuie să ne conducă la </a:t>
            </a:r>
            <a:r>
              <a:rPr lang="ro-RO" sz="2000" b="1" dirty="0" smtClean="0">
                <a:effectLst/>
              </a:rPr>
              <a:t>slujire [să </a:t>
            </a:r>
            <a:r>
              <a:rPr lang="ro-RO" sz="2000" b="1" dirty="0">
                <a:effectLst/>
              </a:rPr>
              <a:t>ne facem </a:t>
            </a:r>
            <a:r>
              <a:rPr lang="ro-RO" sz="2000" b="1" dirty="0" smtClean="0">
                <a:effectLst/>
              </a:rPr>
              <a:t>robi] din dragoste.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effectLst/>
              </a:rPr>
              <a:t>Cel </a:t>
            </a:r>
            <a:r>
              <a:rPr lang="ro-RO" sz="2000" b="1" dirty="0">
                <a:effectLst/>
              </a:rPr>
              <a:t>ce se face în mod voluntar slujitor </a:t>
            </a:r>
            <a:r>
              <a:rPr lang="ro-RO" sz="2000" b="1" dirty="0" smtClean="0">
                <a:effectLst/>
              </a:rPr>
              <a:t>[rob] din </a:t>
            </a:r>
            <a:r>
              <a:rPr lang="ro-RO" sz="2000" b="1" dirty="0">
                <a:effectLst/>
              </a:rPr>
              <a:t>dragoste pentru </a:t>
            </a:r>
            <a:r>
              <a:rPr lang="ro-RO" sz="2000" b="1" dirty="0" smtClean="0">
                <a:effectLst/>
              </a:rPr>
              <a:t>aproapele, </a:t>
            </a:r>
            <a:r>
              <a:rPr lang="ro-RO" sz="2000" b="1" dirty="0" err="1" smtClean="0"/>
              <a:t>î</a:t>
            </a:r>
            <a:r>
              <a:rPr lang="ro-RO" sz="2000" b="1" dirty="0" err="1" smtClean="0">
                <a:effectLst/>
              </a:rPr>
              <a:t>mplinește</a:t>
            </a:r>
            <a:r>
              <a:rPr lang="ro-RO" sz="2000" b="1" dirty="0" smtClean="0">
                <a:effectLst/>
              </a:rPr>
              <a:t> </a:t>
            </a:r>
            <a:r>
              <a:rPr lang="ro-RO" sz="2000" b="1" dirty="0">
                <a:effectLst/>
              </a:rPr>
              <a:t>întreaga Lege </a:t>
            </a:r>
            <a:r>
              <a:rPr lang="ro-RO" sz="2000" b="1" dirty="0" smtClean="0">
                <a:effectLst/>
              </a:rPr>
              <a:t>(Roman</a:t>
            </a:r>
            <a:r>
              <a:rPr lang="ro-RO" sz="2000" b="1" dirty="0" smtClean="0"/>
              <a:t>i </a:t>
            </a:r>
            <a:r>
              <a:rPr lang="ro-RO" sz="2000" b="1" dirty="0" smtClean="0">
                <a:effectLst/>
              </a:rPr>
              <a:t>13:10).</a:t>
            </a:r>
            <a:endParaRPr lang="ro-RO" sz="2000" b="1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F808883-0FE1-42A8-AD29-56DA338EE9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091" y="4921955"/>
            <a:ext cx="2510287" cy="189291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A56EA2D-5583-49D5-9C5A-C4778DE17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956" y="862509"/>
            <a:ext cx="2613804" cy="13048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55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30403FA-DEED-440E-9A33-7281F892FA29}"/>
              </a:ext>
            </a:extLst>
          </p:cNvPr>
          <p:cNvSpPr/>
          <p:nvPr/>
        </p:nvSpPr>
        <p:spPr>
          <a:xfrm>
            <a:off x="4218317" y="165375"/>
            <a:ext cx="49256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000" b="1">
                <a:ln/>
                <a:solidFill>
                  <a:srgbClr val="EEBD54"/>
                </a:solidFill>
              </a:rPr>
              <a:t>LIBERTATEA </a:t>
            </a:r>
            <a:r>
              <a:rPr lang="ro-RO" sz="4000" b="1">
                <a:ln/>
                <a:solidFill>
                  <a:srgbClr val="EEBD54"/>
                </a:solidFill>
              </a:rPr>
              <a:t>ȘI </a:t>
            </a:r>
            <a:r>
              <a:rPr lang="ro-RO" sz="4000" b="1" smtClean="0">
                <a:ln/>
                <a:solidFill>
                  <a:srgbClr val="EEBD54"/>
                </a:solidFill>
              </a:rPr>
              <a:t>LEGEA</a:t>
            </a:r>
            <a:endParaRPr lang="ro-RO" sz="4000" b="1">
              <a:ln/>
              <a:solidFill>
                <a:srgbClr val="EEBD5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9334CA3-10C8-4E0B-9976-CB2F2E2D6DD7}"/>
              </a:ext>
            </a:extLst>
          </p:cNvPr>
          <p:cNvSpPr/>
          <p:nvPr/>
        </p:nvSpPr>
        <p:spPr>
          <a:xfrm>
            <a:off x="586601" y="255324"/>
            <a:ext cx="3807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„fiindcă </a:t>
            </a:r>
            <a:r>
              <a:rPr lang="ro-RO" b="1" dirty="0">
                <a:solidFill>
                  <a:srgbClr val="FFFF99"/>
                </a:solidFill>
                <a:latin typeface="Comic Sans MS" panose="030F0702030302020204" pitchFamily="66" charset="0"/>
              </a:rPr>
              <a:t>toată legea este împlinită într-un singur cuvânt, în acesta: Să </a:t>
            </a:r>
            <a:r>
              <a:rPr lang="ro-RO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iubești</a:t>
            </a:r>
            <a:r>
              <a:rPr lang="ro-RO" b="1" dirty="0">
                <a:solidFill>
                  <a:srgbClr val="FFFF99"/>
                </a:solidFill>
                <a:latin typeface="Comic Sans MS" panose="030F0702030302020204" pitchFamily="66" charset="0"/>
              </a:rPr>
              <a:t> pe aproapele tău ca pe tine </a:t>
            </a:r>
            <a:r>
              <a:rPr lang="ro-RO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însuți</a:t>
            </a:r>
            <a:r>
              <a:rPr lang="ro-RO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(Galateni 5:14 </a:t>
            </a:r>
            <a:r>
              <a:rPr lang="ro-RO" sz="16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BTF2015</a:t>
            </a:r>
            <a:r>
              <a:rPr lang="ro-RO" sz="16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endParaRPr lang="ro-RO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A21332-4977-4484-BDC9-77E4DB6AD8D8}"/>
              </a:ext>
            </a:extLst>
          </p:cNvPr>
          <p:cNvSpPr txBox="1"/>
          <p:nvPr/>
        </p:nvSpPr>
        <p:spPr>
          <a:xfrm>
            <a:off x="586600" y="1681272"/>
            <a:ext cx="4157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 versetul 3 Pavel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vorbește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împotriva păzirii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Legii.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Totuși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acum ne invită să împlinim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Legea.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Isus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 lăsat clar că nu este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același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lucru a </a:t>
            </a:r>
            <a:r>
              <a:rPr lang="ro-RO" sz="20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împlini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litera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legii cu 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0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împlini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scopul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fiecărei porunci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(Matei 5-7).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Pavel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folosește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cuvântul „a împlini” pentru că înseamnă mult mai mult decât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„a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face”. Acest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tip de ascultate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își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are fundamentul în Isus.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CB80F5-EF6F-4CBC-AFF1-984917CDAC34}"/>
              </a:ext>
            </a:extLst>
          </p:cNvPr>
          <p:cNvSpPr/>
          <p:nvPr/>
        </p:nvSpPr>
        <p:spPr>
          <a:xfrm>
            <a:off x="940278" y="5384745"/>
            <a:ext cx="813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Nu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 abandonarea Legii, nici rezumarea Legii doar la dragoste, ci este modul în care credinciosul poate experimenta adevărata intenție și adevărata semnificație a Legii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! </a:t>
            </a:r>
            <a:endParaRPr lang="ro-RO" sz="2000" b="1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97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0193E7E-A162-471F-9E1D-2F880EB4990D}"/>
              </a:ext>
            </a:extLst>
          </p:cNvPr>
          <p:cNvSpPr/>
          <p:nvPr/>
        </p:nvSpPr>
        <p:spPr>
          <a:xfrm>
            <a:off x="543470" y="303725"/>
            <a:ext cx="83158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200" b="1" dirty="0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„Avem 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datoria de a-L iubi pe Isus ca Mântuitor al nostru. El are dreptul de a ne pretinde dragostea, însă, în loc să facă acesta, el ne invită să îi dăm inima. Ne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chiamă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să mergem cu El pe calea ascultării umile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adevărate.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Invitația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 care ne-o face este o chemare la o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viață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pură, sfântă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fericită – o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viață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pace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odihnă, de libertate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dragoste -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 chemare la a fi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părtași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 o bogată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moștenire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viitoare: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viața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200" b="1" dirty="0" err="1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veșnică</a:t>
            </a:r>
            <a:r>
              <a:rPr lang="ro-RO" sz="2200" b="1" dirty="0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Ce 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alegem, libertatea în Hristos sau sclavia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tirania slujirii lui </a:t>
            </a:r>
            <a:r>
              <a:rPr lang="ro-RO" sz="2200" b="1" dirty="0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Satana?... Dacă 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alegem să trăim cu Hristos în timpul interminabil al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eternității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de ce nu L-am alege acum ca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Cel mai iubit Prieten al nostru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Cel mai de încredere, Îndrumătorul nostru Cel mai bun </a:t>
            </a:r>
            <a:r>
              <a:rPr lang="ro-RO" sz="2200" b="1" dirty="0" err="1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b="1" dirty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Cel mai </a:t>
            </a:r>
            <a:r>
              <a:rPr lang="ro-RO" sz="2200" b="1" dirty="0" err="1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înțelept</a:t>
            </a:r>
            <a:r>
              <a:rPr lang="ro-RO" sz="2200" b="1" dirty="0" smtClean="0">
                <a:solidFill>
                  <a:srgbClr val="244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?”</a:t>
            </a:r>
            <a:endParaRPr lang="ro-RO" sz="2200" b="1" dirty="0">
              <a:solidFill>
                <a:srgbClr val="244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DDA3C16-21B2-439A-B205-FB62A56064D9}"/>
              </a:ext>
            </a:extLst>
          </p:cNvPr>
          <p:cNvSpPr txBox="1"/>
          <p:nvPr/>
        </p:nvSpPr>
        <p:spPr>
          <a:xfrm>
            <a:off x="1737327" y="5564036"/>
            <a:ext cx="3357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smtClean="0">
                <a:solidFill>
                  <a:srgbClr val="24402F"/>
                </a:solidFill>
              </a:rPr>
              <a:t>E.G.W</a:t>
            </a:r>
            <a:r>
              <a:rPr lang="ro-RO" sz="1600" b="1" smtClean="0">
                <a:solidFill>
                  <a:srgbClr val="24402F"/>
                </a:solidFill>
              </a:rPr>
              <a:t>. </a:t>
            </a:r>
            <a:r>
              <a:rPr lang="ro-RO" sz="1600" b="1" smtClean="0">
                <a:solidFill>
                  <a:srgbClr val="24402F"/>
                </a:solidFill>
              </a:rPr>
              <a:t>(Preamăriți </a:t>
            </a:r>
            <a:r>
              <a:rPr lang="ro-RO" sz="1600" b="1">
                <a:solidFill>
                  <a:srgbClr val="24402F"/>
                </a:solidFill>
              </a:rPr>
              <a:t>pe </a:t>
            </a:r>
            <a:r>
              <a:rPr lang="ro-RO" sz="1600" b="1">
                <a:solidFill>
                  <a:srgbClr val="24402F"/>
                </a:solidFill>
              </a:rPr>
              <a:t>Isus</a:t>
            </a:r>
            <a:r>
              <a:rPr lang="ro-RO" sz="1600" b="1" smtClean="0">
                <a:solidFill>
                  <a:srgbClr val="24402F"/>
                </a:solidFill>
              </a:rPr>
              <a:t>,</a:t>
            </a:r>
            <a:r>
              <a:rPr lang="ro-RO" sz="1600" b="1" smtClean="0">
                <a:solidFill>
                  <a:srgbClr val="24402F"/>
                </a:solidFill>
              </a:rPr>
              <a:t> </a:t>
            </a:r>
            <a:r>
              <a:rPr lang="ro-RO" sz="1600" b="1" smtClean="0">
                <a:solidFill>
                  <a:srgbClr val="24402F"/>
                </a:solidFill>
              </a:rPr>
              <a:t>25 </a:t>
            </a:r>
            <a:r>
              <a:rPr lang="ro-RO" sz="1600" b="1" smtClean="0">
                <a:solidFill>
                  <a:srgbClr val="24402F"/>
                </a:solidFill>
              </a:rPr>
              <a:t>martie</a:t>
            </a:r>
            <a:r>
              <a:rPr lang="ro-RO" sz="1600" b="1" smtClean="0">
                <a:solidFill>
                  <a:srgbClr val="24402F"/>
                </a:solidFill>
              </a:rPr>
              <a:t>)</a:t>
            </a:r>
            <a:endParaRPr lang="ro-RO" sz="1600" b="1">
              <a:solidFill>
                <a:srgbClr val="244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1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914</Words>
  <Application>Microsoft Office PowerPoint</Application>
  <PresentationFormat>Expunere pe ecran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11 - Liberi in Hristos</dc:title>
  <dc:subject>Studiu Biblic, Trim. III, 2017 – Evanghelia in Galateni</dc:subject>
  <dc:creator>Sergio Fustero Carreras</dc:creator>
  <cp:keywords>http://www.fustero.net/es/index_ro.php</cp:keywords>
  <cp:lastModifiedBy>Administrator</cp:lastModifiedBy>
  <cp:revision>66</cp:revision>
  <dcterms:created xsi:type="dcterms:W3CDTF">2017-08-09T14:30:50Z</dcterms:created>
  <dcterms:modified xsi:type="dcterms:W3CDTF">2017-09-04T06:48:26Z</dcterms:modified>
</cp:coreProperties>
</file>