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alibri Light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239"/>
    <a:srgbClr val="40420E"/>
    <a:srgbClr val="616515"/>
    <a:srgbClr val="D3DB4F"/>
    <a:srgbClr val="EBB0AF"/>
    <a:srgbClr val="DE807E"/>
    <a:srgbClr val="A92D2B"/>
    <a:srgbClr val="8D1501"/>
    <a:srgbClr val="FEB0A3"/>
    <a:srgbClr val="9A54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92770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3551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55425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91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811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10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21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865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2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73866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839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60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93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68516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00510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3446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8958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6274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29569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05608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C33E-F420-4303-AD8A-778B62926DCF}" type="datetimeFigureOut">
              <a:rPr lang="es-ES" smtClean="0"/>
              <a:pPr/>
              <a:t>23/08/2017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25CE-B01F-4210-A074-D7A93E542F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525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16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atanseorangofs.files.wordpress.com/2012/11/paul-in-prison-001.jpg?w=570">
            <a:extLst>
              <a:ext uri="{FF2B5EF4-FFF2-40B4-BE49-F238E27FC236}">
                <a16:creationId xmlns="" xmlns:a16="http://schemas.microsoft.com/office/drawing/2014/main" id="{4977B633-9319-457A-82AB-58DB49CE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773" y="577970"/>
            <a:ext cx="4390844" cy="56905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DEC0799-6622-4690-ABF6-E52E0ADB38A7}"/>
              </a:ext>
            </a:extLst>
          </p:cNvPr>
          <p:cNvSpPr txBox="1"/>
          <p:nvPr/>
        </p:nvSpPr>
        <p:spPr>
          <a:xfrm>
            <a:off x="0" y="353678"/>
            <a:ext cx="4692774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ro-RO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APELUL LUI PAVEL CĂTRE </a:t>
            </a:r>
            <a:r>
              <a:rPr lang="ro-RO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CREDINCIOȘII</a:t>
            </a:r>
            <a:r>
              <a:rPr lang="ro-RO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GALATENI</a:t>
            </a:r>
            <a:endParaRPr lang="ro-RO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FFFA15D7-BD2D-4388-B819-F606C5D9C995}"/>
              </a:ext>
            </a:extLst>
          </p:cNvPr>
          <p:cNvSpPr txBox="1"/>
          <p:nvPr/>
        </p:nvSpPr>
        <p:spPr>
          <a:xfrm>
            <a:off x="12993" y="5785244"/>
            <a:ext cx="467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>
                <a:solidFill>
                  <a:srgbClr val="996239"/>
                </a:solidFill>
              </a:rPr>
              <a:t>Studiul 9 pentru 26 august 2017</a:t>
            </a:r>
            <a:endParaRPr lang="ro-RO" b="1">
              <a:solidFill>
                <a:srgbClr val="99623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277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/>
          <p:cNvSpPr/>
          <p:nvPr/>
        </p:nvSpPr>
        <p:spPr>
          <a:xfrm>
            <a:off x="5365629" y="405290"/>
            <a:ext cx="3554083" cy="2055446"/>
          </a:xfrm>
          <a:prstGeom prst="roundRect">
            <a:avLst/>
          </a:prstGeom>
          <a:gradFill flip="none" rotWithShape="1">
            <a:gsLst>
              <a:gs pos="0">
                <a:srgbClr val="432712"/>
              </a:gs>
              <a:gs pos="48000">
                <a:srgbClr val="A6602C"/>
              </a:gs>
              <a:gs pos="100000">
                <a:srgbClr val="D89B6E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ctr"/>
            <a:r>
              <a:rPr lang="ro-RO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“Călcaţi pe urmele mele, întrucât şi eu calc pe urmele lui Hristos.”</a:t>
            </a:r>
            <a:br>
              <a:rPr lang="ro-RO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ro-RO" sz="20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(1 Corinteni 11:1) </a:t>
            </a:r>
            <a:endParaRPr lang="ro-RO" sz="20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7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EAF7D9F-C4F2-4F27-B0D9-1055DEE9146F}"/>
              </a:ext>
            </a:extLst>
          </p:cNvPr>
          <p:cNvSpPr txBox="1"/>
          <p:nvPr/>
        </p:nvSpPr>
        <p:spPr>
          <a:xfrm>
            <a:off x="248778" y="3994021"/>
            <a:ext cx="800811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Wingdings" panose="05000000000000000000" pitchFamily="2" charset="2"/>
              <a:buChar char=""/>
            </a:pPr>
            <a:r>
              <a:rPr lang="ro-RO" sz="2400" b="1" smtClean="0">
                <a:solidFill>
                  <a:srgbClr val="FFFF99"/>
                </a:solidFill>
                <a:effectLst>
                  <a:glow rad="190500">
                    <a:srgbClr val="32223E"/>
                  </a:glow>
                </a:effectLst>
              </a:rPr>
              <a:t>Apelul lui Pavel către credincioșii galateni. Galateni 4:12.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"/>
            </a:pPr>
            <a:r>
              <a:rPr lang="ro-RO" sz="2400" b="1" smtClean="0">
                <a:solidFill>
                  <a:schemeClr val="bg1"/>
                </a:solidFill>
                <a:effectLst>
                  <a:glow rad="190500">
                    <a:srgbClr val="32223E"/>
                  </a:glow>
                </a:effectLst>
              </a:rPr>
              <a:t>“Fraților, vă rog”.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"/>
            </a:pPr>
            <a:r>
              <a:rPr lang="ro-RO" sz="2400" b="1" smtClean="0">
                <a:solidFill>
                  <a:schemeClr val="bg1"/>
                </a:solidFill>
                <a:effectLst>
                  <a:glow rad="190500">
                    <a:srgbClr val="32223E"/>
                  </a:glow>
                </a:effectLst>
              </a:rPr>
              <a:t>“să fiți ca mine”.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"/>
            </a:pPr>
            <a:r>
              <a:rPr lang="ro-RO" sz="2400" b="1" smtClean="0">
                <a:solidFill>
                  <a:schemeClr val="bg1"/>
                </a:solidFill>
                <a:effectLst>
                  <a:glow rad="190500">
                    <a:srgbClr val="32223E"/>
                  </a:glow>
                </a:effectLst>
              </a:rPr>
              <a:t>“căci și eu sunt ca voi”.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Wingdings" panose="05000000000000000000" pitchFamily="2" charset="2"/>
              <a:buChar char=""/>
            </a:pPr>
            <a:r>
              <a:rPr lang="ro-RO" sz="2400" b="1" smtClean="0">
                <a:solidFill>
                  <a:srgbClr val="FFFF99"/>
                </a:solidFill>
                <a:effectLst>
                  <a:glow rad="190500">
                    <a:srgbClr val="32223E"/>
                  </a:glow>
                </a:effectLst>
              </a:rPr>
              <a:t>Reamintind începuturile. Galateni 4:13-15.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Wingdings" panose="05000000000000000000" pitchFamily="2" charset="2"/>
              <a:buChar char=""/>
            </a:pPr>
            <a:r>
              <a:rPr lang="ro-RO" sz="2400" b="1" smtClean="0">
                <a:solidFill>
                  <a:srgbClr val="FFFF99"/>
                </a:solidFill>
                <a:effectLst>
                  <a:glow rad="190500">
                    <a:srgbClr val="32223E"/>
                  </a:glow>
                </a:effectLst>
              </a:rPr>
              <a:t>A spune adevărul. Galateni 4:16-20.</a:t>
            </a:r>
            <a:endParaRPr lang="ro-RO" sz="2400" b="1">
              <a:solidFill>
                <a:srgbClr val="FFFF99"/>
              </a:solidFill>
              <a:effectLst>
                <a:glow rad="190500">
                  <a:srgbClr val="32223E"/>
                </a:glo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D4F0FC9-5AAB-4CC4-AC19-464D43A3D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39" y="295189"/>
            <a:ext cx="3299933" cy="3327899"/>
          </a:xfrm>
          <a:prstGeom prst="rect">
            <a:avLst/>
          </a:prstGeom>
          <a:solidFill>
            <a:srgbClr val="FFFFFF">
              <a:shade val="85000"/>
            </a:srgbClr>
          </a:solidFill>
          <a:ln w="130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29C6A96-276E-4FA4-AB88-E714E5B093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449" y="338319"/>
            <a:ext cx="4451230" cy="3338423"/>
          </a:xfrm>
          <a:prstGeom prst="rect">
            <a:avLst/>
          </a:prstGeom>
          <a:solidFill>
            <a:srgbClr val="FFFFFF">
              <a:shade val="85000"/>
            </a:srgbClr>
          </a:solidFill>
          <a:ln w="130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95914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FCC9FA7-B122-4AB1-B4E3-121D00D5164A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300" smtClean="0">
                <a:ln w="12700">
                  <a:solidFill>
                    <a:srgbClr val="523A22"/>
                  </a:solidFill>
                  <a:prstDash val="solid"/>
                </a:ln>
                <a:pattFill prst="narHorz">
                  <a:fgClr>
                    <a:srgbClr val="C09366"/>
                  </a:fgClr>
                  <a:bgClr>
                    <a:srgbClr val="DEC7B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“FRAȚILOR</a:t>
            </a:r>
            <a:r>
              <a:rPr lang="ro-RO" sz="4400" b="1" spc="300" smtClean="0">
                <a:ln w="12700">
                  <a:solidFill>
                    <a:srgbClr val="523A22"/>
                  </a:solidFill>
                  <a:prstDash val="solid"/>
                </a:ln>
                <a:pattFill prst="narHorz">
                  <a:fgClr>
                    <a:srgbClr val="C09366"/>
                  </a:fgClr>
                  <a:bgClr>
                    <a:srgbClr val="DEC7B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o-RO" sz="4400" b="1" spc="300" smtClean="0">
                <a:ln w="12700">
                  <a:solidFill>
                    <a:srgbClr val="523A22"/>
                  </a:solidFill>
                  <a:prstDash val="solid"/>
                </a:ln>
                <a:pattFill prst="narHorz">
                  <a:fgClr>
                    <a:srgbClr val="C09366"/>
                  </a:fgClr>
                  <a:bgClr>
                    <a:srgbClr val="DEC7B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VĂ </a:t>
            </a:r>
            <a:r>
              <a:rPr lang="ro-RO" sz="4400" b="1" spc="300" smtClean="0">
                <a:ln w="12700">
                  <a:solidFill>
                    <a:srgbClr val="523A22"/>
                  </a:solidFill>
                  <a:prstDash val="solid"/>
                </a:ln>
                <a:pattFill prst="narHorz">
                  <a:fgClr>
                    <a:srgbClr val="C09366"/>
                  </a:fgClr>
                  <a:bgClr>
                    <a:srgbClr val="DEC7B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ROG”</a:t>
            </a:r>
            <a:endParaRPr lang="ro-RO" sz="4400" b="1" spc="300">
              <a:ln w="12700">
                <a:solidFill>
                  <a:srgbClr val="523A22"/>
                </a:solidFill>
                <a:prstDash val="solid"/>
              </a:ln>
              <a:pattFill prst="narHorz">
                <a:fgClr>
                  <a:srgbClr val="C09366"/>
                </a:fgClr>
                <a:bgClr>
                  <a:srgbClr val="DEC7B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EDF0E09-174C-4692-B2B4-D25EDB467EA7}"/>
              </a:ext>
            </a:extLst>
          </p:cNvPr>
          <p:cNvSpPr txBox="1"/>
          <p:nvPr/>
        </p:nvSpPr>
        <p:spPr>
          <a:xfrm>
            <a:off x="189789" y="687080"/>
            <a:ext cx="388188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După ce a făcut apel la raționament, Pavel face o rugăminte, o implorare, un apel la inima galatenilor.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Ei erau copiii săi spirituali. Dar, datorită atitudinii pe care o aveau, lucrarea lui părea în van. Era nevoie </a:t>
            </a:r>
            <a:r>
              <a:rPr lang="ro-RO" sz="2000" b="1" smtClean="0"/>
              <a:t>ca </a:t>
            </a:r>
            <a:r>
              <a:rPr lang="ro-RO" sz="2000" b="1" smtClean="0"/>
              <a:t>“să </a:t>
            </a:r>
            <a:r>
              <a:rPr lang="ro-RO" sz="2000" b="1" smtClean="0"/>
              <a:t>simtă </a:t>
            </a:r>
            <a:r>
              <a:rPr lang="ro-RO" sz="2000" b="1" smtClean="0"/>
              <a:t>durerile </a:t>
            </a:r>
            <a:r>
              <a:rPr lang="ro-RO" sz="2000" b="1" smtClean="0"/>
              <a:t>nașterii</a:t>
            </a:r>
            <a:r>
              <a:rPr lang="ro-RO" sz="2000" b="1" smtClean="0"/>
              <a:t>” pentru </a:t>
            </a:r>
            <a:r>
              <a:rPr lang="ro-RO" sz="2000" b="1" smtClean="0"/>
              <a:t>ca ei să se reîntoarcă la conexiunea cu </a:t>
            </a:r>
            <a:r>
              <a:rPr lang="ro-RO" sz="2000" b="1" smtClean="0"/>
              <a:t>Hristos </a:t>
            </a:r>
            <a:r>
              <a:rPr lang="ro-RO" sz="2000" b="1" smtClean="0"/>
              <a:t>(</a:t>
            </a:r>
            <a:r>
              <a:rPr lang="ro-RO" sz="2000" b="1" smtClean="0"/>
              <a:t>Galateni</a:t>
            </a:r>
            <a:r>
              <a:rPr lang="ro-RO" sz="2000" b="1" smtClean="0"/>
              <a:t> </a:t>
            </a:r>
            <a:r>
              <a:rPr lang="ro-RO" sz="2000" b="1" smtClean="0"/>
              <a:t>4:19).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Și-au </a:t>
            </a:r>
            <a:r>
              <a:rPr lang="ro-RO" sz="2000" b="1" smtClean="0"/>
              <a:t>întrerupt creșterea și acum era nevoie să fie transformați complet. Hristos trebuia </a:t>
            </a:r>
            <a:r>
              <a:rPr lang="ro-RO" sz="2000" b="1" smtClean="0"/>
              <a:t>să </a:t>
            </a:r>
            <a:r>
              <a:rPr lang="ro-RO" sz="2000" b="1" smtClean="0"/>
              <a:t>“</a:t>
            </a:r>
            <a:r>
              <a:rPr lang="ro-RO" sz="2000" b="1" smtClean="0"/>
              <a:t>ia </a:t>
            </a:r>
            <a:r>
              <a:rPr lang="ro-RO" sz="2000" b="1" smtClean="0"/>
              <a:t>chip</a:t>
            </a:r>
            <a:r>
              <a:rPr lang="ro-RO" sz="2000" b="1" smtClean="0"/>
              <a:t>” din </a:t>
            </a:r>
            <a:r>
              <a:rPr lang="ro-RO" sz="2000" b="1" smtClean="0"/>
              <a:t>nou </a:t>
            </a:r>
            <a:r>
              <a:rPr lang="ro-RO" sz="2000" b="1" smtClean="0"/>
              <a:t>în </a:t>
            </a:r>
            <a:r>
              <a:rPr lang="ro-RO" sz="2000" b="1" smtClean="0"/>
              <a:t>ei.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Pavel </a:t>
            </a:r>
            <a:r>
              <a:rPr lang="ro-RO" sz="2000" b="1" smtClean="0"/>
              <a:t>nu mai putea fi liniștit până ce nu Îl vedea pe Isus din nou reflectat în cititorii săi</a:t>
            </a:r>
            <a:r>
              <a:rPr lang="ro-RO" sz="2000" b="1" smtClean="0"/>
              <a:t>. </a:t>
            </a:r>
            <a:endParaRPr lang="ro-RO" sz="2000" b="1"/>
          </a:p>
        </p:txBody>
      </p:sp>
      <p:pic>
        <p:nvPicPr>
          <p:cNvPr id="2050" name="Picture 2" descr="https://pastorjesusfigueroa.files.wordpress.com/2014/03/267732_245080698852141_432732_n.jpg">
            <a:extLst>
              <a:ext uri="{FF2B5EF4-FFF2-40B4-BE49-F238E27FC236}">
                <a16:creationId xmlns="" xmlns:a16="http://schemas.microsoft.com/office/drawing/2014/main" id="{79E64A80-0816-47C1-9A1C-4924BF6D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691" y="3340111"/>
            <a:ext cx="4733925" cy="3448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C45D42-11D2-449D-93F4-EC3CFA4B87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17852" y="730210"/>
            <a:ext cx="3657601" cy="2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37879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A623318-EBBA-4536-9E12-DA2EC0F59946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A5408"/>
                  </a:outerShdw>
                </a:effectLst>
              </a:rPr>
              <a:t>“SĂ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A5408"/>
                  </a:outerShdw>
                </a:effectLst>
              </a:rPr>
              <a:t>FIȚI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A5408"/>
                  </a:outerShdw>
                </a:effectLst>
              </a:rPr>
              <a:t>CA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A5408"/>
                  </a:outerShdw>
                </a:effectLst>
              </a:rPr>
              <a:t>MINE”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9A5408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C9EA6C4-9102-4FC3-99F1-CF0B69B33CEC}"/>
              </a:ext>
            </a:extLst>
          </p:cNvPr>
          <p:cNvSpPr txBox="1"/>
          <p:nvPr/>
        </p:nvSpPr>
        <p:spPr>
          <a:xfrm>
            <a:off x="4347674" y="1047284"/>
            <a:ext cx="466455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 diferite ocazii Pavel a cerut să i se imite </a:t>
            </a:r>
            <a:r>
              <a:rPr lang="ro-RO" sz="2000" b="1" dirty="0" smtClean="0"/>
              <a:t>comportamentul (1 Corinteni 11:1; Filipeni 3:17).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 smtClean="0"/>
              <a:t>această ocazie, merge însă mai departe. Asemenea chemării pe care i-a adresat-o regelui </a:t>
            </a:r>
            <a:r>
              <a:rPr lang="ro-RO" sz="2000" b="1" dirty="0" err="1" smtClean="0"/>
              <a:t>Agripa</a:t>
            </a:r>
            <a:r>
              <a:rPr lang="ro-RO" sz="2000" b="1" dirty="0" smtClean="0"/>
              <a:t> </a:t>
            </a:r>
            <a:r>
              <a:rPr lang="ro-RO" sz="2000" b="1" dirty="0" smtClean="0"/>
              <a:t>(Fapte 26:28-29), Pavel </a:t>
            </a:r>
            <a:r>
              <a:rPr lang="ro-RO" sz="2000" b="1" dirty="0" smtClean="0"/>
              <a:t>nu le cere să se </a:t>
            </a:r>
            <a:r>
              <a:rPr lang="ro-RO" sz="2000" b="1" i="1" u="sng" dirty="0" smtClean="0"/>
              <a:t>poarte</a:t>
            </a:r>
            <a:r>
              <a:rPr lang="ro-RO" sz="2000" b="1" dirty="0" smtClean="0"/>
              <a:t> ca el, ci să </a:t>
            </a:r>
            <a:r>
              <a:rPr lang="ro-RO" sz="2000" b="1" i="1" u="sng" dirty="0" smtClean="0"/>
              <a:t>fie</a:t>
            </a:r>
            <a:r>
              <a:rPr lang="ro-RO" sz="2000" b="1" dirty="0" smtClean="0"/>
              <a:t> ca el.</a:t>
            </a:r>
            <a:endParaRPr lang="ro-R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6EFC15A-EB0F-4547-84D8-7E3A22730C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41" y="886960"/>
            <a:ext cx="4028692" cy="297442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83601BE-1EBC-4097-9A48-8EC2571F7A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41" y="4217301"/>
            <a:ext cx="2237619" cy="22376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BB39285-C3CA-43B3-9540-4928D04B12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035" y="3370997"/>
            <a:ext cx="2616112" cy="3389295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29BC027-4192-469D-8926-3C5D873B8293}"/>
              </a:ext>
            </a:extLst>
          </p:cNvPr>
          <p:cNvSpPr/>
          <p:nvPr/>
        </p:nvSpPr>
        <p:spPr>
          <a:xfrm>
            <a:off x="2449901" y="3861384"/>
            <a:ext cx="397213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Dorește ca ei să aibe aceeași experiență creștină pe care el </a:t>
            </a:r>
            <a:r>
              <a:rPr lang="ro-RO" sz="2000" b="1" smtClean="0"/>
              <a:t>o </a:t>
            </a:r>
            <a:r>
              <a:rPr lang="ro-RO" sz="2000" b="1" smtClean="0"/>
              <a:t>are</a:t>
            </a:r>
            <a:r>
              <a:rPr lang="ro-RO" sz="2000" b="1" smtClean="0"/>
              <a:t>; aceeași </a:t>
            </a:r>
            <a:r>
              <a:rPr lang="ro-RO" sz="2000" b="1" smtClean="0"/>
              <a:t>bucurie </a:t>
            </a:r>
            <a:r>
              <a:rPr lang="ro-RO" sz="2000" b="1" smtClean="0"/>
              <a:t>pentru </a:t>
            </a:r>
            <a:r>
              <a:rPr lang="ro-RO" sz="2000" b="1" smtClean="0"/>
              <a:t>mântuire</a:t>
            </a:r>
            <a:r>
              <a:rPr lang="ro-RO" sz="2000" b="1" smtClean="0"/>
              <a:t>; aceeași </a:t>
            </a:r>
            <a:r>
              <a:rPr lang="ro-RO" sz="2000" b="1" smtClean="0"/>
              <a:t>comuniune </a:t>
            </a:r>
            <a:r>
              <a:rPr lang="ro-RO" sz="2000" b="1" smtClean="0"/>
              <a:t>cu </a:t>
            </a:r>
            <a:r>
              <a:rPr lang="ro-RO" sz="2000" b="1" smtClean="0"/>
              <a:t>Hristos.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Galatenii </a:t>
            </a:r>
            <a:r>
              <a:rPr lang="ro-RO" sz="2000" b="1" smtClean="0"/>
              <a:t>ofereau mai multă valoare propriului comportament decât identității lui Hristos. Dacă aceasta nu se va schimba, vor pierde pe deplin comuniunea cu Isus</a:t>
            </a:r>
            <a:r>
              <a:rPr lang="ro-RO" sz="2000" b="1" smtClean="0"/>
              <a:t>. </a:t>
            </a:r>
            <a:endParaRPr lang="ro-RO" sz="2000" b="1"/>
          </a:p>
        </p:txBody>
      </p:sp>
    </p:spTree>
    <p:extLst>
      <p:ext uri="{BB962C8B-B14F-4D97-AF65-F5344CB8AC3E}">
        <p14:creationId xmlns="" xmlns:p14="http://schemas.microsoft.com/office/powerpoint/2010/main" val="3673617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DC9DD3E-F7CD-47D1-8435-A451BD1C9300}"/>
              </a:ext>
            </a:extLst>
          </p:cNvPr>
          <p:cNvSpPr/>
          <p:nvPr/>
        </p:nvSpPr>
        <p:spPr>
          <a:xfrm>
            <a:off x="0" y="375435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rgbClr val="8D15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o-RO" sz="4400" dirty="0" smtClean="0">
                <a:ln w="0"/>
                <a:solidFill>
                  <a:srgbClr val="8D15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CĂCI ȘI EU SUNT CA VOI</a:t>
            </a:r>
            <a:r>
              <a:rPr lang="es-ES" sz="4400" dirty="0" smtClean="0">
                <a:ln w="0"/>
                <a:solidFill>
                  <a:srgbClr val="8D15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s-ES" sz="4400" dirty="0">
              <a:ln w="0"/>
              <a:solidFill>
                <a:srgbClr val="8D150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4ED7EB8-1F2B-429D-BE54-E191083C13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977" y="1426306"/>
            <a:ext cx="1846053" cy="2406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6AD5BEE-48A3-4AD8-81CA-1272F691A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902" y="375435"/>
            <a:ext cx="1878403" cy="2408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A291611-CDB6-4B4A-B9D6-9372ABAE06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25" y="1446550"/>
            <a:ext cx="2195423" cy="183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B49B31E-755A-4BD3-B053-E00AAD50E4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16" y="3050458"/>
            <a:ext cx="2197377" cy="1648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A1009D9-4A39-48C8-8D2A-7FC2B98387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948" y="1446550"/>
            <a:ext cx="2214655" cy="1660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E7708836-40C3-4773-A94A-6E3B975291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16" y="4965304"/>
            <a:ext cx="2199336" cy="164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FD1FF81B-976B-4DBA-B0A5-23C9FB6D8E9D}"/>
              </a:ext>
            </a:extLst>
          </p:cNvPr>
          <p:cNvSpPr/>
          <p:nvPr/>
        </p:nvSpPr>
        <p:spPr>
          <a:xfrm>
            <a:off x="66148" y="4362163"/>
            <a:ext cx="65632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Le-a vorbit filozofilor cu înțelepciune </a:t>
            </a:r>
            <a:r>
              <a:rPr lang="es-ES" sz="2000" b="1" dirty="0" smtClean="0"/>
              <a:t>(</a:t>
            </a:r>
            <a:r>
              <a:rPr lang="ro-RO" sz="2000" b="1" dirty="0" smtClean="0"/>
              <a:t>Fapte</a:t>
            </a:r>
            <a:r>
              <a:rPr lang="es-ES" sz="2000" b="1" dirty="0" smtClean="0"/>
              <a:t>17:16-34</a:t>
            </a:r>
            <a:r>
              <a:rPr lang="es-ES" sz="2000" b="1" dirty="0"/>
              <a:t>). </a:t>
            </a:r>
            <a:r>
              <a:rPr lang="ro-RO" sz="2000" b="1" dirty="0" smtClean="0"/>
              <a:t>I-a convins pe iudei să se depărteze de ritualuri </a:t>
            </a:r>
            <a:r>
              <a:rPr lang="es-ES" sz="2000" b="1" dirty="0" smtClean="0"/>
              <a:t>(v</a:t>
            </a:r>
            <a:r>
              <a:rPr lang="ro-RO" sz="2000" b="1" dirty="0" smtClean="0"/>
              <a:t>ezi cartea Evreilor</a:t>
            </a:r>
            <a:r>
              <a:rPr lang="es-ES" sz="2000" b="1" dirty="0" smtClean="0"/>
              <a:t>). </a:t>
            </a:r>
            <a:r>
              <a:rPr lang="ro-RO" sz="2000" b="1" dirty="0" smtClean="0"/>
              <a:t>Corintenilor imorali le-a prezentat doar crucea lui Hristos </a:t>
            </a:r>
            <a:r>
              <a:rPr lang="es-ES" sz="2000" b="1" dirty="0" smtClean="0"/>
              <a:t>(</a:t>
            </a:r>
            <a:r>
              <a:rPr lang="ro-RO" sz="2000" b="1" dirty="0" smtClean="0"/>
              <a:t>1 Corinteni </a:t>
            </a:r>
            <a:r>
              <a:rPr lang="es-ES" sz="2000" b="1" dirty="0" smtClean="0"/>
              <a:t>2:2</a:t>
            </a:r>
            <a:r>
              <a:rPr lang="es-ES" sz="2000" b="1" dirty="0"/>
              <a:t>). </a:t>
            </a:r>
            <a:r>
              <a:rPr lang="ro-RO" sz="2000" b="1" dirty="0" smtClean="0"/>
              <a:t>Fiind iudeu, s-a făcut dintre neamuri pentru a ajunge la galateni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FF959F1-668A-414E-9512-22F8440742DF}"/>
              </a:ext>
            </a:extLst>
          </p:cNvPr>
          <p:cNvSpPr txBox="1"/>
          <p:nvPr/>
        </p:nvSpPr>
        <p:spPr>
          <a:xfrm>
            <a:off x="64024" y="3346500"/>
            <a:ext cx="4786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Pavel avea darul contextualizării</a:t>
            </a:r>
            <a:r>
              <a:rPr lang="es-ES" sz="2000" b="1" dirty="0" smtClean="0"/>
              <a:t>. </a:t>
            </a:r>
            <a:r>
              <a:rPr lang="ro-RO" sz="2000" b="1" dirty="0" smtClean="0"/>
              <a:t>Metoda lui varia în funcție de persoanele la care dorea să ajungă. </a:t>
            </a:r>
            <a:endParaRPr lang="es-ES" sz="20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32E292C4-BD76-4177-9037-C5669BF5750C}"/>
              </a:ext>
            </a:extLst>
          </p:cNvPr>
          <p:cNvSpPr/>
          <p:nvPr/>
        </p:nvSpPr>
        <p:spPr>
          <a:xfrm>
            <a:off x="0" y="6032847"/>
            <a:ext cx="6648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b="1" dirty="0" smtClean="0">
                <a:latin typeface="Comic Sans MS" panose="030F0702030302020204" pitchFamily="66" charset="0"/>
              </a:rPr>
              <a:t>“</a:t>
            </a:r>
            <a:r>
              <a:rPr lang="vi-VN" b="1" dirty="0" smtClean="0">
                <a:latin typeface="Comic Sans MS" panose="030F0702030302020204" pitchFamily="66" charset="0"/>
              </a:rPr>
              <a:t>M-am </a:t>
            </a:r>
            <a:r>
              <a:rPr lang="vi-VN" b="1" dirty="0">
                <a:latin typeface="Comic Sans MS" panose="030F0702030302020204" pitchFamily="66" charset="0"/>
              </a:rPr>
              <a:t>făcut toate pentru toţi, pentru ca, oricum, să-i mântuiesc pe unii dintre ei. </a:t>
            </a:r>
            <a:r>
              <a:rPr lang="es-ES" b="1" dirty="0" smtClean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smtClean="0">
                <a:latin typeface="Comic Sans MS" panose="030F0702030302020204" pitchFamily="66" charset="0"/>
              </a:rPr>
              <a:t>1</a:t>
            </a:r>
            <a:r>
              <a:rPr lang="ro-RO" sz="1600" b="1" dirty="0" smtClean="0">
                <a:latin typeface="Comic Sans MS" panose="030F0702030302020204" pitchFamily="66" charset="0"/>
              </a:rPr>
              <a:t> Corinteni</a:t>
            </a:r>
            <a:r>
              <a:rPr lang="es-ES" sz="1600" b="1" dirty="0" smtClean="0"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latin typeface="Comic Sans MS" panose="030F0702030302020204" pitchFamily="66" charset="0"/>
              </a:rPr>
              <a:t>9:22 </a:t>
            </a:r>
            <a:r>
              <a:rPr lang="es-ES" sz="1600" b="1" dirty="0" smtClean="0">
                <a:latin typeface="Comic Sans MS" panose="030F0702030302020204" pitchFamily="66" charset="0"/>
              </a:rPr>
              <a:t>N</a:t>
            </a:r>
            <a:r>
              <a:rPr lang="ro-RO" sz="1600" b="1" dirty="0" smtClean="0">
                <a:latin typeface="Comic Sans MS" panose="030F0702030302020204" pitchFamily="66" charset="0"/>
              </a:rPr>
              <a:t>TR</a:t>
            </a:r>
            <a:r>
              <a:rPr lang="es-ES" sz="1600" b="1" dirty="0" smtClean="0">
                <a:latin typeface="Comic Sans MS" panose="030F0702030302020204" pitchFamily="66" charset="0"/>
              </a:rPr>
              <a:t>)</a:t>
            </a:r>
            <a:endParaRPr lang="es-E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442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2C2CB50-9FB0-4D35-AC00-85E82138AEC8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REAMINTIND </a:t>
            </a:r>
            <a:r>
              <a:rPr lang="ro-RO" sz="4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ÎNCEPUTURILE</a:t>
            </a:r>
            <a:endParaRPr lang="ro-RO" sz="4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EF265F0-D2B6-48EC-B6CE-307A6F00330E}"/>
              </a:ext>
            </a:extLst>
          </p:cNvPr>
          <p:cNvSpPr/>
          <p:nvPr/>
        </p:nvSpPr>
        <p:spPr>
          <a:xfrm>
            <a:off x="181157" y="849848"/>
            <a:ext cx="4735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EBB0AF"/>
                </a:solidFill>
                <a:latin typeface="Comic Sans MS" panose="030F0702030302020204" pitchFamily="66" charset="0"/>
              </a:rPr>
              <a:t>“Dimpotrivă, ştiţi că, în neputinţa trupului v-am propovăduit Evanghelia pentru întâia dată.” </a:t>
            </a:r>
            <a:r>
              <a:rPr lang="ro-RO" sz="1600" b="1" dirty="0" smtClean="0">
                <a:solidFill>
                  <a:srgbClr val="EBB0AF"/>
                </a:solidFill>
                <a:latin typeface="Comic Sans MS" panose="030F0702030302020204" pitchFamily="66" charset="0"/>
              </a:rPr>
              <a:t>(Galateni 4:13)</a:t>
            </a:r>
            <a:endParaRPr lang="ro-RO" sz="1600" b="1" dirty="0">
              <a:solidFill>
                <a:srgbClr val="EBB0A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CB76DA3-4A22-460F-8507-3A0CC069F7DA}"/>
              </a:ext>
            </a:extLst>
          </p:cNvPr>
          <p:cNvSpPr txBox="1"/>
          <p:nvPr/>
        </p:nvSpPr>
        <p:spPr>
          <a:xfrm>
            <a:off x="94891" y="1856217"/>
            <a:ext cx="4985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În cea de-a doua sa călătorie, înainte de a ajunge în </a:t>
            </a:r>
            <a:r>
              <a:rPr lang="ro-RO" sz="2000" b="1" dirty="0" smtClean="0">
                <a:solidFill>
                  <a:schemeClr val="bg1"/>
                </a:solidFill>
              </a:rPr>
              <a:t>Europa, Pavel </a:t>
            </a:r>
            <a:r>
              <a:rPr lang="ro-RO" sz="2000" b="1" dirty="0" smtClean="0">
                <a:solidFill>
                  <a:schemeClr val="bg1"/>
                </a:solidFill>
              </a:rPr>
              <a:t>a fost îndrumat de Duhul Sfânt spre Galatia </a:t>
            </a:r>
            <a:r>
              <a:rPr lang="ro-RO" sz="2000" b="1" dirty="0" smtClean="0">
                <a:solidFill>
                  <a:schemeClr val="bg1"/>
                </a:solidFill>
              </a:rPr>
              <a:t>(Fapte 16:6-10).</a:t>
            </a:r>
            <a:endParaRPr lang="ro-RO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biblestudy.org/maps/paul-second-missionary-journey-map.jpg">
            <a:extLst>
              <a:ext uri="{FF2B5EF4-FFF2-40B4-BE49-F238E27FC236}">
                <a16:creationId xmlns="" xmlns:a16="http://schemas.microsoft.com/office/drawing/2014/main" id="{E768869C-BF49-4F70-9DF7-007654510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080598" y="821568"/>
            <a:ext cx="3908126" cy="2141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0DBD1EB-C14E-47F7-B1D4-F8D1F3314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5" y="2962877"/>
            <a:ext cx="3068456" cy="3774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DFB0F28-A65F-4059-81B7-ABEA47AAF859}"/>
              </a:ext>
            </a:extLst>
          </p:cNvPr>
          <p:cNvSpPr/>
          <p:nvPr/>
        </p:nvSpPr>
        <p:spPr>
          <a:xfrm>
            <a:off x="3603293" y="3166071"/>
            <a:ext cx="5307795" cy="3554819"/>
          </a:xfrm>
          <a:prstGeom prst="rect">
            <a:avLst/>
          </a:prstGeom>
          <a:solidFill>
            <a:srgbClr val="A92D2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Oprit în Galatia din pricina unei boli la ochi, Pavel a profitat ca să dea mărturie despre </a:t>
            </a:r>
            <a:r>
              <a:rPr lang="ro-RO" sz="2000" b="1" dirty="0" err="1" smtClean="0">
                <a:solidFill>
                  <a:schemeClr val="bg1"/>
                </a:solidFill>
              </a:rPr>
              <a:t>credința</a:t>
            </a:r>
            <a:r>
              <a:rPr lang="ro-RO" sz="2000" b="1" dirty="0" smtClean="0">
                <a:solidFill>
                  <a:schemeClr val="bg1"/>
                </a:solidFill>
              </a:rPr>
              <a:t> sa înaintea galatenilor, care în acel moment </a:t>
            </a:r>
            <a:r>
              <a:rPr lang="ro-RO" sz="2000" b="1" dirty="0" smtClean="0">
                <a:solidFill>
                  <a:schemeClr val="bg1"/>
                </a:solidFill>
              </a:rPr>
              <a:t>(dacă </a:t>
            </a:r>
            <a:r>
              <a:rPr lang="ro-RO" sz="2000" b="1" dirty="0" smtClean="0">
                <a:solidFill>
                  <a:schemeClr val="bg1"/>
                </a:solidFill>
              </a:rPr>
              <a:t>ar fi </a:t>
            </a:r>
            <a:r>
              <a:rPr lang="ro-RO" sz="2000" b="1" dirty="0" smtClean="0">
                <a:solidFill>
                  <a:schemeClr val="bg1"/>
                </a:solidFill>
              </a:rPr>
              <a:t>putut) </a:t>
            </a:r>
            <a:r>
              <a:rPr lang="ro-RO" sz="2000" b="1" dirty="0" err="1" smtClean="0">
                <a:solidFill>
                  <a:schemeClr val="bg1"/>
                </a:solidFill>
              </a:rPr>
              <a:t>și-ar</a:t>
            </a:r>
            <a:r>
              <a:rPr lang="ro-RO" sz="2000" b="1" dirty="0" smtClean="0">
                <a:solidFill>
                  <a:schemeClr val="bg1"/>
                </a:solidFill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</a:rPr>
              <a:t>fi scos ochii ca să </a:t>
            </a:r>
            <a:r>
              <a:rPr lang="ro-RO" sz="2000" b="1" dirty="0" smtClean="0">
                <a:solidFill>
                  <a:schemeClr val="bg1"/>
                </a:solidFill>
              </a:rPr>
              <a:t>îi </a:t>
            </a:r>
            <a:r>
              <a:rPr lang="ro-RO" sz="2000" b="1" dirty="0" smtClean="0">
                <a:solidFill>
                  <a:schemeClr val="bg1"/>
                </a:solidFill>
              </a:rPr>
              <a:t>poată da </a:t>
            </a:r>
            <a:r>
              <a:rPr lang="ro-RO" sz="2000" b="1" dirty="0" smtClean="0">
                <a:solidFill>
                  <a:schemeClr val="bg1"/>
                </a:solidFill>
              </a:rPr>
              <a:t>(Galateni 4:15). La </a:t>
            </a:r>
            <a:r>
              <a:rPr lang="ro-RO" sz="2000" b="1" dirty="0" smtClean="0">
                <a:solidFill>
                  <a:schemeClr val="bg1"/>
                </a:solidFill>
              </a:rPr>
              <a:t>finalul scrisorii sale, îi informează că încă are probleme cu vederea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</a:rPr>
              <a:t>(Galateni 6:11).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Pavel </a:t>
            </a:r>
            <a:r>
              <a:rPr lang="ro-RO" sz="2000" b="1" dirty="0" smtClean="0">
                <a:solidFill>
                  <a:schemeClr val="bg1"/>
                </a:solidFill>
              </a:rPr>
              <a:t>face apel la sentimentele de bucurie pe care cititorii săi le-au avut la </a:t>
            </a:r>
            <a:r>
              <a:rPr lang="ro-RO" sz="2000" b="1" dirty="0" err="1" smtClean="0">
                <a:solidFill>
                  <a:schemeClr val="bg1"/>
                </a:solidFill>
              </a:rPr>
              <a:t>cunoșterea</a:t>
            </a:r>
            <a:r>
              <a:rPr lang="ro-RO" sz="2000" b="1" dirty="0" smtClean="0">
                <a:solidFill>
                  <a:schemeClr val="bg1"/>
                </a:solidFill>
              </a:rPr>
              <a:t> adevăratei evanghelii. Unde erau acum aceste sentimente? 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832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A1F5D47-3748-436A-80B7-F490B9F9F56E}"/>
              </a:ext>
            </a:extLst>
          </p:cNvPr>
          <p:cNvSpPr/>
          <p:nvPr/>
        </p:nvSpPr>
        <p:spPr>
          <a:xfrm>
            <a:off x="3579962" y="0"/>
            <a:ext cx="54389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12700">
                  <a:solidFill>
                    <a:srgbClr val="40420E"/>
                  </a:solidFill>
                  <a:prstDash val="solid"/>
                </a:ln>
                <a:pattFill prst="dkUpDiag">
                  <a:fgClr>
                    <a:srgbClr val="616515"/>
                  </a:fgClr>
                  <a:bgClr>
                    <a:srgbClr val="D3DB4F"/>
                  </a:bgClr>
                </a:pattFill>
                <a:effectLst>
                  <a:outerShdw dist="38100" dir="2640000" algn="bl" rotWithShape="0">
                    <a:srgbClr val="616515"/>
                  </a:outerShdw>
                </a:effectLst>
              </a:rPr>
              <a:t>A SPUNE ADEVĂRUL</a:t>
            </a:r>
            <a:endParaRPr lang="ro-RO" sz="4400" b="1">
              <a:ln w="12700">
                <a:solidFill>
                  <a:srgbClr val="40420E"/>
                </a:solidFill>
                <a:prstDash val="solid"/>
              </a:ln>
              <a:pattFill prst="dkUpDiag">
                <a:fgClr>
                  <a:srgbClr val="616515"/>
                </a:fgClr>
                <a:bgClr>
                  <a:srgbClr val="D3DB4F"/>
                </a:bgClr>
              </a:pattFill>
              <a:effectLst>
                <a:outerShdw dist="38100" dir="2640000" algn="bl" rotWithShape="0">
                  <a:srgbClr val="616515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C9B93F3-CB9C-443D-83D7-BBC30298C354}"/>
              </a:ext>
            </a:extLst>
          </p:cNvPr>
          <p:cNvSpPr/>
          <p:nvPr/>
        </p:nvSpPr>
        <p:spPr>
          <a:xfrm>
            <a:off x="3489383" y="655933"/>
            <a:ext cx="565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616515"/>
                </a:solidFill>
                <a:latin typeface="Comic Sans MS" panose="030F0702030302020204" pitchFamily="66" charset="0"/>
              </a:rPr>
              <a:t>“Acum, pentru că v-am spus adevărul, am devenit oare duşmanul vostru?”</a:t>
            </a:r>
            <a:r>
              <a:rPr lang="ro-RO" sz="1600" b="1" smtClean="0">
                <a:solidFill>
                  <a:srgbClr val="616515"/>
                </a:solidFill>
                <a:latin typeface="Comic Sans MS" panose="030F0702030302020204" pitchFamily="66" charset="0"/>
              </a:rPr>
              <a:t>(Galateni 4:16 NTR)</a:t>
            </a:r>
            <a:endParaRPr lang="ro-RO" sz="1600" b="1">
              <a:solidFill>
                <a:srgbClr val="61651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3156AE3-8781-4CAC-B5E0-33E7DD7FD0E1}"/>
              </a:ext>
            </a:extLst>
          </p:cNvPr>
          <p:cNvSpPr txBox="1"/>
          <p:nvPr/>
        </p:nvSpPr>
        <p:spPr>
          <a:xfrm>
            <a:off x="138024" y="1345394"/>
            <a:ext cx="500332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Chiar cu riscul de a fi dușmănit de galateni, Pavel decide să le prezinte deschis adevărul despre comportamentul lor.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Motivația lui era sinceră. Îi iubea atât de mult încât nu dorea cu niciun chip să se piardă măcar unul din fii săi în credință.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Atitudinea sa este în contrast cu cea a falșilor învățători care căutau să le câștige afecțiunea din motive egoiste (Galateni 4:17).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Este clar că mustrarea lui Pavel față de galateni a avut efect. Faptul că au păstrat această scrisoare sugerează faptul că au răspuns la mustrarea lui și au prețuit-o ca un instrument pentru mântuire. Această atitudine arată aprecierea pe care o aveau față de interesul său față de ei și acceptarea adevărului care le-a fost prezentat.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B44D3EE-AA34-467F-BB29-D193DBD5B3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374" y="1483745"/>
            <a:ext cx="3880675" cy="5175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55BE3F4-AFB9-4146-8A88-5BCDFFE879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1539" y="102413"/>
            <a:ext cx="3247844" cy="1225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40025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AA3E751-7259-4BCD-B72D-B4E6499BB124}"/>
              </a:ext>
            </a:extLst>
          </p:cNvPr>
          <p:cNvSpPr/>
          <p:nvPr/>
        </p:nvSpPr>
        <p:spPr>
          <a:xfrm>
            <a:off x="236488" y="835695"/>
            <a:ext cx="880756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“Pavel 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stăruit cu multă căldură de aceia care, odată, cunoscuseră în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viața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lor puterea lui Dumnezeu, să se întoarcă la iubirea lor dintâi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față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adevărul Evangheliei. Cu dovezi de nezdruncinat, el le-a prezentat privilegiul pe care îl aveau de a deveni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bărbați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femei liberi în Hristos, prin al Cărui har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ispășitor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toți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cei care se predau pe deplin sunt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îmbrăcați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cu mantia neprihănirii Sale. El a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susținut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adevărul că orice suflet care va fi mântuit trebuie să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aibe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experiență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sinceră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personală în lucrările lui Dumnezeu. </a:t>
            </a:r>
          </a:p>
          <a:p>
            <a:pPr indent="360363" algn="just">
              <a:spcBef>
                <a:spcPts val="600"/>
              </a:spcBef>
            </a:pP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Cuvintele apostolului, pline de un călduros apel, nu au rămas fără rod. Duhul Sfânt a lucrat cu mare putere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mulți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ale căror picioare rătăciseră pe căi străine au revenit la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credința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lor de la început în Evanghelie. De aici în colo, ei au rămas statornici în libertatea prin care Hristos îi făcuse liberi. În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viața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lor se dădeau pe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față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roadele Duhului – dragostea, bucuria, pacea, îndelunga răbdare, bunătatea, facerea de bine,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credincioșia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blândețea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înfrânarea poftelor. Numele lui Dumnezeu era proslăvit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mulți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 fost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adăugați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numărul </a:t>
            </a:r>
            <a:r>
              <a:rPr lang="ro-R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credincioșilor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din toată regiunea aceia. 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endPara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5AB29E8-8451-4CC0-AFF2-993E61EEDD60}"/>
              </a:ext>
            </a:extLst>
          </p:cNvPr>
          <p:cNvSpPr txBox="1"/>
          <p:nvPr/>
        </p:nvSpPr>
        <p:spPr>
          <a:xfrm>
            <a:off x="5744499" y="5917726"/>
            <a:ext cx="3299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E.G.W</a:t>
            </a:r>
            <a:r>
              <a:rPr lang="ro-RO" sz="1600" b="1" smtClean="0"/>
              <a:t>. </a:t>
            </a:r>
            <a:r>
              <a:rPr lang="ro-RO" sz="1600" b="1" smtClean="0"/>
              <a:t>(</a:t>
            </a:r>
            <a:r>
              <a:rPr lang="ro-RO" sz="1600" b="1" smtClean="0"/>
              <a:t>Faptele </a:t>
            </a:r>
            <a:r>
              <a:rPr lang="ro-RO" sz="1600" b="1" smtClean="0"/>
              <a:t>apostolilor</a:t>
            </a:r>
            <a:r>
              <a:rPr lang="ro-RO" sz="1600" b="1" smtClean="0"/>
              <a:t>, </a:t>
            </a:r>
            <a:r>
              <a:rPr lang="ro-RO" sz="1600" b="1" smtClean="0"/>
              <a:t>pag</a:t>
            </a:r>
            <a:r>
              <a:rPr lang="ro-RO" sz="1600" b="1" smtClean="0"/>
              <a:t>. </a:t>
            </a:r>
            <a:r>
              <a:rPr lang="ro-RO" sz="1600" b="1" smtClean="0"/>
              <a:t>322)</a:t>
            </a:r>
            <a:endParaRPr lang="ro-RO" sz="1600" b="1"/>
          </a:p>
        </p:txBody>
      </p:sp>
    </p:spTree>
    <p:extLst>
      <p:ext uri="{BB962C8B-B14F-4D97-AF65-F5344CB8AC3E}">
        <p14:creationId xmlns="" xmlns:p14="http://schemas.microsoft.com/office/powerpoint/2010/main" val="1048285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910</Words>
  <Application>Microsoft Office PowerPoint</Application>
  <PresentationFormat>Expunere pe ecran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Wingdings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9 - Apelul lui Pavel catre credinciosii galateni</dc:title>
  <dc:subject>Studiu Biblic, Trim. III, 2017 – Evanghelia in Galateni</dc:subject>
  <dc:creator>Sergio Fustero Carreras</dc:creator>
  <cp:keywords>http:/www.fustero.net/es/index_ro.php</cp:keywords>
  <cp:lastModifiedBy>Administrator</cp:lastModifiedBy>
  <cp:revision>105</cp:revision>
  <dcterms:created xsi:type="dcterms:W3CDTF">2017-07-26T16:38:11Z</dcterms:created>
  <dcterms:modified xsi:type="dcterms:W3CDTF">2017-08-23T13:06:03Z</dcterms:modified>
</cp:coreProperties>
</file>