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0" r:id="rId4"/>
    <p:sldId id="257" r:id="rId5"/>
    <p:sldId id="258" r:id="rId6"/>
    <p:sldId id="259" r:id="rId7"/>
    <p:sldId id="260" r:id="rId8"/>
    <p:sldId id="266" r:id="rId9"/>
    <p:sldId id="268" r:id="rId10"/>
    <p:sldId id="262" r:id="rId11"/>
    <p:sldId id="263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Wingdings 3" pitchFamily="18" charset="2"/>
      <p:regular r:id="rId19"/>
    </p:embeddedFont>
    <p:embeddedFont>
      <p:font typeface="Arial Black" pitchFamily="34" charset="0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8B6C4"/>
    <a:srgbClr val="6593A7"/>
    <a:srgbClr val="476C7C"/>
    <a:srgbClr val="233B49"/>
    <a:srgbClr val="5E94B2"/>
    <a:srgbClr val="87AFC5"/>
    <a:srgbClr val="CAC1E5"/>
    <a:srgbClr val="31255A"/>
    <a:srgbClr val="D1B075"/>
    <a:srgbClr val="5D47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08517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12717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34081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80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60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00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93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10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69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41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73034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879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423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97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05431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7760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99111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17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9147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28764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066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6045-63EB-4575-944B-218BD9B92D84}" type="datetimeFigureOut">
              <a:rPr lang="es-ES" smtClean="0"/>
              <a:pPr/>
              <a:t>16/08/2017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52D6-73F8-491A-8E7D-445866A4EB6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8281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1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466F5E9-E1B3-497E-B649-A5B512C5D354}"/>
              </a:ext>
            </a:extLst>
          </p:cNvPr>
          <p:cNvSpPr txBox="1"/>
          <p:nvPr/>
        </p:nvSpPr>
        <p:spPr>
          <a:xfrm>
            <a:off x="-586068" y="1729926"/>
            <a:ext cx="4872251" cy="2018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ct val="150000"/>
              </a:lnSpc>
            </a:pPr>
            <a:r>
              <a:rPr lang="ro-RO" sz="4400" b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5E3B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ÎNTÂIETATEA </a:t>
            </a:r>
            <a:r>
              <a:rPr lang="ro-RO" sz="44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5E3B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FĂGĂDUINȚEI</a:t>
            </a:r>
            <a:endParaRPr lang="ro-RO" sz="4400" b="1">
              <a:ln w="12700">
                <a:solidFill>
                  <a:schemeClr val="bg1"/>
                </a:solidFill>
                <a:prstDash val="solid"/>
              </a:ln>
              <a:solidFill>
                <a:srgbClr val="5E3B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0D1C91A-833B-4D7C-847E-34EA5E3A5C92}"/>
              </a:ext>
            </a:extLst>
          </p:cNvPr>
          <p:cNvSpPr txBox="1"/>
          <p:nvPr/>
        </p:nvSpPr>
        <p:spPr>
          <a:xfrm>
            <a:off x="0" y="6452557"/>
            <a:ext cx="31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smtClean="0">
                <a:solidFill>
                  <a:srgbClr val="5E3B33"/>
                </a:solidFill>
              </a:rPr>
              <a:t>Studiul 6 pentru 5 august 2017</a:t>
            </a:r>
            <a:endParaRPr lang="ro-RO" b="1">
              <a:solidFill>
                <a:srgbClr val="5E3B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213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A025DCE-E86A-43FA-89D9-14BB05146738}"/>
              </a:ext>
            </a:extLst>
          </p:cNvPr>
          <p:cNvSpPr/>
          <p:nvPr/>
        </p:nvSpPr>
        <p:spPr>
          <a:xfrm>
            <a:off x="824872" y="198300"/>
            <a:ext cx="80172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Bef>
                <a:spcPts val="600"/>
              </a:spcBef>
            </a:pPr>
            <a:r>
              <a:rPr lang="ro-R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“Lucrarea 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mijlocitoare a lui Hristos a început în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același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moment în care a început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vinovăția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suferința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mizeria umană, de îndată ce omul a devenit un călcător al legii. Legea nu a fost abolită pentru a salva omul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 realiza uniunea lui cu Dumnezeu. Dar Hristos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și-a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asumat rolul de garant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eliberator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s-a făcut păcat pentru om, cu scopul de a-l determina pe om să ajungă să fie neprihănirea lui Dumnezeu în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prin intermediul Aceluia care era </a:t>
            </a:r>
            <a:r>
              <a:rPr lang="ro-R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[</a:t>
            </a:r>
            <a:r>
              <a:rPr lang="ro-RO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este] una 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 </a:t>
            </a:r>
            <a:r>
              <a:rPr lang="ro-R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Tatăl. </a:t>
            </a:r>
            <a:r>
              <a:rPr lang="ro-RO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Păcătoșii</a:t>
            </a:r>
            <a:r>
              <a:rPr lang="ro-R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pot fi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îndreptățiți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Dumnezeu numai când </a:t>
            </a:r>
            <a:r>
              <a:rPr lang="ro-RO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</a:t>
            </a:r>
            <a:r>
              <a:rPr lang="ro-RO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 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iartă păcatele, îi eliberează din pedeapsa pe care o merită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îi tratează ca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cum ar fi într-adevăr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neprihăniți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nu ar fi </a:t>
            </a:r>
            <a:r>
              <a:rPr lang="ro-R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păcătuit. Sunt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îndreptățiți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numai prin dreptatea lui Hristos, care i se acreditează păcătosului. Tatăl Îl acceptă pe Fiul,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în virtutea sacrificiului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ispășitor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Fiului Său, îl acceptă pe </a:t>
            </a:r>
            <a:r>
              <a:rPr lang="ro-R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păcătos”</a:t>
            </a:r>
            <a:endParaRPr lang="ro-RO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9222E22-A8BF-4FE8-B35C-67EDF492BA06}"/>
              </a:ext>
            </a:extLst>
          </p:cNvPr>
          <p:cNvSpPr txBox="1"/>
          <p:nvPr/>
        </p:nvSpPr>
        <p:spPr>
          <a:xfrm>
            <a:off x="5843731" y="6304286"/>
            <a:ext cx="3133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/>
              <a:t>E.G.W. (Solii alese, vol</a:t>
            </a:r>
            <a:r>
              <a:rPr lang="ro-RO" sz="1600" b="1" dirty="0"/>
              <a:t>. </a:t>
            </a:r>
            <a:r>
              <a:rPr lang="ro-RO" sz="1600" b="1" dirty="0" smtClean="0"/>
              <a:t>3, pag. 221)</a:t>
            </a:r>
            <a:endParaRPr lang="ro-RO" sz="1600" b="1" dirty="0"/>
          </a:p>
        </p:txBody>
      </p:sp>
    </p:spTree>
    <p:extLst>
      <p:ext uri="{BB962C8B-B14F-4D97-AF65-F5344CB8AC3E}">
        <p14:creationId xmlns="" xmlns:p14="http://schemas.microsoft.com/office/powerpoint/2010/main" val="1399084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5009164"/>
            <a:ext cx="9144000" cy="1815882"/>
          </a:xfrm>
          <a:prstGeom prst="rect">
            <a:avLst/>
          </a:prstGeom>
          <a:solidFill>
            <a:srgbClr val="124A70">
              <a:alpha val="83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solidFill>
                  <a:srgbClr val="AEE1F2"/>
                </a:solidFill>
                <a:latin typeface="Comic Sans MS" panose="030F0702030302020204" pitchFamily="66" charset="0"/>
              </a:rPr>
              <a:t>“În adevăr, făgăduinţa făcută lui Avraam sau seminţei lui, că va moşteni lumea, n-a fost făcută pe temeiul Legii, ci pe temeiul acelei neprihăniri care se capătă prin credinţă.” </a:t>
            </a:r>
            <a:r>
              <a:rPr lang="ro-RO" sz="2400" b="1" dirty="0" smtClean="0">
                <a:solidFill>
                  <a:srgbClr val="AEE1F2"/>
                </a:solidFill>
                <a:latin typeface="Comic Sans MS" panose="030F0702030302020204" pitchFamily="66" charset="0"/>
              </a:rPr>
              <a:t>(Romani 4:13)</a:t>
            </a:r>
            <a:endParaRPr lang="ro-RO" sz="2400" b="1" dirty="0">
              <a:solidFill>
                <a:srgbClr val="AEE1F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FCB12D2-8FF7-49DF-8CE0-A5B6FB9FF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4455976-DF97-40C4-93BF-EB8C320111A2}"/>
              </a:ext>
            </a:extLst>
          </p:cNvPr>
          <p:cNvSpPr txBox="1"/>
          <p:nvPr/>
        </p:nvSpPr>
        <p:spPr>
          <a:xfrm>
            <a:off x="4908430" y="4822169"/>
            <a:ext cx="423557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 3" panose="05040102010807070707" pitchFamily="18" charset="2"/>
              <a:buChar char=""/>
            </a:pP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Legământul și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făgăduința.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 3" panose="05040102010807070707" pitchFamily="18" charset="2"/>
              <a:buChar char="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Făgăduința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și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legea.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 3" panose="05040102010807070707" pitchFamily="18" charset="2"/>
              <a:buChar char="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Scopul legii.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 3" panose="05040102010807070707" pitchFamily="18" charset="2"/>
              <a:buChar char="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Superioritatea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făgăduinței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o-RO" sz="20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1AF6880-AF27-4E37-A888-0CB02912C518}"/>
              </a:ext>
            </a:extLst>
          </p:cNvPr>
          <p:cNvSpPr txBox="1"/>
          <p:nvPr/>
        </p:nvSpPr>
        <p:spPr>
          <a:xfrm>
            <a:off x="146651" y="5023845"/>
            <a:ext cx="4080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Studiind Galateni </a:t>
            </a:r>
            <a:r>
              <a:rPr lang="ro-RO" sz="2000" b="1" smtClean="0">
                <a:solidFill>
                  <a:schemeClr val="bg1"/>
                </a:solidFill>
              </a:rPr>
              <a:t>3:15-20, trebuie </a:t>
            </a:r>
            <a:r>
              <a:rPr lang="ro-RO" sz="2000" b="1">
                <a:solidFill>
                  <a:schemeClr val="bg1"/>
                </a:solidFill>
              </a:rPr>
              <a:t>să ținem seama de semnificația și utilitatea pe care Pevel le dă celor trei cuvinte: Făgăduință, legământ și </a:t>
            </a:r>
            <a:r>
              <a:rPr lang="ro-RO" sz="2000" b="1" smtClean="0">
                <a:solidFill>
                  <a:schemeClr val="bg1"/>
                </a:solidFill>
              </a:rPr>
              <a:t>lege.</a:t>
            </a:r>
            <a:endParaRPr lang="ro-RO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20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0847B65-FFC1-418F-A0BF-71BBE8BB12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609" y="1264033"/>
            <a:ext cx="4470029" cy="567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A7A1DA6-C36C-4677-850D-F54D7016F257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LEGĂMÂNTUL ȘI </a:t>
            </a:r>
            <a:r>
              <a:rPr lang="ro-RO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FĂGĂDUINȚA</a:t>
            </a:r>
            <a:endParaRPr lang="ro-RO" sz="44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65C102E-E25A-414D-80CC-8561EEFD512C}"/>
              </a:ext>
            </a:extLst>
          </p:cNvPr>
          <p:cNvSpPr/>
          <p:nvPr/>
        </p:nvSpPr>
        <p:spPr>
          <a:xfrm>
            <a:off x="0" y="692777"/>
            <a:ext cx="9144000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o-RO" b="1" dirty="0" smtClean="0">
                <a:solidFill>
                  <a:srgbClr val="A9AFFD"/>
                </a:solidFill>
                <a:latin typeface="Comic Sans MS" panose="030F0702030302020204" pitchFamily="66" charset="0"/>
              </a:rPr>
              <a:t>“Fraţilor, (vorbesc în felul oamenilor), un testament, chiar al unui om, odată întărit, totuşi nimeni nu-l desfiinţează, nici nu-i mai adaugă ceva.” </a:t>
            </a:r>
            <a:r>
              <a:rPr lang="ro-RO" sz="1600" b="1" dirty="0" smtClean="0">
                <a:solidFill>
                  <a:srgbClr val="A9AFFD"/>
                </a:solidFill>
                <a:latin typeface="Comic Sans MS" panose="030F0702030302020204" pitchFamily="66" charset="0"/>
              </a:rPr>
              <a:t>(Galateni 3:15)</a:t>
            </a:r>
            <a:endParaRPr lang="ro-RO" sz="1600" b="1" dirty="0">
              <a:solidFill>
                <a:srgbClr val="A9AFFD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0ACA6A7-2AD4-40E6-9299-BDDF6B1AF832}"/>
              </a:ext>
            </a:extLst>
          </p:cNvPr>
          <p:cNvSpPr txBox="1"/>
          <p:nvPr/>
        </p:nvSpPr>
        <p:spPr>
          <a:xfrm>
            <a:off x="0" y="1339108"/>
            <a:ext cx="488589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Cuvântul grecesc tradus prin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“legământ” (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diathēkē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 are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semnificație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dublă: de legământ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și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de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testament. Este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un legământ special prin care o parte se angajează în mod unilateral înaintea alteia. Sunt promisiuni care se împlinesc la un moment dat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(de exemplu, după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moartea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testatorului).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Legământul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ratificat la care se referă Pavel este de acest fel. Sunt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“promisiunile” făcute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Dumnezeu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“lui Avraam”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și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“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seminției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sale”, “care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este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Hristos” (Galateni 3:16).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Dumnezeu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promite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și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omul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primește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Avraam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trebuit doar să accepte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— prin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credință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— promisiunea.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Și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Dumnezeu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își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împlinește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totdeauna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promisiunile</a:t>
            </a:r>
            <a:b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(2 Corinteni 1:20).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008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461F7D9-D5B2-4D44-8C57-C3B5D83C0D38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o-RO"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FĂGĂDUINȚA ȘI </a:t>
            </a:r>
            <a:r>
              <a:rPr lang="ro-RO" sz="4400" b="1" spc="3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LEGEA</a:t>
            </a:r>
            <a:endParaRPr lang="ro-RO" sz="4400" b="1" spc="3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3BA458D-AD02-4339-B3FD-CA09E7329F4C}"/>
              </a:ext>
            </a:extLst>
          </p:cNvPr>
          <p:cNvSpPr txBox="1"/>
          <p:nvPr/>
        </p:nvSpPr>
        <p:spPr>
          <a:xfrm>
            <a:off x="3944203" y="1774311"/>
            <a:ext cx="51997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Pavel compară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făgăduința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primită prin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credință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cu legea promulgată 430 de ani mai târziu.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Legea abroga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făgăduința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anterioară? Nu. Odată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împlinită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făgăduința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[Hristos], se abroga legea? Nu.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În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Romani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3, Pavel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tratează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aceeași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temă: “Deci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prin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credință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desființăm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noi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Legea?” (Romani 3:31). 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dat Dumnezeu legea la o parte pentru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a-Și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împlini promisiunea? Răspunsul este clar: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“Nicidecum”.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Dacă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mântuirea este prin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credința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în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făgăduință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, legea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nu poate face nimic pentru a ne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mântui. Pe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de altă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parte, nici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credința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nu anulează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legea. Atunci, la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ce ne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folosește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62912"/>
                  </a:glow>
                </a:effectLst>
              </a:rPr>
              <a:t>legea?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362912"/>
                </a:glo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354BD3B-5076-4CCF-98B9-BCE65CC283F5}"/>
              </a:ext>
            </a:extLst>
          </p:cNvPr>
          <p:cNvSpPr/>
          <p:nvPr/>
        </p:nvSpPr>
        <p:spPr>
          <a:xfrm>
            <a:off x="191069" y="615552"/>
            <a:ext cx="8734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D1B075"/>
                </a:solidFill>
                <a:latin typeface="Comic Sans MS" panose="030F0702030302020204" pitchFamily="66" charset="0"/>
              </a:rPr>
              <a:t>“Iată ce vreau să zic: un testament, pe care l-a întărit Dumnezeu mai înainte, nu poate fi desfiinţat, aşa ca făgăduinţa să fie nimicită de Legea venită după patru sute trei zeci de ani.” </a:t>
            </a:r>
            <a:r>
              <a:rPr lang="ro-RO" sz="1600" b="1" dirty="0" smtClean="0">
                <a:solidFill>
                  <a:srgbClr val="D1B075"/>
                </a:solidFill>
                <a:latin typeface="Comic Sans MS" panose="030F0702030302020204" pitchFamily="66" charset="0"/>
              </a:rPr>
              <a:t>(Galateni 3:17)</a:t>
            </a:r>
            <a:endParaRPr lang="ro-RO" sz="1600" b="1" dirty="0">
              <a:solidFill>
                <a:srgbClr val="D1B0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182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25620E7-983E-4F63-B295-F90E303D3AB7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SCOPUL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LEGII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99D068B-6AF7-4972-8DBC-F70F17957291}"/>
              </a:ext>
            </a:extLst>
          </p:cNvPr>
          <p:cNvSpPr/>
          <p:nvPr/>
        </p:nvSpPr>
        <p:spPr>
          <a:xfrm>
            <a:off x="198404" y="717685"/>
            <a:ext cx="8885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CAC1E5"/>
                </a:solidFill>
                <a:latin typeface="Comic Sans MS" panose="030F0702030302020204" pitchFamily="66" charset="0"/>
              </a:rPr>
              <a:t>“Atunci pentruce este Legea? Ea a fost adăugată din pricina călcărilor de lege, până când avea să vină „Sămânţa“, căreia îi fusese făcută făgăduinţa; şi a fost dată prin îngeri, prin mâna unui mijlocitor.” </a:t>
            </a:r>
            <a:r>
              <a:rPr lang="ro-RO" sz="1600" b="1" smtClean="0">
                <a:solidFill>
                  <a:srgbClr val="CAC1E5"/>
                </a:solidFill>
                <a:latin typeface="Comic Sans MS" panose="030F0702030302020204" pitchFamily="66" charset="0"/>
              </a:rPr>
              <a:t>(Galateni 3:19)</a:t>
            </a:r>
            <a:endParaRPr lang="ro-RO" sz="1600" b="1">
              <a:solidFill>
                <a:srgbClr val="CAC1E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E667593-218A-44B9-B840-F183E78E984E}"/>
              </a:ext>
            </a:extLst>
          </p:cNvPr>
          <p:cNvSpPr txBox="1"/>
          <p:nvPr/>
        </p:nvSpPr>
        <p:spPr>
          <a:xfrm>
            <a:off x="129397" y="1713243"/>
            <a:ext cx="5426013" cy="1490108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effectLst/>
              </a:rPr>
              <a:t>Pavel </a:t>
            </a:r>
            <a:r>
              <a:rPr lang="ro-RO" sz="2000" b="1">
                <a:effectLst/>
              </a:rPr>
              <a:t>nu spune că Legea a fost adăugată la legământ ca un apendice cu noi clauze. Trebuie să ne amintim că legământul era </a:t>
            </a:r>
            <a:r>
              <a:rPr lang="ro-RO" sz="2000" b="1" smtClean="0">
                <a:effectLst/>
              </a:rPr>
              <a:t>unilateral, nu </a:t>
            </a:r>
            <a:r>
              <a:rPr lang="ro-RO" sz="2000" b="1">
                <a:effectLst/>
              </a:rPr>
              <a:t>depindea de ceea ce omul poate </a:t>
            </a:r>
            <a:r>
              <a:rPr lang="ro-RO" sz="2000" b="1" smtClean="0">
                <a:effectLst/>
              </a:rPr>
              <a:t>face.</a:t>
            </a:r>
            <a:endParaRPr lang="ro-RO" sz="2000" b="1"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7995C10-4454-4B2F-A73D-3D8344E6E3E7}"/>
              </a:ext>
            </a:extLst>
          </p:cNvPr>
          <p:cNvSpPr/>
          <p:nvPr/>
        </p:nvSpPr>
        <p:spPr>
          <a:xfrm>
            <a:off x="3536830" y="3203351"/>
            <a:ext cx="5607170" cy="3631763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effectLst/>
              </a:rPr>
              <a:t>Mai </a:t>
            </a:r>
            <a:r>
              <a:rPr lang="ro-RO" sz="2000" b="1" smtClean="0">
                <a:effectLst/>
              </a:rPr>
              <a:t>mult, legea </a:t>
            </a:r>
            <a:r>
              <a:rPr lang="ro-RO" sz="2000" b="1">
                <a:effectLst/>
              </a:rPr>
              <a:t>a fost introdusă pentru a ne arăta starea noastră păcătoasă și a ne ajuta să vedem clar păcatul din viața noastră </a:t>
            </a:r>
            <a:r>
              <a:rPr lang="ro-RO" sz="2000" b="1" smtClean="0">
                <a:effectLst/>
              </a:rPr>
              <a:t>(Romani 7:13).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effectLst/>
              </a:rPr>
              <a:t>Expresia “până când” poate </a:t>
            </a:r>
            <a:r>
              <a:rPr lang="ro-RO" sz="2000" b="1">
                <a:effectLst/>
              </a:rPr>
              <a:t>da impresia că Legea a încetat să își împlinească funcția când a venit Hristos. Dar </a:t>
            </a:r>
            <a:r>
              <a:rPr lang="ro-RO" sz="2000" b="1" smtClean="0">
                <a:effectLst/>
              </a:rPr>
              <a:t>“până când” nu </a:t>
            </a:r>
            <a:r>
              <a:rPr lang="ro-RO" sz="2000" b="1">
                <a:effectLst/>
              </a:rPr>
              <a:t>înseamnă totdeauna o perioadă limitată de </a:t>
            </a:r>
            <a:r>
              <a:rPr lang="ro-RO" sz="2000" b="1" smtClean="0">
                <a:effectLst/>
              </a:rPr>
              <a:t>timp.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effectLst/>
              </a:rPr>
              <a:t>De </a:t>
            </a:r>
            <a:r>
              <a:rPr lang="ro-RO" sz="2000" b="1">
                <a:effectLst/>
              </a:rPr>
              <a:t>exemplu, când Isus spune </a:t>
            </a:r>
            <a:r>
              <a:rPr lang="ro-RO" sz="2000" b="1" smtClean="0">
                <a:effectLst/>
              </a:rPr>
              <a:t>“numai </a:t>
            </a:r>
            <a:r>
              <a:rPr lang="ro-RO" sz="2000" b="1">
                <a:effectLst/>
              </a:rPr>
              <a:t>țineți cu tărie ce aveți, până voi veni</a:t>
            </a:r>
            <a:r>
              <a:rPr lang="ro-RO" sz="2000" b="1" smtClean="0">
                <a:effectLst/>
              </a:rPr>
              <a:t>!” (Apocalipsa 2:25) </a:t>
            </a:r>
            <a:r>
              <a:rPr lang="ro-RO" sz="2000" b="1" smtClean="0"/>
              <a:t>nu </a:t>
            </a:r>
            <a:r>
              <a:rPr lang="ro-RO" sz="2000" b="1"/>
              <a:t>înseamnă </a:t>
            </a:r>
            <a:r>
              <a:rPr lang="ro-RO" sz="2000" b="1" smtClean="0"/>
              <a:t>că</a:t>
            </a:r>
            <a:r>
              <a:rPr lang="ro-RO" sz="2000" b="1" smtClean="0">
                <a:effectLst/>
              </a:rPr>
              <a:t>, atunci </a:t>
            </a:r>
            <a:r>
              <a:rPr lang="ro-RO" sz="2000" b="1">
                <a:effectLst/>
              </a:rPr>
              <a:t>când va </a:t>
            </a:r>
            <a:r>
              <a:rPr lang="ro-RO" sz="2000" b="1" smtClean="0">
                <a:effectLst/>
              </a:rPr>
              <a:t>veni, nu </a:t>
            </a:r>
            <a:r>
              <a:rPr lang="ro-RO" sz="2000" b="1">
                <a:effectLst/>
              </a:rPr>
              <a:t>vom mai avea nevoie de dragoste, </a:t>
            </a:r>
            <a:r>
              <a:rPr lang="ro-RO" sz="2000" b="1" smtClean="0">
                <a:effectLst/>
              </a:rPr>
              <a:t>bunătate…</a:t>
            </a:r>
            <a:endParaRPr lang="ro-RO" sz="2000" b="1"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845F036-3896-45B5-B7BC-5BD47FF26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55410" y="1713243"/>
            <a:ext cx="3542581" cy="1490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55410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25620E7-983E-4F63-B295-F90E303D3AB7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63500">
                    <a:srgbClr val="233B49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SCOPUL LEGII</a:t>
            </a:r>
            <a:endParaRPr lang="es-E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63500">
                  <a:srgbClr val="233B49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199D068B-6AF7-4972-8DBC-F70F17957291}"/>
              </a:ext>
            </a:extLst>
          </p:cNvPr>
          <p:cNvSpPr/>
          <p:nvPr/>
        </p:nvSpPr>
        <p:spPr>
          <a:xfrm>
            <a:off x="129396" y="734937"/>
            <a:ext cx="8885208" cy="895290"/>
          </a:xfrm>
          <a:prstGeom prst="roundRect">
            <a:avLst>
              <a:gd name="adj" fmla="val 13289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ctr"/>
            <a:r>
              <a:rPr lang="es-ES" b="1" dirty="0">
                <a:solidFill>
                  <a:srgbClr val="233B49"/>
                </a:solidFill>
                <a:latin typeface="Comic Sans MS" panose="030F0702030302020204" pitchFamily="66" charset="0"/>
              </a:rPr>
              <a:t>“</a:t>
            </a:r>
            <a:r>
              <a:rPr lang="vi-VN" b="1" dirty="0">
                <a:solidFill>
                  <a:srgbClr val="233B49"/>
                </a:solidFill>
                <a:latin typeface="Comic Sans MS" panose="030F0702030302020204" pitchFamily="66" charset="0"/>
              </a:rPr>
              <a:t>Atunci pentruce este Legea? Ea a fost adăugată din pricina călcărilor de lege, p</a:t>
            </a:r>
            <a:r>
              <a:rPr lang="ro-RO" b="1" dirty="0">
                <a:solidFill>
                  <a:srgbClr val="233B49"/>
                </a:solidFill>
                <a:latin typeface="Comic Sans MS" panose="030F0702030302020204" pitchFamily="66" charset="0"/>
              </a:rPr>
              <a:t>â</a:t>
            </a:r>
            <a:r>
              <a:rPr lang="vi-VN" b="1" dirty="0">
                <a:solidFill>
                  <a:srgbClr val="233B49"/>
                </a:solidFill>
                <a:latin typeface="Comic Sans MS" panose="030F0702030302020204" pitchFamily="66" charset="0"/>
              </a:rPr>
              <a:t>nă c</a:t>
            </a:r>
            <a:r>
              <a:rPr lang="ro-RO" b="1" dirty="0">
                <a:solidFill>
                  <a:srgbClr val="233B49"/>
                </a:solidFill>
                <a:latin typeface="Comic Sans MS" panose="030F0702030302020204" pitchFamily="66" charset="0"/>
              </a:rPr>
              <a:t>â</a:t>
            </a:r>
            <a:r>
              <a:rPr lang="vi-VN" b="1" dirty="0">
                <a:solidFill>
                  <a:srgbClr val="233B49"/>
                </a:solidFill>
                <a:latin typeface="Comic Sans MS" panose="030F0702030302020204" pitchFamily="66" charset="0"/>
              </a:rPr>
              <a:t>nd avea să vină „Săm</a:t>
            </a:r>
            <a:r>
              <a:rPr lang="ro-RO" b="1" dirty="0">
                <a:solidFill>
                  <a:srgbClr val="233B49"/>
                </a:solidFill>
                <a:latin typeface="Comic Sans MS" panose="030F0702030302020204" pitchFamily="66" charset="0"/>
              </a:rPr>
              <a:t>â</a:t>
            </a:r>
            <a:r>
              <a:rPr lang="vi-VN" b="1" dirty="0">
                <a:solidFill>
                  <a:srgbClr val="233B49"/>
                </a:solidFill>
                <a:latin typeface="Comic Sans MS" panose="030F0702030302020204" pitchFamily="66" charset="0"/>
              </a:rPr>
              <a:t>nţa“, căreia îi fusese făcută făgăduinţa; şi a fost dată prin îngeri, prin m</a:t>
            </a:r>
            <a:r>
              <a:rPr lang="ro-RO" b="1" dirty="0">
                <a:solidFill>
                  <a:srgbClr val="233B49"/>
                </a:solidFill>
                <a:latin typeface="Comic Sans MS" panose="030F0702030302020204" pitchFamily="66" charset="0"/>
              </a:rPr>
              <a:t>â</a:t>
            </a:r>
            <a:r>
              <a:rPr lang="vi-VN" b="1" dirty="0">
                <a:solidFill>
                  <a:srgbClr val="233B49"/>
                </a:solidFill>
                <a:latin typeface="Comic Sans MS" panose="030F0702030302020204" pitchFamily="66" charset="0"/>
              </a:rPr>
              <a:t>na unui mijlocitor.</a:t>
            </a:r>
            <a:r>
              <a:rPr lang="es-ES" b="1" dirty="0">
                <a:solidFill>
                  <a:srgbClr val="233B49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233B49"/>
                </a:solidFill>
                <a:latin typeface="Comic Sans MS" panose="030F0702030302020204" pitchFamily="66" charset="0"/>
              </a:rPr>
              <a:t>(G</a:t>
            </a:r>
            <a:r>
              <a:rPr lang="ro-RO" sz="1600" b="1" dirty="0">
                <a:solidFill>
                  <a:srgbClr val="233B49"/>
                </a:solidFill>
                <a:latin typeface="Comic Sans MS" panose="030F0702030302020204" pitchFamily="66" charset="0"/>
              </a:rPr>
              <a:t>alateni</a:t>
            </a:r>
            <a:r>
              <a:rPr lang="es-ES" sz="1600" b="1" dirty="0">
                <a:solidFill>
                  <a:srgbClr val="233B49"/>
                </a:solidFill>
                <a:latin typeface="Comic Sans MS" panose="030F0702030302020204" pitchFamily="66" charset="0"/>
              </a:rPr>
              <a:t> 3:19)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6EA55F3-4366-4908-AE93-D4812A7684C1}"/>
              </a:ext>
            </a:extLst>
          </p:cNvPr>
          <p:cNvSpPr txBox="1"/>
          <p:nvPr/>
        </p:nvSpPr>
        <p:spPr>
          <a:xfrm>
            <a:off x="129396" y="1666893"/>
            <a:ext cx="48739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Departe de a umple un gol care se întindea de la </a:t>
            </a:r>
            <a:r>
              <a:rPr lang="es-ES" sz="2000" b="1" dirty="0"/>
              <a:t>430 </a:t>
            </a:r>
            <a:r>
              <a:rPr lang="ro-RO" sz="2000" b="1" dirty="0"/>
              <a:t>de ani după făgăduință </a:t>
            </a:r>
            <a:r>
              <a:rPr lang="es-ES" sz="2000" b="1" dirty="0"/>
              <a:t>(</a:t>
            </a:r>
            <a:r>
              <a:rPr lang="es-ES" sz="2000" b="1" dirty="0" err="1"/>
              <a:t>Sina</a:t>
            </a:r>
            <a:r>
              <a:rPr lang="ro-RO" sz="2000" b="1" dirty="0"/>
              <a:t>i</a:t>
            </a:r>
            <a:r>
              <a:rPr lang="es-ES" sz="2000" b="1" dirty="0"/>
              <a:t>) </a:t>
            </a:r>
            <a:r>
              <a:rPr lang="ro-RO" sz="2000" b="1" dirty="0"/>
              <a:t>și până la împlinire (H</a:t>
            </a:r>
            <a:r>
              <a:rPr lang="es-ES" sz="2000" b="1" dirty="0" err="1"/>
              <a:t>risto</a:t>
            </a:r>
            <a:r>
              <a:rPr lang="ro-RO" sz="2000" b="1" dirty="0"/>
              <a:t>s</a:t>
            </a:r>
            <a:r>
              <a:rPr lang="es-ES" sz="2000" b="1" dirty="0"/>
              <a:t>), </a:t>
            </a:r>
            <a:r>
              <a:rPr lang="ro-RO" sz="2000" b="1" dirty="0"/>
              <a:t>legea are o perioadă de viață mult mai lungă</a:t>
            </a:r>
            <a:r>
              <a:rPr lang="es-ES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De fapt, Dumnezeu a spus că Avraam însuși </a:t>
            </a:r>
            <a:r>
              <a:rPr lang="es-ES" sz="2000" b="1" dirty="0"/>
              <a:t>, “</a:t>
            </a:r>
            <a:r>
              <a:rPr lang="ro-RO" sz="2000" b="1" dirty="0"/>
              <a:t>a păzit poruncile Mele, orânduirile Mele și legile Mele</a:t>
            </a:r>
            <a:r>
              <a:rPr lang="es-ES" sz="2000" b="1" dirty="0"/>
              <a:t>” (G</a:t>
            </a:r>
            <a:r>
              <a:rPr lang="ro-RO" sz="2000" b="1" dirty="0"/>
              <a:t>eneza </a:t>
            </a:r>
            <a:r>
              <a:rPr lang="es-ES" sz="2000" b="1" dirty="0"/>
              <a:t>26:5); </a:t>
            </a:r>
            <a:r>
              <a:rPr lang="ro-RO" sz="2000" b="1" dirty="0"/>
              <a:t>Iosif cunoștea bine că adulterul era un păcat împotriva lui Dumnezeu </a:t>
            </a:r>
            <a:r>
              <a:rPr lang="es-ES" sz="2000" b="1" dirty="0"/>
              <a:t>(G</a:t>
            </a:r>
            <a:r>
              <a:rPr lang="ro-RO" sz="2000" b="1" dirty="0"/>
              <a:t>eneza</a:t>
            </a:r>
            <a:r>
              <a:rPr lang="es-ES" sz="2000" b="1" dirty="0"/>
              <a:t> 39:7-10); </a:t>
            </a:r>
            <a:r>
              <a:rPr lang="ro-RO" sz="2000" b="1" dirty="0"/>
              <a:t>poporul Israel a păzit sabatul înainte de promulgarea legii </a:t>
            </a:r>
            <a:r>
              <a:rPr lang="es-ES" sz="2000" b="1" dirty="0"/>
              <a:t>(</a:t>
            </a:r>
            <a:r>
              <a:rPr lang="ro-RO" sz="2000" b="1" dirty="0"/>
              <a:t>Exod</a:t>
            </a:r>
            <a:r>
              <a:rPr lang="es-ES" sz="2000" b="1" dirty="0"/>
              <a:t> 16:22-26).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Atunci, de ce a fost necesară promulgarea legii pe Sinai pentru </a:t>
            </a:r>
            <a:r>
              <a:rPr lang="ro-RO" sz="2000" b="1" dirty="0" smtClean="0"/>
              <a:t>poporul </a:t>
            </a:r>
            <a:r>
              <a:rPr lang="ro-RO" sz="2000" b="1" dirty="0"/>
              <a:t>Israel</a:t>
            </a:r>
            <a:r>
              <a:rPr lang="ro-RO" sz="2000" b="1" dirty="0" smtClean="0"/>
              <a:t>, prin </a:t>
            </a:r>
            <a:r>
              <a:rPr lang="ro-RO" sz="2000" b="1" dirty="0"/>
              <a:t>Moise?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Deoarece în timpul sclaviei în Egipt, poporul a uitat mare parte din lege. </a:t>
            </a:r>
            <a:endParaRPr lang="es-ES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71ACE59-B5BE-4646-BA76-E5EF6DA3D3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672" y="1730702"/>
            <a:ext cx="1898932" cy="2559986"/>
          </a:xfrm>
          <a:prstGeom prst="roundRect">
            <a:avLst>
              <a:gd name="adj" fmla="val 11111"/>
            </a:avLst>
          </a:prstGeom>
          <a:ln w="111125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9685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B63716E-3BFA-43A7-9955-6F113B0646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957" y="4416482"/>
            <a:ext cx="1772080" cy="2324108"/>
          </a:xfrm>
          <a:prstGeom prst="roundRect">
            <a:avLst>
              <a:gd name="adj" fmla="val 11111"/>
            </a:avLst>
          </a:prstGeom>
          <a:ln w="111125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96850" h="152400" prst="hardEdge"/>
            <a:extrusionClr>
              <a:srgbClr val="FFFFFF"/>
            </a:extrusionClr>
          </a:sp3d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0071799A-5697-47BF-8A97-DBD372599C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673" y="4427669"/>
            <a:ext cx="1898932" cy="2312921"/>
          </a:xfrm>
          <a:prstGeom prst="roundRect">
            <a:avLst>
              <a:gd name="adj" fmla="val 11111"/>
            </a:avLst>
          </a:prstGeom>
          <a:ln w="111125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96850" h="152400" prst="hardEdge"/>
            <a:extrusionClr>
              <a:srgbClr val="FFFFFF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E9505D4-50FE-42CE-831F-E76997EA4F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957" y="1730702"/>
            <a:ext cx="1772079" cy="2559986"/>
          </a:xfrm>
          <a:prstGeom prst="roundRect">
            <a:avLst>
              <a:gd name="adj" fmla="val 11111"/>
            </a:avLst>
          </a:prstGeom>
          <a:ln w="111125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9685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89498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A025DCE-E86A-43FA-89D9-14BB05146738}"/>
              </a:ext>
            </a:extLst>
          </p:cNvPr>
          <p:cNvSpPr/>
          <p:nvPr/>
        </p:nvSpPr>
        <p:spPr>
          <a:xfrm>
            <a:off x="1602889" y="664124"/>
            <a:ext cx="6012562" cy="509370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indent="355600" algn="just">
              <a:spcBef>
                <a:spcPts val="600"/>
              </a:spcBef>
            </a:pP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“Legea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lui Dumnezeu este o copie a caracterului Său. Ea a fost dată omului la început, ca măsură pentru dovedirea ascultării. În veacurile următoare, Legea aceasta a fost pierdută din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vedere… În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decursul vremii, </a:t>
            </a:r>
            <a:r>
              <a:rPr lang="ro-RO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isreliții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au mers în Egipt, unde timp de </a:t>
            </a:r>
            <a:r>
              <a:rPr lang="ro-RO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mulți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ani au suferit o groaznică apăsare din partea egiptenilor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</a:p>
          <a:p>
            <a:pPr indent="355600" algn="just">
              <a:spcBef>
                <a:spcPts val="600"/>
              </a:spcBef>
            </a:pP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Sinai legea a fost dată a </a:t>
            </a:r>
            <a:r>
              <a:rPr lang="ro-RO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adoua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oară. Într-o grandoare înspăimântătoare, Domnul a rostit preceptele Sale </a:t>
            </a:r>
            <a:r>
              <a:rPr lang="ro-R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 </a:t>
            </a:r>
            <a:r>
              <a:rPr lang="ro-RO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Însuși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degetul Său a săpat decalogul pe tablele de piatră. Trecând prin veacuri, găsim că a venit un timp când Legea lui Dumnezeu trebuia să fie descoperită din nou </a:t>
            </a:r>
            <a:r>
              <a:rPr lang="ro-RO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și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fără </a:t>
            </a:r>
            <a:r>
              <a:rPr lang="ro-RO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greș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ca măsură a ascultării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ro-R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9222E22-A8BF-4FE8-B35C-67EDF492BA06}"/>
              </a:ext>
            </a:extLst>
          </p:cNvPr>
          <p:cNvSpPr txBox="1"/>
          <p:nvPr/>
        </p:nvSpPr>
        <p:spPr>
          <a:xfrm>
            <a:off x="1570007" y="6392174"/>
            <a:ext cx="629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smtClean="0"/>
              <a:t>E.G.W. (Mărturii </a:t>
            </a:r>
            <a:r>
              <a:rPr lang="ro-RO" sz="1600" b="1"/>
              <a:t>pentru </a:t>
            </a:r>
            <a:r>
              <a:rPr lang="ro-RO" sz="1600" b="1" smtClean="0"/>
              <a:t>comunitate, vol. 8, pag. 207)</a:t>
            </a:r>
            <a:endParaRPr lang="ro-RO" sz="1600" b="1"/>
          </a:p>
        </p:txBody>
      </p:sp>
    </p:spTree>
    <p:extLst>
      <p:ext uri="{BB962C8B-B14F-4D97-AF65-F5344CB8AC3E}">
        <p14:creationId xmlns="" xmlns:p14="http://schemas.microsoft.com/office/powerpoint/2010/main" val="666256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F25827A-93D8-4E95-9641-4F31E923CC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1893" cy="68580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0365586-6B14-4A1D-A17F-CBF499383173}"/>
              </a:ext>
            </a:extLst>
          </p:cNvPr>
          <p:cNvSpPr/>
          <p:nvPr/>
        </p:nvSpPr>
        <p:spPr>
          <a:xfrm>
            <a:off x="3260780" y="77634"/>
            <a:ext cx="5339751" cy="1446550"/>
          </a:xfrm>
          <a:prstGeom prst="rect">
            <a:avLst/>
          </a:prstGeom>
          <a:gradFill flip="none" rotWithShape="1">
            <a:gsLst>
              <a:gs pos="0">
                <a:srgbClr val="476C7C"/>
              </a:gs>
              <a:gs pos="35000">
                <a:srgbClr val="98B6C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ÎNTÂIETATEA </a:t>
            </a:r>
            <a:r>
              <a:rPr lang="ro-RO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FĂGĂDUINȚEI</a:t>
            </a:r>
            <a:endParaRPr lang="ro-RO" sz="4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5566E75-8A9A-4ED1-A6B1-0153F9AF9C04}"/>
              </a:ext>
            </a:extLst>
          </p:cNvPr>
          <p:cNvSpPr/>
          <p:nvPr/>
        </p:nvSpPr>
        <p:spPr>
          <a:xfrm>
            <a:off x="2794959" y="1913544"/>
            <a:ext cx="2269298" cy="2554545"/>
          </a:xfrm>
          <a:prstGeom prst="rect">
            <a:avLst/>
          </a:prstGeom>
          <a:solidFill>
            <a:schemeClr val="bg1">
              <a:alpha val="73000"/>
            </a:schemeClr>
          </a:solidFill>
          <a:effectLst>
            <a:softEdge rad="50800"/>
          </a:effectLst>
        </p:spPr>
        <p:txBody>
          <a:bodyPr wrap="square" lIns="36000" rIns="36000">
            <a:spAutoFit/>
          </a:bodyPr>
          <a:lstStyle/>
          <a:p>
            <a:pPr algn="ctr"/>
            <a:r>
              <a:rPr lang="ro-RO" b="1" smtClean="0">
                <a:latin typeface="Comic Sans MS" panose="030F0702030302020204" pitchFamily="66" charset="0"/>
              </a:rPr>
              <a:t>“Căci dacă moştenirea ar veni din Lege, nu mai vine din făgăduinţă; şi Dumnezeu printr-o făgăduinţă a dat-o lui Avraam.”</a:t>
            </a:r>
          </a:p>
          <a:p>
            <a:pPr algn="ctr"/>
            <a:r>
              <a:rPr lang="ro-RO" sz="1600" b="1" smtClean="0">
                <a:latin typeface="Comic Sans MS" panose="030F0702030302020204" pitchFamily="66" charset="0"/>
              </a:rPr>
              <a:t>(Galateni 3:18)</a:t>
            </a:r>
            <a:endParaRPr lang="ro-RO" sz="1600" b="1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F96EB8D-1234-406E-9D7E-0254820A81EC}"/>
              </a:ext>
            </a:extLst>
          </p:cNvPr>
          <p:cNvSpPr txBox="1"/>
          <p:nvPr/>
        </p:nvSpPr>
        <p:spPr>
          <a:xfrm>
            <a:off x="5171811" y="1687354"/>
            <a:ext cx="394227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Deși veșnică, legea dată lui Israel nu putea atunci și nu poate nici azi, să asigure mântuirea nimănui</a:t>
            </a:r>
            <a:r>
              <a:rPr lang="ro-RO" sz="2000" b="1" smtClean="0"/>
              <a:t>..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Dar </a:t>
            </a:r>
            <a:r>
              <a:rPr lang="ro-RO" sz="2000" b="1"/>
              <a:t>jertfa lui Isus </a:t>
            </a:r>
            <a:r>
              <a:rPr lang="ro-RO" sz="2000" b="1" smtClean="0"/>
              <a:t>(făgăduința) a </a:t>
            </a:r>
            <a:r>
              <a:rPr lang="ro-RO" sz="2000" b="1"/>
              <a:t>fost un punct de cotitură în istoria </a:t>
            </a:r>
            <a:r>
              <a:rPr lang="ro-RO" sz="2000" b="1" smtClean="0"/>
              <a:t>mântuirii. Din </a:t>
            </a:r>
            <a:r>
              <a:rPr lang="ro-RO" sz="2000" b="1"/>
              <a:t>acel moment, exista o modalitate de a obține mântuirea </a:t>
            </a:r>
            <a:r>
              <a:rPr lang="ro-RO" sz="2000" b="1" smtClean="0"/>
              <a:t>(reprezentată </a:t>
            </a:r>
            <a:r>
              <a:rPr lang="ro-RO" sz="2000" b="1"/>
              <a:t>de legea </a:t>
            </a:r>
            <a:r>
              <a:rPr lang="ro-RO" sz="2000" b="1" smtClean="0"/>
              <a:t>ceremonială).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Dar </a:t>
            </a:r>
            <a:r>
              <a:rPr lang="ro-RO" sz="2000" b="1"/>
              <a:t>oricât de importantă ar fi </a:t>
            </a:r>
            <a:r>
              <a:rPr lang="ro-RO" sz="2000" b="1" smtClean="0"/>
              <a:t>legea, nu </a:t>
            </a:r>
            <a:r>
              <a:rPr lang="ro-RO" sz="2000" b="1"/>
              <a:t>înlocuiește făgăduința mântuirii prin har și credință. Din contră, legea ne ajută să înțelegem mai bine cât de minunată este această făgăduință. </a:t>
            </a:r>
          </a:p>
        </p:txBody>
      </p:sp>
    </p:spTree>
    <p:extLst>
      <p:ext uri="{BB962C8B-B14F-4D97-AF65-F5344CB8AC3E}">
        <p14:creationId xmlns="" xmlns:p14="http://schemas.microsoft.com/office/powerpoint/2010/main" val="658572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1210</Words>
  <Application>Microsoft Office PowerPoint</Application>
  <PresentationFormat>Expunere pe ecran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Wingdings 3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6 - Intaietatea fagaduintei</dc:title>
  <dc:subject>Studiu Biblic, Trim. III, 2017 – Evanghelia in Galateni</dc:subject>
  <dc:creator>Sergio Fustero Carreras</dc:creator>
  <cp:keywords>http://www.fustero.net/es/index_ro.php</cp:keywords>
  <cp:lastModifiedBy>Tronaru Viorel</cp:lastModifiedBy>
  <cp:revision>72</cp:revision>
  <dcterms:created xsi:type="dcterms:W3CDTF">2017-07-10T15:08:30Z</dcterms:created>
  <dcterms:modified xsi:type="dcterms:W3CDTF">2017-08-16T07:04:27Z</dcterms:modified>
</cp:coreProperties>
</file>