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69" r:id="rId4"/>
    <p:sldId id="270" r:id="rId5"/>
    <p:sldId id="257" r:id="rId6"/>
    <p:sldId id="258" r:id="rId7"/>
    <p:sldId id="259" r:id="rId8"/>
    <p:sldId id="260" r:id="rId9"/>
    <p:sldId id="261" r:id="rId10"/>
    <p:sldId id="262" r:id="rId11"/>
    <p:sldId id="267" r:id="rId12"/>
    <p:sldId id="268"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ooper Black" pitchFamily="18" charset="0"/>
      <p:regular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CF2C5"/>
    <a:srgbClr val="403152"/>
    <a:srgbClr val="352844"/>
    <a:srgbClr val="673105"/>
    <a:srgbClr val="002D7E"/>
    <a:srgbClr val="C0D6FF"/>
    <a:srgbClr val="D7CD99"/>
    <a:srgbClr val="4B431D"/>
    <a:srgbClr val="615725"/>
    <a:srgbClr val="C2B05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102" d="100"/>
          <a:sy n="102" d="100"/>
        </p:scale>
        <p:origin x="-102"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30671386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2353294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707938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6622848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123610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1808622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33811371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16541132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266484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1387333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3711313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24089871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37612041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8500434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6CCA68D-B92E-4504-8B9B-6D45EC469121}" type="datetimeFigureOut">
              <a:rPr lang="es-ES" smtClean="0"/>
              <a:pPr/>
              <a:t>25/07/2017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31206394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762540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021279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864709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664341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10877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039561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99132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7793524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498761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944909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55589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8130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26273807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11238364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34345873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34419201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15691772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4CB67F9-D18D-43B8-8077-7E10B06659B0}" type="datetimeFigureOut">
              <a:rPr lang="es-ES" smtClean="0"/>
              <a:pPr/>
              <a:t>25/07/2017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25513003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B67F9-D18D-43B8-8077-7E10B06659B0}" type="datetimeFigureOut">
              <a:rPr lang="es-ES" smtClean="0"/>
              <a:pPr/>
              <a:t>25/07/2017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74E44-E466-4B1C-B147-5665A223859E}" type="slidenum">
              <a:rPr lang="es-ES" smtClean="0"/>
              <a:pPr/>
              <a:t>‹#›</a:t>
            </a:fld>
            <a:endParaRPr lang="es-ES"/>
          </a:p>
        </p:txBody>
      </p:sp>
    </p:spTree>
    <p:extLst>
      <p:ext uri="{BB962C8B-B14F-4D97-AF65-F5344CB8AC3E}">
        <p14:creationId xmlns="" xmlns:p14="http://schemas.microsoft.com/office/powerpoint/2010/main" val="287659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CA68D-B92E-4504-8B9B-6D45EC469121}" type="datetimeFigureOut">
              <a:rPr lang="es-ES" smtClean="0"/>
              <a:pPr/>
              <a:t>25/07/2017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14257-9FDA-4EA4-9371-C9E21922E168}" type="slidenum">
              <a:rPr lang="es-ES" smtClean="0"/>
              <a:pPr/>
              <a:t>‹#›</a:t>
            </a:fld>
            <a:endParaRPr lang="es-ES"/>
          </a:p>
        </p:txBody>
      </p:sp>
    </p:spTree>
    <p:extLst>
      <p:ext uri="{BB962C8B-B14F-4D97-AF65-F5344CB8AC3E}">
        <p14:creationId xmlns="" xmlns:p14="http://schemas.microsoft.com/office/powerpoint/2010/main" val="1804729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15D2-9057-421E-B3B3-3DF4D61A8736}" type="datetimeFigureOut">
              <a:rPr lang="es-ES" smtClean="0">
                <a:solidFill>
                  <a:prstClr val="black">
                    <a:tint val="75000"/>
                  </a:prstClr>
                </a:solidFill>
              </a:rPr>
              <a:pPr/>
              <a:t>25/07/2017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212011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9D3825A8-E536-4816-8BDD-7331D419DC9D}"/>
              </a:ext>
            </a:extLst>
          </p:cNvPr>
          <p:cNvSpPr txBox="1"/>
          <p:nvPr/>
        </p:nvSpPr>
        <p:spPr>
          <a:xfrm>
            <a:off x="0" y="1268088"/>
            <a:ext cx="4649638" cy="2585323"/>
          </a:xfrm>
          <a:prstGeom prst="rect">
            <a:avLst/>
          </a:prstGeom>
          <a:noFill/>
        </p:spPr>
        <p:txBody>
          <a:bodyPr wrap="square" rtlCol="0">
            <a:spAutoFit/>
            <a:scene3d>
              <a:camera prst="orthographicFront"/>
              <a:lightRig rig="brightRoom" dir="t"/>
            </a:scene3d>
            <a:sp3d extrusionH="57150" contourW="19050">
              <a:bevelT w="82550" h="38100" prst="coolSlant"/>
              <a:contourClr>
                <a:schemeClr val="bg1"/>
              </a:contourClr>
            </a:sp3d>
          </a:bodyPr>
          <a:lstStyle/>
          <a:p>
            <a:pPr algn="ctr"/>
            <a:r>
              <a:rPr lang="ro-RO" sz="5400">
                <a:ln w="0"/>
                <a:solidFill>
                  <a:schemeClr val="accent1"/>
                </a:solidFill>
                <a:effectLst>
                  <a:outerShdw blurRad="38100" dist="25400" dir="5400000" algn="ctr" rotWithShape="0">
                    <a:srgbClr val="6E747A">
                      <a:alpha val="43000"/>
                    </a:srgbClr>
                  </a:outerShdw>
                </a:effectLst>
              </a:rPr>
              <a:t>CREDINȚA ÎN VECHIUL </a:t>
            </a:r>
            <a:r>
              <a:rPr lang="ro-RO" sz="5400" smtClean="0">
                <a:ln w="0"/>
                <a:solidFill>
                  <a:schemeClr val="accent1"/>
                </a:solidFill>
                <a:effectLst>
                  <a:outerShdw blurRad="38100" dist="25400" dir="5400000" algn="ctr" rotWithShape="0">
                    <a:srgbClr val="6E747A">
                      <a:alpha val="43000"/>
                    </a:srgbClr>
                  </a:outerShdw>
                </a:effectLst>
              </a:rPr>
              <a:t>TESTAMENT</a:t>
            </a:r>
            <a:endParaRPr lang="ro-RO" sz="5400">
              <a:ln w="0"/>
              <a:solidFill>
                <a:schemeClr val="accent1"/>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 xmlns:a16="http://schemas.microsoft.com/office/drawing/2014/main" id="{1B8BD059-A2C4-4B48-A95F-26B2C9B7F100}"/>
              </a:ext>
            </a:extLst>
          </p:cNvPr>
          <p:cNvSpPr txBox="1"/>
          <p:nvPr/>
        </p:nvSpPr>
        <p:spPr>
          <a:xfrm>
            <a:off x="6151386" y="6488668"/>
            <a:ext cx="2992614" cy="369332"/>
          </a:xfrm>
          <a:prstGeom prst="rect">
            <a:avLst/>
          </a:prstGeom>
          <a:noFill/>
        </p:spPr>
        <p:txBody>
          <a:bodyPr wrap="none" rtlCol="0">
            <a:spAutoFit/>
          </a:bodyPr>
          <a:lstStyle/>
          <a:p>
            <a:pPr algn="r"/>
            <a:r>
              <a:rPr lang="ro-RO" b="1" smtClean="0">
                <a:solidFill>
                  <a:schemeClr val="accent5">
                    <a:lumMod val="75000"/>
                  </a:schemeClr>
                </a:solidFill>
                <a:effectLst>
                  <a:outerShdw blurRad="50800" dist="38100" dir="2700000" algn="tl" rotWithShape="0">
                    <a:prstClr val="black">
                      <a:alpha val="40000"/>
                    </a:prstClr>
                  </a:outerShdw>
                </a:effectLst>
              </a:rPr>
              <a:t>Studiul 5 pentru 29 iulie 2017</a:t>
            </a:r>
            <a:endParaRPr lang="ro-RO" b="1">
              <a:solidFill>
                <a:schemeClr val="accent5">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 xmlns:p14="http://schemas.microsoft.com/office/powerpoint/2010/main" val="37168747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7A145257-1013-4306-92FB-352BB0E0EAD6}"/>
              </a:ext>
            </a:extLst>
          </p:cNvPr>
          <p:cNvSpPr/>
          <p:nvPr/>
        </p:nvSpPr>
        <p:spPr>
          <a:xfrm>
            <a:off x="741869" y="1633144"/>
            <a:ext cx="7681086" cy="3970318"/>
          </a:xfrm>
          <a:prstGeom prst="rect">
            <a:avLst/>
          </a:prstGeom>
        </p:spPr>
        <p:txBody>
          <a:bodyPr wrap="square">
            <a:spAutoFit/>
          </a:bodyPr>
          <a:lstStyle/>
          <a:p>
            <a:pPr>
              <a:spcBef>
                <a:spcPts val="600"/>
              </a:spcBef>
            </a:pPr>
            <a:r>
              <a:rPr lang="ro-RO" sz="2800" dirty="0" smtClean="0">
                <a:latin typeface="Cooper Black" panose="0208090404030B020404" pitchFamily="18" charset="0"/>
              </a:rPr>
              <a:t>“</a:t>
            </a:r>
            <a:r>
              <a:rPr lang="ro-RO" sz="2800" b="1" dirty="0" smtClean="0">
                <a:effectLst>
                  <a:outerShdw blurRad="38100" dist="38100" dir="2700000" algn="tl">
                    <a:srgbClr val="000000">
                      <a:alpha val="43137"/>
                    </a:srgbClr>
                  </a:outerShdw>
                </a:effectLst>
                <a:latin typeface="Arial" pitchFamily="34" charset="0"/>
                <a:cs typeface="Arial" pitchFamily="34" charset="0"/>
              </a:rPr>
              <a:t>Fără </a:t>
            </a:r>
            <a:r>
              <a:rPr lang="ro-RO" sz="2800" b="1" dirty="0">
                <a:effectLst>
                  <a:outerShdw blurRad="38100" dist="38100" dir="2700000" algn="tl">
                    <a:srgbClr val="000000">
                      <a:alpha val="43137"/>
                    </a:srgbClr>
                  </a:outerShdw>
                </a:effectLst>
                <a:latin typeface="Arial" pitchFamily="34" charset="0"/>
                <a:cs typeface="Arial" pitchFamily="34" charset="0"/>
              </a:rPr>
              <a:t>cruce, omul nu se poate uni cu Tatăl. De ea depinde întreaga noastră </a:t>
            </a:r>
            <a:r>
              <a:rPr lang="ro-RO" sz="2800" b="1" dirty="0" err="1">
                <a:effectLst>
                  <a:outerShdw blurRad="38100" dist="38100" dir="2700000" algn="tl">
                    <a:srgbClr val="000000">
                      <a:alpha val="43137"/>
                    </a:srgbClr>
                  </a:outerShdw>
                </a:effectLst>
                <a:latin typeface="Arial" pitchFamily="34" charset="0"/>
                <a:cs typeface="Arial" pitchFamily="34" charset="0"/>
              </a:rPr>
              <a:t>speranță</a:t>
            </a:r>
            <a:r>
              <a:rPr lang="ro-RO" sz="2800" b="1" dirty="0">
                <a:effectLst>
                  <a:outerShdw blurRad="38100" dist="38100" dir="2700000" algn="tl">
                    <a:srgbClr val="000000">
                      <a:alpha val="43137"/>
                    </a:srgbClr>
                  </a:outerShdw>
                </a:effectLst>
                <a:latin typeface="Arial" pitchFamily="34" charset="0"/>
                <a:cs typeface="Arial" pitchFamily="34" charset="0"/>
              </a:rPr>
              <a:t>. De la ea emană lumina dragostei Mântuitorului; iar când, la picioarele crucii, păcătosul </a:t>
            </a:r>
            <a:r>
              <a:rPr lang="ro-RO" sz="2800" b="1" dirty="0" err="1">
                <a:effectLst>
                  <a:outerShdw blurRad="38100" dist="38100" dir="2700000" algn="tl">
                    <a:srgbClr val="000000">
                      <a:alpha val="43137"/>
                    </a:srgbClr>
                  </a:outerShdw>
                </a:effectLst>
                <a:latin typeface="Arial" pitchFamily="34" charset="0"/>
                <a:cs typeface="Arial" pitchFamily="34" charset="0"/>
              </a:rPr>
              <a:t>privește</a:t>
            </a:r>
            <a:r>
              <a:rPr lang="ro-RO" sz="2800" b="1" dirty="0">
                <a:effectLst>
                  <a:outerShdw blurRad="38100" dist="38100" dir="2700000" algn="tl">
                    <a:srgbClr val="000000">
                      <a:alpha val="43137"/>
                    </a:srgbClr>
                  </a:outerShdw>
                </a:effectLst>
                <a:latin typeface="Arial" pitchFamily="34" charset="0"/>
                <a:cs typeface="Arial" pitchFamily="34" charset="0"/>
              </a:rPr>
              <a:t> la Cel care a murit pentru a-l salva, poate să se bucure pe deplin, deoarece păcatele i-au fost iertate. Predându-se cu </a:t>
            </a:r>
            <a:r>
              <a:rPr lang="ro-RO" sz="2800" b="1" dirty="0" err="1">
                <a:effectLst>
                  <a:outerShdw blurRad="38100" dist="38100" dir="2700000" algn="tl">
                    <a:srgbClr val="000000">
                      <a:alpha val="43137"/>
                    </a:srgbClr>
                  </a:outerShdw>
                </a:effectLst>
                <a:latin typeface="Arial" pitchFamily="34" charset="0"/>
                <a:cs typeface="Arial" pitchFamily="34" charset="0"/>
              </a:rPr>
              <a:t>credință</a:t>
            </a:r>
            <a:r>
              <a:rPr lang="ro-RO" sz="2800" b="1" dirty="0">
                <a:effectLst>
                  <a:outerShdw blurRad="38100" dist="38100" dir="2700000" algn="tl">
                    <a:srgbClr val="000000">
                      <a:alpha val="43137"/>
                    </a:srgbClr>
                  </a:outerShdw>
                </a:effectLst>
                <a:latin typeface="Arial" pitchFamily="34" charset="0"/>
                <a:cs typeface="Arial" pitchFamily="34" charset="0"/>
              </a:rPr>
              <a:t> la cruce, atinge cel mai înalt loc pe care îl poate atinge omul</a:t>
            </a:r>
            <a:r>
              <a:rPr lang="ro-RO" sz="2800" dirty="0" smtClean="0">
                <a:latin typeface="Cooper Black" panose="0208090404030B020404" pitchFamily="18" charset="0"/>
              </a:rPr>
              <a:t>.”</a:t>
            </a:r>
            <a:endParaRPr lang="ro-RO" sz="2800" dirty="0">
              <a:latin typeface="Cooper Black" panose="0208090404030B020404" pitchFamily="18" charset="0"/>
            </a:endParaRPr>
          </a:p>
        </p:txBody>
      </p:sp>
      <p:sp>
        <p:nvSpPr>
          <p:cNvPr id="3" name="CuadroTexto 2">
            <a:extLst>
              <a:ext uri="{FF2B5EF4-FFF2-40B4-BE49-F238E27FC236}">
                <a16:creationId xmlns="" xmlns:a16="http://schemas.microsoft.com/office/drawing/2014/main" id="{EBD403D2-9423-40E7-A063-461D1C5CD579}"/>
              </a:ext>
            </a:extLst>
          </p:cNvPr>
          <p:cNvSpPr txBox="1"/>
          <p:nvPr/>
        </p:nvSpPr>
        <p:spPr>
          <a:xfrm>
            <a:off x="3869850" y="6167885"/>
            <a:ext cx="4553106" cy="338554"/>
          </a:xfrm>
          <a:prstGeom prst="rect">
            <a:avLst/>
          </a:prstGeom>
          <a:noFill/>
        </p:spPr>
        <p:txBody>
          <a:bodyPr wrap="none" rtlCol="0">
            <a:spAutoFit/>
          </a:bodyPr>
          <a:lstStyle/>
          <a:p>
            <a:pPr algn="r"/>
            <a:r>
              <a:rPr lang="ro-RO" sz="1600" b="1" smtClean="0"/>
              <a:t>E.G.W. (Faptele apostolilor, pag. 171 (din </a:t>
            </a:r>
            <a:r>
              <a:rPr lang="ro-RO" sz="1600" b="1"/>
              <a:t>spaniolă</a:t>
            </a:r>
            <a:r>
              <a:rPr lang="ro-RO" sz="1600" b="1" smtClean="0"/>
              <a:t>))</a:t>
            </a:r>
            <a:endParaRPr lang="ro-RO" sz="1600" b="1"/>
          </a:p>
        </p:txBody>
      </p:sp>
    </p:spTree>
    <p:extLst>
      <p:ext uri="{BB962C8B-B14F-4D97-AF65-F5344CB8AC3E}">
        <p14:creationId xmlns="" xmlns:p14="http://schemas.microsoft.com/office/powerpoint/2010/main" val="1376126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ángulo 1"/>
          <p:cNvSpPr/>
          <p:nvPr/>
        </p:nvSpPr>
        <p:spPr>
          <a:xfrm>
            <a:off x="5210356" y="594117"/>
            <a:ext cx="3856007" cy="5032147"/>
          </a:xfrm>
          <a:prstGeom prst="rect">
            <a:avLst/>
          </a:prstGeom>
        </p:spPr>
        <p:txBody>
          <a:bodyPr wrap="square">
            <a:spAutoFit/>
          </a:bodyPr>
          <a:lstStyle/>
          <a:p>
            <a:pPr algn="ctr">
              <a:spcBef>
                <a:spcPts val="600"/>
              </a:spcBef>
            </a:pPr>
            <a:r>
              <a:rPr lang="ro-RO" sz="3200" b="1" dirty="0" smtClean="0">
                <a:solidFill>
                  <a:prstClr val="black"/>
                </a:solidFill>
                <a:latin typeface="Comic Sans MS" panose="030F0702030302020204" pitchFamily="66" charset="0"/>
              </a:rPr>
              <a:t> Hristos ne-a răscumpărat din blestemul Legii, făcându-Se blestem pentru noi, - fiindcă este scris: „Blestemat e oricine este atârnat pe lemn“-</a:t>
            </a:r>
            <a:endParaRPr lang="ro-RO" sz="3200" b="1" dirty="0">
              <a:solidFill>
                <a:prstClr val="black"/>
              </a:solidFill>
              <a:latin typeface="Comic Sans MS" panose="030F0702030302020204" pitchFamily="66" charset="0"/>
            </a:endParaRPr>
          </a:p>
          <a:p>
            <a:pPr algn="ctr">
              <a:spcBef>
                <a:spcPts val="600"/>
              </a:spcBef>
            </a:pPr>
            <a:r>
              <a:rPr lang="ro-RO" sz="2800" b="1" dirty="0" smtClean="0">
                <a:solidFill>
                  <a:prstClr val="black"/>
                </a:solidFill>
                <a:latin typeface="Comic Sans MS" panose="030F0702030302020204" pitchFamily="66" charset="0"/>
              </a:rPr>
              <a:t>(Galateni 3:13) </a:t>
            </a:r>
            <a:endParaRPr lang="ro-RO" sz="2800" b="1" dirty="0">
              <a:solidFill>
                <a:prstClr val="black"/>
              </a:solidFill>
              <a:latin typeface="Comic Sans MS" panose="030F0702030302020204" pitchFamily="66" charset="0"/>
            </a:endParaRPr>
          </a:p>
        </p:txBody>
      </p:sp>
      <p:pic>
        <p:nvPicPr>
          <p:cNvPr id="4" name="Imagen 3">
            <a:extLst>
              <a:ext uri="{FF2B5EF4-FFF2-40B4-BE49-F238E27FC236}">
                <a16:creationId xmlns="" xmlns:a16="http://schemas.microsoft.com/office/drawing/2014/main" id="{31C2A9D2-E0DE-4A3F-B796-92DC1950D60D}"/>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5141893" cy="6858000"/>
          </a:xfrm>
          <a:prstGeom prst="rect">
            <a:avLst/>
          </a:prstGeom>
          <a:ln>
            <a:noFill/>
          </a:ln>
          <a:effectLst>
            <a:softEdge rad="112500"/>
          </a:effectLst>
        </p:spPr>
      </p:pic>
    </p:spTree>
    <p:extLst>
      <p:ext uri="{BB962C8B-B14F-4D97-AF65-F5344CB8AC3E}">
        <p14:creationId xmlns="" xmlns:p14="http://schemas.microsoft.com/office/powerpoint/2010/main" val="26510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47C02AEC-896F-4F7F-B5DA-29E181D787D9}"/>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30942" y="2454491"/>
            <a:ext cx="5655032" cy="4351723"/>
          </a:xfrm>
          <a:prstGeom prst="rect">
            <a:avLst/>
          </a:prstGeom>
        </p:spPr>
      </p:pic>
      <p:sp>
        <p:nvSpPr>
          <p:cNvPr id="2" name="CuadroTexto 1">
            <a:extLst>
              <a:ext uri="{FF2B5EF4-FFF2-40B4-BE49-F238E27FC236}">
                <a16:creationId xmlns="" xmlns:a16="http://schemas.microsoft.com/office/drawing/2014/main" id="{0BAAA130-E6BD-491B-87C4-C562897C2F12}"/>
              </a:ext>
            </a:extLst>
          </p:cNvPr>
          <p:cNvSpPr txBox="1"/>
          <p:nvPr/>
        </p:nvSpPr>
        <p:spPr>
          <a:xfrm>
            <a:off x="4701397" y="3036919"/>
            <a:ext cx="4442603" cy="3477875"/>
          </a:xfrm>
          <a:prstGeom prst="rect">
            <a:avLst/>
          </a:prstGeom>
          <a:noFill/>
        </p:spPr>
        <p:txBody>
          <a:bodyPr wrap="square" rtlCol="0">
            <a:spAutoFit/>
          </a:bodyPr>
          <a:lstStyle/>
          <a:p>
            <a:pPr marL="342900" indent="-342900">
              <a:spcBef>
                <a:spcPts val="600"/>
              </a:spcBef>
              <a:spcAft>
                <a:spcPts val="600"/>
              </a:spcAft>
              <a:buFont typeface="+mj-lt"/>
              <a:buAutoNum type="alphaUcPeriod"/>
            </a:pPr>
            <a:r>
              <a:rPr lang="ro-RO" sz="2000" b="1" dirty="0" err="1">
                <a:solidFill>
                  <a:schemeClr val="bg1"/>
                </a:solidFill>
                <a:effectLst>
                  <a:outerShdw blurRad="50800" dist="38100" dir="2700000" algn="tl" rotWithShape="0">
                    <a:prstClr val="black">
                      <a:alpha val="40000"/>
                    </a:prstClr>
                  </a:outerShdw>
                </a:effectLst>
              </a:rPr>
              <a:t>Nechibzuința</a:t>
            </a:r>
            <a:r>
              <a:rPr lang="ro-RO" sz="2000" b="1" dirty="0">
                <a:solidFill>
                  <a:schemeClr val="bg1"/>
                </a:solidFill>
                <a:effectLst>
                  <a:outerShdw blurRad="50800" dist="38100" dir="2700000" algn="tl" rotWithShape="0">
                    <a:prstClr val="black">
                      <a:alpha val="40000"/>
                    </a:prstClr>
                  </a:outerShdw>
                </a:effectLst>
              </a:rPr>
              <a:t> </a:t>
            </a:r>
            <a:r>
              <a:rPr lang="ro-RO" sz="2000" b="1" dirty="0" smtClean="0">
                <a:solidFill>
                  <a:schemeClr val="bg1"/>
                </a:solidFill>
                <a:effectLst>
                  <a:outerShdw blurRad="50800" dist="38100" dir="2700000" algn="tl" rotWithShape="0">
                    <a:prstClr val="black">
                      <a:alpha val="40000"/>
                    </a:prstClr>
                  </a:outerShdw>
                </a:effectLst>
              </a:rPr>
              <a:t>galatenilor.</a:t>
            </a:r>
            <a:br>
              <a:rPr lang="ro-RO" sz="2000" b="1" dirty="0" smtClean="0">
                <a:solidFill>
                  <a:schemeClr val="bg1"/>
                </a:solidFill>
                <a:effectLst>
                  <a:outerShdw blurRad="50800" dist="38100" dir="2700000" algn="tl" rotWithShape="0">
                    <a:prstClr val="black">
                      <a:alpha val="40000"/>
                    </a:prstClr>
                  </a:outerShdw>
                </a:effectLst>
              </a:rPr>
            </a:br>
            <a:r>
              <a:rPr lang="ro-RO" sz="2000" b="1" dirty="0" smtClean="0">
                <a:solidFill>
                  <a:schemeClr val="bg1"/>
                </a:solidFill>
                <a:effectLst>
                  <a:outerShdw blurRad="50800" dist="38100" dir="2700000" algn="tl" rotWithShape="0">
                    <a:prstClr val="black">
                      <a:alpha val="40000"/>
                    </a:prstClr>
                  </a:outerShdw>
                </a:effectLst>
              </a:rPr>
              <a:t>Galateni 3:1-5.</a:t>
            </a:r>
          </a:p>
          <a:p>
            <a:pPr marL="342900" indent="-342900">
              <a:spcBef>
                <a:spcPts val="600"/>
              </a:spcBef>
              <a:spcAft>
                <a:spcPts val="600"/>
              </a:spcAft>
              <a:buFont typeface="+mj-lt"/>
              <a:buAutoNum type="alphaUcPeriod"/>
            </a:pPr>
            <a:r>
              <a:rPr lang="ro-RO" sz="2000" b="1" dirty="0" err="1" smtClean="0">
                <a:solidFill>
                  <a:schemeClr val="bg1"/>
                </a:solidFill>
                <a:effectLst>
                  <a:outerShdw blurRad="50800" dist="38100" dir="2700000" algn="tl" rotWithShape="0">
                    <a:prstClr val="black">
                      <a:alpha val="40000"/>
                    </a:prstClr>
                  </a:outerShdw>
                </a:effectLst>
              </a:rPr>
              <a:t>Credința</a:t>
            </a:r>
            <a:r>
              <a:rPr lang="ro-RO" sz="2000" b="1" dirty="0" smtClean="0">
                <a:solidFill>
                  <a:schemeClr val="bg1"/>
                </a:solidFill>
                <a:effectLst>
                  <a:outerShdw blurRad="50800" dist="38100" dir="2700000" algn="tl" rotWithShape="0">
                    <a:prstClr val="black">
                      <a:alpha val="40000"/>
                    </a:prstClr>
                  </a:outerShdw>
                </a:effectLst>
              </a:rPr>
              <a:t> </a:t>
            </a:r>
            <a:r>
              <a:rPr lang="ro-RO" sz="2000" b="1" dirty="0">
                <a:solidFill>
                  <a:schemeClr val="bg1"/>
                </a:solidFill>
                <a:effectLst>
                  <a:outerShdw blurRad="50800" dist="38100" dir="2700000" algn="tl" rotWithShape="0">
                    <a:prstClr val="black">
                      <a:alpha val="40000"/>
                    </a:prstClr>
                  </a:outerShdw>
                </a:effectLst>
              </a:rPr>
              <a:t>Vechiului </a:t>
            </a:r>
            <a:r>
              <a:rPr lang="ro-RO" sz="2000" b="1" dirty="0" smtClean="0">
                <a:solidFill>
                  <a:schemeClr val="bg1"/>
                </a:solidFill>
                <a:effectLst>
                  <a:outerShdw blurRad="50800" dist="38100" dir="2700000" algn="tl" rotWithShape="0">
                    <a:prstClr val="black">
                      <a:alpha val="40000"/>
                    </a:prstClr>
                  </a:outerShdw>
                </a:effectLst>
              </a:rPr>
              <a:t>Testament. Galateni 3:6-8.</a:t>
            </a:r>
          </a:p>
          <a:p>
            <a:pPr marL="914400" lvl="1" indent="-457200">
              <a:spcBef>
                <a:spcPts val="600"/>
              </a:spcBef>
              <a:buFont typeface="+mj-lt"/>
              <a:buAutoNum type="alphaLcParenR"/>
            </a:pPr>
            <a:r>
              <a:rPr lang="ro-RO" sz="2000" b="1" dirty="0" smtClean="0">
                <a:solidFill>
                  <a:schemeClr val="bg1"/>
                </a:solidFill>
                <a:effectLst>
                  <a:outerShdw blurRad="50800" dist="38100" dir="2700000" algn="tl" rotWithShape="0">
                    <a:prstClr val="black">
                      <a:alpha val="40000"/>
                    </a:prstClr>
                  </a:outerShdw>
                </a:effectLst>
              </a:rPr>
              <a:t>Autoritatea V. T.</a:t>
            </a:r>
          </a:p>
          <a:p>
            <a:pPr marL="914400" lvl="1" indent="-457200">
              <a:spcBef>
                <a:spcPts val="600"/>
              </a:spcBef>
              <a:buFont typeface="+mj-lt"/>
              <a:buAutoNum type="alphaLcParenR"/>
            </a:pPr>
            <a:r>
              <a:rPr lang="ro-RO" sz="2000" b="1" dirty="0" err="1" smtClean="0">
                <a:solidFill>
                  <a:schemeClr val="bg1"/>
                </a:solidFill>
                <a:effectLst>
                  <a:outerShdw blurRad="50800" dist="38100" dir="2700000" algn="tl" rotWithShape="0">
                    <a:prstClr val="black">
                      <a:alpha val="40000"/>
                    </a:prstClr>
                  </a:outerShdw>
                </a:effectLst>
              </a:rPr>
              <a:t>Îndreptățirea</a:t>
            </a:r>
            <a:r>
              <a:rPr lang="ro-RO" sz="2000" b="1" dirty="0" smtClean="0">
                <a:solidFill>
                  <a:schemeClr val="bg1"/>
                </a:solidFill>
                <a:effectLst>
                  <a:outerShdw blurRad="50800" dist="38100" dir="2700000" algn="tl" rotWithShape="0">
                    <a:prstClr val="black">
                      <a:alpha val="40000"/>
                    </a:prstClr>
                  </a:outerShdw>
                </a:effectLst>
              </a:rPr>
              <a:t> V. T.</a:t>
            </a:r>
          </a:p>
          <a:p>
            <a:pPr marL="914400" lvl="1" indent="-457200">
              <a:spcBef>
                <a:spcPts val="600"/>
              </a:spcBef>
              <a:spcAft>
                <a:spcPts val="600"/>
              </a:spcAft>
              <a:buFont typeface="+mj-lt"/>
              <a:buAutoNum type="alphaLcParenR"/>
            </a:pPr>
            <a:r>
              <a:rPr lang="ro-RO" sz="2000" b="1" dirty="0" smtClean="0">
                <a:solidFill>
                  <a:schemeClr val="bg1"/>
                </a:solidFill>
                <a:effectLst>
                  <a:outerShdw blurRad="50800" dist="38100" dir="2700000" algn="tl" rotWithShape="0">
                    <a:prstClr val="black">
                      <a:alpha val="40000"/>
                    </a:prstClr>
                  </a:outerShdw>
                </a:effectLst>
              </a:rPr>
              <a:t>Evanghelia </a:t>
            </a:r>
            <a:r>
              <a:rPr lang="ro-RO" sz="2000" b="1" dirty="0">
                <a:solidFill>
                  <a:schemeClr val="bg1"/>
                </a:solidFill>
                <a:effectLst>
                  <a:outerShdw blurRad="50800" dist="38100" dir="2700000" algn="tl" rotWithShape="0">
                    <a:prstClr val="black">
                      <a:alpha val="40000"/>
                    </a:prstClr>
                  </a:outerShdw>
                </a:effectLst>
              </a:rPr>
              <a:t>în </a:t>
            </a:r>
            <a:r>
              <a:rPr lang="ro-RO" sz="2000" b="1" dirty="0" smtClean="0">
                <a:solidFill>
                  <a:schemeClr val="bg1"/>
                </a:solidFill>
                <a:effectLst>
                  <a:outerShdw blurRad="50800" dist="38100" dir="2700000" algn="tl" rotWithShape="0">
                    <a:prstClr val="black">
                      <a:alpha val="40000"/>
                    </a:prstClr>
                  </a:outerShdw>
                </a:effectLst>
              </a:rPr>
              <a:t>V. T.</a:t>
            </a:r>
          </a:p>
          <a:p>
            <a:pPr marL="342900" indent="-342900">
              <a:spcBef>
                <a:spcPts val="600"/>
              </a:spcBef>
              <a:spcAft>
                <a:spcPts val="600"/>
              </a:spcAft>
              <a:buFont typeface="+mj-lt"/>
              <a:buAutoNum type="alphaUcPeriod"/>
            </a:pPr>
            <a:r>
              <a:rPr lang="ro-RO" sz="2000" b="1" dirty="0" err="1" smtClean="0">
                <a:solidFill>
                  <a:schemeClr val="bg1"/>
                </a:solidFill>
                <a:effectLst>
                  <a:outerShdw blurRad="50800" dist="38100" dir="2700000" algn="tl" rotWithShape="0">
                    <a:prstClr val="black">
                      <a:alpha val="40000"/>
                    </a:prstClr>
                  </a:outerShdw>
                </a:effectLst>
              </a:rPr>
              <a:t>Răscumpărați</a:t>
            </a:r>
            <a:r>
              <a:rPr lang="ro-RO" sz="2000" b="1" dirty="0" smtClean="0">
                <a:solidFill>
                  <a:schemeClr val="bg1"/>
                </a:solidFill>
                <a:effectLst>
                  <a:outerShdw blurRad="50800" dist="38100" dir="2700000" algn="tl" rotWithShape="0">
                    <a:prstClr val="black">
                      <a:alpha val="40000"/>
                    </a:prstClr>
                  </a:outerShdw>
                </a:effectLst>
              </a:rPr>
              <a:t> </a:t>
            </a:r>
            <a:r>
              <a:rPr lang="ro-RO" sz="2000" b="1" dirty="0">
                <a:solidFill>
                  <a:schemeClr val="bg1"/>
                </a:solidFill>
                <a:effectLst>
                  <a:outerShdw blurRad="50800" dist="38100" dir="2700000" algn="tl" rotWithShape="0">
                    <a:prstClr val="black">
                      <a:alpha val="40000"/>
                    </a:prstClr>
                  </a:outerShdw>
                </a:effectLst>
              </a:rPr>
              <a:t>din blestemul </a:t>
            </a:r>
            <a:r>
              <a:rPr lang="ro-RO" sz="2000" b="1" dirty="0" smtClean="0">
                <a:solidFill>
                  <a:schemeClr val="bg1"/>
                </a:solidFill>
                <a:effectLst>
                  <a:outerShdw blurRad="50800" dist="38100" dir="2700000" algn="tl" rotWithShape="0">
                    <a:prstClr val="black">
                      <a:alpha val="40000"/>
                    </a:prstClr>
                  </a:outerShdw>
                </a:effectLst>
              </a:rPr>
              <a:t>legii. Galateni 3:10-14.</a:t>
            </a:r>
            <a:endParaRPr lang="ro-RO" sz="2000" b="1" dirty="0">
              <a:solidFill>
                <a:schemeClr val="bg1"/>
              </a:solidFill>
              <a:effectLst>
                <a:outerShdw blurRad="50800" dist="38100" dir="2700000" algn="tl" rotWithShape="0">
                  <a:prstClr val="black">
                    <a:alpha val="40000"/>
                  </a:prstClr>
                </a:outerShdw>
              </a:effectLst>
            </a:endParaRPr>
          </a:p>
        </p:txBody>
      </p:sp>
      <p:sp>
        <p:nvSpPr>
          <p:cNvPr id="3" name="CuadroTexto 2">
            <a:extLst>
              <a:ext uri="{FF2B5EF4-FFF2-40B4-BE49-F238E27FC236}">
                <a16:creationId xmlns="" xmlns:a16="http://schemas.microsoft.com/office/drawing/2014/main" id="{C781FB17-032B-430C-B093-12DC6FB92889}"/>
              </a:ext>
            </a:extLst>
          </p:cNvPr>
          <p:cNvSpPr txBox="1"/>
          <p:nvPr/>
        </p:nvSpPr>
        <p:spPr>
          <a:xfrm>
            <a:off x="681486" y="60386"/>
            <a:ext cx="8358997" cy="2169825"/>
          </a:xfrm>
          <a:prstGeom prst="rect">
            <a:avLst/>
          </a:prstGeom>
          <a:noFill/>
        </p:spPr>
        <p:txBody>
          <a:bodyPr wrap="square" rtlCol="0">
            <a:spAutoFit/>
          </a:bodyPr>
          <a:lstStyle/>
          <a:p>
            <a:pPr>
              <a:spcBef>
                <a:spcPts val="600"/>
              </a:spcBef>
            </a:pPr>
            <a:r>
              <a:rPr lang="ro-RO" sz="2000" b="1">
                <a:solidFill>
                  <a:schemeClr val="accent6">
                    <a:lumMod val="20000"/>
                    <a:lumOff val="80000"/>
                  </a:schemeClr>
                </a:solidFill>
                <a:effectLst>
                  <a:outerShdw blurRad="50800" dist="38100" dir="2700000" algn="tl" rotWithShape="0">
                    <a:prstClr val="black">
                      <a:alpha val="40000"/>
                    </a:prstClr>
                  </a:outerShdw>
                </a:effectLst>
              </a:rPr>
              <a:t>În Galateni </a:t>
            </a:r>
            <a:r>
              <a:rPr lang="ro-RO" sz="2000" b="1" smtClean="0">
                <a:solidFill>
                  <a:schemeClr val="accent6">
                    <a:lumMod val="20000"/>
                    <a:lumOff val="80000"/>
                  </a:schemeClr>
                </a:solidFill>
                <a:effectLst>
                  <a:outerShdw blurRad="50800" dist="38100" dir="2700000" algn="tl" rotWithShape="0">
                    <a:prstClr val="black">
                      <a:alpha val="40000"/>
                    </a:prstClr>
                  </a:outerShdw>
                </a:effectLst>
              </a:rPr>
              <a:t>3:1-14, Pavel </a:t>
            </a:r>
            <a:r>
              <a:rPr lang="ro-RO" sz="2000" b="1">
                <a:solidFill>
                  <a:schemeClr val="accent6">
                    <a:lumMod val="20000"/>
                    <a:lumOff val="80000"/>
                  </a:schemeClr>
                </a:solidFill>
                <a:effectLst>
                  <a:outerShdw blurRad="50800" dist="38100" dir="2700000" algn="tl" rotWithShape="0">
                    <a:prstClr val="black">
                      <a:alpha val="40000"/>
                    </a:prstClr>
                  </a:outerShdw>
                </a:effectLst>
              </a:rPr>
              <a:t>demonstrează că Dumnezeu a avut totdeauna o unică cale pentru mântuire: credința. </a:t>
            </a:r>
          </a:p>
          <a:p>
            <a:pPr>
              <a:spcBef>
                <a:spcPts val="600"/>
              </a:spcBef>
            </a:pPr>
            <a:r>
              <a:rPr lang="ro-RO" sz="2000" b="1">
                <a:solidFill>
                  <a:schemeClr val="accent6">
                    <a:lumMod val="20000"/>
                    <a:lumOff val="80000"/>
                  </a:schemeClr>
                </a:solidFill>
                <a:effectLst>
                  <a:outerShdw blurRad="50800" dist="38100" dir="2700000" algn="tl" rotWithShape="0">
                    <a:prstClr val="black">
                      <a:alpha val="40000"/>
                    </a:prstClr>
                  </a:outerShdw>
                </a:effectLst>
              </a:rPr>
              <a:t>Cum au pierdut din vedere galatenii această doctrină fundamentală? </a:t>
            </a:r>
          </a:p>
          <a:p>
            <a:pPr>
              <a:spcBef>
                <a:spcPts val="600"/>
              </a:spcBef>
            </a:pPr>
            <a:r>
              <a:rPr lang="ro-RO" sz="2000" b="1">
                <a:solidFill>
                  <a:schemeClr val="accent6">
                    <a:lumMod val="20000"/>
                    <a:lumOff val="80000"/>
                  </a:schemeClr>
                </a:solidFill>
                <a:effectLst>
                  <a:outerShdw blurRad="50800" dist="38100" dir="2700000" algn="tl" rotWithShape="0">
                    <a:prstClr val="black">
                      <a:alpha val="40000"/>
                    </a:prstClr>
                  </a:outerShdw>
                </a:effectLst>
              </a:rPr>
              <a:t>Nu a fost Avraam îndreptățit prin credință, la fel ca și ei?</a:t>
            </a:r>
          </a:p>
          <a:p>
            <a:pPr>
              <a:spcBef>
                <a:spcPts val="600"/>
              </a:spcBef>
            </a:pPr>
            <a:r>
              <a:rPr lang="ro-RO" sz="2000" b="1">
                <a:solidFill>
                  <a:schemeClr val="accent6">
                    <a:lumMod val="20000"/>
                    <a:lumOff val="80000"/>
                  </a:schemeClr>
                </a:solidFill>
                <a:effectLst>
                  <a:outerShdw blurRad="50800" dist="38100" dir="2700000" algn="tl" rotWithShape="0">
                    <a:prstClr val="black">
                      <a:alpha val="40000"/>
                    </a:prstClr>
                  </a:outerShdw>
                </a:effectLst>
              </a:rPr>
              <a:t>Cum pretindeau să fie îndreptățiți prin faptele legii, când toți cei care se legau de ele erau sub blestem? </a:t>
            </a:r>
          </a:p>
        </p:txBody>
      </p:sp>
    </p:spTree>
    <p:extLst>
      <p:ext uri="{BB962C8B-B14F-4D97-AF65-F5344CB8AC3E}">
        <p14:creationId xmlns="" xmlns:p14="http://schemas.microsoft.com/office/powerpoint/2010/main" val="4348362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left)">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left)">
                                      <p:cBhvr>
                                        <p:cTn id="39" dur="500"/>
                                        <p:tgtEl>
                                          <p:spTgt spid="2">
                                            <p:txEl>
                                              <p:pRg st="2" end="2"/>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wipe(left)">
                                      <p:cBhvr>
                                        <p:cTn id="45" dur="500"/>
                                        <p:tgtEl>
                                          <p:spTgt spid="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animEffect transition="in" filter="wipe(left)">
                                      <p:cBhvr>
                                        <p:cTn id="5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B66BB863-AF6C-47A3-9D9F-2BD211B01E23}"/>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951560" y="4794102"/>
            <a:ext cx="2053446" cy="2053446"/>
          </a:xfrm>
          <a:prstGeom prst="rect">
            <a:avLst/>
          </a:prstGeom>
          <a:ln>
            <a:noFill/>
          </a:ln>
          <a:effectLst>
            <a:softEdge rad="112500"/>
          </a:effectLst>
        </p:spPr>
      </p:pic>
      <p:sp>
        <p:nvSpPr>
          <p:cNvPr id="2" name="Rectángulo 1">
            <a:extLst>
              <a:ext uri="{FF2B5EF4-FFF2-40B4-BE49-F238E27FC236}">
                <a16:creationId xmlns="" xmlns:a16="http://schemas.microsoft.com/office/drawing/2014/main" id="{86877483-1D13-49D9-AC45-C73A257058B0}"/>
              </a:ext>
            </a:extLst>
          </p:cNvPr>
          <p:cNvSpPr/>
          <p:nvPr/>
        </p:nvSpPr>
        <p:spPr>
          <a:xfrm>
            <a:off x="0" y="0"/>
            <a:ext cx="9143999" cy="769441"/>
          </a:xfrm>
          <a:prstGeom prst="rect">
            <a:avLst/>
          </a:prstGeom>
        </p:spPr>
        <p:txBody>
          <a:bodyPr wrap="square">
            <a:spAutoFit/>
            <a:scene3d>
              <a:camera prst="orthographicFront"/>
              <a:lightRig rig="chilly" dir="t"/>
            </a:scene3d>
            <a:sp3d extrusionH="57150" prstMaterial="matte">
              <a:bevelT w="63500" h="12700" prst="angle"/>
              <a:contourClr>
                <a:schemeClr val="bg1">
                  <a:lumMod val="65000"/>
                </a:schemeClr>
              </a:contourClr>
            </a:sp3d>
          </a:bodyPr>
          <a:lstStyle/>
          <a:p>
            <a:pPr algn="ctr"/>
            <a:r>
              <a:rPr lang="ro-RO" sz="4400" b="1">
                <a:ln/>
                <a:solidFill>
                  <a:schemeClr val="accent3"/>
                </a:solidFill>
              </a:rPr>
              <a:t>NECHIBZUINȚA </a:t>
            </a:r>
            <a:r>
              <a:rPr lang="ro-RO" sz="4400" b="1" smtClean="0">
                <a:ln/>
                <a:solidFill>
                  <a:schemeClr val="accent3"/>
                </a:solidFill>
              </a:rPr>
              <a:t>GALATENILOR</a:t>
            </a:r>
            <a:endParaRPr lang="ro-RO" sz="4400" b="1">
              <a:ln/>
              <a:solidFill>
                <a:schemeClr val="accent3"/>
              </a:solidFill>
            </a:endParaRPr>
          </a:p>
        </p:txBody>
      </p:sp>
      <p:sp>
        <p:nvSpPr>
          <p:cNvPr id="3" name="Rectángulo 2">
            <a:extLst>
              <a:ext uri="{FF2B5EF4-FFF2-40B4-BE49-F238E27FC236}">
                <a16:creationId xmlns="" xmlns:a16="http://schemas.microsoft.com/office/drawing/2014/main" id="{8CE5467D-A926-4994-9750-0D90C157BDDB}"/>
              </a:ext>
            </a:extLst>
          </p:cNvPr>
          <p:cNvSpPr/>
          <p:nvPr/>
        </p:nvSpPr>
        <p:spPr>
          <a:xfrm>
            <a:off x="836761" y="717685"/>
            <a:ext cx="7843215" cy="646331"/>
          </a:xfrm>
          <a:prstGeom prst="rect">
            <a:avLst/>
          </a:prstGeom>
        </p:spPr>
        <p:txBody>
          <a:bodyPr wrap="square">
            <a:spAutoFit/>
          </a:bodyPr>
          <a:lstStyle/>
          <a:p>
            <a:r>
              <a:rPr lang="ro-RO" b="1" smtClean="0">
                <a:solidFill>
                  <a:schemeClr val="accent3">
                    <a:lumMod val="60000"/>
                    <a:lumOff val="40000"/>
                  </a:schemeClr>
                </a:solidFill>
                <a:latin typeface="Comic Sans MS" panose="030F0702030302020204" pitchFamily="66" charset="0"/>
              </a:rPr>
              <a:t>“O, Galateni nechibzuiţi! Cine v-a fermecat, pe voi, înaintea ochilor cărora a fost zugrăvit Isus Hristos ca răstignit?” </a:t>
            </a:r>
            <a:r>
              <a:rPr lang="ro-RO" sz="1600" b="1" smtClean="0">
                <a:solidFill>
                  <a:schemeClr val="accent3">
                    <a:lumMod val="60000"/>
                    <a:lumOff val="40000"/>
                  </a:schemeClr>
                </a:solidFill>
                <a:latin typeface="Comic Sans MS" panose="030F0702030302020204" pitchFamily="66" charset="0"/>
              </a:rPr>
              <a:t>(Galateni  3:1)</a:t>
            </a:r>
            <a:endParaRPr lang="ro-RO" b="1">
              <a:solidFill>
                <a:schemeClr val="accent3">
                  <a:lumMod val="60000"/>
                  <a:lumOff val="4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B51C5C9C-E40E-4989-B12A-2E6A700C92E1}"/>
              </a:ext>
            </a:extLst>
          </p:cNvPr>
          <p:cNvSpPr txBox="1"/>
          <p:nvPr/>
        </p:nvSpPr>
        <p:spPr>
          <a:xfrm>
            <a:off x="345050" y="1692768"/>
            <a:ext cx="4692770" cy="4401205"/>
          </a:xfrm>
          <a:prstGeom prst="rect">
            <a:avLst/>
          </a:prstGeom>
          <a:noFill/>
        </p:spPr>
        <p:txBody>
          <a:bodyPr wrap="square" rtlCol="0">
            <a:spAutoFit/>
          </a:bodyPr>
          <a:lstStyle/>
          <a:p>
            <a:pPr>
              <a:spcBef>
                <a:spcPts val="600"/>
              </a:spcBef>
            </a:pPr>
            <a:r>
              <a:rPr lang="ro-RO" sz="2000" b="1" dirty="0" err="1">
                <a:solidFill>
                  <a:schemeClr val="bg1"/>
                </a:solidFill>
                <a:effectLst>
                  <a:glow rad="127000">
                    <a:srgbClr val="062511"/>
                  </a:glow>
                </a:effectLst>
              </a:rPr>
              <a:t>Nechibzuiți</a:t>
            </a:r>
            <a:r>
              <a:rPr lang="ro-RO" sz="2000" b="1" dirty="0">
                <a:solidFill>
                  <a:schemeClr val="bg1"/>
                </a:solidFill>
                <a:effectLst>
                  <a:glow rad="127000">
                    <a:srgbClr val="062511"/>
                  </a:glow>
                </a:effectLst>
              </a:rPr>
              <a:t>, fără minte, </a:t>
            </a:r>
            <a:r>
              <a:rPr lang="ro-RO" sz="2000" b="1" dirty="0" err="1">
                <a:solidFill>
                  <a:schemeClr val="bg1"/>
                </a:solidFill>
                <a:effectLst>
                  <a:glow rad="127000">
                    <a:srgbClr val="062511"/>
                  </a:glow>
                </a:effectLst>
              </a:rPr>
              <a:t>încăpățânați</a:t>
            </a:r>
            <a:r>
              <a:rPr lang="ro-RO" sz="2000" b="1" dirty="0">
                <a:solidFill>
                  <a:schemeClr val="bg1"/>
                </a:solidFill>
                <a:effectLst>
                  <a:glow rad="127000">
                    <a:srgbClr val="062511"/>
                  </a:glow>
                </a:effectLst>
              </a:rPr>
              <a:t>, cine v-a orbit: Cine v-a luat </a:t>
            </a:r>
            <a:r>
              <a:rPr lang="ro-RO" sz="2000" b="1" dirty="0" err="1">
                <a:solidFill>
                  <a:schemeClr val="bg1"/>
                </a:solidFill>
                <a:effectLst>
                  <a:glow rad="127000">
                    <a:srgbClr val="062511"/>
                  </a:glow>
                </a:effectLst>
              </a:rPr>
              <a:t>mințile</a:t>
            </a:r>
            <a:r>
              <a:rPr lang="ro-RO" sz="2000" b="1" dirty="0">
                <a:solidFill>
                  <a:schemeClr val="bg1"/>
                </a:solidFill>
                <a:effectLst>
                  <a:glow rad="127000">
                    <a:srgbClr val="062511"/>
                  </a:glow>
                </a:effectLst>
              </a:rPr>
              <a:t>? Cine l-a ascuns </a:t>
            </a:r>
            <a:r>
              <a:rPr lang="ro-RO" sz="2000" b="1" dirty="0" smtClean="0">
                <a:solidFill>
                  <a:schemeClr val="bg1"/>
                </a:solidFill>
                <a:effectLst>
                  <a:glow rad="127000">
                    <a:srgbClr val="062511"/>
                  </a:glow>
                </a:effectLst>
              </a:rPr>
              <a:t>de </a:t>
            </a:r>
            <a:r>
              <a:rPr lang="ro-RO" sz="2000" b="1" dirty="0">
                <a:solidFill>
                  <a:schemeClr val="bg1"/>
                </a:solidFill>
                <a:effectLst>
                  <a:glow rad="127000">
                    <a:srgbClr val="062511"/>
                  </a:glow>
                </a:effectLst>
              </a:rPr>
              <a:t>voi pe Isus cel crucificat? </a:t>
            </a:r>
          </a:p>
          <a:p>
            <a:pPr>
              <a:spcBef>
                <a:spcPts val="600"/>
              </a:spcBef>
            </a:pPr>
            <a:r>
              <a:rPr lang="ro-RO" sz="2000" b="1" dirty="0">
                <a:solidFill>
                  <a:schemeClr val="bg1"/>
                </a:solidFill>
                <a:effectLst>
                  <a:glow rad="127000">
                    <a:srgbClr val="062511"/>
                  </a:glow>
                </a:effectLst>
              </a:rPr>
              <a:t>Prin cuvinte dure </a:t>
            </a:r>
            <a:r>
              <a:rPr lang="ro-RO" sz="2000" b="1" dirty="0" err="1">
                <a:solidFill>
                  <a:schemeClr val="bg1"/>
                </a:solidFill>
                <a:effectLst>
                  <a:glow rad="127000">
                    <a:srgbClr val="062511"/>
                  </a:glow>
                </a:effectLst>
              </a:rPr>
              <a:t>și</a:t>
            </a:r>
            <a:r>
              <a:rPr lang="ro-RO" sz="2000" b="1" dirty="0">
                <a:solidFill>
                  <a:schemeClr val="bg1"/>
                </a:solidFill>
                <a:effectLst>
                  <a:glow rad="127000">
                    <a:srgbClr val="062511"/>
                  </a:glow>
                </a:effectLst>
              </a:rPr>
              <a:t> clare, Pavel vrea să îi facă pe Galateni să ia aminte la </a:t>
            </a:r>
            <a:r>
              <a:rPr lang="ro-RO" sz="2000" b="1" dirty="0" err="1">
                <a:solidFill>
                  <a:schemeClr val="bg1"/>
                </a:solidFill>
                <a:effectLst>
                  <a:glow rad="127000">
                    <a:srgbClr val="062511"/>
                  </a:glow>
                </a:effectLst>
              </a:rPr>
              <a:t>poziția</a:t>
            </a:r>
            <a:r>
              <a:rPr lang="ro-RO" sz="2000" b="1" dirty="0">
                <a:solidFill>
                  <a:schemeClr val="bg1"/>
                </a:solidFill>
                <a:effectLst>
                  <a:glow rad="127000">
                    <a:srgbClr val="062511"/>
                  </a:glow>
                </a:effectLst>
              </a:rPr>
              <a:t> lor. </a:t>
            </a:r>
          </a:p>
          <a:p>
            <a:pPr>
              <a:spcBef>
                <a:spcPts val="600"/>
              </a:spcBef>
            </a:pPr>
            <a:r>
              <a:rPr lang="ro-RO" sz="2000" b="1" dirty="0">
                <a:solidFill>
                  <a:schemeClr val="bg1"/>
                </a:solidFill>
                <a:effectLst>
                  <a:glow rad="127000">
                    <a:srgbClr val="062511"/>
                  </a:glow>
                </a:effectLst>
              </a:rPr>
              <a:t>Au primit Duhul Sfânt prin faptele legii? Nu, ci prin auzirea </a:t>
            </a:r>
            <a:r>
              <a:rPr lang="ro-RO" sz="2000" b="1" dirty="0" err="1">
                <a:solidFill>
                  <a:schemeClr val="bg1"/>
                </a:solidFill>
                <a:effectLst>
                  <a:glow rad="127000">
                    <a:srgbClr val="062511"/>
                  </a:glow>
                </a:effectLst>
              </a:rPr>
              <a:t>credinței</a:t>
            </a:r>
            <a:r>
              <a:rPr lang="ro-RO" sz="2000" b="1" dirty="0">
                <a:solidFill>
                  <a:schemeClr val="bg1"/>
                </a:solidFill>
                <a:effectLst>
                  <a:glow rad="127000">
                    <a:srgbClr val="062511"/>
                  </a:glow>
                </a:effectLst>
              </a:rPr>
              <a:t> </a:t>
            </a:r>
            <a:r>
              <a:rPr lang="ro-RO" sz="2000" b="1" dirty="0" smtClean="0">
                <a:solidFill>
                  <a:schemeClr val="bg1"/>
                </a:solidFill>
                <a:effectLst>
                  <a:glow rad="127000">
                    <a:srgbClr val="062511"/>
                  </a:glow>
                </a:effectLst>
              </a:rPr>
              <a:t>(Galateni  3:2).</a:t>
            </a:r>
          </a:p>
          <a:p>
            <a:pPr>
              <a:spcBef>
                <a:spcPts val="600"/>
              </a:spcBef>
            </a:pPr>
            <a:r>
              <a:rPr lang="ro-RO" sz="2000" b="1" dirty="0" smtClean="0">
                <a:solidFill>
                  <a:schemeClr val="bg1"/>
                </a:solidFill>
                <a:effectLst>
                  <a:glow rad="127000">
                    <a:srgbClr val="062511"/>
                  </a:glow>
                </a:effectLst>
              </a:rPr>
              <a:t>A </a:t>
            </a:r>
            <a:r>
              <a:rPr lang="ro-RO" sz="2000" b="1" dirty="0">
                <a:solidFill>
                  <a:schemeClr val="bg1"/>
                </a:solidFill>
                <a:effectLst>
                  <a:glow rad="127000">
                    <a:srgbClr val="062511"/>
                  </a:glow>
                </a:effectLst>
              </a:rPr>
              <a:t>făcut Dumnezeu minuni în ei prin faptele legii? Nu, ci prin auzirea </a:t>
            </a:r>
            <a:r>
              <a:rPr lang="ro-RO" sz="2000" b="1" dirty="0" err="1">
                <a:solidFill>
                  <a:schemeClr val="bg1"/>
                </a:solidFill>
                <a:effectLst>
                  <a:glow rad="127000">
                    <a:srgbClr val="062511"/>
                  </a:glow>
                </a:effectLst>
              </a:rPr>
              <a:t>credinței</a:t>
            </a:r>
            <a:r>
              <a:rPr lang="ro-RO" sz="2000" b="1" dirty="0">
                <a:solidFill>
                  <a:schemeClr val="bg1"/>
                </a:solidFill>
                <a:effectLst>
                  <a:glow rad="127000">
                    <a:srgbClr val="062511"/>
                  </a:glow>
                </a:effectLst>
              </a:rPr>
              <a:t> </a:t>
            </a:r>
            <a:r>
              <a:rPr lang="ro-RO" sz="2000" b="1" dirty="0" smtClean="0">
                <a:solidFill>
                  <a:schemeClr val="bg1"/>
                </a:solidFill>
                <a:effectLst>
                  <a:glow rad="127000">
                    <a:srgbClr val="062511"/>
                  </a:glow>
                </a:effectLst>
              </a:rPr>
              <a:t>(Galateni  3:5).</a:t>
            </a:r>
          </a:p>
          <a:p>
            <a:pPr>
              <a:spcBef>
                <a:spcPts val="600"/>
              </a:spcBef>
            </a:pPr>
            <a:r>
              <a:rPr lang="ro-RO" sz="2000" b="1" dirty="0" smtClean="0">
                <a:solidFill>
                  <a:schemeClr val="bg1"/>
                </a:solidFill>
                <a:effectLst>
                  <a:glow rad="127000">
                    <a:srgbClr val="062511"/>
                  </a:glow>
                </a:effectLst>
              </a:rPr>
              <a:t>Primindu-L </a:t>
            </a:r>
            <a:r>
              <a:rPr lang="ro-RO" sz="2000" b="1" dirty="0">
                <a:solidFill>
                  <a:schemeClr val="bg1"/>
                </a:solidFill>
                <a:effectLst>
                  <a:glow rad="127000">
                    <a:srgbClr val="062511"/>
                  </a:glow>
                </a:effectLst>
              </a:rPr>
              <a:t>pe Isus cu </a:t>
            </a:r>
            <a:r>
              <a:rPr lang="ro-RO" sz="2000" b="1" dirty="0" err="1">
                <a:solidFill>
                  <a:schemeClr val="bg1"/>
                </a:solidFill>
                <a:effectLst>
                  <a:glow rad="127000">
                    <a:srgbClr val="062511"/>
                  </a:glow>
                </a:effectLst>
              </a:rPr>
              <a:t>credință</a:t>
            </a:r>
            <a:r>
              <a:rPr lang="ro-RO" sz="2000" b="1" dirty="0">
                <a:solidFill>
                  <a:schemeClr val="bg1"/>
                </a:solidFill>
                <a:effectLst>
                  <a:glow rad="127000">
                    <a:srgbClr val="062511"/>
                  </a:glow>
                </a:effectLst>
              </a:rPr>
              <a:t>, iau acum dreptatea Sa </a:t>
            </a:r>
            <a:r>
              <a:rPr lang="ro-RO" sz="2000" b="1" dirty="0" err="1">
                <a:solidFill>
                  <a:schemeClr val="bg1"/>
                </a:solidFill>
                <a:effectLst>
                  <a:glow rad="127000">
                    <a:srgbClr val="062511"/>
                  </a:glow>
                </a:effectLst>
              </a:rPr>
              <a:t>și</a:t>
            </a:r>
            <a:r>
              <a:rPr lang="ro-RO" sz="2000" b="1" dirty="0">
                <a:solidFill>
                  <a:schemeClr val="bg1"/>
                </a:solidFill>
                <a:effectLst>
                  <a:glow rad="127000">
                    <a:srgbClr val="062511"/>
                  </a:glow>
                </a:effectLst>
              </a:rPr>
              <a:t> o înlocuiesc cu faptele legii </a:t>
            </a:r>
            <a:r>
              <a:rPr lang="ro-RO" sz="2000" b="1" dirty="0" smtClean="0">
                <a:solidFill>
                  <a:schemeClr val="bg1"/>
                </a:solidFill>
                <a:effectLst>
                  <a:glow rad="127000">
                    <a:srgbClr val="062511"/>
                  </a:glow>
                </a:effectLst>
              </a:rPr>
              <a:t>(propria </a:t>
            </a:r>
            <a:r>
              <a:rPr lang="ro-RO" sz="2000" b="1" dirty="0">
                <a:solidFill>
                  <a:schemeClr val="bg1"/>
                </a:solidFill>
                <a:effectLst>
                  <a:glow rad="127000">
                    <a:srgbClr val="062511"/>
                  </a:glow>
                </a:effectLst>
              </a:rPr>
              <a:t>lor </a:t>
            </a:r>
            <a:r>
              <a:rPr lang="ro-RO" sz="2000" b="1" dirty="0" smtClean="0">
                <a:solidFill>
                  <a:schemeClr val="bg1"/>
                </a:solidFill>
                <a:effectLst>
                  <a:glow rad="127000">
                    <a:srgbClr val="062511"/>
                  </a:glow>
                </a:effectLst>
              </a:rPr>
              <a:t>dreptate).</a:t>
            </a:r>
            <a:endParaRPr lang="ro-RO" sz="2000" b="1" dirty="0">
              <a:solidFill>
                <a:schemeClr val="bg1"/>
              </a:solidFill>
              <a:effectLst>
                <a:glow rad="127000">
                  <a:srgbClr val="062511"/>
                </a:glow>
              </a:effectLst>
            </a:endParaRPr>
          </a:p>
        </p:txBody>
      </p:sp>
      <p:pic>
        <p:nvPicPr>
          <p:cNvPr id="8" name="Imagen 7">
            <a:extLst>
              <a:ext uri="{FF2B5EF4-FFF2-40B4-BE49-F238E27FC236}">
                <a16:creationId xmlns="" xmlns:a16="http://schemas.microsoft.com/office/drawing/2014/main" id="{C7D04B97-6EB3-4B34-B29F-3FC1809C8617}"/>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flipH="1">
            <a:off x="5305672" y="1762665"/>
            <a:ext cx="1867011" cy="1843177"/>
          </a:xfrm>
          <a:prstGeom prst="rect">
            <a:avLst/>
          </a:prstGeom>
          <a:ln>
            <a:noFill/>
          </a:ln>
          <a:effectLst>
            <a:softEdge rad="112500"/>
          </a:effectLst>
        </p:spPr>
      </p:pic>
    </p:spTree>
    <p:extLst>
      <p:ext uri="{BB962C8B-B14F-4D97-AF65-F5344CB8AC3E}">
        <p14:creationId xmlns="" xmlns:p14="http://schemas.microsoft.com/office/powerpoint/2010/main" val="4068896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par>
                          <p:cTn id="29" fill="hold">
                            <p:stCondLst>
                              <p:cond delay="1000"/>
                            </p:stCondLst>
                            <p:childTnLst>
                              <p:par>
                                <p:cTn id="30" presetID="37" presetClass="entr" presetSubtype="0"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anim calcmode="lin" valueType="num">
                                      <p:cBhvr>
                                        <p:cTn id="4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0"/>
                                        </p:tgtEl>
                                      </p:cBhvr>
                                    </p:animEffect>
                                  </p:childTnLst>
                                </p:cTn>
                              </p:par>
                            </p:childTnLst>
                          </p:cTn>
                        </p:par>
                        <p:par>
                          <p:cTn id="64" fill="hold">
                            <p:stCondLst>
                              <p:cond delay="1000"/>
                            </p:stCondLst>
                            <p:childTnLst>
                              <p:par>
                                <p:cTn id="65" presetID="37" presetClass="entr" presetSubtype="0" fill="hold" grpId="0" nodeType="after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fade">
                                      <p:cBhvr>
                                        <p:cTn id="67" dur="1000"/>
                                        <p:tgtEl>
                                          <p:spTgt spid="4">
                                            <p:txEl>
                                              <p:pRg st="3" end="3"/>
                                            </p:txEl>
                                          </p:spTgt>
                                        </p:tgtEl>
                                      </p:cBhvr>
                                    </p:animEffect>
                                    <p:anim calcmode="lin" valueType="num">
                                      <p:cBhvr>
                                        <p:cTn id="6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4">
                                            <p:txEl>
                                              <p:pRg st="4" end="4"/>
                                            </p:txEl>
                                          </p:spTgt>
                                        </p:tgtEl>
                                        <p:attrNameLst>
                                          <p:attrName>style.visibility</p:attrName>
                                        </p:attrNameLst>
                                      </p:cBhvr>
                                      <p:to>
                                        <p:strVal val="visible"/>
                                      </p:to>
                                    </p:set>
                                    <p:animEffect transition="in" filter="fade">
                                      <p:cBhvr>
                                        <p:cTn id="75" dur="1000"/>
                                        <p:tgtEl>
                                          <p:spTgt spid="4">
                                            <p:txEl>
                                              <p:pRg st="4" end="4"/>
                                            </p:txEl>
                                          </p:spTgt>
                                        </p:tgtEl>
                                      </p:cBhvr>
                                    </p:animEffect>
                                    <p:anim calcmode="lin" valueType="num">
                                      <p:cBhvr>
                                        <p:cTn id="7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7"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442489D-66D4-4717-9460-56FEA0550BCE}"/>
              </a:ext>
            </a:extLst>
          </p:cNvPr>
          <p:cNvSpPr/>
          <p:nvPr/>
        </p:nvSpPr>
        <p:spPr>
          <a:xfrm>
            <a:off x="0" y="0"/>
            <a:ext cx="9143999" cy="830997"/>
          </a:xfrm>
          <a:prstGeom prst="rect">
            <a:avLst/>
          </a:prstGeom>
        </p:spPr>
        <p:txBody>
          <a:bodyPr wrap="square">
            <a:spAutoFit/>
          </a:bodyPr>
          <a:lstStyle/>
          <a:p>
            <a:pPr algn="ctr"/>
            <a:r>
              <a:rPr lang="ro-RO" sz="4800" b="1" spc="300" dirty="0" smtClean="0">
                <a:ln w="12700">
                  <a:solidFill>
                    <a:schemeClr val="accent3">
                      <a:lumMod val="50000"/>
                    </a:schemeClr>
                  </a:solidFill>
                  <a:prstDash val="solid"/>
                </a:ln>
                <a:pattFill prst="narHorz">
                  <a:fgClr>
                    <a:srgbClr val="4B431D"/>
                  </a:fgClr>
                  <a:bgClr>
                    <a:srgbClr val="D7CD99"/>
                  </a:bgClr>
                </a:pattFill>
                <a:effectLst>
                  <a:outerShdw blurRad="50800" dist="38100" dir="10800000" algn="r" rotWithShape="0">
                    <a:prstClr val="black">
                      <a:alpha val="40000"/>
                    </a:prstClr>
                  </a:outerShdw>
                </a:effectLst>
              </a:rPr>
              <a:t>AUTORITATEA </a:t>
            </a:r>
            <a:r>
              <a:rPr lang="ro-RO" sz="4800" b="1" spc="300" dirty="0" smtClean="0">
                <a:ln w="12700">
                  <a:solidFill>
                    <a:schemeClr val="accent3">
                      <a:lumMod val="50000"/>
                    </a:schemeClr>
                  </a:solidFill>
                  <a:prstDash val="solid"/>
                </a:ln>
                <a:pattFill prst="narHorz">
                  <a:fgClr>
                    <a:srgbClr val="4B431D"/>
                  </a:fgClr>
                  <a:bgClr>
                    <a:srgbClr val="D7CD99"/>
                  </a:bgClr>
                </a:pattFill>
                <a:effectLst>
                  <a:outerShdw blurRad="50800" dist="38100" dir="10800000" algn="r" rotWithShape="0">
                    <a:prstClr val="black">
                      <a:alpha val="40000"/>
                    </a:prstClr>
                  </a:outerShdw>
                </a:effectLst>
              </a:rPr>
              <a:t>V.T</a:t>
            </a:r>
            <a:r>
              <a:rPr lang="ro-RO" sz="4800" b="1" spc="300" dirty="0" smtClean="0">
                <a:ln w="12700">
                  <a:solidFill>
                    <a:schemeClr val="accent3">
                      <a:lumMod val="50000"/>
                    </a:schemeClr>
                  </a:solidFill>
                  <a:prstDash val="solid"/>
                </a:ln>
                <a:pattFill prst="narHorz">
                  <a:fgClr>
                    <a:srgbClr val="4B431D"/>
                  </a:fgClr>
                  <a:bgClr>
                    <a:srgbClr val="D7CD99"/>
                  </a:bgClr>
                </a:pattFill>
                <a:effectLst>
                  <a:outerShdw blurRad="50800" dist="38100" dir="10800000" algn="r" rotWithShape="0">
                    <a:prstClr val="black">
                      <a:alpha val="40000"/>
                    </a:prstClr>
                  </a:outerShdw>
                </a:effectLst>
              </a:rPr>
              <a:t>.</a:t>
            </a:r>
            <a:endParaRPr lang="ro-RO" sz="4800" b="1" spc="300" dirty="0">
              <a:ln w="12700">
                <a:solidFill>
                  <a:schemeClr val="accent3">
                    <a:lumMod val="50000"/>
                  </a:schemeClr>
                </a:solidFill>
                <a:prstDash val="solid"/>
              </a:ln>
              <a:pattFill prst="narHorz">
                <a:fgClr>
                  <a:srgbClr val="4B431D"/>
                </a:fgClr>
                <a:bgClr>
                  <a:srgbClr val="D7CD99"/>
                </a:bgClr>
              </a:pattFill>
              <a:effectLst>
                <a:outerShdw blurRad="50800" dist="38100" dir="10800000" algn="r" rotWithShape="0">
                  <a:prstClr val="black">
                    <a:alpha val="40000"/>
                  </a:prstClr>
                </a:outerShdw>
              </a:effectLst>
            </a:endParaRPr>
          </a:p>
        </p:txBody>
      </p:sp>
      <p:sp>
        <p:nvSpPr>
          <p:cNvPr id="4" name="CuadroTexto 3">
            <a:extLst>
              <a:ext uri="{FF2B5EF4-FFF2-40B4-BE49-F238E27FC236}">
                <a16:creationId xmlns="" xmlns:a16="http://schemas.microsoft.com/office/drawing/2014/main" id="{287F3B23-5BFC-46DF-BF2F-C12FF63678FF}"/>
              </a:ext>
            </a:extLst>
          </p:cNvPr>
          <p:cNvSpPr txBox="1"/>
          <p:nvPr/>
        </p:nvSpPr>
        <p:spPr>
          <a:xfrm>
            <a:off x="126402" y="1892825"/>
            <a:ext cx="8685480" cy="707886"/>
          </a:xfrm>
          <a:prstGeom prst="rect">
            <a:avLst/>
          </a:prstGeom>
          <a:noFill/>
        </p:spPr>
        <p:txBody>
          <a:bodyPr wrap="square" rtlCol="0">
            <a:spAutoFit/>
          </a:bodyPr>
          <a:lstStyle/>
          <a:p>
            <a:pPr>
              <a:spcBef>
                <a:spcPts val="600"/>
              </a:spcBef>
            </a:pPr>
            <a:r>
              <a:rPr lang="ro-RO" sz="2000" b="1" dirty="0"/>
              <a:t>După ce au apelat la autoritatea lor apostolică </a:t>
            </a:r>
            <a:r>
              <a:rPr lang="ro-RO" sz="2000" b="1" dirty="0" err="1"/>
              <a:t>și</a:t>
            </a:r>
            <a:r>
              <a:rPr lang="ro-RO" sz="2000" b="1" dirty="0"/>
              <a:t> chiar la </a:t>
            </a:r>
            <a:r>
              <a:rPr lang="ro-RO" sz="2000" b="1" dirty="0" err="1"/>
              <a:t>experiența</a:t>
            </a:r>
            <a:r>
              <a:rPr lang="ro-RO" sz="2000" b="1" dirty="0"/>
              <a:t> galatenilor, Pavel </a:t>
            </a:r>
            <a:r>
              <a:rPr lang="ro-RO" sz="2000" b="1" dirty="0" err="1"/>
              <a:t>își</a:t>
            </a:r>
            <a:r>
              <a:rPr lang="ro-RO" sz="2000" b="1" dirty="0"/>
              <a:t> expune argumentul final: autoritatea Vechiului </a:t>
            </a:r>
            <a:r>
              <a:rPr lang="ro-RO" sz="2000" b="1" dirty="0" smtClean="0"/>
              <a:t>Testament (Scripturile).</a:t>
            </a:r>
            <a:endParaRPr lang="ro-RO" sz="2000" b="1" dirty="0"/>
          </a:p>
        </p:txBody>
      </p:sp>
      <p:sp>
        <p:nvSpPr>
          <p:cNvPr id="5" name="Rectángulo 4">
            <a:extLst>
              <a:ext uri="{FF2B5EF4-FFF2-40B4-BE49-F238E27FC236}">
                <a16:creationId xmlns="" xmlns:a16="http://schemas.microsoft.com/office/drawing/2014/main" id="{EAD8D7A5-8C56-4831-A8DC-84F0F6F82732}"/>
              </a:ext>
            </a:extLst>
          </p:cNvPr>
          <p:cNvSpPr/>
          <p:nvPr/>
        </p:nvSpPr>
        <p:spPr>
          <a:xfrm>
            <a:off x="126401" y="812571"/>
            <a:ext cx="8685481" cy="1200329"/>
          </a:xfrm>
          <a:prstGeom prst="rect">
            <a:avLst/>
          </a:prstGeom>
        </p:spPr>
        <p:txBody>
          <a:bodyPr wrap="square">
            <a:spAutoFit/>
          </a:bodyPr>
          <a:lstStyle/>
          <a:p>
            <a:pPr algn="ctr"/>
            <a:r>
              <a:rPr lang="ro-RO" b="1" dirty="0" smtClean="0">
                <a:solidFill>
                  <a:srgbClr val="4B431D"/>
                </a:solidFill>
                <a:latin typeface="Comic Sans MS" panose="030F0702030302020204" pitchFamily="66" charset="0"/>
              </a:rPr>
              <a:t>“Toată Scriptura este insuflată de Dumnezeu şi de folos ca să înveţe, să mustre, să îndrepte, să dea înţelepciune în neprihănire, pentru ca omul lui Dumnezeu să fie desăvârşit şi cu totul destoinic pentru orice lucrare bună.” </a:t>
            </a:r>
            <a:r>
              <a:rPr lang="ro-RO" sz="1600" b="1" dirty="0" smtClean="0">
                <a:solidFill>
                  <a:srgbClr val="4B431D"/>
                </a:solidFill>
                <a:latin typeface="Comic Sans MS" panose="030F0702030302020204" pitchFamily="66" charset="0"/>
              </a:rPr>
              <a:t>(2 </a:t>
            </a:r>
            <a:r>
              <a:rPr lang="ro-RO" sz="1600" b="1" dirty="0">
                <a:solidFill>
                  <a:srgbClr val="4B431D"/>
                </a:solidFill>
                <a:latin typeface="Comic Sans MS" panose="030F0702030302020204" pitchFamily="66" charset="0"/>
              </a:rPr>
              <a:t>Timotei </a:t>
            </a:r>
            <a:r>
              <a:rPr lang="ro-RO" sz="1600" b="1" dirty="0" smtClean="0">
                <a:solidFill>
                  <a:srgbClr val="4B431D"/>
                </a:solidFill>
                <a:latin typeface="Comic Sans MS" panose="030F0702030302020204" pitchFamily="66" charset="0"/>
              </a:rPr>
              <a:t>3:16-17)</a:t>
            </a:r>
            <a:endParaRPr lang="ro-RO" b="1" dirty="0">
              <a:solidFill>
                <a:srgbClr val="4B431D"/>
              </a:solidFill>
              <a:latin typeface="Comic Sans MS" panose="030F0702030302020204" pitchFamily="66" charset="0"/>
            </a:endParaRPr>
          </a:p>
        </p:txBody>
      </p:sp>
      <p:pic>
        <p:nvPicPr>
          <p:cNvPr id="8" name="Imagen 7">
            <a:extLst>
              <a:ext uri="{FF2B5EF4-FFF2-40B4-BE49-F238E27FC236}">
                <a16:creationId xmlns="" xmlns:a16="http://schemas.microsoft.com/office/drawing/2014/main" id="{68CEB087-02E3-4303-BFBB-EE0DB0A62A9A}"/>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126402" y="2634946"/>
            <a:ext cx="5032195" cy="4082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ángulo 8">
            <a:extLst>
              <a:ext uri="{FF2B5EF4-FFF2-40B4-BE49-F238E27FC236}">
                <a16:creationId xmlns="" xmlns:a16="http://schemas.microsoft.com/office/drawing/2014/main" id="{AA22316E-BFE9-4993-BEE5-0E3DF224B4EA}"/>
              </a:ext>
            </a:extLst>
          </p:cNvPr>
          <p:cNvSpPr/>
          <p:nvPr/>
        </p:nvSpPr>
        <p:spPr>
          <a:xfrm>
            <a:off x="5175849" y="2591812"/>
            <a:ext cx="3968151" cy="3939540"/>
          </a:xfrm>
          <a:prstGeom prst="rect">
            <a:avLst/>
          </a:prstGeom>
        </p:spPr>
        <p:txBody>
          <a:bodyPr wrap="square">
            <a:spAutoFit/>
          </a:bodyPr>
          <a:lstStyle/>
          <a:p>
            <a:pPr>
              <a:spcBef>
                <a:spcPts val="600"/>
              </a:spcBef>
            </a:pPr>
            <a:r>
              <a:rPr lang="ro-RO" sz="2000" b="1" dirty="0"/>
              <a:t>Scripturile </a:t>
            </a:r>
            <a:r>
              <a:rPr lang="ro-RO" sz="2000" b="1" dirty="0" smtClean="0"/>
              <a:t>(extinse </a:t>
            </a:r>
            <a:r>
              <a:rPr lang="ro-RO" sz="2000" b="1" dirty="0"/>
              <a:t>în actualitate cu Noul </a:t>
            </a:r>
            <a:r>
              <a:rPr lang="ro-RO" sz="2000" b="1" dirty="0" smtClean="0"/>
              <a:t>Testament) sunt </a:t>
            </a:r>
            <a:r>
              <a:rPr lang="ro-RO" sz="2000" b="1" dirty="0"/>
              <a:t>maxima autoritate </a:t>
            </a:r>
            <a:r>
              <a:rPr lang="ro-RO" sz="2000" b="1" dirty="0" smtClean="0"/>
              <a:t>doctrinară.</a:t>
            </a:r>
          </a:p>
          <a:p>
            <a:pPr>
              <a:spcBef>
                <a:spcPts val="600"/>
              </a:spcBef>
            </a:pPr>
            <a:r>
              <a:rPr lang="ro-RO" sz="2000" b="1" dirty="0" smtClean="0"/>
              <a:t>Pavel </a:t>
            </a:r>
            <a:r>
              <a:rPr lang="ro-RO" sz="2000" b="1" dirty="0" err="1"/>
              <a:t>își</a:t>
            </a:r>
            <a:r>
              <a:rPr lang="ro-RO" sz="2000" b="1" dirty="0"/>
              <a:t> bazează teologia pe citate biblice. </a:t>
            </a:r>
            <a:r>
              <a:rPr lang="ro-RO" sz="2000" b="1" dirty="0" smtClean="0"/>
              <a:t>Acestea </a:t>
            </a:r>
            <a:r>
              <a:rPr lang="ro-RO" sz="2000" b="1" dirty="0"/>
              <a:t>se găsesc </a:t>
            </a:r>
            <a:r>
              <a:rPr lang="ro-RO" sz="2000" b="1" dirty="0" err="1"/>
              <a:t>împrăștiate</a:t>
            </a:r>
            <a:r>
              <a:rPr lang="ro-RO" sz="2000" b="1" dirty="0"/>
              <a:t> prin toate epistolele sale </a:t>
            </a:r>
            <a:r>
              <a:rPr lang="ro-RO" sz="2000" b="1" dirty="0" smtClean="0"/>
              <a:t>(</a:t>
            </a:r>
            <a:r>
              <a:rPr lang="ro-RO" sz="2000" b="1" dirty="0" err="1" smtClean="0"/>
              <a:t>excepție</a:t>
            </a:r>
            <a:r>
              <a:rPr lang="ro-RO" sz="2000" b="1" dirty="0" smtClean="0"/>
              <a:t> </a:t>
            </a:r>
            <a:r>
              <a:rPr lang="ro-RO" sz="2000" b="1" dirty="0"/>
              <a:t>făcând cele două </a:t>
            </a:r>
            <a:r>
              <a:rPr lang="ro-RO" sz="2000" b="1" dirty="0" smtClean="0"/>
              <a:t>care sunt mai </a:t>
            </a:r>
            <a:r>
              <a:rPr lang="ro-RO" sz="2000" b="1" dirty="0"/>
              <a:t>scurte, </a:t>
            </a:r>
            <a:r>
              <a:rPr lang="ro-RO" sz="2000" b="1" dirty="0" err="1" smtClean="0"/>
              <a:t>Tit</a:t>
            </a:r>
            <a:r>
              <a:rPr lang="ro-RO" sz="2000" b="1" dirty="0" smtClean="0"/>
              <a:t> </a:t>
            </a:r>
            <a:r>
              <a:rPr lang="ro-RO" sz="2000" b="1" dirty="0" err="1" smtClean="0"/>
              <a:t>și</a:t>
            </a:r>
            <a:r>
              <a:rPr lang="ro-RO" sz="2000" b="1" dirty="0" smtClean="0"/>
              <a:t> Filimon).</a:t>
            </a:r>
          </a:p>
          <a:p>
            <a:pPr>
              <a:spcBef>
                <a:spcPts val="600"/>
              </a:spcBef>
            </a:pPr>
            <a:r>
              <a:rPr lang="ro-RO" sz="2000" b="1" dirty="0" smtClean="0"/>
              <a:t>Pentru </a:t>
            </a:r>
            <a:r>
              <a:rPr lang="ro-RO" sz="2000" b="1" dirty="0"/>
              <a:t>a apăra </a:t>
            </a:r>
            <a:r>
              <a:rPr lang="ro-RO" sz="2000" b="1" dirty="0" err="1"/>
              <a:t>îndreptățirea</a:t>
            </a:r>
            <a:r>
              <a:rPr lang="ro-RO" sz="2000" b="1" dirty="0"/>
              <a:t> prin </a:t>
            </a:r>
            <a:r>
              <a:rPr lang="ro-RO" sz="2000" b="1" dirty="0" err="1"/>
              <a:t>credință</a:t>
            </a:r>
            <a:r>
              <a:rPr lang="ro-RO" sz="2000" b="1" dirty="0"/>
              <a:t> în capitolele </a:t>
            </a:r>
            <a:r>
              <a:rPr lang="ro-RO" sz="2000" b="1" dirty="0" smtClean="0"/>
              <a:t>3 </a:t>
            </a:r>
            <a:r>
              <a:rPr lang="ro-RO" sz="2000" b="1" dirty="0" err="1" smtClean="0"/>
              <a:t>și</a:t>
            </a:r>
            <a:r>
              <a:rPr lang="ro-RO" sz="2000" b="1" dirty="0" smtClean="0"/>
              <a:t> 4, Pavel </a:t>
            </a:r>
            <a:r>
              <a:rPr lang="ro-RO" sz="2000" b="1" dirty="0"/>
              <a:t>începe cu un citat </a:t>
            </a:r>
            <a:r>
              <a:rPr lang="ro-RO" sz="2000" b="1" dirty="0" smtClean="0"/>
              <a:t>biblic: Geneza 15:6.</a:t>
            </a:r>
            <a:endParaRPr lang="ro-RO" sz="2000" b="1" dirty="0"/>
          </a:p>
        </p:txBody>
      </p:sp>
    </p:spTree>
    <p:extLst>
      <p:ext uri="{BB962C8B-B14F-4D97-AF65-F5344CB8AC3E}">
        <p14:creationId xmlns="" xmlns:p14="http://schemas.microsoft.com/office/powerpoint/2010/main" val="3189244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wipe(left)">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wipe(left)">
                                      <p:cBhvr>
                                        <p:cTn id="4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58EECE12-B774-4190-BBDB-B5D7A0D13254}"/>
              </a:ext>
            </a:extLst>
          </p:cNvPr>
          <p:cNvSpPr/>
          <p:nvPr/>
        </p:nvSpPr>
        <p:spPr>
          <a:xfrm>
            <a:off x="0" y="0"/>
            <a:ext cx="9143999" cy="769441"/>
          </a:xfrm>
          <a:prstGeom prst="rect">
            <a:avLst/>
          </a:prstGeom>
        </p:spPr>
        <p:txBody>
          <a:bodyPr wrap="square">
            <a:spAutoFit/>
          </a:bodyPr>
          <a:lstStyle/>
          <a:p>
            <a:pPr algn="ctr"/>
            <a:r>
              <a:rPr lang="ro-RO" sz="4400" b="1" spc="300" dirty="0">
                <a:ln w="10160">
                  <a:solidFill>
                    <a:srgbClr val="002D7E"/>
                  </a:solidFill>
                  <a:prstDash val="solid"/>
                </a:ln>
                <a:solidFill>
                  <a:srgbClr val="FFFFFF"/>
                </a:solidFill>
                <a:effectLst>
                  <a:outerShdw blurRad="38100" dist="22860" dir="5400000" algn="tl" rotWithShape="0">
                    <a:srgbClr val="000000">
                      <a:alpha val="30000"/>
                    </a:srgbClr>
                  </a:outerShdw>
                </a:effectLst>
              </a:rPr>
              <a:t>ÎNDREPTĂȚIREA </a:t>
            </a:r>
            <a:r>
              <a:rPr lang="ro-RO" sz="4400" b="1" spc="300" dirty="0" smtClean="0">
                <a:ln w="10160">
                  <a:solidFill>
                    <a:srgbClr val="002D7E"/>
                  </a:solidFill>
                  <a:prstDash val="solid"/>
                </a:ln>
                <a:solidFill>
                  <a:srgbClr val="FFFFFF"/>
                </a:solidFill>
                <a:effectLst>
                  <a:outerShdw blurRad="38100" dist="22860" dir="5400000" algn="tl" rotWithShape="0">
                    <a:srgbClr val="000000">
                      <a:alpha val="30000"/>
                    </a:srgbClr>
                  </a:outerShdw>
                </a:effectLst>
              </a:rPr>
              <a:t>V.T</a:t>
            </a:r>
            <a:r>
              <a:rPr lang="ro-RO" sz="4400" b="1" spc="300" dirty="0" smtClean="0">
                <a:ln w="10160">
                  <a:solidFill>
                    <a:srgbClr val="002D7E"/>
                  </a:solidFill>
                  <a:prstDash val="solid"/>
                </a:ln>
                <a:solidFill>
                  <a:srgbClr val="FFFFFF"/>
                </a:solidFill>
                <a:effectLst>
                  <a:outerShdw blurRad="38100" dist="22860" dir="5400000" algn="tl" rotWithShape="0">
                    <a:srgbClr val="000000">
                      <a:alpha val="30000"/>
                    </a:srgbClr>
                  </a:outerShdw>
                </a:effectLst>
              </a:rPr>
              <a:t>.</a:t>
            </a:r>
            <a:endParaRPr lang="ro-RO" sz="4400" b="1" spc="300" dirty="0">
              <a:ln w="10160">
                <a:solidFill>
                  <a:srgbClr val="002D7E"/>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 xmlns:a16="http://schemas.microsoft.com/office/drawing/2014/main" id="{9DC236C0-E396-4144-BC12-82DF1AC38147}"/>
              </a:ext>
            </a:extLst>
          </p:cNvPr>
          <p:cNvSpPr txBox="1"/>
          <p:nvPr/>
        </p:nvSpPr>
        <p:spPr>
          <a:xfrm>
            <a:off x="94891" y="1587264"/>
            <a:ext cx="4908429" cy="5247590"/>
          </a:xfrm>
          <a:prstGeom prst="rect">
            <a:avLst/>
          </a:prstGeom>
          <a:noFill/>
        </p:spPr>
        <p:txBody>
          <a:bodyPr wrap="square" rtlCol="0">
            <a:spAutoFit/>
          </a:bodyPr>
          <a:lstStyle/>
          <a:p>
            <a:pPr>
              <a:spcBef>
                <a:spcPts val="600"/>
              </a:spcBef>
            </a:pPr>
            <a:r>
              <a:rPr lang="ro-RO" sz="2000" b="1" dirty="0"/>
              <a:t>Poporul iudeu se gândea că binecuvântarea trimisă lui Avraam se baza pe ascultarea lui perfectă. </a:t>
            </a:r>
          </a:p>
          <a:p>
            <a:pPr>
              <a:spcBef>
                <a:spcPts val="600"/>
              </a:spcBef>
            </a:pPr>
            <a:r>
              <a:rPr lang="ro-RO" sz="2000" b="1" dirty="0"/>
              <a:t>Avraam l-a ascultat pe Dumnezeu </a:t>
            </a:r>
            <a:r>
              <a:rPr lang="ro-RO" sz="2000" b="1" dirty="0" err="1"/>
              <a:t>părăsindu-și</a:t>
            </a:r>
            <a:r>
              <a:rPr lang="ro-RO" sz="2000" b="1" dirty="0"/>
              <a:t> patria, acceptând să fie </a:t>
            </a:r>
            <a:r>
              <a:rPr lang="ro-RO" sz="2000" b="1" dirty="0" err="1"/>
              <a:t>circumciziat</a:t>
            </a:r>
            <a:r>
              <a:rPr lang="ro-RO" sz="2000" b="1" dirty="0"/>
              <a:t>, fiind dispus să </a:t>
            </a:r>
            <a:r>
              <a:rPr lang="ro-RO" sz="2000" b="1" dirty="0" err="1"/>
              <a:t>își</a:t>
            </a:r>
            <a:r>
              <a:rPr lang="ro-RO" sz="2000" b="1" dirty="0"/>
              <a:t> sacrifice fiul... Avraam a fost neprihănit </a:t>
            </a:r>
            <a:r>
              <a:rPr lang="ro-RO" sz="2000" b="1" dirty="0" err="1"/>
              <a:t>și</a:t>
            </a:r>
            <a:r>
              <a:rPr lang="ro-RO" sz="2000" b="1" dirty="0"/>
              <a:t> </a:t>
            </a:r>
            <a:r>
              <a:rPr lang="ro-RO" sz="2000" b="1" dirty="0" err="1"/>
              <a:t>toți</a:t>
            </a:r>
            <a:r>
              <a:rPr lang="ro-RO" sz="2000" b="1" dirty="0"/>
              <a:t> trebuie să îl imităm pentru a </a:t>
            </a:r>
            <a:r>
              <a:rPr lang="ro-RO" sz="2000" b="1" dirty="0" err="1"/>
              <a:t>obține</a:t>
            </a:r>
            <a:r>
              <a:rPr lang="ro-RO" sz="2000" b="1" dirty="0"/>
              <a:t> mântuirea. </a:t>
            </a:r>
          </a:p>
          <a:p>
            <a:pPr>
              <a:spcBef>
                <a:spcPts val="600"/>
              </a:spcBef>
            </a:pPr>
            <a:r>
              <a:rPr lang="ro-RO" sz="2000" b="1" dirty="0" err="1"/>
              <a:t>Totuși</a:t>
            </a:r>
            <a:r>
              <a:rPr lang="ro-RO" sz="2000" b="1" dirty="0"/>
              <a:t>, Pavel </a:t>
            </a:r>
            <a:r>
              <a:rPr lang="ro-RO" sz="2000" b="1" dirty="0" err="1"/>
              <a:t>folosește</a:t>
            </a:r>
            <a:r>
              <a:rPr lang="ro-RO" sz="2000" b="1" dirty="0"/>
              <a:t> exemplul lui Avraam pentru a demonstra exact contrariul. A fost Avraam considerat drept pentru ascultarea lui? Cu </a:t>
            </a:r>
            <a:r>
              <a:rPr lang="ro-RO" sz="2000" b="1" dirty="0" err="1"/>
              <a:t>siguranță</a:t>
            </a:r>
            <a:r>
              <a:rPr lang="ro-RO" sz="2000" b="1" dirty="0"/>
              <a:t> că nu. </a:t>
            </a:r>
            <a:r>
              <a:rPr lang="ro-RO" sz="2000" b="1" i="1" u="sng" dirty="0">
                <a:solidFill>
                  <a:srgbClr val="002D7E"/>
                </a:solidFill>
              </a:rPr>
              <a:t>I-a fost socotită ca dreptate </a:t>
            </a:r>
            <a:r>
              <a:rPr lang="ro-RO" sz="2000" b="1" i="1" u="sng" dirty="0" err="1" smtClean="0">
                <a:solidFill>
                  <a:srgbClr val="002D7E"/>
                </a:solidFill>
              </a:rPr>
              <a:t>credința</a:t>
            </a:r>
            <a:r>
              <a:rPr lang="ro-RO" sz="2000" b="1" i="1" u="sng" dirty="0" smtClean="0">
                <a:solidFill>
                  <a:srgbClr val="002D7E"/>
                </a:solidFill>
              </a:rPr>
              <a:t>, nu faptele</a:t>
            </a:r>
            <a:r>
              <a:rPr lang="ro-RO" sz="2000" b="1" dirty="0" smtClean="0"/>
              <a:t>.</a:t>
            </a:r>
          </a:p>
          <a:p>
            <a:pPr>
              <a:spcBef>
                <a:spcPts val="600"/>
              </a:spcBef>
            </a:pPr>
            <a:r>
              <a:rPr lang="ro-RO" sz="2000" b="1" dirty="0" smtClean="0"/>
              <a:t>Ceea ce a făcut el </a:t>
            </a:r>
            <a:r>
              <a:rPr lang="ro-RO" sz="2000" b="1" dirty="0"/>
              <a:t>nu a făcut </a:t>
            </a:r>
            <a:r>
              <a:rPr lang="ro-RO" sz="2000" b="1" dirty="0" smtClean="0"/>
              <a:t>pentru </a:t>
            </a:r>
            <a:r>
              <a:rPr lang="ro-RO" sz="2000" b="1" dirty="0"/>
              <a:t>a fi </a:t>
            </a:r>
            <a:r>
              <a:rPr lang="ro-RO" sz="2000" b="1" dirty="0" err="1" smtClean="0"/>
              <a:t>îndreptățit</a:t>
            </a:r>
            <a:r>
              <a:rPr lang="ro-RO" sz="2000" b="1" dirty="0" smtClean="0"/>
              <a:t>; a </a:t>
            </a:r>
            <a:r>
              <a:rPr lang="ro-RO" sz="2000" b="1" dirty="0"/>
              <a:t>făcut pentru că a fost </a:t>
            </a:r>
            <a:r>
              <a:rPr lang="ro-RO" sz="2000" b="1" dirty="0" err="1" smtClean="0"/>
              <a:t>îndreptățit</a:t>
            </a:r>
            <a:r>
              <a:rPr lang="ro-RO" sz="2000" b="1" dirty="0" smtClean="0"/>
              <a:t>.</a:t>
            </a:r>
            <a:endParaRPr lang="ro-RO" sz="2000" b="1" dirty="0"/>
          </a:p>
        </p:txBody>
      </p:sp>
      <p:sp>
        <p:nvSpPr>
          <p:cNvPr id="6" name="Rectángulo 5">
            <a:extLst>
              <a:ext uri="{FF2B5EF4-FFF2-40B4-BE49-F238E27FC236}">
                <a16:creationId xmlns="" xmlns:a16="http://schemas.microsoft.com/office/drawing/2014/main" id="{F9994391-0B09-482F-B042-8D793D06E5D6}"/>
              </a:ext>
            </a:extLst>
          </p:cNvPr>
          <p:cNvSpPr/>
          <p:nvPr/>
        </p:nvSpPr>
        <p:spPr>
          <a:xfrm>
            <a:off x="94891" y="673774"/>
            <a:ext cx="4735901" cy="923330"/>
          </a:xfrm>
          <a:prstGeom prst="rect">
            <a:avLst/>
          </a:prstGeom>
        </p:spPr>
        <p:txBody>
          <a:bodyPr wrap="square">
            <a:spAutoFit/>
          </a:bodyPr>
          <a:lstStyle/>
          <a:p>
            <a:pPr algn="ctr"/>
            <a:r>
              <a:rPr lang="ro-RO" b="1" dirty="0" smtClean="0">
                <a:solidFill>
                  <a:srgbClr val="002D7E"/>
                </a:solidFill>
                <a:latin typeface="Comic Sans MS" panose="030F0702030302020204" pitchFamily="66" charset="0"/>
              </a:rPr>
              <a:t>“Tot astfel, «Avraam L-a crezut pe Dumnezeu, şi El i-a socotit acest lucru dreptate.»” </a:t>
            </a:r>
            <a:r>
              <a:rPr lang="ro-RO" sz="1600" b="1" dirty="0" smtClean="0">
                <a:solidFill>
                  <a:srgbClr val="002D7E"/>
                </a:solidFill>
                <a:latin typeface="Comic Sans MS" panose="030F0702030302020204" pitchFamily="66" charset="0"/>
              </a:rPr>
              <a:t>(Galateni 3:6 NTB)</a:t>
            </a:r>
            <a:endParaRPr lang="ro-RO" sz="1600" b="1" dirty="0">
              <a:solidFill>
                <a:srgbClr val="002D7E"/>
              </a:solidFill>
              <a:latin typeface="Comic Sans MS" panose="030F0702030302020204" pitchFamily="66" charset="0"/>
            </a:endParaRPr>
          </a:p>
        </p:txBody>
      </p:sp>
      <p:pic>
        <p:nvPicPr>
          <p:cNvPr id="10" name="Imagen 9">
            <a:extLst>
              <a:ext uri="{FF2B5EF4-FFF2-40B4-BE49-F238E27FC236}">
                <a16:creationId xmlns="" xmlns:a16="http://schemas.microsoft.com/office/drawing/2014/main" id="{BE1217B7-1E4D-4B4D-9057-0AB7B40991B4}"/>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003320" y="2765678"/>
            <a:ext cx="3878291" cy="20599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Imagen 3">
            <a:extLst>
              <a:ext uri="{FF2B5EF4-FFF2-40B4-BE49-F238E27FC236}">
                <a16:creationId xmlns="" xmlns:a16="http://schemas.microsoft.com/office/drawing/2014/main" id="{55FCC521-76F5-43D7-88FA-FCA1E9CA902F}"/>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4713616" y="466742"/>
            <a:ext cx="4133490" cy="24800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Imagen 7">
            <a:extLst>
              <a:ext uri="{FF2B5EF4-FFF2-40B4-BE49-F238E27FC236}">
                <a16:creationId xmlns="" xmlns:a16="http://schemas.microsoft.com/office/drawing/2014/main" id="{0BAC22FA-A359-4AF3-97ED-90072DB393C0}"/>
              </a:ext>
            </a:extLst>
          </p:cNvPr>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4782553" y="4675516"/>
            <a:ext cx="4133566" cy="20667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7919640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anim calcmode="lin" valueType="num">
                                      <p:cBhvr>
                                        <p:cTn id="17" dur="750" fill="hold"/>
                                        <p:tgtEl>
                                          <p:spTgt spid="6"/>
                                        </p:tgtEl>
                                        <p:attrNameLst>
                                          <p:attrName>ppt_w</p:attrName>
                                        </p:attrNameLst>
                                      </p:cBhvr>
                                      <p:tavLst>
                                        <p:tav tm="0" fmla="#ppt_w*sin(2.5*pi*$)">
                                          <p:val>
                                            <p:fltVal val="0"/>
                                          </p:val>
                                        </p:tav>
                                        <p:tav tm="100000">
                                          <p:val>
                                            <p:fltVal val="1"/>
                                          </p:val>
                                        </p:tav>
                                      </p:tavLst>
                                    </p:anim>
                                    <p:anim calcmode="lin" valueType="num">
                                      <p:cBhvr>
                                        <p:cTn id="18" dur="75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ipe(left)">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ipe(left)">
                                      <p:cBhvr>
                                        <p:cTn id="49" dur="5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wipe(left)">
                                      <p:cBhvr>
                                        <p:cTn id="5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A82EA5A8-941A-454B-B819-B0DCCCC1BA29}"/>
              </a:ext>
            </a:extLst>
          </p:cNvPr>
          <p:cNvSpPr/>
          <p:nvPr/>
        </p:nvSpPr>
        <p:spPr>
          <a:xfrm>
            <a:off x="0" y="0"/>
            <a:ext cx="9143999" cy="769441"/>
          </a:xfrm>
          <a:prstGeom prst="rect">
            <a:avLst/>
          </a:prstGeom>
        </p:spPr>
        <p:txBody>
          <a:bodyPr wrap="square">
            <a:spAutoFit/>
          </a:bodyPr>
          <a:lstStyle/>
          <a:p>
            <a:pPr algn="ctr"/>
            <a:r>
              <a:rPr lang="ro-RO" sz="4400" b="1">
                <a:ln w="22225">
                  <a:solidFill>
                    <a:schemeClr val="accent2"/>
                  </a:solidFill>
                  <a:prstDash val="solid"/>
                </a:ln>
                <a:solidFill>
                  <a:schemeClr val="accent2">
                    <a:lumMod val="40000"/>
                    <a:lumOff val="60000"/>
                  </a:schemeClr>
                </a:solidFill>
              </a:rPr>
              <a:t>EVANGHELIA ÎN </a:t>
            </a:r>
            <a:r>
              <a:rPr lang="ro-RO" sz="4400" b="1" smtClean="0">
                <a:ln w="22225">
                  <a:solidFill>
                    <a:schemeClr val="accent2"/>
                  </a:solidFill>
                  <a:prstDash val="solid"/>
                </a:ln>
                <a:solidFill>
                  <a:schemeClr val="accent2">
                    <a:lumMod val="40000"/>
                    <a:lumOff val="60000"/>
                  </a:schemeClr>
                </a:solidFill>
              </a:rPr>
              <a:t>V.T.</a:t>
            </a:r>
            <a:endParaRPr lang="ro-RO" sz="4400" b="1">
              <a:ln w="22225">
                <a:solidFill>
                  <a:schemeClr val="accent2"/>
                </a:solidFill>
                <a:prstDash val="solid"/>
              </a:ln>
              <a:solidFill>
                <a:schemeClr val="accent2">
                  <a:lumMod val="40000"/>
                  <a:lumOff val="60000"/>
                </a:schemeClr>
              </a:solidFill>
            </a:endParaRPr>
          </a:p>
        </p:txBody>
      </p:sp>
      <p:sp>
        <p:nvSpPr>
          <p:cNvPr id="4" name="Rectángulo 3">
            <a:extLst>
              <a:ext uri="{FF2B5EF4-FFF2-40B4-BE49-F238E27FC236}">
                <a16:creationId xmlns="" xmlns:a16="http://schemas.microsoft.com/office/drawing/2014/main" id="{8BB0A887-CFF5-42E6-9D93-4F2DC540CC5B}"/>
              </a:ext>
            </a:extLst>
          </p:cNvPr>
          <p:cNvSpPr/>
          <p:nvPr/>
        </p:nvSpPr>
        <p:spPr>
          <a:xfrm>
            <a:off x="0" y="691807"/>
            <a:ext cx="9144000" cy="923330"/>
          </a:xfrm>
          <a:prstGeom prst="rect">
            <a:avLst/>
          </a:prstGeom>
        </p:spPr>
        <p:txBody>
          <a:bodyPr wrap="square">
            <a:spAutoFit/>
          </a:bodyPr>
          <a:lstStyle/>
          <a:p>
            <a:pPr algn="ctr"/>
            <a:r>
              <a:rPr lang="ro-RO" b="1" dirty="0" smtClean="0">
                <a:solidFill>
                  <a:srgbClr val="673105"/>
                </a:solidFill>
                <a:latin typeface="Comic Sans MS" panose="030F0702030302020204" pitchFamily="66" charset="0"/>
              </a:rPr>
              <a:t>“Scriptura, de asemenea, fiindcă prevedea că Dumnezeu va socoti neprihănite pe Neamuri, prin credinţă, a vestit mai dinainte lui Avraam această veste bună: Toate neamurile vor fi binecuvântate în tine.” </a:t>
            </a:r>
            <a:r>
              <a:rPr lang="ro-RO" sz="1600" b="1" dirty="0" smtClean="0">
                <a:solidFill>
                  <a:srgbClr val="673105"/>
                </a:solidFill>
                <a:latin typeface="Comic Sans MS" panose="030F0702030302020204" pitchFamily="66" charset="0"/>
              </a:rPr>
              <a:t>(Galateni </a:t>
            </a:r>
            <a:r>
              <a:rPr lang="ro-RO" sz="1600" b="1" dirty="0" smtClean="0">
                <a:solidFill>
                  <a:srgbClr val="673105"/>
                </a:solidFill>
                <a:latin typeface="Comic Sans MS" panose="030F0702030302020204" pitchFamily="66" charset="0"/>
              </a:rPr>
              <a:t>3:8</a:t>
            </a:r>
            <a:r>
              <a:rPr lang="ro-RO" sz="1600" b="1" dirty="0" smtClean="0">
                <a:solidFill>
                  <a:srgbClr val="673105"/>
                </a:solidFill>
                <a:latin typeface="Comic Sans MS" panose="030F0702030302020204" pitchFamily="66" charset="0"/>
              </a:rPr>
              <a:t>)</a:t>
            </a:r>
            <a:endParaRPr lang="ro-RO" sz="1600" b="1" dirty="0">
              <a:solidFill>
                <a:srgbClr val="673105"/>
              </a:solidFill>
              <a:latin typeface="Comic Sans MS" panose="030F0702030302020204" pitchFamily="66" charset="0"/>
            </a:endParaRPr>
          </a:p>
        </p:txBody>
      </p:sp>
      <p:sp>
        <p:nvSpPr>
          <p:cNvPr id="5" name="CuadroTexto 4">
            <a:extLst>
              <a:ext uri="{FF2B5EF4-FFF2-40B4-BE49-F238E27FC236}">
                <a16:creationId xmlns="" xmlns:a16="http://schemas.microsoft.com/office/drawing/2014/main" id="{0AD1B939-4976-4D47-A61E-2E50FF8175A4}"/>
              </a:ext>
            </a:extLst>
          </p:cNvPr>
          <p:cNvSpPr txBox="1"/>
          <p:nvPr/>
        </p:nvSpPr>
        <p:spPr>
          <a:xfrm>
            <a:off x="4209694" y="1687354"/>
            <a:ext cx="4830789" cy="5170646"/>
          </a:xfrm>
          <a:prstGeom prst="rect">
            <a:avLst/>
          </a:prstGeom>
          <a:noFill/>
        </p:spPr>
        <p:txBody>
          <a:bodyPr wrap="square" rtlCol="0">
            <a:spAutoFit/>
          </a:bodyPr>
          <a:lstStyle/>
          <a:p>
            <a:pPr>
              <a:spcBef>
                <a:spcPts val="600"/>
              </a:spcBef>
            </a:pPr>
            <a:r>
              <a:rPr lang="ro-RO" sz="2000" b="1" dirty="0"/>
              <a:t>Avraam a </a:t>
            </a:r>
            <a:r>
              <a:rPr lang="ro-RO" sz="2000" b="1" dirty="0" err="1"/>
              <a:t>învățat</a:t>
            </a:r>
            <a:r>
              <a:rPr lang="ro-RO" sz="2000" b="1" dirty="0"/>
              <a:t> Evanghelia direct de la Dumnezeu. Dumnezeu a promis să îi dea lui Avraam o familie numeroasă </a:t>
            </a:r>
            <a:r>
              <a:rPr lang="ro-RO" sz="2000" b="1" dirty="0" err="1"/>
              <a:t>și</a:t>
            </a:r>
            <a:r>
              <a:rPr lang="ro-RO" sz="2000" b="1" dirty="0"/>
              <a:t> un loc unde să locuiască. În plus, i-a arătat că din </a:t>
            </a:r>
            <a:r>
              <a:rPr lang="ro-RO" sz="2000" b="1" dirty="0" err="1"/>
              <a:t>moștenitorii</a:t>
            </a:r>
            <a:r>
              <a:rPr lang="ro-RO" sz="2000" b="1" dirty="0"/>
              <a:t> săi va veni Mesia, care urma să moară pentru păcatele tuturor </a:t>
            </a:r>
            <a:r>
              <a:rPr lang="ro-RO" sz="2000" b="1" dirty="0" smtClean="0"/>
              <a:t>(Geneza 22:1-18).</a:t>
            </a:r>
          </a:p>
          <a:p>
            <a:pPr>
              <a:spcBef>
                <a:spcPts val="600"/>
              </a:spcBef>
            </a:pPr>
            <a:r>
              <a:rPr lang="ro-RO" sz="2000" b="1" dirty="0" smtClean="0"/>
              <a:t>Între </a:t>
            </a:r>
            <a:r>
              <a:rPr lang="ro-RO" sz="2000" b="1" dirty="0"/>
              <a:t>timp, lui Avraam nu i s-a cerut să promită nimic. El trebuia doar să accepte promisiunile divine. Nici o lucrare bună pe care el putea să o facă nu putea adăuga nimic la acele promisiuni divine. </a:t>
            </a:r>
          </a:p>
          <a:p>
            <a:pPr>
              <a:spcBef>
                <a:spcPts val="600"/>
              </a:spcBef>
            </a:pPr>
            <a:r>
              <a:rPr lang="ro-RO" sz="2000" b="1" dirty="0"/>
              <a:t>David sau Iosua sunt exemple din Vechiul Testament ale iertării fără fapte, bazate doar pe </a:t>
            </a:r>
            <a:r>
              <a:rPr lang="ro-RO" sz="2000" b="1" dirty="0" err="1"/>
              <a:t>pocăință</a:t>
            </a:r>
            <a:r>
              <a:rPr lang="ro-RO" sz="2000" b="1" dirty="0"/>
              <a:t> </a:t>
            </a:r>
            <a:r>
              <a:rPr lang="ro-RO" sz="2000" b="1" dirty="0" smtClean="0"/>
              <a:t>(</a:t>
            </a:r>
            <a:r>
              <a:rPr lang="ro-RO" sz="2000" b="1" dirty="0" err="1" smtClean="0"/>
              <a:t>Psalmuii</a:t>
            </a:r>
            <a:r>
              <a:rPr lang="ro-RO" sz="2000" b="1" dirty="0" smtClean="0"/>
              <a:t> 32:1-5; Zaharia 3:1-4).</a:t>
            </a:r>
            <a:endParaRPr lang="ro-RO" sz="2000" b="1" dirty="0"/>
          </a:p>
        </p:txBody>
      </p:sp>
      <p:pic>
        <p:nvPicPr>
          <p:cNvPr id="10" name="Imagen 9">
            <a:extLst>
              <a:ext uri="{FF2B5EF4-FFF2-40B4-BE49-F238E27FC236}">
                <a16:creationId xmlns="" xmlns:a16="http://schemas.microsoft.com/office/drawing/2014/main" id="{CA1EA62D-0AEC-496F-836C-20C56EDC062F}"/>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237755" y="1782430"/>
            <a:ext cx="3721776" cy="2411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 xmlns:a16="http://schemas.microsoft.com/office/drawing/2014/main" id="{628A67AF-BAA6-4921-B7DE-B7CBEE371E8F}"/>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120069" y="4361124"/>
            <a:ext cx="1964973" cy="238089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9" name="Imagen 18">
            <a:extLst>
              <a:ext uri="{FF2B5EF4-FFF2-40B4-BE49-F238E27FC236}">
                <a16:creationId xmlns="" xmlns:a16="http://schemas.microsoft.com/office/drawing/2014/main" id="{AEBE6D6A-8AD5-4A65-945D-63447E5A4AFC}"/>
              </a:ext>
            </a:extLst>
          </p:cNvPr>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a:xfrm>
            <a:off x="1968493" y="4361124"/>
            <a:ext cx="2251497" cy="2108653"/>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32528207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fade">
                                      <p:cBhvr>
                                        <p:cTn id="38" dur="1000"/>
                                        <p:tgtEl>
                                          <p:spTgt spid="5">
                                            <p:txEl>
                                              <p:pRg st="1" end="1"/>
                                            </p:txEl>
                                          </p:spTgt>
                                        </p:tgtEl>
                                      </p:cBhvr>
                                    </p:animEffect>
                                    <p:anim calcmode="lin" valueType="num">
                                      <p:cBhvr>
                                        <p:cTn id="3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900" decel="100000" fill="hold"/>
                                        <p:tgtEl>
                                          <p:spTgt spid="19"/>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E7A5EFA-79E0-4A06-9C80-7A3171454615}"/>
              </a:ext>
            </a:extLst>
          </p:cNvPr>
          <p:cNvSpPr/>
          <p:nvPr/>
        </p:nvSpPr>
        <p:spPr>
          <a:xfrm>
            <a:off x="0" y="0"/>
            <a:ext cx="9143999" cy="707886"/>
          </a:xfrm>
          <a:prstGeom prst="rect">
            <a:avLst/>
          </a:prstGeom>
        </p:spPr>
        <p:txBody>
          <a:bodyPr wrap="square">
            <a:spAutoFit/>
            <a:scene3d>
              <a:camera prst="orthographicFront"/>
              <a:lightRig rig="chilly" dir="t"/>
            </a:scene3d>
            <a:sp3d extrusionH="57150" contourW="44450">
              <a:bevelT w="57150" h="38100" prst="hardEdge"/>
              <a:contourClr>
                <a:srgbClr val="403152"/>
              </a:contourClr>
            </a:sp3d>
          </a:bodyPr>
          <a:lstStyle/>
          <a:p>
            <a:pPr algn="ctr"/>
            <a:r>
              <a:rPr lang="ro-RO" sz="4000" b="1" dirty="0">
                <a:ln w="1905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RĂSCUMPĂRAȚI DE SUB BLESTEMUL </a:t>
            </a:r>
            <a:r>
              <a:rPr lang="ro-RO" sz="4000" b="1" dirty="0" smtClean="0">
                <a:ln w="1905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LEGII</a:t>
            </a:r>
            <a:endParaRPr lang="ro-RO" sz="4000" b="1" dirty="0">
              <a:ln w="1905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 xmlns:a16="http://schemas.microsoft.com/office/drawing/2014/main" id="{A8839F39-8DF2-42F6-8F84-15AE0B607BBA}"/>
              </a:ext>
            </a:extLst>
          </p:cNvPr>
          <p:cNvSpPr/>
          <p:nvPr/>
        </p:nvSpPr>
        <p:spPr>
          <a:xfrm>
            <a:off x="207034" y="621618"/>
            <a:ext cx="4842638" cy="1200329"/>
          </a:xfrm>
          <a:prstGeom prst="rect">
            <a:avLst/>
          </a:prstGeom>
        </p:spPr>
        <p:txBody>
          <a:bodyPr wrap="square">
            <a:spAutoFit/>
          </a:bodyPr>
          <a:lstStyle/>
          <a:p>
            <a:r>
              <a:rPr lang="ro-RO" b="1" smtClean="0">
                <a:solidFill>
                  <a:schemeClr val="accent4">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Hristos ne-a răscumpărat din blestemul Legii, făcându-Se blestem pentru noi, - fiindcă este scris: „Blestemat e oricine este atârnat pe lemn” </a:t>
            </a:r>
            <a:r>
              <a:rPr lang="ro-RO" sz="1600" b="1" smtClean="0">
                <a:solidFill>
                  <a:schemeClr val="accent4">
                    <a:lumMod val="40000"/>
                    <a:lumOff val="60000"/>
                  </a:schemeClr>
                </a:solidFill>
                <a:effectLst>
                  <a:outerShdw blurRad="50800" dist="38100" dir="2700000" algn="tl" rotWithShape="0">
                    <a:prstClr val="black">
                      <a:alpha val="40000"/>
                    </a:prstClr>
                  </a:outerShdw>
                </a:effectLst>
                <a:latin typeface="Comic Sans MS" panose="030F0702030302020204" pitchFamily="66" charset="0"/>
              </a:rPr>
              <a:t>(Galateni  3:13)</a:t>
            </a:r>
            <a:endParaRPr lang="ro-RO" b="1">
              <a:solidFill>
                <a:schemeClr val="accent4">
                  <a:lumMod val="40000"/>
                  <a:lumOff val="60000"/>
                </a:schemeClr>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DC8044D5-BE08-42C0-8A08-DD331AA995CC}"/>
              </a:ext>
            </a:extLst>
          </p:cNvPr>
          <p:cNvSpPr txBox="1"/>
          <p:nvPr/>
        </p:nvSpPr>
        <p:spPr>
          <a:xfrm>
            <a:off x="17252" y="1820177"/>
            <a:ext cx="4580626" cy="4939814"/>
          </a:xfrm>
          <a:prstGeom prst="rect">
            <a:avLst/>
          </a:prstGeom>
          <a:noFill/>
        </p:spPr>
        <p:txBody>
          <a:bodyPr wrap="square" rtlCol="0">
            <a:spAutoFit/>
          </a:bodyPr>
          <a:lstStyle/>
          <a:p>
            <a:pPr>
              <a:spcBef>
                <a:spcPts val="600"/>
              </a:spcBef>
            </a:pPr>
            <a:r>
              <a:rPr lang="ro-RO" sz="2000" b="1" dirty="0">
                <a:solidFill>
                  <a:schemeClr val="bg1"/>
                </a:solidFill>
                <a:effectLst>
                  <a:glow rad="127000">
                    <a:schemeClr val="tx1"/>
                  </a:glow>
                </a:effectLst>
              </a:rPr>
              <a:t>Legea este clară. Dacă ascultăm pe deplin avem binecuvântare. Dacă suntem neascultători în vreun punct, blestem </a:t>
            </a:r>
            <a:r>
              <a:rPr lang="ro-RO" sz="2000" b="1" dirty="0" smtClean="0">
                <a:solidFill>
                  <a:schemeClr val="bg1"/>
                </a:solidFill>
                <a:effectLst>
                  <a:glow rad="127000">
                    <a:schemeClr val="tx1"/>
                  </a:glow>
                </a:effectLst>
              </a:rPr>
              <a:t>(</a:t>
            </a:r>
            <a:r>
              <a:rPr lang="ro-RO" sz="2000" b="1" dirty="0" err="1" smtClean="0">
                <a:solidFill>
                  <a:schemeClr val="bg1"/>
                </a:solidFill>
                <a:effectLst>
                  <a:glow rad="127000">
                    <a:schemeClr val="tx1"/>
                  </a:glow>
                </a:effectLst>
              </a:rPr>
              <a:t>Deut</a:t>
            </a:r>
            <a:r>
              <a:rPr lang="ro-RO" sz="2000" b="1" dirty="0" smtClean="0">
                <a:solidFill>
                  <a:schemeClr val="bg1"/>
                </a:solidFill>
                <a:effectLst>
                  <a:glow rad="127000">
                    <a:schemeClr val="tx1"/>
                  </a:glow>
                </a:effectLst>
              </a:rPr>
              <a:t>. 27 </a:t>
            </a:r>
            <a:r>
              <a:rPr lang="ro-RO" sz="2000" b="1" dirty="0" err="1" smtClean="0">
                <a:solidFill>
                  <a:schemeClr val="bg1"/>
                </a:solidFill>
                <a:effectLst>
                  <a:glow rad="127000">
                    <a:schemeClr val="tx1"/>
                  </a:glow>
                </a:effectLst>
              </a:rPr>
              <a:t>și</a:t>
            </a:r>
            <a:r>
              <a:rPr lang="ro-RO" sz="2000" b="1" dirty="0" smtClean="0">
                <a:solidFill>
                  <a:schemeClr val="bg1"/>
                </a:solidFill>
                <a:effectLst>
                  <a:glow rad="127000">
                    <a:schemeClr val="tx1"/>
                  </a:glow>
                </a:effectLst>
              </a:rPr>
              <a:t> 28). Totul </a:t>
            </a:r>
            <a:r>
              <a:rPr lang="ro-RO" sz="2000" b="1" dirty="0">
                <a:solidFill>
                  <a:schemeClr val="bg1"/>
                </a:solidFill>
                <a:effectLst>
                  <a:glow rad="127000">
                    <a:schemeClr val="tx1"/>
                  </a:glow>
                </a:effectLst>
              </a:rPr>
              <a:t>sau </a:t>
            </a:r>
            <a:r>
              <a:rPr lang="ro-RO" sz="2000" b="1" dirty="0" smtClean="0">
                <a:solidFill>
                  <a:schemeClr val="bg1"/>
                </a:solidFill>
                <a:effectLst>
                  <a:glow rad="127000">
                    <a:schemeClr val="tx1"/>
                  </a:glow>
                </a:effectLst>
              </a:rPr>
              <a:t>nimic.</a:t>
            </a:r>
          </a:p>
          <a:p>
            <a:pPr>
              <a:spcBef>
                <a:spcPts val="600"/>
              </a:spcBef>
            </a:pPr>
            <a:r>
              <a:rPr lang="ro-RO" sz="2000" b="1" dirty="0" err="1" smtClean="0">
                <a:solidFill>
                  <a:schemeClr val="bg1"/>
                </a:solidFill>
                <a:effectLst>
                  <a:glow rad="127000">
                    <a:schemeClr val="tx1"/>
                  </a:glow>
                </a:effectLst>
              </a:rPr>
              <a:t>Și</a:t>
            </a:r>
            <a:r>
              <a:rPr lang="ro-RO" sz="2000" b="1" dirty="0">
                <a:solidFill>
                  <a:schemeClr val="bg1"/>
                </a:solidFill>
                <a:effectLst>
                  <a:glow rad="127000">
                    <a:schemeClr val="tx1"/>
                  </a:glow>
                </a:effectLst>
              </a:rPr>
              <a:t>, având în vedere că </a:t>
            </a:r>
            <a:r>
              <a:rPr lang="ro-RO" sz="2000" b="1" dirty="0" err="1">
                <a:solidFill>
                  <a:schemeClr val="bg1"/>
                </a:solidFill>
                <a:effectLst>
                  <a:glow rad="127000">
                    <a:schemeClr val="tx1"/>
                  </a:glow>
                </a:effectLst>
              </a:rPr>
              <a:t>toți</a:t>
            </a:r>
            <a:r>
              <a:rPr lang="ro-RO" sz="2000" b="1" dirty="0">
                <a:solidFill>
                  <a:schemeClr val="bg1"/>
                </a:solidFill>
                <a:effectLst>
                  <a:glow rad="127000">
                    <a:schemeClr val="tx1"/>
                  </a:glow>
                </a:effectLst>
              </a:rPr>
              <a:t> am păcătuit </a:t>
            </a:r>
            <a:r>
              <a:rPr lang="ro-RO" sz="2000" b="1" dirty="0" smtClean="0">
                <a:solidFill>
                  <a:schemeClr val="bg1"/>
                </a:solidFill>
                <a:effectLst>
                  <a:glow rad="127000">
                    <a:schemeClr val="tx1"/>
                  </a:glow>
                </a:effectLst>
              </a:rPr>
              <a:t> (Romani 3:23), </a:t>
            </a:r>
            <a:r>
              <a:rPr lang="ro-RO" sz="2000" b="1" dirty="0" err="1" smtClean="0">
                <a:solidFill>
                  <a:schemeClr val="bg1"/>
                </a:solidFill>
                <a:effectLst>
                  <a:glow rad="127000">
                    <a:schemeClr val="tx1"/>
                  </a:glow>
                </a:effectLst>
              </a:rPr>
              <a:t>toți</a:t>
            </a:r>
            <a:r>
              <a:rPr lang="ro-RO" sz="2000" b="1" dirty="0" smtClean="0">
                <a:solidFill>
                  <a:schemeClr val="bg1"/>
                </a:solidFill>
                <a:effectLst>
                  <a:glow rad="127000">
                    <a:schemeClr val="tx1"/>
                  </a:glow>
                </a:effectLst>
              </a:rPr>
              <a:t> </a:t>
            </a:r>
            <a:r>
              <a:rPr lang="ro-RO" sz="2000" b="1" dirty="0">
                <a:solidFill>
                  <a:schemeClr val="bg1"/>
                </a:solidFill>
                <a:effectLst>
                  <a:glow rad="127000">
                    <a:schemeClr val="tx1"/>
                  </a:glow>
                </a:effectLst>
              </a:rPr>
              <a:t>suntem sub blestemul </a:t>
            </a:r>
            <a:r>
              <a:rPr lang="ro-RO" sz="2000" b="1" dirty="0" smtClean="0">
                <a:solidFill>
                  <a:schemeClr val="bg1"/>
                </a:solidFill>
                <a:effectLst>
                  <a:glow rad="127000">
                    <a:schemeClr val="tx1"/>
                  </a:glow>
                </a:effectLst>
              </a:rPr>
              <a:t>legii.</a:t>
            </a:r>
          </a:p>
          <a:p>
            <a:pPr>
              <a:spcBef>
                <a:spcPts val="600"/>
              </a:spcBef>
            </a:pPr>
            <a:r>
              <a:rPr lang="ro-RO" sz="2000" b="1" dirty="0" smtClean="0">
                <a:solidFill>
                  <a:schemeClr val="bg1"/>
                </a:solidFill>
                <a:effectLst>
                  <a:glow rad="127000">
                    <a:schemeClr val="tx1"/>
                  </a:glow>
                </a:effectLst>
              </a:rPr>
              <a:t>Dar </a:t>
            </a:r>
            <a:r>
              <a:rPr lang="ro-RO" sz="2000" b="1" dirty="0">
                <a:solidFill>
                  <a:schemeClr val="bg1"/>
                </a:solidFill>
                <a:effectLst>
                  <a:glow rad="127000">
                    <a:schemeClr val="tx1"/>
                  </a:glow>
                </a:effectLst>
              </a:rPr>
              <a:t>Hristos ne-a răscumpărat, adică ne-a cumpărat plătind </a:t>
            </a:r>
            <a:r>
              <a:rPr lang="ro-RO" sz="2000" b="1" dirty="0" err="1">
                <a:solidFill>
                  <a:schemeClr val="bg1"/>
                </a:solidFill>
                <a:effectLst>
                  <a:glow rad="127000">
                    <a:schemeClr val="tx1"/>
                  </a:glow>
                </a:effectLst>
              </a:rPr>
              <a:t>prețul</a:t>
            </a:r>
            <a:r>
              <a:rPr lang="ro-RO" sz="2000" b="1" dirty="0">
                <a:solidFill>
                  <a:schemeClr val="bg1"/>
                </a:solidFill>
                <a:effectLst>
                  <a:glow rad="127000">
                    <a:schemeClr val="tx1"/>
                  </a:glow>
                </a:effectLst>
              </a:rPr>
              <a:t> salvării noastre. A purtat blestemul nostru </a:t>
            </a:r>
            <a:r>
              <a:rPr lang="ro-RO" sz="2000" b="1" dirty="0" err="1">
                <a:solidFill>
                  <a:schemeClr val="bg1"/>
                </a:solidFill>
                <a:effectLst>
                  <a:glow rad="127000">
                    <a:schemeClr val="tx1"/>
                  </a:glow>
                </a:effectLst>
              </a:rPr>
              <a:t>și</a:t>
            </a:r>
            <a:r>
              <a:rPr lang="ro-RO" sz="2000" b="1" dirty="0">
                <a:solidFill>
                  <a:schemeClr val="bg1"/>
                </a:solidFill>
                <a:effectLst>
                  <a:glow rad="127000">
                    <a:schemeClr val="tx1"/>
                  </a:glow>
                </a:effectLst>
              </a:rPr>
              <a:t> a suferit pedeapsa păcatului nostru murind pe cruce </a:t>
            </a:r>
            <a:r>
              <a:rPr lang="ro-RO" sz="2000" b="1" dirty="0" smtClean="0">
                <a:solidFill>
                  <a:schemeClr val="bg1"/>
                </a:solidFill>
                <a:effectLst>
                  <a:glow rad="127000">
                    <a:schemeClr val="tx1"/>
                  </a:glow>
                </a:effectLst>
              </a:rPr>
              <a:t>(Ioan 3:16; 1 Cor. 6:20; 2 Cor.5:21).</a:t>
            </a:r>
          </a:p>
          <a:p>
            <a:pPr>
              <a:spcBef>
                <a:spcPts val="600"/>
              </a:spcBef>
            </a:pPr>
            <a:r>
              <a:rPr lang="ro-RO" sz="2000" b="1" dirty="0" smtClean="0">
                <a:solidFill>
                  <a:schemeClr val="bg1"/>
                </a:solidFill>
                <a:effectLst>
                  <a:glow rad="127000">
                    <a:schemeClr val="tx1"/>
                  </a:glow>
                </a:effectLst>
              </a:rPr>
              <a:t>Acest </a:t>
            </a:r>
            <a:r>
              <a:rPr lang="ro-RO" sz="2000" b="1" dirty="0">
                <a:solidFill>
                  <a:schemeClr val="bg1"/>
                </a:solidFill>
                <a:effectLst>
                  <a:glow rad="127000">
                    <a:schemeClr val="tx1"/>
                  </a:glow>
                </a:effectLst>
              </a:rPr>
              <a:t>cadou este disponibil pentru </a:t>
            </a:r>
            <a:r>
              <a:rPr lang="ro-RO" sz="2000" b="1" dirty="0" err="1">
                <a:solidFill>
                  <a:schemeClr val="bg1"/>
                </a:solidFill>
                <a:effectLst>
                  <a:glow rad="127000">
                    <a:schemeClr val="tx1"/>
                  </a:glow>
                </a:effectLst>
              </a:rPr>
              <a:t>toți</a:t>
            </a:r>
            <a:r>
              <a:rPr lang="ro-RO" sz="2000" b="1" dirty="0">
                <a:solidFill>
                  <a:schemeClr val="bg1"/>
                </a:solidFill>
                <a:effectLst>
                  <a:glow rad="127000">
                    <a:schemeClr val="tx1"/>
                  </a:glow>
                </a:effectLst>
              </a:rPr>
              <a:t> cei care azi </a:t>
            </a:r>
            <a:r>
              <a:rPr lang="ro-RO" sz="2000" b="1" dirty="0" err="1">
                <a:solidFill>
                  <a:schemeClr val="bg1"/>
                </a:solidFill>
                <a:effectLst>
                  <a:glow rad="127000">
                    <a:schemeClr val="tx1"/>
                  </a:glow>
                </a:effectLst>
              </a:rPr>
              <a:t>împărtășesc</a:t>
            </a:r>
            <a:r>
              <a:rPr lang="ro-RO" sz="2000" b="1" dirty="0">
                <a:solidFill>
                  <a:schemeClr val="bg1"/>
                </a:solidFill>
                <a:effectLst>
                  <a:glow rad="127000">
                    <a:schemeClr val="tx1"/>
                  </a:glow>
                </a:effectLst>
              </a:rPr>
              <a:t> </a:t>
            </a:r>
            <a:r>
              <a:rPr lang="ro-RO" sz="2000" b="1" dirty="0" err="1">
                <a:solidFill>
                  <a:schemeClr val="bg1"/>
                </a:solidFill>
                <a:effectLst>
                  <a:glow rad="127000">
                    <a:schemeClr val="tx1"/>
                  </a:glow>
                </a:effectLst>
              </a:rPr>
              <a:t>credința</a:t>
            </a:r>
            <a:r>
              <a:rPr lang="ro-RO" sz="2000" b="1" dirty="0">
                <a:solidFill>
                  <a:schemeClr val="bg1"/>
                </a:solidFill>
                <a:effectLst>
                  <a:glow rad="127000">
                    <a:schemeClr val="tx1"/>
                  </a:glow>
                </a:effectLst>
              </a:rPr>
              <a:t> lui Avraam. </a:t>
            </a:r>
          </a:p>
        </p:txBody>
      </p:sp>
    </p:spTree>
    <p:extLst>
      <p:ext uri="{BB962C8B-B14F-4D97-AF65-F5344CB8AC3E}">
        <p14:creationId xmlns="" xmlns:p14="http://schemas.microsoft.com/office/powerpoint/2010/main" val="10375210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51520" y="2492896"/>
            <a:ext cx="324036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ro-RO" sz="4400" b="1" i="0" u="none" strike="noStrike" kern="1200" cap="none" spc="0" normalizeH="0" baseline="0">
                <a:ln>
                  <a:noFill/>
                </a:ln>
                <a:solidFill>
                  <a:prstClr val="white"/>
                </a:solidFill>
                <a:effectLst>
                  <a:outerShdw blurRad="50800" dist="50800" dir="5400000" algn="ctr" rotWithShape="0">
                    <a:prstClr val="black"/>
                  </a:outerShdw>
                </a:effectLst>
                <a:uLnTx/>
                <a:uFillTx/>
                <a:latin typeface="Calibri"/>
                <a:ea typeface="+mn-ea"/>
                <a:cs typeface="+mn-cs"/>
              </a:rPr>
              <a:t>Care nu</a:t>
            </a:r>
            <a:r>
              <a:rPr kumimoji="0" lang="ro-RO" sz="4400" b="1" i="0" u="none" strike="noStrike" kern="1200" cap="none" spc="0" normalizeH="0">
                <a:ln>
                  <a:noFill/>
                </a:ln>
                <a:solidFill>
                  <a:prstClr val="white"/>
                </a:solidFill>
                <a:effectLst>
                  <a:outerShdw blurRad="50800" dist="50800" dir="5400000" algn="ctr" rotWithShape="0">
                    <a:prstClr val="black"/>
                  </a:outerShdw>
                </a:effectLst>
                <a:uLnTx/>
                <a:uFillTx/>
                <a:latin typeface="Calibri"/>
                <a:ea typeface="+mn-ea"/>
                <a:cs typeface="+mn-cs"/>
              </a:rPr>
              <a:t> era al </a:t>
            </a:r>
            <a:r>
              <a:rPr kumimoji="0" lang="ro-RO" sz="4400" b="1" i="0" u="none" strike="noStrike" kern="1200" cap="none" spc="0" normalizeH="0" smtClean="0">
                <a:ln>
                  <a:noFill/>
                </a:ln>
                <a:solidFill>
                  <a:prstClr val="white"/>
                </a:solidFill>
                <a:effectLst>
                  <a:outerShdw blurRad="50800" dist="50800" dir="5400000" algn="ctr" rotWithShape="0">
                    <a:prstClr val="black"/>
                  </a:outerShdw>
                </a:effectLst>
                <a:uLnTx/>
                <a:uFillTx/>
                <a:latin typeface="Calibri"/>
                <a:ea typeface="+mn-ea"/>
                <a:cs typeface="+mn-cs"/>
              </a:rPr>
              <a:t>lui</a:t>
            </a:r>
            <a:r>
              <a:rPr kumimoji="0" lang="ro-RO" sz="4400" b="1" i="0" u="none" strike="noStrike" kern="1200" cap="none" spc="0" normalizeH="0" baseline="0" smtClean="0">
                <a:ln>
                  <a:noFill/>
                </a:ln>
                <a:solidFill>
                  <a:prstClr val="white"/>
                </a:solidFill>
                <a:effectLst>
                  <a:outerShdw blurRad="50800" dist="50800" dir="5400000" algn="ctr" rotWithShape="0">
                    <a:prstClr val="black"/>
                  </a:outerShdw>
                </a:effectLst>
                <a:uLnTx/>
                <a:uFillTx/>
                <a:latin typeface="Calibri"/>
                <a:ea typeface="+mn-ea"/>
                <a:cs typeface="+mn-cs"/>
              </a:rPr>
              <a:t>…</a:t>
            </a:r>
            <a:br>
              <a:rPr kumimoji="0" lang="ro-RO" sz="4400" b="1" i="0" u="none" strike="noStrike" kern="1200" cap="none" spc="0" normalizeH="0" baseline="0" smtClean="0">
                <a:ln>
                  <a:noFill/>
                </a:ln>
                <a:solidFill>
                  <a:prstClr val="white"/>
                </a:solidFill>
                <a:effectLst>
                  <a:outerShdw blurRad="50800" dist="50800" dir="5400000" algn="ctr" rotWithShape="0">
                    <a:prstClr val="black"/>
                  </a:outerShdw>
                </a:effectLst>
                <a:uLnTx/>
                <a:uFillTx/>
                <a:latin typeface="Calibri"/>
                <a:ea typeface="+mn-ea"/>
                <a:cs typeface="+mn-cs"/>
              </a:rPr>
            </a:br>
            <a:r>
              <a:rPr kumimoji="0" lang="ro-RO" sz="4400" b="1" i="0" u="none" strike="noStrike" kern="1200" cap="none" spc="0" normalizeH="0" baseline="0" smtClean="0">
                <a:ln>
                  <a:noFill/>
                </a:ln>
                <a:solidFill>
                  <a:prstClr val="white"/>
                </a:solidFill>
                <a:effectLst>
                  <a:outerShdw blurRad="50800" dist="50800" dir="5400000" algn="ctr" rotWithShape="0">
                    <a:prstClr val="black"/>
                  </a:outerShdw>
                </a:effectLst>
                <a:uLnTx/>
                <a:uFillTx/>
                <a:latin typeface="Calibri"/>
                <a:ea typeface="+mn-ea"/>
                <a:cs typeface="+mn-cs"/>
              </a:rPr>
              <a:t>era </a:t>
            </a:r>
            <a:r>
              <a:rPr kumimoji="0" lang="ro-RO" sz="4400" b="1" i="0" u="none" strike="noStrike" kern="1200" cap="none" spc="0" normalizeH="0" baseline="0">
                <a:ln>
                  <a:noFill/>
                </a:ln>
                <a:solidFill>
                  <a:prstClr val="white"/>
                </a:solidFill>
                <a:effectLst>
                  <a:outerShdw blurRad="50800" dist="50800" dir="5400000" algn="ctr" rotWithShape="0">
                    <a:prstClr val="black"/>
                  </a:outerShdw>
                </a:effectLst>
                <a:uLnTx/>
                <a:uFillTx/>
                <a:latin typeface="Calibri"/>
                <a:ea typeface="+mn-ea"/>
                <a:cs typeface="+mn-cs"/>
              </a:rPr>
              <a:t>al</a:t>
            </a:r>
            <a:r>
              <a:rPr kumimoji="0" lang="ro-RO" sz="4400" b="1" i="0" u="none" strike="noStrike" kern="1200" cap="none" spc="0" normalizeH="0">
                <a:ln>
                  <a:noFill/>
                </a:ln>
                <a:solidFill>
                  <a:prstClr val="white"/>
                </a:solidFill>
                <a:effectLst>
                  <a:outerShdw blurRad="50800" dist="50800" dir="5400000" algn="ctr" rotWithShape="0">
                    <a:prstClr val="black"/>
                  </a:outerShdw>
                </a:effectLst>
                <a:uLnTx/>
                <a:uFillTx/>
                <a:latin typeface="Calibri"/>
                <a:ea typeface="+mn-ea"/>
                <a:cs typeface="+mn-cs"/>
              </a:rPr>
              <a:t> </a:t>
            </a:r>
            <a:r>
              <a:rPr kumimoji="0" lang="ro-RO" sz="4400" b="1" i="0" u="none" strike="noStrike" kern="1200" cap="none" spc="0" normalizeH="0" smtClean="0">
                <a:ln>
                  <a:noFill/>
                </a:ln>
                <a:solidFill>
                  <a:prstClr val="white"/>
                </a:solidFill>
                <a:effectLst>
                  <a:outerShdw blurRad="50800" dist="50800" dir="5400000" algn="ctr" rotWithShape="0">
                    <a:prstClr val="black"/>
                  </a:outerShdw>
                </a:effectLst>
                <a:uLnTx/>
                <a:uFillTx/>
                <a:latin typeface="Calibri"/>
                <a:ea typeface="+mn-ea"/>
                <a:cs typeface="+mn-cs"/>
              </a:rPr>
              <a:t>meu</a:t>
            </a:r>
            <a:r>
              <a:rPr kumimoji="0" lang="ro-RO" sz="4400" b="1" i="0" u="none" strike="noStrike" kern="1200" cap="none" spc="0" normalizeH="0" baseline="0" smtClean="0">
                <a:ln>
                  <a:noFill/>
                </a:ln>
                <a:solidFill>
                  <a:prstClr val="white"/>
                </a:solidFill>
                <a:effectLst>
                  <a:outerShdw blurRad="50800" dist="50800" dir="5400000" algn="ctr" rotWithShape="0">
                    <a:prstClr val="black"/>
                  </a:outerShdw>
                </a:effectLst>
                <a:uLnTx/>
                <a:uFillTx/>
                <a:latin typeface="Calibri"/>
                <a:ea typeface="+mn-ea"/>
                <a:cs typeface="+mn-cs"/>
              </a:rPr>
              <a:t>.</a:t>
            </a:r>
            <a:endParaRPr kumimoji="0" lang="ro-RO" sz="4400" b="1" i="0" u="none" strike="noStrike" kern="1200" cap="none" spc="0" normalizeH="0" baseline="0">
              <a:ln>
                <a:noFill/>
              </a:ln>
              <a:solidFill>
                <a:prstClr val="white"/>
              </a:solidFill>
              <a:effectLst>
                <a:outerShdw blurRad="50800" dist="50800" dir="5400000" algn="ctr" rotWithShape="0">
                  <a:prstClr val="black"/>
                </a:outerShdw>
              </a:effectLst>
              <a:uLnTx/>
              <a:uFillTx/>
              <a:latin typeface="Calibri"/>
              <a:ea typeface="+mn-ea"/>
              <a:cs typeface="+mn-cs"/>
            </a:endParaRPr>
          </a:p>
        </p:txBody>
      </p:sp>
      <p:sp>
        <p:nvSpPr>
          <p:cNvPr id="3" name="2 Rectángulo"/>
          <p:cNvSpPr/>
          <p:nvPr/>
        </p:nvSpPr>
        <p:spPr>
          <a:xfrm>
            <a:off x="35496" y="116632"/>
            <a:ext cx="4392488" cy="2123658"/>
          </a:xfrm>
          <a:prstGeom prst="rect">
            <a:avLst/>
          </a:prstGeom>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ro-RO" sz="4400" b="1" i="0" u="none" strike="noStrike" kern="1200" cap="none" spc="0" normalizeH="0" baseline="0">
                <a:ln>
                  <a:noFill/>
                </a:ln>
                <a:solidFill>
                  <a:prstClr val="white"/>
                </a:solidFill>
                <a:effectLst>
                  <a:outerShdw blurRad="50800" dist="50800" dir="5400000" algn="ctr" rotWithShape="0">
                    <a:prstClr val="black"/>
                  </a:outerShdw>
                </a:effectLst>
                <a:uLnTx/>
                <a:uFillTx/>
                <a:latin typeface="Calibri"/>
                <a:ea typeface="+mn-ea"/>
                <a:cs typeface="+mn-cs"/>
              </a:rPr>
              <a:t>Pe</a:t>
            </a:r>
            <a:r>
              <a:rPr kumimoji="0" lang="ro-RO" sz="4400" b="1" i="0" u="none" strike="noStrike" kern="1200" cap="none" spc="0" normalizeH="0">
                <a:ln>
                  <a:noFill/>
                </a:ln>
                <a:solidFill>
                  <a:prstClr val="white"/>
                </a:solidFill>
                <a:effectLst>
                  <a:outerShdw blurRad="50800" dist="50800" dir="5400000" algn="ctr" rotWithShape="0">
                    <a:prstClr val="black"/>
                  </a:outerShdw>
                </a:effectLst>
                <a:uLnTx/>
                <a:uFillTx/>
                <a:latin typeface="Calibri"/>
                <a:ea typeface="+mn-ea"/>
                <a:cs typeface="+mn-cs"/>
              </a:rPr>
              <a:t> cruce, Isus, a purtat un </a:t>
            </a:r>
            <a:r>
              <a:rPr kumimoji="0" lang="ro-RO" sz="4400" b="1" i="0" u="none" strike="noStrike" kern="1200" cap="none" spc="0" normalizeH="0" smtClean="0">
                <a:ln>
                  <a:noFill/>
                </a:ln>
                <a:solidFill>
                  <a:prstClr val="white"/>
                </a:solidFill>
                <a:effectLst>
                  <a:outerShdw blurRad="50800" dist="50800" dir="5400000" algn="ctr" rotWithShape="0">
                    <a:prstClr val="black"/>
                  </a:outerShdw>
                </a:effectLst>
                <a:uLnTx/>
                <a:uFillTx/>
                <a:latin typeface="Calibri"/>
                <a:ea typeface="+mn-ea"/>
                <a:cs typeface="+mn-cs"/>
              </a:rPr>
              <a:t>blestem</a:t>
            </a:r>
            <a:r>
              <a:rPr kumimoji="0" lang="ro-RO" sz="4400" b="1" i="0" u="none" strike="noStrike" kern="1200" cap="none" spc="0" normalizeH="0" baseline="0" smtClean="0">
                <a:ln>
                  <a:noFill/>
                </a:ln>
                <a:solidFill>
                  <a:prstClr val="white"/>
                </a:solidFill>
                <a:effectLst>
                  <a:outerShdw blurRad="50800" dist="50800" dir="5400000" algn="ctr" rotWithShape="0">
                    <a:prstClr val="black"/>
                  </a:outerShdw>
                </a:effectLst>
                <a:uLnTx/>
                <a:uFillTx/>
                <a:latin typeface="Calibri"/>
                <a:ea typeface="+mn-ea"/>
                <a:cs typeface="+mn-cs"/>
              </a:rPr>
              <a:t>.</a:t>
            </a:r>
            <a:endParaRPr kumimoji="0" lang="ro-RO" sz="4400" b="1" i="0" u="none" strike="noStrike" kern="1200" cap="none" spc="0" normalizeH="0" baseline="0">
              <a:ln>
                <a:noFill/>
              </a:ln>
              <a:solidFill>
                <a:prstClr val="white"/>
              </a:solidFill>
              <a:effectLst>
                <a:outerShdw blurRad="50800" dist="50800" dir="5400000" algn="ctr" rotWithShape="0">
                  <a:prstClr val="black"/>
                </a:outerShdw>
              </a:effectLst>
              <a:uLnTx/>
              <a:uFillTx/>
              <a:latin typeface="Calibri"/>
              <a:ea typeface="+mn-ea"/>
              <a:cs typeface="+mn-cs"/>
            </a:endParaRPr>
          </a:p>
        </p:txBody>
      </p:sp>
      <p:sp>
        <p:nvSpPr>
          <p:cNvPr id="4" name="3 Rectángulo"/>
          <p:cNvSpPr/>
          <p:nvPr/>
        </p:nvSpPr>
        <p:spPr>
          <a:xfrm>
            <a:off x="3491880" y="5517232"/>
            <a:ext cx="5636479" cy="1015663"/>
          </a:xfrm>
          <a:prstGeom prst="rect">
            <a:avLst/>
          </a:prstGeom>
        </p:spPr>
        <p:txBody>
          <a:bodyPr wrap="none">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ro-RO" sz="6000" b="1" i="0" u="none" strike="noStrike" kern="1200" cap="none" spc="0" normalizeH="0" baseline="0" dirty="0" err="1">
                <a:ln>
                  <a:noFill/>
                </a:ln>
                <a:solidFill>
                  <a:srgbClr val="ACF2C5"/>
                </a:solidFill>
                <a:effectLst>
                  <a:outerShdw blurRad="50800" dist="50800" dir="5400000" algn="ctr" rotWithShape="0">
                    <a:prstClr val="black"/>
                  </a:outerShdw>
                </a:effectLst>
                <a:uLnTx/>
                <a:uFillTx/>
                <a:latin typeface="Calibri"/>
                <a:ea typeface="+mn-ea"/>
                <a:cs typeface="+mn-cs"/>
              </a:rPr>
              <a:t>Mulțumesc</a:t>
            </a:r>
            <a:r>
              <a:rPr kumimoji="0" lang="ro-RO" sz="6000" b="1" i="0" u="none" strike="noStrike" kern="1200" cap="none" spc="0" normalizeH="0" baseline="0" dirty="0">
                <a:ln>
                  <a:noFill/>
                </a:ln>
                <a:solidFill>
                  <a:srgbClr val="ACF2C5"/>
                </a:solidFill>
                <a:effectLst>
                  <a:outerShdw blurRad="50800" dist="50800" dir="5400000" algn="ctr" rotWithShape="0">
                    <a:prstClr val="black"/>
                  </a:outerShdw>
                </a:effectLst>
                <a:uLnTx/>
                <a:uFillTx/>
                <a:latin typeface="Calibri"/>
                <a:ea typeface="+mn-ea"/>
                <a:cs typeface="+mn-cs"/>
              </a:rPr>
              <a:t>, </a:t>
            </a:r>
            <a:r>
              <a:rPr kumimoji="0" lang="ro-RO" sz="6000" b="1" i="0" u="none" strike="noStrike" kern="1200" cap="none" spc="0" normalizeH="0" baseline="0" dirty="0" smtClean="0">
                <a:ln>
                  <a:noFill/>
                </a:ln>
                <a:solidFill>
                  <a:srgbClr val="ACF2C5"/>
                </a:solidFill>
                <a:effectLst>
                  <a:outerShdw blurRad="50800" dist="50800" dir="5400000" algn="ctr" rotWithShape="0">
                    <a:prstClr val="black"/>
                  </a:outerShdw>
                </a:effectLst>
                <a:uLnTx/>
                <a:uFillTx/>
                <a:latin typeface="Calibri"/>
                <a:ea typeface="+mn-ea"/>
                <a:cs typeface="+mn-cs"/>
              </a:rPr>
              <a:t>Isus!</a:t>
            </a:r>
            <a:endParaRPr kumimoji="0" lang="ro-RO" sz="6000" b="1" i="0" u="none" strike="noStrike" kern="1200" cap="none" spc="0" normalizeH="0" baseline="0" dirty="0">
              <a:ln>
                <a:noFill/>
              </a:ln>
              <a:solidFill>
                <a:srgbClr val="ACF2C5"/>
              </a:solidFill>
              <a:effectLst>
                <a:outerShdw blurRad="50800" dist="50800" dir="5400000" algn="ctr" rotWithShape="0">
                  <a:prstClr val="black"/>
                </a:outerShdw>
              </a:effectLst>
              <a:uLnTx/>
              <a:uFillTx/>
              <a:latin typeface="Calibri"/>
              <a:ea typeface="+mn-ea"/>
              <a:cs typeface="+mn-cs"/>
            </a:endParaRPr>
          </a:p>
        </p:txBody>
      </p:sp>
    </p:spTree>
    <p:extLst>
      <p:ext uri="{BB962C8B-B14F-4D97-AF65-F5344CB8AC3E}">
        <p14:creationId xmlns="" xmlns:p14="http://schemas.microsoft.com/office/powerpoint/2010/main" val="5834116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928</Words>
  <Application>Microsoft Office PowerPoint</Application>
  <PresentationFormat>Expunere pe ecran (4:3)</PresentationFormat>
  <Paragraphs>49</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3</vt:i4>
      </vt:variant>
      <vt:variant>
        <vt:lpstr>Titluri diapozitive</vt:lpstr>
      </vt:variant>
      <vt:variant>
        <vt:i4>10</vt:i4>
      </vt:variant>
    </vt:vector>
  </HeadingPairs>
  <TitlesOfParts>
    <vt:vector size="18" baseType="lpstr">
      <vt:lpstr>Arial</vt:lpstr>
      <vt:lpstr>Calibri</vt:lpstr>
      <vt:lpstr>Comic Sans MS</vt:lpstr>
      <vt:lpstr>Cooper Black</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5 - Credinta in Vechiul Testament</dc:title>
  <dc:subject>Studiu Biblic, Trim. III, 2017 – Evanghelia in Galateni</dc:subject>
  <dc:creator>Sergio Fustero Carreras</dc:creator>
  <cp:keywords>http://www.fustero.net/es/index_ro.php</cp:keywords>
  <cp:lastModifiedBy>Administrator</cp:lastModifiedBy>
  <cp:revision>63</cp:revision>
  <dcterms:created xsi:type="dcterms:W3CDTF">2017-07-08T15:35:30Z</dcterms:created>
  <dcterms:modified xsi:type="dcterms:W3CDTF">2017-07-25T08:09:28Z</dcterms:modified>
</cp:coreProperties>
</file>