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56" r:id="rId3"/>
    <p:sldId id="269" r:id="rId4"/>
    <p:sldId id="257" r:id="rId5"/>
    <p:sldId id="267" r:id="rId6"/>
    <p:sldId id="259" r:id="rId7"/>
    <p:sldId id="260" r:id="rId8"/>
    <p:sldId id="261" r:id="rId9"/>
    <p:sldId id="265" r:id="rId10"/>
    <p:sldId id="262" r:id="rId11"/>
    <p:sldId id="263" r:id="rId12"/>
  </p:sldIdLst>
  <p:sldSz cx="9144000" cy="6858000" type="screen4x3"/>
  <p:notesSz cx="6858000" cy="9144000"/>
  <p:embeddedFontLst>
    <p:embeddedFont>
      <p:font typeface="Calibri" pitchFamily="34" charset="0"/>
      <p:regular r:id="rId13"/>
      <p:bold r:id="rId14"/>
      <p:italic r:id="rId15"/>
      <p:boldItalic r:id="rId16"/>
    </p:embeddedFont>
    <p:embeddedFont>
      <p:font typeface="Comic Sans MS" pitchFamily="66" charset="0"/>
      <p:regular r:id="rId17"/>
      <p:bold r:id="rId18"/>
    </p:embeddedFont>
    <p:embeddedFont>
      <p:font typeface="Modern No. 20" pitchFamily="18" charset="0"/>
      <p:regular r:id="rId19"/>
    </p:embeddedFont>
    <p:embeddedFont>
      <p:font typeface="Wingdings 2" pitchFamily="18" charset="2"/>
      <p:regular r:id="rId20"/>
    </p:embeddedFont>
    <p:embeddedFont>
      <p:font typeface="Cooper Black" pitchFamily="18" charset="0"/>
      <p:regular r:id="rId21"/>
    </p:embeddedFont>
    <p:embeddedFont>
      <p:font typeface="Calibri Light" pitchFamily="34" charset="0"/>
      <p:regular r:id="rId22"/>
      <p:italic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82E7A"/>
    <a:srgbClr val="E9C8EA"/>
    <a:srgbClr val="F3A671"/>
    <a:srgbClr val="FFE38B"/>
    <a:srgbClr val="C3C7D3"/>
    <a:srgbClr val="A0A7BA"/>
    <a:srgbClr val="333846"/>
    <a:srgbClr val="1B4059"/>
    <a:srgbClr val="C0DAEC"/>
    <a:srgbClr val="FFEDB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501" autoAdjust="0"/>
    <p:restoredTop sz="94660"/>
  </p:normalViewPr>
  <p:slideViewPr>
    <p:cSldViewPr snapToGrid="0">
      <p:cViewPr varScale="1">
        <p:scale>
          <a:sx n="105" d="100"/>
          <a:sy n="105" d="100"/>
        </p:scale>
        <p:origin x="-144"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6953919E-8820-4964-8B03-05CCE1378002}" type="datetimeFigureOut">
              <a:rPr lang="es-ES" smtClean="0"/>
              <a:pPr/>
              <a:t>10/08/2017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5041A64-92E4-4D69-9ECD-F35C5684421D}" type="slidenum">
              <a:rPr lang="es-ES" smtClean="0"/>
              <a:pPr/>
              <a:t>‹#›</a:t>
            </a:fld>
            <a:endParaRPr lang="es-ES"/>
          </a:p>
        </p:txBody>
      </p:sp>
    </p:spTree>
    <p:extLst>
      <p:ext uri="{BB962C8B-B14F-4D97-AF65-F5344CB8AC3E}">
        <p14:creationId xmlns:p14="http://schemas.microsoft.com/office/powerpoint/2010/main" xmlns="" val="26797848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953919E-8820-4964-8B03-05CCE1378002}" type="datetimeFigureOut">
              <a:rPr lang="es-ES" smtClean="0"/>
              <a:pPr/>
              <a:t>10/08/2017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5041A64-92E4-4D69-9ECD-F35C5684421D}" type="slidenum">
              <a:rPr lang="es-ES" smtClean="0"/>
              <a:pPr/>
              <a:t>‹#›</a:t>
            </a:fld>
            <a:endParaRPr lang="es-ES"/>
          </a:p>
        </p:txBody>
      </p:sp>
    </p:spTree>
    <p:extLst>
      <p:ext uri="{BB962C8B-B14F-4D97-AF65-F5344CB8AC3E}">
        <p14:creationId xmlns:p14="http://schemas.microsoft.com/office/powerpoint/2010/main" xmlns="" val="32460878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953919E-8820-4964-8B03-05CCE1378002}" type="datetimeFigureOut">
              <a:rPr lang="es-ES" smtClean="0"/>
              <a:pPr/>
              <a:t>10/08/2017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5041A64-92E4-4D69-9ECD-F35C5684421D}" type="slidenum">
              <a:rPr lang="es-ES" smtClean="0"/>
              <a:pPr/>
              <a:t>‹#›</a:t>
            </a:fld>
            <a:endParaRPr lang="es-ES"/>
          </a:p>
        </p:txBody>
      </p:sp>
    </p:spTree>
    <p:extLst>
      <p:ext uri="{BB962C8B-B14F-4D97-AF65-F5344CB8AC3E}">
        <p14:creationId xmlns:p14="http://schemas.microsoft.com/office/powerpoint/2010/main" xmlns="" val="31820595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043015D2-9057-421E-B3B3-3DF4D61A8736}" type="datetimeFigureOut">
              <a:rPr lang="es-ES" smtClean="0">
                <a:solidFill>
                  <a:prstClr val="black">
                    <a:tint val="75000"/>
                  </a:prstClr>
                </a:solidFill>
              </a:rPr>
              <a:pPr/>
              <a:t>10/08/2017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3116547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43015D2-9057-421E-B3B3-3DF4D61A8736}" type="datetimeFigureOut">
              <a:rPr lang="es-ES" smtClean="0">
                <a:solidFill>
                  <a:prstClr val="black">
                    <a:tint val="75000"/>
                  </a:prstClr>
                </a:solidFill>
              </a:rPr>
              <a:pPr/>
              <a:t>10/08/2017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4166844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043015D2-9057-421E-B3B3-3DF4D61A8736}" type="datetimeFigureOut">
              <a:rPr lang="es-ES" smtClean="0">
                <a:solidFill>
                  <a:prstClr val="black">
                    <a:tint val="75000"/>
                  </a:prstClr>
                </a:solidFill>
              </a:rPr>
              <a:pPr/>
              <a:t>10/08/2017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2314498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43015D2-9057-421E-B3B3-3DF4D61A8736}" type="datetimeFigureOut">
              <a:rPr lang="es-ES" smtClean="0">
                <a:solidFill>
                  <a:prstClr val="black">
                    <a:tint val="75000"/>
                  </a:prstClr>
                </a:solidFill>
              </a:rPr>
              <a:pPr/>
              <a:t>10/08/2017</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1558941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43015D2-9057-421E-B3B3-3DF4D61A8736}" type="datetimeFigureOut">
              <a:rPr lang="es-ES" smtClean="0">
                <a:solidFill>
                  <a:prstClr val="black">
                    <a:tint val="75000"/>
                  </a:prstClr>
                </a:solidFill>
              </a:rPr>
              <a:pPr/>
              <a:t>10/08/2017</a:t>
            </a:fld>
            <a:endParaRPr lang="es-ES">
              <a:solidFill>
                <a:prstClr val="black">
                  <a:tint val="75000"/>
                </a:prstClr>
              </a:solidFill>
            </a:endParaRPr>
          </a:p>
        </p:txBody>
      </p:sp>
      <p:sp>
        <p:nvSpPr>
          <p:cNvPr id="8" name="Footer Placeholder 7"/>
          <p:cNvSpPr>
            <a:spLocks noGrp="1"/>
          </p:cNvSpPr>
          <p:nvPr>
            <p:ph type="ftr" sz="quarter" idx="11"/>
          </p:nvPr>
        </p:nvSpPr>
        <p:spPr/>
        <p:txBody>
          <a:bodyPr/>
          <a:lstStyle/>
          <a:p>
            <a:endParaRPr lang="es-ES">
              <a:solidFill>
                <a:prstClr val="black">
                  <a:tint val="75000"/>
                </a:prstClr>
              </a:solidFill>
            </a:endParaRPr>
          </a:p>
        </p:txBody>
      </p:sp>
      <p:sp>
        <p:nvSpPr>
          <p:cNvPr id="9" name="Slide Number Placeholder 8"/>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3262931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43015D2-9057-421E-B3B3-3DF4D61A8736}" type="datetimeFigureOut">
              <a:rPr lang="es-ES" smtClean="0">
                <a:solidFill>
                  <a:prstClr val="black">
                    <a:tint val="75000"/>
                  </a:prstClr>
                </a:solidFill>
              </a:rPr>
              <a:pPr/>
              <a:t>10/08/2017</a:t>
            </a:fld>
            <a:endParaRPr lang="es-ES">
              <a:solidFill>
                <a:prstClr val="black">
                  <a:tint val="75000"/>
                </a:prstClr>
              </a:solidFill>
            </a:endParaRPr>
          </a:p>
        </p:txBody>
      </p:sp>
      <p:sp>
        <p:nvSpPr>
          <p:cNvPr id="4" name="Footer Placeholder 3"/>
          <p:cNvSpPr>
            <a:spLocks noGrp="1"/>
          </p:cNvSpPr>
          <p:nvPr>
            <p:ph type="ftr" sz="quarter" idx="11"/>
          </p:nvPr>
        </p:nvSpPr>
        <p:spPr/>
        <p:txBody>
          <a:bodyPr/>
          <a:lstStyle/>
          <a:p>
            <a:endParaRPr lang="es-ES">
              <a:solidFill>
                <a:prstClr val="black">
                  <a:tint val="75000"/>
                </a:prstClr>
              </a:solidFill>
            </a:endParaRPr>
          </a:p>
        </p:txBody>
      </p:sp>
      <p:sp>
        <p:nvSpPr>
          <p:cNvPr id="5" name="Slide Number Placeholder 4"/>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2380041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3015D2-9057-421E-B3B3-3DF4D61A8736}" type="datetimeFigureOut">
              <a:rPr lang="es-ES" smtClean="0">
                <a:solidFill>
                  <a:prstClr val="black">
                    <a:tint val="75000"/>
                  </a:prstClr>
                </a:solidFill>
              </a:rPr>
              <a:pPr/>
              <a:t>10/08/2017</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3681819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043015D2-9057-421E-B3B3-3DF4D61A8736}" type="datetimeFigureOut">
              <a:rPr lang="es-ES" smtClean="0">
                <a:solidFill>
                  <a:prstClr val="black">
                    <a:tint val="75000"/>
                  </a:prstClr>
                </a:solidFill>
              </a:rPr>
              <a:pPr/>
              <a:t>10/08/2017</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1141717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953919E-8820-4964-8B03-05CCE1378002}" type="datetimeFigureOut">
              <a:rPr lang="es-ES" smtClean="0"/>
              <a:pPr/>
              <a:t>10/08/2017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5041A64-92E4-4D69-9ECD-F35C5684421D}" type="slidenum">
              <a:rPr lang="es-ES" smtClean="0"/>
              <a:pPr/>
              <a:t>‹#›</a:t>
            </a:fld>
            <a:endParaRPr lang="es-ES"/>
          </a:p>
        </p:txBody>
      </p:sp>
    </p:spTree>
    <p:extLst>
      <p:ext uri="{BB962C8B-B14F-4D97-AF65-F5344CB8AC3E}">
        <p14:creationId xmlns:p14="http://schemas.microsoft.com/office/powerpoint/2010/main" xmlns="" val="44070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043015D2-9057-421E-B3B3-3DF4D61A8736}" type="datetimeFigureOut">
              <a:rPr lang="es-ES" smtClean="0">
                <a:solidFill>
                  <a:prstClr val="black">
                    <a:tint val="75000"/>
                  </a:prstClr>
                </a:solidFill>
              </a:rPr>
              <a:pPr/>
              <a:t>10/08/2017</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3797103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43015D2-9057-421E-B3B3-3DF4D61A8736}" type="datetimeFigureOut">
              <a:rPr lang="es-ES" smtClean="0">
                <a:solidFill>
                  <a:prstClr val="black">
                    <a:tint val="75000"/>
                  </a:prstClr>
                </a:solidFill>
              </a:rPr>
              <a:pPr/>
              <a:t>10/08/2017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617039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43015D2-9057-421E-B3B3-3DF4D61A8736}" type="datetimeFigureOut">
              <a:rPr lang="es-ES" smtClean="0">
                <a:solidFill>
                  <a:prstClr val="black">
                    <a:tint val="75000"/>
                  </a:prstClr>
                </a:solidFill>
              </a:rPr>
              <a:pPr/>
              <a:t>10/08/2017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855256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6953919E-8820-4964-8B03-05CCE1378002}" type="datetimeFigureOut">
              <a:rPr lang="es-ES" smtClean="0"/>
              <a:pPr/>
              <a:t>10/08/2017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5041A64-92E4-4D69-9ECD-F35C5684421D}" type="slidenum">
              <a:rPr lang="es-ES" smtClean="0"/>
              <a:pPr/>
              <a:t>‹#›</a:t>
            </a:fld>
            <a:endParaRPr lang="es-ES"/>
          </a:p>
        </p:txBody>
      </p:sp>
    </p:spTree>
    <p:extLst>
      <p:ext uri="{BB962C8B-B14F-4D97-AF65-F5344CB8AC3E}">
        <p14:creationId xmlns:p14="http://schemas.microsoft.com/office/powerpoint/2010/main" xmlns="" val="5607055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953919E-8820-4964-8B03-05CCE1378002}" type="datetimeFigureOut">
              <a:rPr lang="es-ES" smtClean="0"/>
              <a:pPr/>
              <a:t>10/08/2017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5041A64-92E4-4D69-9ECD-F35C5684421D}" type="slidenum">
              <a:rPr lang="es-ES" smtClean="0"/>
              <a:pPr/>
              <a:t>‹#›</a:t>
            </a:fld>
            <a:endParaRPr lang="es-ES"/>
          </a:p>
        </p:txBody>
      </p:sp>
    </p:spTree>
    <p:extLst>
      <p:ext uri="{BB962C8B-B14F-4D97-AF65-F5344CB8AC3E}">
        <p14:creationId xmlns:p14="http://schemas.microsoft.com/office/powerpoint/2010/main" xmlns="" val="8010884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953919E-8820-4964-8B03-05CCE1378002}" type="datetimeFigureOut">
              <a:rPr lang="es-ES" smtClean="0"/>
              <a:pPr/>
              <a:t>10/08/2017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5041A64-92E4-4D69-9ECD-F35C5684421D}" type="slidenum">
              <a:rPr lang="es-ES" smtClean="0"/>
              <a:pPr/>
              <a:t>‹#›</a:t>
            </a:fld>
            <a:endParaRPr lang="es-ES"/>
          </a:p>
        </p:txBody>
      </p:sp>
    </p:spTree>
    <p:extLst>
      <p:ext uri="{BB962C8B-B14F-4D97-AF65-F5344CB8AC3E}">
        <p14:creationId xmlns:p14="http://schemas.microsoft.com/office/powerpoint/2010/main" xmlns="" val="1148295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953919E-8820-4964-8B03-05CCE1378002}" type="datetimeFigureOut">
              <a:rPr lang="es-ES" smtClean="0"/>
              <a:pPr/>
              <a:t>10/08/2017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5041A64-92E4-4D69-9ECD-F35C5684421D}" type="slidenum">
              <a:rPr lang="es-ES" smtClean="0"/>
              <a:pPr/>
              <a:t>‹#›</a:t>
            </a:fld>
            <a:endParaRPr lang="es-ES"/>
          </a:p>
        </p:txBody>
      </p:sp>
    </p:spTree>
    <p:extLst>
      <p:ext uri="{BB962C8B-B14F-4D97-AF65-F5344CB8AC3E}">
        <p14:creationId xmlns:p14="http://schemas.microsoft.com/office/powerpoint/2010/main" xmlns="" val="42079851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53919E-8820-4964-8B03-05CCE1378002}" type="datetimeFigureOut">
              <a:rPr lang="es-ES" smtClean="0"/>
              <a:pPr/>
              <a:t>10/08/2017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5041A64-92E4-4D69-9ECD-F35C5684421D}" type="slidenum">
              <a:rPr lang="es-ES" smtClean="0"/>
              <a:pPr/>
              <a:t>‹#›</a:t>
            </a:fld>
            <a:endParaRPr lang="es-ES"/>
          </a:p>
        </p:txBody>
      </p:sp>
    </p:spTree>
    <p:extLst>
      <p:ext uri="{BB962C8B-B14F-4D97-AF65-F5344CB8AC3E}">
        <p14:creationId xmlns:p14="http://schemas.microsoft.com/office/powerpoint/2010/main" xmlns="" val="39621438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6953919E-8820-4964-8B03-05CCE1378002}" type="datetimeFigureOut">
              <a:rPr lang="es-ES" smtClean="0"/>
              <a:pPr/>
              <a:t>10/08/2017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5041A64-92E4-4D69-9ECD-F35C5684421D}" type="slidenum">
              <a:rPr lang="es-ES" smtClean="0"/>
              <a:pPr/>
              <a:t>‹#›</a:t>
            </a:fld>
            <a:endParaRPr lang="es-ES"/>
          </a:p>
        </p:txBody>
      </p:sp>
    </p:spTree>
    <p:extLst>
      <p:ext uri="{BB962C8B-B14F-4D97-AF65-F5344CB8AC3E}">
        <p14:creationId xmlns:p14="http://schemas.microsoft.com/office/powerpoint/2010/main" xmlns="" val="26943669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6953919E-8820-4964-8B03-05CCE1378002}" type="datetimeFigureOut">
              <a:rPr lang="es-ES" smtClean="0"/>
              <a:pPr/>
              <a:t>10/08/2017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5041A64-92E4-4D69-9ECD-F35C5684421D}" type="slidenum">
              <a:rPr lang="es-ES" smtClean="0"/>
              <a:pPr/>
              <a:t>‹#›</a:t>
            </a:fld>
            <a:endParaRPr lang="es-ES"/>
          </a:p>
        </p:txBody>
      </p:sp>
    </p:spTree>
    <p:extLst>
      <p:ext uri="{BB962C8B-B14F-4D97-AF65-F5344CB8AC3E}">
        <p14:creationId xmlns:p14="http://schemas.microsoft.com/office/powerpoint/2010/main" xmlns="" val="25878987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53919E-8820-4964-8B03-05CCE1378002}" type="datetimeFigureOut">
              <a:rPr lang="es-ES" smtClean="0"/>
              <a:pPr/>
              <a:t>10/08/2017</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041A64-92E4-4D69-9ECD-F35C5684421D}" type="slidenum">
              <a:rPr lang="es-ES" smtClean="0"/>
              <a:pPr/>
              <a:t>‹#›</a:t>
            </a:fld>
            <a:endParaRPr lang="es-ES"/>
          </a:p>
        </p:txBody>
      </p:sp>
    </p:spTree>
    <p:extLst>
      <p:ext uri="{BB962C8B-B14F-4D97-AF65-F5344CB8AC3E}">
        <p14:creationId xmlns:p14="http://schemas.microsoft.com/office/powerpoint/2010/main" xmlns="" val="1453614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3015D2-9057-421E-B3B3-3DF4D61A8736}" type="datetimeFigureOut">
              <a:rPr lang="es-ES" smtClean="0">
                <a:solidFill>
                  <a:prstClr val="black">
                    <a:tint val="75000"/>
                  </a:prstClr>
                </a:solidFill>
              </a:rPr>
              <a:pPr/>
              <a:t>10/08/2017</a:t>
            </a:fld>
            <a:endParaRPr lang="es-E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6132729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92B17536-A27E-4BB1-B9D4-AC64B3BBAD14}"/>
              </a:ext>
            </a:extLst>
          </p:cNvPr>
          <p:cNvSpPr txBox="1"/>
          <p:nvPr/>
        </p:nvSpPr>
        <p:spPr>
          <a:xfrm>
            <a:off x="0" y="146648"/>
            <a:ext cx="9144000" cy="1692771"/>
          </a:xfrm>
          <a:prstGeom prst="rect">
            <a:avLst/>
          </a:prstGeom>
          <a:noFill/>
        </p:spPr>
        <p:txBody>
          <a:bodyPr wrap="square" rtlCol="0">
            <a:spAutoFit/>
          </a:bodyPr>
          <a:lstStyle/>
          <a:p>
            <a:pPr algn="ctr"/>
            <a:r>
              <a:rPr lang="ro-RO" sz="5200" b="1" spc="50">
                <a:ln w="0"/>
                <a:solidFill>
                  <a:schemeClr val="bg2"/>
                </a:solidFill>
                <a:effectLst>
                  <a:innerShdw blurRad="63500" dist="50800" dir="13500000">
                    <a:srgbClr val="000000">
                      <a:alpha val="50000"/>
                    </a:srgbClr>
                  </a:innerShdw>
                </a:effectLst>
              </a:rPr>
              <a:t>NEPRIHĂNIREA NUMAI </a:t>
            </a:r>
            <a:r>
              <a:rPr lang="ro-RO" sz="5200" b="1" spc="50">
                <a:ln w="0"/>
                <a:solidFill>
                  <a:schemeClr val="bg2"/>
                </a:solidFill>
                <a:effectLst>
                  <a:innerShdw blurRad="63500" dist="50800" dir="13500000">
                    <a:srgbClr val="000000">
                      <a:alpha val="50000"/>
                    </a:srgbClr>
                  </a:innerShdw>
                </a:effectLst>
              </a:rPr>
              <a:t>PRIN </a:t>
            </a:r>
            <a:r>
              <a:rPr lang="ro-RO" sz="5200" b="1" spc="50" smtClean="0">
                <a:ln w="0"/>
                <a:solidFill>
                  <a:schemeClr val="bg2"/>
                </a:solidFill>
                <a:effectLst>
                  <a:innerShdw blurRad="63500" dist="50800" dir="13500000">
                    <a:srgbClr val="000000">
                      <a:alpha val="50000"/>
                    </a:srgbClr>
                  </a:innerShdw>
                </a:effectLst>
              </a:rPr>
              <a:t>CREDINȚĂ</a:t>
            </a:r>
            <a:endParaRPr lang="ro-RO" sz="5200" b="1" spc="50">
              <a:ln w="0"/>
              <a:solidFill>
                <a:schemeClr val="bg2"/>
              </a:solidFill>
              <a:effectLst>
                <a:innerShdw blurRad="63500" dist="50800" dir="13500000">
                  <a:srgbClr val="000000">
                    <a:alpha val="50000"/>
                  </a:srgbClr>
                </a:innerShdw>
              </a:effectLst>
            </a:endParaRPr>
          </a:p>
        </p:txBody>
      </p:sp>
      <p:sp>
        <p:nvSpPr>
          <p:cNvPr id="5" name="CuadroTexto 4">
            <a:extLst>
              <a:ext uri="{FF2B5EF4-FFF2-40B4-BE49-F238E27FC236}">
                <a16:creationId xmlns:a16="http://schemas.microsoft.com/office/drawing/2014/main" xmlns="" id="{191D0B8B-927E-42D3-97EE-ADF2E532DA7D}"/>
              </a:ext>
            </a:extLst>
          </p:cNvPr>
          <p:cNvSpPr txBox="1"/>
          <p:nvPr/>
        </p:nvSpPr>
        <p:spPr>
          <a:xfrm>
            <a:off x="7246960" y="6159779"/>
            <a:ext cx="1897037" cy="646331"/>
          </a:xfrm>
          <a:prstGeom prst="rect">
            <a:avLst/>
          </a:prstGeom>
          <a:noFill/>
        </p:spPr>
        <p:txBody>
          <a:bodyPr wrap="square" rtlCol="0">
            <a:spAutoFit/>
          </a:bodyPr>
          <a:lstStyle/>
          <a:p>
            <a:pPr algn="r"/>
            <a:r>
              <a:rPr lang="ro-RO" b="1" smtClean="0">
                <a:solidFill>
                  <a:srgbClr val="D9A9A3"/>
                </a:solidFill>
              </a:rPr>
              <a:t>Studiul</a:t>
            </a:r>
            <a:r>
              <a:rPr lang="ro-RO" b="1" smtClean="0">
                <a:solidFill>
                  <a:srgbClr val="D9A9A3"/>
                </a:solidFill>
              </a:rPr>
              <a:t> 4 </a:t>
            </a:r>
            <a:r>
              <a:rPr lang="ro-RO" b="1" smtClean="0">
                <a:solidFill>
                  <a:srgbClr val="D9A9A3"/>
                </a:solidFill>
              </a:rPr>
              <a:t>pentru </a:t>
            </a:r>
            <a:r>
              <a:rPr lang="ro-RO" b="1" smtClean="0">
                <a:solidFill>
                  <a:srgbClr val="D9A9A3"/>
                </a:solidFill>
              </a:rPr>
              <a:t>22 </a:t>
            </a:r>
            <a:r>
              <a:rPr lang="ro-RO" b="1" smtClean="0">
                <a:solidFill>
                  <a:srgbClr val="D9A9A3"/>
                </a:solidFill>
              </a:rPr>
              <a:t>iulie </a:t>
            </a:r>
            <a:r>
              <a:rPr lang="ro-RO" b="1" smtClean="0">
                <a:solidFill>
                  <a:srgbClr val="D9A9A3"/>
                </a:solidFill>
              </a:rPr>
              <a:t>2017</a:t>
            </a:r>
            <a:endParaRPr lang="ro-RO" b="1">
              <a:solidFill>
                <a:srgbClr val="D9A9A3"/>
              </a:solidFill>
            </a:endParaRPr>
          </a:p>
        </p:txBody>
      </p:sp>
    </p:spTree>
    <p:extLst>
      <p:ext uri="{BB962C8B-B14F-4D97-AF65-F5344CB8AC3E}">
        <p14:creationId xmlns:p14="http://schemas.microsoft.com/office/powerpoint/2010/main" xmlns="" val="38801352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146056F4-83AA-4D71-88ED-746A3836E3CC}"/>
              </a:ext>
            </a:extLst>
          </p:cNvPr>
          <p:cNvSpPr/>
          <p:nvPr/>
        </p:nvSpPr>
        <p:spPr>
          <a:xfrm>
            <a:off x="108642" y="651752"/>
            <a:ext cx="8854202" cy="5632311"/>
          </a:xfrm>
          <a:prstGeom prst="rect">
            <a:avLst/>
          </a:prstGeom>
        </p:spPr>
        <p:txBody>
          <a:bodyPr wrap="square">
            <a:spAutoFit/>
          </a:bodyPr>
          <a:lstStyle/>
          <a:p>
            <a:pPr indent="361950" algn="just">
              <a:spcBef>
                <a:spcPts val="600"/>
              </a:spcBef>
            </a:pPr>
            <a:r>
              <a:rPr lang="ro-RO" sz="2000" dirty="0" smtClean="0">
                <a:latin typeface="Cooper Black" panose="0208090404030B020404" pitchFamily="18" charset="0"/>
              </a:rPr>
              <a:t>“</a:t>
            </a:r>
            <a:r>
              <a:rPr lang="ro-RO" sz="2000" b="1" dirty="0" smtClean="0">
                <a:effectLst>
                  <a:outerShdw blurRad="38100" dist="38100" dir="2700000" algn="tl">
                    <a:srgbClr val="000000">
                      <a:alpha val="43137"/>
                    </a:srgbClr>
                  </a:outerShdw>
                </a:effectLst>
                <a:latin typeface="Arial" pitchFamily="34" charset="0"/>
                <a:cs typeface="Arial" pitchFamily="34" charset="0"/>
              </a:rPr>
              <a:t>Harul </a:t>
            </a:r>
            <a:r>
              <a:rPr lang="ro-RO" sz="2000" b="1" dirty="0">
                <a:effectLst>
                  <a:outerShdw blurRad="38100" dist="38100" dir="2700000" algn="tl">
                    <a:srgbClr val="000000">
                      <a:alpha val="43137"/>
                    </a:srgbClr>
                  </a:outerShdw>
                </a:effectLst>
                <a:latin typeface="Arial" pitchFamily="34" charset="0"/>
                <a:cs typeface="Arial" pitchFamily="34" charset="0"/>
              </a:rPr>
              <a:t>este o favoare nemeritată, iar cel credincios este </a:t>
            </a:r>
            <a:r>
              <a:rPr lang="ro-RO" sz="2000" b="1" dirty="0" err="1">
                <a:effectLst>
                  <a:outerShdw blurRad="38100" dist="38100" dir="2700000" algn="tl">
                    <a:srgbClr val="000000">
                      <a:alpha val="43137"/>
                    </a:srgbClr>
                  </a:outerShdw>
                </a:effectLst>
                <a:latin typeface="Arial" pitchFamily="34" charset="0"/>
                <a:cs typeface="Arial" pitchFamily="34" charset="0"/>
              </a:rPr>
              <a:t>îndreptățit</a:t>
            </a:r>
            <a:r>
              <a:rPr lang="ro-RO" sz="2000" b="1" dirty="0">
                <a:effectLst>
                  <a:outerShdw blurRad="38100" dist="38100" dir="2700000" algn="tl">
                    <a:srgbClr val="000000">
                      <a:alpha val="43137"/>
                    </a:srgbClr>
                  </a:outerShdw>
                </a:effectLst>
                <a:latin typeface="Arial" pitchFamily="34" charset="0"/>
                <a:cs typeface="Arial" pitchFamily="34" charset="0"/>
              </a:rPr>
              <a:t> fără să aibă niciun merit propriu, fără să aibă niciun drept de a pretinde ceva de la Dumnezeu. El este </a:t>
            </a:r>
            <a:r>
              <a:rPr lang="ro-RO" sz="2000" b="1" dirty="0" err="1">
                <a:effectLst>
                  <a:outerShdw blurRad="38100" dist="38100" dir="2700000" algn="tl">
                    <a:srgbClr val="000000">
                      <a:alpha val="43137"/>
                    </a:srgbClr>
                  </a:outerShdw>
                </a:effectLst>
                <a:latin typeface="Arial" pitchFamily="34" charset="0"/>
                <a:cs typeface="Arial" pitchFamily="34" charset="0"/>
              </a:rPr>
              <a:t>îndreptățit</a:t>
            </a:r>
            <a:r>
              <a:rPr lang="ro-RO" sz="2000" b="1" dirty="0">
                <a:effectLst>
                  <a:outerShdw blurRad="38100" dist="38100" dir="2700000" algn="tl">
                    <a:srgbClr val="000000">
                      <a:alpha val="43137"/>
                    </a:srgbClr>
                  </a:outerShdw>
                </a:effectLst>
                <a:latin typeface="Arial" pitchFamily="34" charset="0"/>
                <a:cs typeface="Arial" pitchFamily="34" charset="0"/>
              </a:rPr>
              <a:t> prin răscumpărarea oferită în Hristos Isus, care stă în </a:t>
            </a:r>
            <a:r>
              <a:rPr lang="ro-RO" sz="2000" b="1" dirty="0" err="1">
                <a:effectLst>
                  <a:outerShdw blurRad="38100" dist="38100" dir="2700000" algn="tl">
                    <a:srgbClr val="000000">
                      <a:alpha val="43137"/>
                    </a:srgbClr>
                  </a:outerShdw>
                </a:effectLst>
                <a:latin typeface="Arial" pitchFamily="34" charset="0"/>
                <a:cs typeface="Arial" pitchFamily="34" charset="0"/>
              </a:rPr>
              <a:t>curțile</a:t>
            </a:r>
            <a:r>
              <a:rPr lang="ro-RO" sz="2000" b="1" dirty="0">
                <a:effectLst>
                  <a:outerShdw blurRad="38100" dist="38100" dir="2700000" algn="tl">
                    <a:srgbClr val="000000">
                      <a:alpha val="43137"/>
                    </a:srgbClr>
                  </a:outerShdw>
                </a:effectLst>
                <a:latin typeface="Arial" pitchFamily="34" charset="0"/>
                <a:cs typeface="Arial" pitchFamily="34" charset="0"/>
              </a:rPr>
              <a:t> cerului ca Înlocuitor </a:t>
            </a:r>
            <a:r>
              <a:rPr lang="ro-RO" sz="2000" b="1" dirty="0" err="1">
                <a:effectLst>
                  <a:outerShdw blurRad="38100" dist="38100" dir="2700000" algn="tl">
                    <a:srgbClr val="000000">
                      <a:alpha val="43137"/>
                    </a:srgbClr>
                  </a:outerShdw>
                </a:effectLst>
                <a:latin typeface="Arial" pitchFamily="34" charset="0"/>
                <a:cs typeface="Arial" pitchFamily="34" charset="0"/>
              </a:rPr>
              <a:t>și</a:t>
            </a:r>
            <a:r>
              <a:rPr lang="ro-RO" sz="2000" b="1" dirty="0">
                <a:effectLst>
                  <a:outerShdw blurRad="38100" dist="38100" dir="2700000" algn="tl">
                    <a:srgbClr val="000000">
                      <a:alpha val="43137"/>
                    </a:srgbClr>
                  </a:outerShdw>
                </a:effectLst>
                <a:latin typeface="Arial" pitchFamily="34" charset="0"/>
                <a:cs typeface="Arial" pitchFamily="34" charset="0"/>
              </a:rPr>
              <a:t> Garant al celui păcătos. </a:t>
            </a:r>
            <a:r>
              <a:rPr lang="ro-RO" sz="2000" b="1" dirty="0" err="1">
                <a:effectLst>
                  <a:outerShdw blurRad="38100" dist="38100" dir="2700000" algn="tl">
                    <a:srgbClr val="000000">
                      <a:alpha val="43137"/>
                    </a:srgbClr>
                  </a:outerShdw>
                </a:effectLst>
                <a:latin typeface="Arial" pitchFamily="34" charset="0"/>
                <a:cs typeface="Arial" pitchFamily="34" charset="0"/>
              </a:rPr>
              <a:t>Deși</a:t>
            </a:r>
            <a:r>
              <a:rPr lang="ro-RO" sz="2000" b="1" dirty="0">
                <a:effectLst>
                  <a:outerShdw blurRad="38100" dist="38100" dir="2700000" algn="tl">
                    <a:srgbClr val="000000">
                      <a:alpha val="43137"/>
                    </a:srgbClr>
                  </a:outerShdw>
                </a:effectLst>
                <a:latin typeface="Arial" pitchFamily="34" charset="0"/>
                <a:cs typeface="Arial" pitchFamily="34" charset="0"/>
              </a:rPr>
              <a:t> este </a:t>
            </a:r>
            <a:r>
              <a:rPr lang="ro-RO" sz="2000" b="1" dirty="0" err="1">
                <a:effectLst>
                  <a:outerShdw blurRad="38100" dist="38100" dir="2700000" algn="tl">
                    <a:srgbClr val="000000">
                      <a:alpha val="43137"/>
                    </a:srgbClr>
                  </a:outerShdw>
                </a:effectLst>
                <a:latin typeface="Arial" pitchFamily="34" charset="0"/>
                <a:cs typeface="Arial" pitchFamily="34" charset="0"/>
              </a:rPr>
              <a:t>îndreptățit</a:t>
            </a:r>
            <a:r>
              <a:rPr lang="ro-RO" sz="2000" b="1" dirty="0">
                <a:effectLst>
                  <a:outerShdw blurRad="38100" dist="38100" dir="2700000" algn="tl">
                    <a:srgbClr val="000000">
                      <a:alpha val="43137"/>
                    </a:srgbClr>
                  </a:outerShdw>
                </a:effectLst>
                <a:latin typeface="Arial" pitchFamily="34" charset="0"/>
                <a:cs typeface="Arial" pitchFamily="34" charset="0"/>
              </a:rPr>
              <a:t> datorită meritelor lui Hristos, omul nu este liber să </a:t>
            </a:r>
            <a:r>
              <a:rPr lang="ro-RO" sz="2000" b="1" dirty="0" err="1">
                <a:effectLst>
                  <a:outerShdw blurRad="38100" dist="38100" dir="2700000" algn="tl">
                    <a:srgbClr val="000000">
                      <a:alpha val="43137"/>
                    </a:srgbClr>
                  </a:outerShdw>
                </a:effectLst>
                <a:latin typeface="Arial" pitchFamily="34" charset="0"/>
                <a:cs typeface="Arial" pitchFamily="34" charset="0"/>
              </a:rPr>
              <a:t>săvârșească</a:t>
            </a:r>
            <a:r>
              <a:rPr lang="ro-RO" sz="2000" b="1" dirty="0">
                <a:effectLst>
                  <a:outerShdw blurRad="38100" dist="38100" dir="2700000" algn="tl">
                    <a:srgbClr val="000000">
                      <a:alpha val="43137"/>
                    </a:srgbClr>
                  </a:outerShdw>
                </a:effectLst>
                <a:latin typeface="Arial" pitchFamily="34" charset="0"/>
                <a:cs typeface="Arial" pitchFamily="34" charset="0"/>
              </a:rPr>
              <a:t> </a:t>
            </a:r>
            <a:r>
              <a:rPr lang="ro-RO" sz="2000" b="1" dirty="0" smtClean="0">
                <a:effectLst>
                  <a:outerShdw blurRad="38100" dist="38100" dir="2700000" algn="tl">
                    <a:srgbClr val="000000">
                      <a:alpha val="43137"/>
                    </a:srgbClr>
                  </a:outerShdw>
                </a:effectLst>
                <a:latin typeface="Arial" pitchFamily="34" charset="0"/>
                <a:cs typeface="Arial" pitchFamily="34" charset="0"/>
              </a:rPr>
              <a:t>nelegiuiri</a:t>
            </a:r>
            <a:r>
              <a:rPr lang="ro-RO" sz="2000" b="1" dirty="0">
                <a:effectLst>
                  <a:outerShdw blurRad="38100" dist="38100" dir="2700000" algn="tl">
                    <a:srgbClr val="000000">
                      <a:alpha val="43137"/>
                    </a:srgbClr>
                  </a:outerShdw>
                </a:effectLst>
                <a:latin typeface="Arial" pitchFamily="34" charset="0"/>
                <a:cs typeface="Arial" pitchFamily="34" charset="0"/>
              </a:rPr>
              <a:t>. </a:t>
            </a:r>
            <a:r>
              <a:rPr lang="ro-RO" sz="2000" b="1" dirty="0" err="1">
                <a:effectLst>
                  <a:outerShdw blurRad="38100" dist="38100" dir="2700000" algn="tl">
                    <a:srgbClr val="000000">
                      <a:alpha val="43137"/>
                    </a:srgbClr>
                  </a:outerShdw>
                </a:effectLst>
                <a:latin typeface="Arial" pitchFamily="34" charset="0"/>
                <a:cs typeface="Arial" pitchFamily="34" charset="0"/>
              </a:rPr>
              <a:t>Credința</a:t>
            </a:r>
            <a:r>
              <a:rPr lang="ro-RO" sz="2000" b="1" dirty="0">
                <a:effectLst>
                  <a:outerShdw blurRad="38100" dist="38100" dir="2700000" algn="tl">
                    <a:srgbClr val="000000">
                      <a:alpha val="43137"/>
                    </a:srgbClr>
                  </a:outerShdw>
                </a:effectLst>
                <a:latin typeface="Arial" pitchFamily="34" charset="0"/>
                <a:cs typeface="Arial" pitchFamily="34" charset="0"/>
              </a:rPr>
              <a:t> lucrează prin dragoste </a:t>
            </a:r>
            <a:r>
              <a:rPr lang="ro-RO" sz="2000" b="1" dirty="0" err="1">
                <a:effectLst>
                  <a:outerShdw blurRad="38100" dist="38100" dir="2700000" algn="tl">
                    <a:srgbClr val="000000">
                      <a:alpha val="43137"/>
                    </a:srgbClr>
                  </a:outerShdw>
                </a:effectLst>
                <a:latin typeface="Arial" pitchFamily="34" charset="0"/>
                <a:cs typeface="Arial" pitchFamily="34" charset="0"/>
              </a:rPr>
              <a:t>și</a:t>
            </a:r>
            <a:r>
              <a:rPr lang="ro-RO" sz="2000" b="1" dirty="0">
                <a:effectLst>
                  <a:outerShdw blurRad="38100" dist="38100" dir="2700000" algn="tl">
                    <a:srgbClr val="000000">
                      <a:alpha val="43137"/>
                    </a:srgbClr>
                  </a:outerShdw>
                </a:effectLst>
                <a:latin typeface="Arial" pitchFamily="34" charset="0"/>
                <a:cs typeface="Arial" pitchFamily="34" charset="0"/>
              </a:rPr>
              <a:t> </a:t>
            </a:r>
            <a:r>
              <a:rPr lang="ro-RO" sz="2000" b="1" dirty="0" err="1">
                <a:effectLst>
                  <a:outerShdw blurRad="38100" dist="38100" dir="2700000" algn="tl">
                    <a:srgbClr val="000000">
                      <a:alpha val="43137"/>
                    </a:srgbClr>
                  </a:outerShdw>
                </a:effectLst>
                <a:latin typeface="Arial" pitchFamily="34" charset="0"/>
                <a:cs typeface="Arial" pitchFamily="34" charset="0"/>
              </a:rPr>
              <a:t>curăță</a:t>
            </a:r>
            <a:r>
              <a:rPr lang="ro-RO" sz="2000" b="1" dirty="0">
                <a:effectLst>
                  <a:outerShdw blurRad="38100" dist="38100" dir="2700000" algn="tl">
                    <a:srgbClr val="000000">
                      <a:alpha val="43137"/>
                    </a:srgbClr>
                  </a:outerShdw>
                </a:effectLst>
                <a:latin typeface="Arial" pitchFamily="34" charset="0"/>
                <a:cs typeface="Arial" pitchFamily="34" charset="0"/>
              </a:rPr>
              <a:t> sufletul. </a:t>
            </a:r>
            <a:r>
              <a:rPr lang="ro-RO" sz="2000" b="1" dirty="0" err="1">
                <a:effectLst>
                  <a:outerShdw blurRad="38100" dist="38100" dir="2700000" algn="tl">
                    <a:srgbClr val="000000">
                      <a:alpha val="43137"/>
                    </a:srgbClr>
                  </a:outerShdw>
                </a:effectLst>
                <a:latin typeface="Arial" pitchFamily="34" charset="0"/>
                <a:cs typeface="Arial" pitchFamily="34" charset="0"/>
              </a:rPr>
              <a:t>Credința</a:t>
            </a:r>
            <a:r>
              <a:rPr lang="ro-RO" sz="2000" b="1" dirty="0">
                <a:effectLst>
                  <a:outerShdw blurRad="38100" dist="38100" dir="2700000" algn="tl">
                    <a:srgbClr val="000000">
                      <a:alpha val="43137"/>
                    </a:srgbClr>
                  </a:outerShdw>
                </a:effectLst>
                <a:latin typeface="Arial" pitchFamily="34" charset="0"/>
                <a:cs typeface="Arial" pitchFamily="34" charset="0"/>
              </a:rPr>
              <a:t> </a:t>
            </a:r>
            <a:r>
              <a:rPr lang="ro-RO" sz="2000" b="1" dirty="0" err="1">
                <a:effectLst>
                  <a:outerShdw blurRad="38100" dist="38100" dir="2700000" algn="tl">
                    <a:srgbClr val="000000">
                      <a:alpha val="43137"/>
                    </a:srgbClr>
                  </a:outerShdw>
                </a:effectLst>
                <a:latin typeface="Arial" pitchFamily="34" charset="0"/>
                <a:cs typeface="Arial" pitchFamily="34" charset="0"/>
              </a:rPr>
              <a:t>înmugurește</a:t>
            </a:r>
            <a:r>
              <a:rPr lang="ro-RO" sz="2000" b="1" dirty="0">
                <a:effectLst>
                  <a:outerShdw blurRad="38100" dist="38100" dir="2700000" algn="tl">
                    <a:srgbClr val="000000">
                      <a:alpha val="43137"/>
                    </a:srgbClr>
                  </a:outerShdw>
                </a:effectLst>
                <a:latin typeface="Arial" pitchFamily="34" charset="0"/>
                <a:cs typeface="Arial" pitchFamily="34" charset="0"/>
              </a:rPr>
              <a:t>, </a:t>
            </a:r>
            <a:r>
              <a:rPr lang="ro-RO" sz="2000" b="1" dirty="0" err="1">
                <a:effectLst>
                  <a:outerShdw blurRad="38100" dist="38100" dir="2700000" algn="tl">
                    <a:srgbClr val="000000">
                      <a:alpha val="43137"/>
                    </a:srgbClr>
                  </a:outerShdw>
                </a:effectLst>
                <a:latin typeface="Arial" pitchFamily="34" charset="0"/>
                <a:cs typeface="Arial" pitchFamily="34" charset="0"/>
              </a:rPr>
              <a:t>înflorește</a:t>
            </a:r>
            <a:r>
              <a:rPr lang="ro-RO" sz="2000" b="1" dirty="0">
                <a:effectLst>
                  <a:outerShdw blurRad="38100" dist="38100" dir="2700000" algn="tl">
                    <a:srgbClr val="000000">
                      <a:alpha val="43137"/>
                    </a:srgbClr>
                  </a:outerShdw>
                </a:effectLst>
                <a:latin typeface="Arial" pitchFamily="34" charset="0"/>
                <a:cs typeface="Arial" pitchFamily="34" charset="0"/>
              </a:rPr>
              <a:t> </a:t>
            </a:r>
            <a:r>
              <a:rPr lang="ro-RO" sz="2000" b="1" dirty="0" err="1">
                <a:effectLst>
                  <a:outerShdw blurRad="38100" dist="38100" dir="2700000" algn="tl">
                    <a:srgbClr val="000000">
                      <a:alpha val="43137"/>
                    </a:srgbClr>
                  </a:outerShdw>
                </a:effectLst>
                <a:latin typeface="Arial" pitchFamily="34" charset="0"/>
                <a:cs typeface="Arial" pitchFamily="34" charset="0"/>
              </a:rPr>
              <a:t>și</a:t>
            </a:r>
            <a:r>
              <a:rPr lang="ro-RO" sz="2000" b="1" dirty="0">
                <a:effectLst>
                  <a:outerShdw blurRad="38100" dist="38100" dir="2700000" algn="tl">
                    <a:srgbClr val="000000">
                      <a:alpha val="43137"/>
                    </a:srgbClr>
                  </a:outerShdw>
                </a:effectLst>
                <a:latin typeface="Arial" pitchFamily="34" charset="0"/>
                <a:cs typeface="Arial" pitchFamily="34" charset="0"/>
              </a:rPr>
              <a:t> aduce o recoltă de roade </a:t>
            </a:r>
            <a:r>
              <a:rPr lang="ro-RO" sz="2000" b="1" dirty="0" err="1">
                <a:effectLst>
                  <a:outerShdw blurRad="38100" dist="38100" dir="2700000" algn="tl">
                    <a:srgbClr val="000000">
                      <a:alpha val="43137"/>
                    </a:srgbClr>
                  </a:outerShdw>
                </a:effectLst>
                <a:latin typeface="Arial" pitchFamily="34" charset="0"/>
                <a:cs typeface="Arial" pitchFamily="34" charset="0"/>
              </a:rPr>
              <a:t>prețioase</a:t>
            </a:r>
            <a:r>
              <a:rPr lang="ro-RO" sz="2000" b="1" dirty="0">
                <a:effectLst>
                  <a:outerShdw blurRad="38100" dist="38100" dir="2700000" algn="tl">
                    <a:srgbClr val="000000">
                      <a:alpha val="43137"/>
                    </a:srgbClr>
                  </a:outerShdw>
                </a:effectLst>
                <a:latin typeface="Arial" pitchFamily="34" charset="0"/>
                <a:cs typeface="Arial" pitchFamily="34" charset="0"/>
              </a:rPr>
              <a:t>. Acolo unde este </a:t>
            </a:r>
            <a:r>
              <a:rPr lang="ro-RO" sz="2000" b="1" dirty="0" err="1">
                <a:effectLst>
                  <a:outerShdw blurRad="38100" dist="38100" dir="2700000" algn="tl">
                    <a:srgbClr val="000000">
                      <a:alpha val="43137"/>
                    </a:srgbClr>
                  </a:outerShdw>
                </a:effectLst>
                <a:latin typeface="Arial" pitchFamily="34" charset="0"/>
                <a:cs typeface="Arial" pitchFamily="34" charset="0"/>
              </a:rPr>
              <a:t>credință</a:t>
            </a:r>
            <a:r>
              <a:rPr lang="ro-RO" sz="2000" b="1" dirty="0">
                <a:effectLst>
                  <a:outerShdw blurRad="38100" dist="38100" dir="2700000" algn="tl">
                    <a:srgbClr val="000000">
                      <a:alpha val="43137"/>
                    </a:srgbClr>
                  </a:outerShdw>
                </a:effectLst>
                <a:latin typeface="Arial" pitchFamily="34" charset="0"/>
                <a:cs typeface="Arial" pitchFamily="34" charset="0"/>
              </a:rPr>
              <a:t>, apar faptele bune. Bolnavii sunt </a:t>
            </a:r>
            <a:r>
              <a:rPr lang="ro-RO" sz="2000" b="1" dirty="0" err="1">
                <a:effectLst>
                  <a:outerShdw blurRad="38100" dist="38100" dir="2700000" algn="tl">
                    <a:srgbClr val="000000">
                      <a:alpha val="43137"/>
                    </a:srgbClr>
                  </a:outerShdw>
                </a:effectLst>
                <a:latin typeface="Arial" pitchFamily="34" charset="0"/>
                <a:cs typeface="Arial" pitchFamily="34" charset="0"/>
              </a:rPr>
              <a:t>vizitați</a:t>
            </a:r>
            <a:r>
              <a:rPr lang="ro-RO" sz="2000" b="1" dirty="0">
                <a:effectLst>
                  <a:outerShdw blurRad="38100" dist="38100" dir="2700000" algn="tl">
                    <a:srgbClr val="000000">
                      <a:alpha val="43137"/>
                    </a:srgbClr>
                  </a:outerShdw>
                </a:effectLst>
                <a:latin typeface="Arial" pitchFamily="34" charset="0"/>
                <a:cs typeface="Arial" pitchFamily="34" charset="0"/>
              </a:rPr>
              <a:t>, săracii sunt </a:t>
            </a:r>
            <a:r>
              <a:rPr lang="ro-RO" sz="2000" b="1" dirty="0" err="1">
                <a:effectLst>
                  <a:outerShdw blurRad="38100" dist="38100" dir="2700000" algn="tl">
                    <a:srgbClr val="000000">
                      <a:alpha val="43137"/>
                    </a:srgbClr>
                  </a:outerShdw>
                </a:effectLst>
                <a:latin typeface="Arial" pitchFamily="34" charset="0"/>
                <a:cs typeface="Arial" pitchFamily="34" charset="0"/>
              </a:rPr>
              <a:t>îngrijiți</a:t>
            </a:r>
            <a:r>
              <a:rPr lang="ro-RO" sz="2000" b="1" dirty="0">
                <a:effectLst>
                  <a:outerShdw blurRad="38100" dist="38100" dir="2700000" algn="tl">
                    <a:srgbClr val="000000">
                      <a:alpha val="43137"/>
                    </a:srgbClr>
                  </a:outerShdw>
                </a:effectLst>
                <a:latin typeface="Arial" pitchFamily="34" charset="0"/>
                <a:cs typeface="Arial" pitchFamily="34" charset="0"/>
              </a:rPr>
              <a:t>, văduvele </a:t>
            </a:r>
            <a:r>
              <a:rPr lang="ro-RO" sz="2000" b="1" dirty="0" err="1">
                <a:effectLst>
                  <a:outerShdw blurRad="38100" dist="38100" dir="2700000" algn="tl">
                    <a:srgbClr val="000000">
                      <a:alpha val="43137"/>
                    </a:srgbClr>
                  </a:outerShdw>
                </a:effectLst>
                <a:latin typeface="Arial" pitchFamily="34" charset="0"/>
                <a:cs typeface="Arial" pitchFamily="34" charset="0"/>
              </a:rPr>
              <a:t>și</a:t>
            </a:r>
            <a:r>
              <a:rPr lang="ro-RO" sz="2000" b="1" dirty="0">
                <a:effectLst>
                  <a:outerShdw blurRad="38100" dist="38100" dir="2700000" algn="tl">
                    <a:srgbClr val="000000">
                      <a:alpha val="43137"/>
                    </a:srgbClr>
                  </a:outerShdw>
                </a:effectLst>
                <a:latin typeface="Arial" pitchFamily="34" charset="0"/>
                <a:cs typeface="Arial" pitchFamily="34" charset="0"/>
              </a:rPr>
              <a:t> orfanii nu sunt </a:t>
            </a:r>
            <a:r>
              <a:rPr lang="ro-RO" sz="2000" b="1" dirty="0" err="1">
                <a:effectLst>
                  <a:outerShdw blurRad="38100" dist="38100" dir="2700000" algn="tl">
                    <a:srgbClr val="000000">
                      <a:alpha val="43137"/>
                    </a:srgbClr>
                  </a:outerShdw>
                </a:effectLst>
                <a:latin typeface="Arial" pitchFamily="34" charset="0"/>
                <a:cs typeface="Arial" pitchFamily="34" charset="0"/>
              </a:rPr>
              <a:t>neglijați</a:t>
            </a:r>
            <a:r>
              <a:rPr lang="ro-RO" sz="2000" b="1" dirty="0">
                <a:effectLst>
                  <a:outerShdw blurRad="38100" dist="38100" dir="2700000" algn="tl">
                    <a:srgbClr val="000000">
                      <a:alpha val="43137"/>
                    </a:srgbClr>
                  </a:outerShdw>
                </a:effectLst>
                <a:latin typeface="Arial" pitchFamily="34" charset="0"/>
                <a:cs typeface="Arial" pitchFamily="34" charset="0"/>
              </a:rPr>
              <a:t>, cei </a:t>
            </a:r>
            <a:r>
              <a:rPr lang="ro-RO" sz="2000" b="1" dirty="0" err="1">
                <a:effectLst>
                  <a:outerShdw blurRad="38100" dist="38100" dir="2700000" algn="tl">
                    <a:srgbClr val="000000">
                      <a:alpha val="43137"/>
                    </a:srgbClr>
                  </a:outerShdw>
                </a:effectLst>
                <a:latin typeface="Arial" pitchFamily="34" charset="0"/>
                <a:cs typeface="Arial" pitchFamily="34" charset="0"/>
              </a:rPr>
              <a:t>lipsiți</a:t>
            </a:r>
            <a:r>
              <a:rPr lang="ro-RO" sz="2000" b="1" dirty="0">
                <a:effectLst>
                  <a:outerShdw blurRad="38100" dist="38100" dir="2700000" algn="tl">
                    <a:srgbClr val="000000">
                      <a:alpha val="43137"/>
                    </a:srgbClr>
                  </a:outerShdw>
                </a:effectLst>
                <a:latin typeface="Arial" pitchFamily="34" charset="0"/>
                <a:cs typeface="Arial" pitchFamily="34" charset="0"/>
              </a:rPr>
              <a:t> de îmbrăcăminte sunt </a:t>
            </a:r>
            <a:r>
              <a:rPr lang="ro-RO" sz="2000" b="1" dirty="0" err="1">
                <a:effectLst>
                  <a:outerShdw blurRad="38100" dist="38100" dir="2700000" algn="tl">
                    <a:srgbClr val="000000">
                      <a:alpha val="43137"/>
                    </a:srgbClr>
                  </a:outerShdw>
                </a:effectLst>
                <a:latin typeface="Arial" pitchFamily="34" charset="0"/>
                <a:cs typeface="Arial" pitchFamily="34" charset="0"/>
              </a:rPr>
              <a:t>îmbrăcați</a:t>
            </a:r>
            <a:r>
              <a:rPr lang="ro-RO" sz="2000" b="1" dirty="0">
                <a:effectLst>
                  <a:outerShdw blurRad="38100" dist="38100" dir="2700000" algn="tl">
                    <a:srgbClr val="000000">
                      <a:alpha val="43137"/>
                    </a:srgbClr>
                  </a:outerShdw>
                </a:effectLst>
                <a:latin typeface="Arial" pitchFamily="34" charset="0"/>
                <a:cs typeface="Arial" pitchFamily="34" charset="0"/>
              </a:rPr>
              <a:t>, cei sărmani sunt </a:t>
            </a:r>
            <a:r>
              <a:rPr lang="ro-RO" sz="2000" b="1" dirty="0" err="1">
                <a:effectLst>
                  <a:outerShdw blurRad="38100" dist="38100" dir="2700000" algn="tl">
                    <a:srgbClr val="000000">
                      <a:alpha val="43137"/>
                    </a:srgbClr>
                  </a:outerShdw>
                </a:effectLst>
                <a:latin typeface="Arial" pitchFamily="34" charset="0"/>
                <a:cs typeface="Arial" pitchFamily="34" charset="0"/>
              </a:rPr>
              <a:t>hrăniți</a:t>
            </a:r>
            <a:r>
              <a:rPr lang="ro-RO" sz="2000" b="1" dirty="0">
                <a:effectLst>
                  <a:outerShdw blurRad="38100" dist="38100" dir="2700000" algn="tl">
                    <a:srgbClr val="000000">
                      <a:alpha val="43137"/>
                    </a:srgbClr>
                  </a:outerShdw>
                </a:effectLst>
                <a:latin typeface="Arial" pitchFamily="34" charset="0"/>
                <a:cs typeface="Arial" pitchFamily="34" charset="0"/>
              </a:rPr>
              <a:t>. Domnul Hristos a făcut bine pretutindeni </a:t>
            </a:r>
            <a:r>
              <a:rPr lang="ro-RO" sz="2000" b="1" dirty="0" err="1">
                <a:effectLst>
                  <a:outerShdw blurRad="38100" dist="38100" dir="2700000" algn="tl">
                    <a:srgbClr val="000000">
                      <a:alpha val="43137"/>
                    </a:srgbClr>
                  </a:outerShdw>
                </a:effectLst>
                <a:latin typeface="Arial" pitchFamily="34" charset="0"/>
                <a:cs typeface="Arial" pitchFamily="34" charset="0"/>
              </a:rPr>
              <a:t>și</a:t>
            </a:r>
            <a:r>
              <a:rPr lang="ro-RO" sz="2000" b="1" dirty="0">
                <a:effectLst>
                  <a:outerShdw blurRad="38100" dist="38100" dir="2700000" algn="tl">
                    <a:srgbClr val="000000">
                      <a:alpha val="43137"/>
                    </a:srgbClr>
                  </a:outerShdw>
                </a:effectLst>
                <a:latin typeface="Arial" pitchFamily="34" charset="0"/>
                <a:cs typeface="Arial" pitchFamily="34" charset="0"/>
              </a:rPr>
              <a:t>, când sunt </a:t>
            </a:r>
            <a:r>
              <a:rPr lang="ro-RO" sz="2000" b="1" dirty="0" err="1">
                <a:effectLst>
                  <a:outerShdw blurRad="38100" dist="38100" dir="2700000" algn="tl">
                    <a:srgbClr val="000000">
                      <a:alpha val="43137"/>
                    </a:srgbClr>
                  </a:outerShdw>
                </a:effectLst>
                <a:latin typeface="Arial" pitchFamily="34" charset="0"/>
                <a:cs typeface="Arial" pitchFamily="34" charset="0"/>
              </a:rPr>
              <a:t>uniți</a:t>
            </a:r>
            <a:r>
              <a:rPr lang="ro-RO" sz="2000" b="1" dirty="0">
                <a:effectLst>
                  <a:outerShdw blurRad="38100" dist="38100" dir="2700000" algn="tl">
                    <a:srgbClr val="000000">
                      <a:alpha val="43137"/>
                    </a:srgbClr>
                  </a:outerShdw>
                </a:effectLst>
                <a:latin typeface="Arial" pitchFamily="34" charset="0"/>
                <a:cs typeface="Arial" pitchFamily="34" charset="0"/>
              </a:rPr>
              <a:t> cu El, oamenii îi iubesc pe copiii lui Dumnezeu, iar </a:t>
            </a:r>
            <a:r>
              <a:rPr lang="ro-RO" sz="2000" b="1" dirty="0" err="1">
                <a:effectLst>
                  <a:outerShdw blurRad="38100" dist="38100" dir="2700000" algn="tl">
                    <a:srgbClr val="000000">
                      <a:alpha val="43137"/>
                    </a:srgbClr>
                  </a:outerShdw>
                </a:effectLst>
                <a:latin typeface="Arial" pitchFamily="34" charset="0"/>
                <a:cs typeface="Arial" pitchFamily="34" charset="0"/>
              </a:rPr>
              <a:t>blândețea</a:t>
            </a:r>
            <a:r>
              <a:rPr lang="ro-RO" sz="2000" b="1" dirty="0">
                <a:effectLst>
                  <a:outerShdw blurRad="38100" dist="38100" dir="2700000" algn="tl">
                    <a:srgbClr val="000000">
                      <a:alpha val="43137"/>
                    </a:srgbClr>
                  </a:outerShdw>
                </a:effectLst>
                <a:latin typeface="Arial" pitchFamily="34" charset="0"/>
                <a:cs typeface="Arial" pitchFamily="34" charset="0"/>
              </a:rPr>
              <a:t> </a:t>
            </a:r>
            <a:r>
              <a:rPr lang="ro-RO" sz="2000" b="1" dirty="0" err="1">
                <a:effectLst>
                  <a:outerShdw blurRad="38100" dist="38100" dir="2700000" algn="tl">
                    <a:srgbClr val="000000">
                      <a:alpha val="43137"/>
                    </a:srgbClr>
                  </a:outerShdw>
                </a:effectLst>
                <a:latin typeface="Arial" pitchFamily="34" charset="0"/>
                <a:cs typeface="Arial" pitchFamily="34" charset="0"/>
              </a:rPr>
              <a:t>și</a:t>
            </a:r>
            <a:r>
              <a:rPr lang="ro-RO" sz="2000" b="1" dirty="0">
                <a:effectLst>
                  <a:outerShdw blurRad="38100" dist="38100" dir="2700000" algn="tl">
                    <a:srgbClr val="000000">
                      <a:alpha val="43137"/>
                    </a:srgbClr>
                  </a:outerShdw>
                </a:effectLst>
                <a:latin typeface="Arial" pitchFamily="34" charset="0"/>
                <a:cs typeface="Arial" pitchFamily="34" charset="0"/>
              </a:rPr>
              <a:t> adevărul călăuzesc </a:t>
            </a:r>
            <a:r>
              <a:rPr lang="ro-RO" sz="2000" b="1" dirty="0" err="1">
                <a:effectLst>
                  <a:outerShdw blurRad="38100" dist="38100" dir="2700000" algn="tl">
                    <a:srgbClr val="000000">
                      <a:alpha val="43137"/>
                    </a:srgbClr>
                  </a:outerShdw>
                </a:effectLst>
                <a:latin typeface="Arial" pitchFamily="34" charset="0"/>
                <a:cs typeface="Arial" pitchFamily="34" charset="0"/>
              </a:rPr>
              <a:t>pașii</a:t>
            </a:r>
            <a:r>
              <a:rPr lang="ro-RO" sz="2000" b="1" dirty="0">
                <a:effectLst>
                  <a:outerShdw blurRad="38100" dist="38100" dir="2700000" algn="tl">
                    <a:srgbClr val="000000">
                      <a:alpha val="43137"/>
                    </a:srgbClr>
                  </a:outerShdw>
                </a:effectLst>
                <a:latin typeface="Arial" pitchFamily="34" charset="0"/>
                <a:cs typeface="Arial" pitchFamily="34" charset="0"/>
              </a:rPr>
              <a:t> lor. Expresia </a:t>
            </a:r>
            <a:r>
              <a:rPr lang="ro-RO" sz="2000" b="1" dirty="0" err="1">
                <a:effectLst>
                  <a:outerShdw blurRad="38100" dist="38100" dir="2700000" algn="tl">
                    <a:srgbClr val="000000">
                      <a:alpha val="43137"/>
                    </a:srgbClr>
                  </a:outerShdw>
                </a:effectLst>
                <a:latin typeface="Arial" pitchFamily="34" charset="0"/>
                <a:cs typeface="Arial" pitchFamily="34" charset="0"/>
              </a:rPr>
              <a:t>feței</a:t>
            </a:r>
            <a:r>
              <a:rPr lang="ro-RO" sz="2000" b="1" dirty="0">
                <a:effectLst>
                  <a:outerShdw blurRad="38100" dist="38100" dir="2700000" algn="tl">
                    <a:srgbClr val="000000">
                      <a:alpha val="43137"/>
                    </a:srgbClr>
                  </a:outerShdw>
                </a:effectLst>
                <a:latin typeface="Arial" pitchFamily="34" charset="0"/>
                <a:cs typeface="Arial" pitchFamily="34" charset="0"/>
              </a:rPr>
              <a:t> arată </a:t>
            </a:r>
            <a:r>
              <a:rPr lang="ro-RO" sz="2000" b="1" dirty="0" err="1">
                <a:effectLst>
                  <a:outerShdw blurRad="38100" dist="38100" dir="2700000" algn="tl">
                    <a:srgbClr val="000000">
                      <a:alpha val="43137"/>
                    </a:srgbClr>
                  </a:outerShdw>
                </a:effectLst>
                <a:latin typeface="Arial" pitchFamily="34" charset="0"/>
                <a:cs typeface="Arial" pitchFamily="34" charset="0"/>
              </a:rPr>
              <a:t>experiența</a:t>
            </a:r>
            <a:r>
              <a:rPr lang="ro-RO" sz="2000" b="1" dirty="0">
                <a:effectLst>
                  <a:outerShdw blurRad="38100" dist="38100" dir="2700000" algn="tl">
                    <a:srgbClr val="000000">
                      <a:alpha val="43137"/>
                    </a:srgbClr>
                  </a:outerShdw>
                </a:effectLst>
                <a:latin typeface="Arial" pitchFamily="34" charset="0"/>
                <a:cs typeface="Arial" pitchFamily="34" charset="0"/>
              </a:rPr>
              <a:t> lor, iar </a:t>
            </a:r>
            <a:r>
              <a:rPr lang="ro-RO" sz="2000" b="1" dirty="0" err="1">
                <a:effectLst>
                  <a:outerShdw blurRad="38100" dist="38100" dir="2700000" algn="tl">
                    <a:srgbClr val="000000">
                      <a:alpha val="43137"/>
                    </a:srgbClr>
                  </a:outerShdw>
                </a:effectLst>
                <a:latin typeface="Arial" pitchFamily="34" charset="0"/>
                <a:cs typeface="Arial" pitchFamily="34" charset="0"/>
              </a:rPr>
              <a:t>ceilalți</a:t>
            </a:r>
            <a:r>
              <a:rPr lang="ro-RO" sz="2000" b="1" dirty="0">
                <a:effectLst>
                  <a:outerShdw blurRad="38100" dist="38100" dir="2700000" algn="tl">
                    <a:srgbClr val="000000">
                      <a:alpha val="43137"/>
                    </a:srgbClr>
                  </a:outerShdw>
                </a:effectLst>
                <a:latin typeface="Arial" pitchFamily="34" charset="0"/>
                <a:cs typeface="Arial" pitchFamily="34" charset="0"/>
              </a:rPr>
              <a:t> </a:t>
            </a:r>
            <a:r>
              <a:rPr lang="ro-RO" sz="2000" b="1" dirty="0" err="1">
                <a:effectLst>
                  <a:outerShdw blurRad="38100" dist="38100" dir="2700000" algn="tl">
                    <a:srgbClr val="000000">
                      <a:alpha val="43137"/>
                    </a:srgbClr>
                  </a:outerShdw>
                </a:effectLst>
                <a:latin typeface="Arial" pitchFamily="34" charset="0"/>
                <a:cs typeface="Arial" pitchFamily="34" charset="0"/>
              </a:rPr>
              <a:t>își</a:t>
            </a:r>
            <a:r>
              <a:rPr lang="ro-RO" sz="2000" b="1" dirty="0">
                <a:effectLst>
                  <a:outerShdw blurRad="38100" dist="38100" dir="2700000" algn="tl">
                    <a:srgbClr val="000000">
                      <a:alpha val="43137"/>
                    </a:srgbClr>
                  </a:outerShdw>
                </a:effectLst>
                <a:latin typeface="Arial" pitchFamily="34" charset="0"/>
                <a:cs typeface="Arial" pitchFamily="34" charset="0"/>
              </a:rPr>
              <a:t> dau seama că ei au fost cu Isus </a:t>
            </a:r>
            <a:r>
              <a:rPr lang="ro-RO" sz="2000" b="1" dirty="0" err="1">
                <a:effectLst>
                  <a:outerShdw blurRad="38100" dist="38100" dir="2700000" algn="tl">
                    <a:srgbClr val="000000">
                      <a:alpha val="43137"/>
                    </a:srgbClr>
                  </a:outerShdw>
                </a:effectLst>
                <a:latin typeface="Arial" pitchFamily="34" charset="0"/>
                <a:cs typeface="Arial" pitchFamily="34" charset="0"/>
              </a:rPr>
              <a:t>și</a:t>
            </a:r>
            <a:r>
              <a:rPr lang="ro-RO" sz="2000" b="1" dirty="0">
                <a:effectLst>
                  <a:outerShdw blurRad="38100" dist="38100" dir="2700000" algn="tl">
                    <a:srgbClr val="000000">
                      <a:alpha val="43137"/>
                    </a:srgbClr>
                  </a:outerShdw>
                </a:effectLst>
                <a:latin typeface="Arial" pitchFamily="34" charset="0"/>
                <a:cs typeface="Arial" pitchFamily="34" charset="0"/>
              </a:rPr>
              <a:t> au </a:t>
            </a:r>
            <a:r>
              <a:rPr lang="ro-RO" sz="2000" b="1" dirty="0" err="1">
                <a:effectLst>
                  <a:outerShdw blurRad="38100" dist="38100" dir="2700000" algn="tl">
                    <a:srgbClr val="000000">
                      <a:alpha val="43137"/>
                    </a:srgbClr>
                  </a:outerShdw>
                </a:effectLst>
                <a:latin typeface="Arial" pitchFamily="34" charset="0"/>
                <a:cs typeface="Arial" pitchFamily="34" charset="0"/>
              </a:rPr>
              <a:t>învățat</a:t>
            </a:r>
            <a:r>
              <a:rPr lang="ro-RO" sz="2000" b="1" dirty="0">
                <a:effectLst>
                  <a:outerShdw blurRad="38100" dist="38100" dir="2700000" algn="tl">
                    <a:srgbClr val="000000">
                      <a:alpha val="43137"/>
                    </a:srgbClr>
                  </a:outerShdw>
                </a:effectLst>
                <a:latin typeface="Arial" pitchFamily="34" charset="0"/>
                <a:cs typeface="Arial" pitchFamily="34" charset="0"/>
              </a:rPr>
              <a:t> de la El. Domnul Hristos </a:t>
            </a:r>
            <a:r>
              <a:rPr lang="ro-RO" sz="2000" b="1" dirty="0" err="1">
                <a:effectLst>
                  <a:outerShdw blurRad="38100" dist="38100" dir="2700000" algn="tl">
                    <a:srgbClr val="000000">
                      <a:alpha val="43137"/>
                    </a:srgbClr>
                  </a:outerShdw>
                </a:effectLst>
                <a:latin typeface="Arial" pitchFamily="34" charset="0"/>
                <a:cs typeface="Arial" pitchFamily="34" charset="0"/>
              </a:rPr>
              <a:t>și</a:t>
            </a:r>
            <a:r>
              <a:rPr lang="ro-RO" sz="2000" b="1" dirty="0">
                <a:effectLst>
                  <a:outerShdw blurRad="38100" dist="38100" dir="2700000" algn="tl">
                    <a:srgbClr val="000000">
                      <a:alpha val="43137"/>
                    </a:srgbClr>
                  </a:outerShdw>
                </a:effectLst>
                <a:latin typeface="Arial" pitchFamily="34" charset="0"/>
                <a:cs typeface="Arial" pitchFamily="34" charset="0"/>
              </a:rPr>
              <a:t> credinciosul ajung să fie una </a:t>
            </a:r>
            <a:r>
              <a:rPr lang="ro-RO" sz="2000" b="1" dirty="0" err="1">
                <a:effectLst>
                  <a:outerShdw blurRad="38100" dist="38100" dir="2700000" algn="tl">
                    <a:srgbClr val="000000">
                      <a:alpha val="43137"/>
                    </a:srgbClr>
                  </a:outerShdw>
                </a:effectLst>
                <a:latin typeface="Arial" pitchFamily="34" charset="0"/>
                <a:cs typeface="Arial" pitchFamily="34" charset="0"/>
              </a:rPr>
              <a:t>și</a:t>
            </a:r>
            <a:r>
              <a:rPr lang="ro-RO" sz="2000" b="1" dirty="0">
                <a:effectLst>
                  <a:outerShdw blurRad="38100" dist="38100" dir="2700000" algn="tl">
                    <a:srgbClr val="000000">
                      <a:alpha val="43137"/>
                    </a:srgbClr>
                  </a:outerShdw>
                </a:effectLst>
                <a:latin typeface="Arial" pitchFamily="34" charset="0"/>
                <a:cs typeface="Arial" pitchFamily="34" charset="0"/>
              </a:rPr>
              <a:t> </a:t>
            </a:r>
            <a:r>
              <a:rPr lang="ro-RO" sz="2000" b="1" dirty="0" err="1">
                <a:effectLst>
                  <a:outerShdw blurRad="38100" dist="38100" dir="2700000" algn="tl">
                    <a:srgbClr val="000000">
                      <a:alpha val="43137"/>
                    </a:srgbClr>
                  </a:outerShdw>
                </a:effectLst>
                <a:latin typeface="Arial" pitchFamily="34" charset="0"/>
                <a:cs typeface="Arial" pitchFamily="34" charset="0"/>
              </a:rPr>
              <a:t>frumusețea</a:t>
            </a:r>
            <a:r>
              <a:rPr lang="ro-RO" sz="2000" b="1" dirty="0">
                <a:effectLst>
                  <a:outerShdw blurRad="38100" dist="38100" dir="2700000" algn="tl">
                    <a:srgbClr val="000000">
                      <a:alpha val="43137"/>
                    </a:srgbClr>
                  </a:outerShdw>
                </a:effectLst>
                <a:latin typeface="Arial" pitchFamily="34" charset="0"/>
                <a:cs typeface="Arial" pitchFamily="34" charset="0"/>
              </a:rPr>
              <a:t> caracterului Său este descoperită în aceia care se află într-o legătură vie cu Izvorul puterii </a:t>
            </a:r>
            <a:r>
              <a:rPr lang="ro-RO" sz="2000" b="1" dirty="0" err="1">
                <a:effectLst>
                  <a:outerShdw blurRad="38100" dist="38100" dir="2700000" algn="tl">
                    <a:srgbClr val="000000">
                      <a:alpha val="43137"/>
                    </a:srgbClr>
                  </a:outerShdw>
                </a:effectLst>
                <a:latin typeface="Arial" pitchFamily="34" charset="0"/>
                <a:cs typeface="Arial" pitchFamily="34" charset="0"/>
              </a:rPr>
              <a:t>și</a:t>
            </a:r>
            <a:r>
              <a:rPr lang="ro-RO" sz="2000" b="1" dirty="0">
                <a:effectLst>
                  <a:outerShdw blurRad="38100" dist="38100" dir="2700000" algn="tl">
                    <a:srgbClr val="000000">
                      <a:alpha val="43137"/>
                    </a:srgbClr>
                  </a:outerShdw>
                </a:effectLst>
                <a:latin typeface="Arial" pitchFamily="34" charset="0"/>
                <a:cs typeface="Arial" pitchFamily="34" charset="0"/>
              </a:rPr>
              <a:t> al dragostei. Domnul Hristos este marele depozitar al neprihănirii care </a:t>
            </a:r>
            <a:r>
              <a:rPr lang="ro-RO" sz="2000" b="1" dirty="0" err="1">
                <a:effectLst>
                  <a:outerShdw blurRad="38100" dist="38100" dir="2700000" algn="tl">
                    <a:srgbClr val="000000">
                      <a:alpha val="43137"/>
                    </a:srgbClr>
                  </a:outerShdw>
                </a:effectLst>
                <a:latin typeface="Arial" pitchFamily="34" charset="0"/>
                <a:cs typeface="Arial" pitchFamily="34" charset="0"/>
              </a:rPr>
              <a:t>îndreptățește</a:t>
            </a:r>
            <a:r>
              <a:rPr lang="ro-RO" sz="2000" b="1" dirty="0">
                <a:effectLst>
                  <a:outerShdw blurRad="38100" dist="38100" dir="2700000" algn="tl">
                    <a:srgbClr val="000000">
                      <a:alpha val="43137"/>
                    </a:srgbClr>
                  </a:outerShdw>
                </a:effectLst>
                <a:latin typeface="Arial" pitchFamily="34" charset="0"/>
                <a:cs typeface="Arial" pitchFamily="34" charset="0"/>
              </a:rPr>
              <a:t> </a:t>
            </a:r>
            <a:r>
              <a:rPr lang="ro-RO" sz="2000" b="1" dirty="0" err="1">
                <a:effectLst>
                  <a:outerShdw blurRad="38100" dist="38100" dir="2700000" algn="tl">
                    <a:srgbClr val="000000">
                      <a:alpha val="43137"/>
                    </a:srgbClr>
                  </a:outerShdw>
                </a:effectLst>
                <a:latin typeface="Arial" pitchFamily="34" charset="0"/>
                <a:cs typeface="Arial" pitchFamily="34" charset="0"/>
              </a:rPr>
              <a:t>și</a:t>
            </a:r>
            <a:r>
              <a:rPr lang="ro-RO" sz="2000" b="1" dirty="0">
                <a:effectLst>
                  <a:outerShdw blurRad="38100" dist="38100" dir="2700000" algn="tl">
                    <a:srgbClr val="000000">
                      <a:alpha val="43137"/>
                    </a:srgbClr>
                  </a:outerShdw>
                </a:effectLst>
                <a:latin typeface="Arial" pitchFamily="34" charset="0"/>
                <a:cs typeface="Arial" pitchFamily="34" charset="0"/>
              </a:rPr>
              <a:t> al harului care </a:t>
            </a:r>
            <a:r>
              <a:rPr lang="ro-RO" sz="2000" b="1" dirty="0" err="1">
                <a:effectLst>
                  <a:outerShdw blurRad="38100" dist="38100" dir="2700000" algn="tl">
                    <a:srgbClr val="000000">
                      <a:alpha val="43137"/>
                    </a:srgbClr>
                  </a:outerShdw>
                </a:effectLst>
                <a:latin typeface="Arial" pitchFamily="34" charset="0"/>
                <a:cs typeface="Arial" pitchFamily="34" charset="0"/>
              </a:rPr>
              <a:t>sfințește</a:t>
            </a:r>
            <a:r>
              <a:rPr lang="ro-RO" sz="2000" b="1" dirty="0" smtClean="0">
                <a:effectLst>
                  <a:outerShdw blurRad="38100" dist="38100" dir="2700000" algn="tl">
                    <a:srgbClr val="000000">
                      <a:alpha val="43137"/>
                    </a:srgbClr>
                  </a:outerShdw>
                </a:effectLst>
                <a:latin typeface="Arial" pitchFamily="34" charset="0"/>
                <a:cs typeface="Arial" pitchFamily="34" charset="0"/>
              </a:rPr>
              <a:t>.</a:t>
            </a:r>
            <a:r>
              <a:rPr lang="ro-RO" sz="2000" dirty="0" smtClean="0">
                <a:latin typeface="Cooper Black" panose="0208090404030B020404" pitchFamily="18" charset="0"/>
              </a:rPr>
              <a:t>”</a:t>
            </a:r>
            <a:endParaRPr lang="ro-RO" sz="2000" dirty="0">
              <a:latin typeface="Cooper Black" panose="0208090404030B020404" pitchFamily="18" charset="0"/>
            </a:endParaRPr>
          </a:p>
        </p:txBody>
      </p:sp>
      <p:sp>
        <p:nvSpPr>
          <p:cNvPr id="3" name="CuadroTexto 2">
            <a:extLst>
              <a:ext uri="{FF2B5EF4-FFF2-40B4-BE49-F238E27FC236}">
                <a16:creationId xmlns:a16="http://schemas.microsoft.com/office/drawing/2014/main" xmlns="" id="{0A7A9093-361F-45CA-B8D8-C49805A6EE6E}"/>
              </a:ext>
            </a:extLst>
          </p:cNvPr>
          <p:cNvSpPr txBox="1"/>
          <p:nvPr/>
        </p:nvSpPr>
        <p:spPr>
          <a:xfrm>
            <a:off x="0" y="6288663"/>
            <a:ext cx="9144000" cy="338554"/>
          </a:xfrm>
          <a:prstGeom prst="rect">
            <a:avLst/>
          </a:prstGeom>
          <a:noFill/>
        </p:spPr>
        <p:txBody>
          <a:bodyPr wrap="square" rtlCol="0">
            <a:spAutoFit/>
          </a:bodyPr>
          <a:lstStyle/>
          <a:p>
            <a:pPr algn="ctr"/>
            <a:r>
              <a:rPr lang="ro-RO" sz="1600" b="1" dirty="0" err="1" smtClean="0"/>
              <a:t>E.G.W</a:t>
            </a:r>
            <a:r>
              <a:rPr lang="ro-RO" sz="1600" b="1" dirty="0" smtClean="0"/>
              <a:t>. (Solii alese, vol. 1, </a:t>
            </a:r>
            <a:r>
              <a:rPr lang="ro-RO" sz="1600" b="1" dirty="0" smtClean="0"/>
              <a:t>pag</a:t>
            </a:r>
            <a:r>
              <a:rPr lang="ro-RO" sz="1600" b="1" dirty="0" smtClean="0"/>
              <a:t>. 195)</a:t>
            </a:r>
            <a:endParaRPr lang="ro-RO" sz="1600" b="1" dirty="0"/>
          </a:p>
        </p:txBody>
      </p:sp>
    </p:spTree>
    <p:extLst>
      <p:ext uri="{BB962C8B-B14F-4D97-AF65-F5344CB8AC3E}">
        <p14:creationId xmlns:p14="http://schemas.microsoft.com/office/powerpoint/2010/main" xmlns="" val="23782050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60943" y="513520"/>
            <a:ext cx="4028919" cy="5709255"/>
          </a:xfrm>
          <a:prstGeom prst="rect">
            <a:avLst/>
          </a:prstGeom>
        </p:spPr>
        <p:txBody>
          <a:bodyPr wrap="square">
            <a:spAutoFit/>
          </a:bodyPr>
          <a:lstStyle/>
          <a:p>
            <a:pPr algn="ctr">
              <a:spcBef>
                <a:spcPts val="600"/>
              </a:spcBef>
            </a:pPr>
            <a:r>
              <a:rPr lang="ro-RO" sz="2800" b="1" smtClean="0">
                <a:solidFill>
                  <a:prstClr val="white"/>
                </a:solidFill>
                <a:effectLst>
                  <a:outerShdw blurRad="50800" dist="50800" dir="5400000" algn="ctr" rotWithShape="0">
                    <a:prstClr val="black"/>
                  </a:outerShdw>
                </a:effectLst>
                <a:latin typeface="Comic Sans MS" panose="030F0702030302020204" pitchFamily="66" charset="0"/>
              </a:rPr>
              <a:t>“</a:t>
            </a:r>
            <a:r>
              <a:rPr lang="ro-RO" sz="2800" b="1" smtClean="0">
                <a:solidFill>
                  <a:prstClr val="white"/>
                </a:solidFill>
                <a:effectLst>
                  <a:outerShdw blurRad="50800" dist="50800" dir="5400000" algn="ctr" rotWithShape="0">
                    <a:prstClr val="black"/>
                  </a:outerShdw>
                </a:effectLst>
                <a:latin typeface="Comic Sans MS" panose="030F0702030302020204" pitchFamily="66" charset="0"/>
              </a:rPr>
              <a:t>Am fost răstignit împreună cu </a:t>
            </a:r>
            <a:r>
              <a:rPr lang="ro-RO" sz="2800" b="1" smtClean="0">
                <a:solidFill>
                  <a:prstClr val="white"/>
                </a:solidFill>
                <a:effectLst>
                  <a:outerShdw blurRad="50800" dist="50800" dir="5400000" algn="ctr" rotWithShape="0">
                    <a:prstClr val="black"/>
                  </a:outerShdw>
                </a:effectLst>
                <a:latin typeface="Comic Sans MS" panose="030F0702030302020204" pitchFamily="66" charset="0"/>
              </a:rPr>
              <a:t>Hristos</a:t>
            </a:r>
            <a:r>
              <a:rPr lang="ro-RO" sz="2800" b="1" smtClean="0">
                <a:solidFill>
                  <a:prstClr val="white"/>
                </a:solidFill>
                <a:effectLst>
                  <a:outerShdw blurRad="50800" dist="50800" dir="5400000" algn="ctr" rotWithShape="0">
                    <a:prstClr val="black"/>
                  </a:outerShdw>
                </a:effectLst>
                <a:latin typeface="Comic Sans MS" panose="030F0702030302020204" pitchFamily="66" charset="0"/>
              </a:rPr>
              <a:t>, şi </a:t>
            </a:r>
            <a:r>
              <a:rPr lang="ro-RO" sz="2800" b="1" smtClean="0">
                <a:solidFill>
                  <a:prstClr val="white"/>
                </a:solidFill>
                <a:effectLst>
                  <a:outerShdw blurRad="50800" dist="50800" dir="5400000" algn="ctr" rotWithShape="0">
                    <a:prstClr val="black"/>
                  </a:outerShdw>
                </a:effectLst>
                <a:latin typeface="Comic Sans MS" panose="030F0702030302020204" pitchFamily="66" charset="0"/>
              </a:rPr>
              <a:t>trăiesc</a:t>
            </a:r>
            <a:r>
              <a:rPr lang="ro-RO" sz="2800" b="1" smtClean="0">
                <a:solidFill>
                  <a:prstClr val="white"/>
                </a:solidFill>
                <a:effectLst>
                  <a:outerShdw blurRad="50800" dist="50800" dir="5400000" algn="ctr" rotWithShape="0">
                    <a:prstClr val="black"/>
                  </a:outerShdw>
                </a:effectLst>
                <a:latin typeface="Comic Sans MS" panose="030F0702030302020204" pitchFamily="66" charset="0"/>
              </a:rPr>
              <a:t>… dar nu mai trăiesc </a:t>
            </a:r>
            <a:r>
              <a:rPr lang="ro-RO" sz="2800" b="1" smtClean="0">
                <a:solidFill>
                  <a:prstClr val="white"/>
                </a:solidFill>
                <a:effectLst>
                  <a:outerShdw blurRad="50800" dist="50800" dir="5400000" algn="ctr" rotWithShape="0">
                    <a:prstClr val="black"/>
                  </a:outerShdw>
                </a:effectLst>
                <a:latin typeface="Comic Sans MS" panose="030F0702030302020204" pitchFamily="66" charset="0"/>
              </a:rPr>
              <a:t>eu</a:t>
            </a:r>
            <a:r>
              <a:rPr lang="ro-RO" sz="2800" b="1" smtClean="0">
                <a:solidFill>
                  <a:prstClr val="white"/>
                </a:solidFill>
                <a:effectLst>
                  <a:outerShdw blurRad="50800" dist="50800" dir="5400000" algn="ctr" rotWithShape="0">
                    <a:prstClr val="black"/>
                  </a:outerShdw>
                </a:effectLst>
                <a:latin typeface="Comic Sans MS" panose="030F0702030302020204" pitchFamily="66" charset="0"/>
              </a:rPr>
              <a:t>, ci Hristos trăieşte în </a:t>
            </a:r>
            <a:r>
              <a:rPr lang="ro-RO" sz="2800" b="1" smtClean="0">
                <a:solidFill>
                  <a:prstClr val="white"/>
                </a:solidFill>
                <a:effectLst>
                  <a:outerShdw blurRad="50800" dist="50800" dir="5400000" algn="ctr" rotWithShape="0">
                    <a:prstClr val="black"/>
                  </a:outerShdw>
                </a:effectLst>
                <a:latin typeface="Comic Sans MS" panose="030F0702030302020204" pitchFamily="66" charset="0"/>
              </a:rPr>
              <a:t>mine</a:t>
            </a:r>
            <a:r>
              <a:rPr lang="ro-RO" sz="2800" b="1" smtClean="0">
                <a:solidFill>
                  <a:prstClr val="white"/>
                </a:solidFill>
                <a:effectLst>
                  <a:outerShdw blurRad="50800" dist="50800" dir="5400000" algn="ctr" rotWithShape="0">
                    <a:prstClr val="black"/>
                  </a:outerShdw>
                </a:effectLst>
                <a:latin typeface="Comic Sans MS" panose="030F0702030302020204" pitchFamily="66" charset="0"/>
              </a:rPr>
              <a:t>. Şi </a:t>
            </a:r>
            <a:r>
              <a:rPr lang="ro-RO" sz="2800" b="1" smtClean="0">
                <a:solidFill>
                  <a:prstClr val="white"/>
                </a:solidFill>
                <a:effectLst>
                  <a:outerShdw blurRad="50800" dist="50800" dir="5400000" algn="ctr" rotWithShape="0">
                    <a:prstClr val="black"/>
                  </a:outerShdw>
                </a:effectLst>
                <a:latin typeface="Comic Sans MS" panose="030F0702030302020204" pitchFamily="66" charset="0"/>
              </a:rPr>
              <a:t>viaţa</a:t>
            </a:r>
            <a:r>
              <a:rPr lang="ro-RO" sz="2800" b="1" smtClean="0">
                <a:solidFill>
                  <a:prstClr val="white"/>
                </a:solidFill>
                <a:effectLst>
                  <a:outerShdw blurRad="50800" dist="50800" dir="5400000" algn="ctr" rotWithShape="0">
                    <a:prstClr val="black"/>
                  </a:outerShdw>
                </a:effectLst>
                <a:latin typeface="Comic Sans MS" panose="030F0702030302020204" pitchFamily="66" charset="0"/>
              </a:rPr>
              <a:t>, pe care o trăiesc acum în </a:t>
            </a:r>
            <a:r>
              <a:rPr lang="ro-RO" sz="2800" b="1" smtClean="0">
                <a:solidFill>
                  <a:prstClr val="white"/>
                </a:solidFill>
                <a:effectLst>
                  <a:outerShdw blurRad="50800" dist="50800" dir="5400000" algn="ctr" rotWithShape="0">
                    <a:prstClr val="black"/>
                  </a:outerShdw>
                </a:effectLst>
                <a:latin typeface="Comic Sans MS" panose="030F0702030302020204" pitchFamily="66" charset="0"/>
              </a:rPr>
              <a:t>trup</a:t>
            </a:r>
            <a:r>
              <a:rPr lang="ro-RO" sz="2800" b="1" smtClean="0">
                <a:solidFill>
                  <a:prstClr val="white"/>
                </a:solidFill>
                <a:effectLst>
                  <a:outerShdw blurRad="50800" dist="50800" dir="5400000" algn="ctr" rotWithShape="0">
                    <a:prstClr val="black"/>
                  </a:outerShdw>
                </a:effectLst>
                <a:latin typeface="Comic Sans MS" panose="030F0702030302020204" pitchFamily="66" charset="0"/>
              </a:rPr>
              <a:t>, o trăiesc în credinţa în Fiul lui Dumnezeu care m-a iubit şi S-a dat pe Sine însuşi pentru </a:t>
            </a:r>
            <a:r>
              <a:rPr lang="ro-RO" sz="2800" b="1" smtClean="0">
                <a:solidFill>
                  <a:prstClr val="white"/>
                </a:solidFill>
                <a:effectLst>
                  <a:outerShdw blurRad="50800" dist="50800" dir="5400000" algn="ctr" rotWithShape="0">
                    <a:prstClr val="black"/>
                  </a:outerShdw>
                </a:effectLst>
                <a:latin typeface="Comic Sans MS" panose="030F0702030302020204" pitchFamily="66" charset="0"/>
              </a:rPr>
              <a:t>mine.</a:t>
            </a:r>
            <a:r>
              <a:rPr lang="ro-RO" sz="2800" b="1" smtClean="0">
                <a:solidFill>
                  <a:prstClr val="white"/>
                </a:solidFill>
                <a:effectLst>
                  <a:outerShdw blurRad="50800" dist="50800" dir="5400000" algn="ctr" rotWithShape="0">
                    <a:prstClr val="black"/>
                  </a:outerShdw>
                </a:effectLst>
                <a:latin typeface="Comic Sans MS" panose="030F0702030302020204" pitchFamily="66" charset="0"/>
              </a:rPr>
              <a:t>”</a:t>
            </a:r>
            <a:endParaRPr lang="ro-RO" sz="2800" b="1" smtClean="0">
              <a:solidFill>
                <a:prstClr val="white"/>
              </a:solidFill>
              <a:effectLst>
                <a:outerShdw blurRad="50800" dist="50800" dir="5400000" algn="ctr" rotWithShape="0">
                  <a:prstClr val="black"/>
                </a:outerShdw>
              </a:effectLst>
              <a:latin typeface="Comic Sans MS" panose="030F0702030302020204" pitchFamily="66" charset="0"/>
            </a:endParaRPr>
          </a:p>
          <a:p>
            <a:pPr algn="ctr">
              <a:spcBef>
                <a:spcPts val="600"/>
              </a:spcBef>
            </a:pPr>
            <a:r>
              <a:rPr lang="ro-RO" sz="2400" b="1" smtClean="0">
                <a:solidFill>
                  <a:prstClr val="white"/>
                </a:solidFill>
                <a:effectLst>
                  <a:outerShdw blurRad="50800" dist="50800" dir="5400000" algn="ctr" rotWithShape="0">
                    <a:prstClr val="black"/>
                  </a:outerShdw>
                </a:effectLst>
                <a:latin typeface="Comic Sans MS" panose="030F0702030302020204" pitchFamily="66" charset="0"/>
              </a:rPr>
              <a:t>(Galateni</a:t>
            </a:r>
            <a:r>
              <a:rPr lang="ro-RO" sz="2400" b="1" smtClean="0">
                <a:solidFill>
                  <a:prstClr val="white"/>
                </a:solidFill>
                <a:effectLst>
                  <a:outerShdw blurRad="50800" dist="50800" dir="5400000" algn="ctr" rotWithShape="0">
                    <a:prstClr val="black"/>
                  </a:outerShdw>
                </a:effectLst>
                <a:latin typeface="Comic Sans MS" panose="030F0702030302020204" pitchFamily="66" charset="0"/>
              </a:rPr>
              <a:t> </a:t>
            </a:r>
            <a:r>
              <a:rPr lang="ro-RO" sz="2400" b="1" smtClean="0">
                <a:solidFill>
                  <a:prstClr val="white"/>
                </a:solidFill>
                <a:effectLst>
                  <a:outerShdw blurRad="50800" dist="50800" dir="5400000" algn="ctr" rotWithShape="0">
                    <a:prstClr val="black"/>
                  </a:outerShdw>
                </a:effectLst>
                <a:latin typeface="Comic Sans MS" panose="030F0702030302020204" pitchFamily="66" charset="0"/>
              </a:rPr>
              <a:t>2:20</a:t>
            </a:r>
            <a:r>
              <a:rPr lang="ro-RO" sz="2400" b="1" smtClean="0">
                <a:solidFill>
                  <a:prstClr val="white"/>
                </a:solidFill>
                <a:effectLst>
                  <a:outerShdw blurRad="50800" dist="50800" dir="5400000" algn="ctr" rotWithShape="0">
                    <a:prstClr val="black"/>
                  </a:outerShdw>
                </a:effectLst>
                <a:latin typeface="Comic Sans MS" panose="030F0702030302020204" pitchFamily="66" charset="0"/>
              </a:rPr>
              <a:t>) </a:t>
            </a:r>
            <a:endParaRPr lang="ro-RO" sz="2800" b="1">
              <a:solidFill>
                <a:prstClr val="white"/>
              </a:solidFill>
              <a:effectLst>
                <a:outerShdw blurRad="50800" dist="50800" dir="5400000" algn="ctr" rotWithShape="0">
                  <a:prstClr val="black"/>
                </a:outerShdw>
              </a:effectLst>
              <a:latin typeface="Comic Sans MS" panose="030F0702030302020204" pitchFamily="66" charset="0"/>
            </a:endParaRPr>
          </a:p>
        </p:txBody>
      </p:sp>
    </p:spTree>
    <p:extLst>
      <p:ext uri="{BB962C8B-B14F-4D97-AF65-F5344CB8AC3E}">
        <p14:creationId xmlns:p14="http://schemas.microsoft.com/office/powerpoint/2010/main" xmlns="" val="2897865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5346B674-7BDE-4342-9C0E-C1B2684EAECE}"/>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77638" y="112147"/>
            <a:ext cx="4309359" cy="3131389"/>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 name="CuadroTexto 1">
            <a:extLst>
              <a:ext uri="{FF2B5EF4-FFF2-40B4-BE49-F238E27FC236}">
                <a16:creationId xmlns:a16="http://schemas.microsoft.com/office/drawing/2014/main" xmlns="" id="{1D1212FF-A6C4-4A52-886F-B4D1DFB6BFA3}"/>
              </a:ext>
            </a:extLst>
          </p:cNvPr>
          <p:cNvSpPr txBox="1"/>
          <p:nvPr/>
        </p:nvSpPr>
        <p:spPr>
          <a:xfrm>
            <a:off x="500332" y="3347048"/>
            <a:ext cx="4950421" cy="3339376"/>
          </a:xfrm>
          <a:prstGeom prst="rect">
            <a:avLst/>
          </a:prstGeom>
          <a:noFill/>
        </p:spPr>
        <p:txBody>
          <a:bodyPr wrap="square" rtlCol="0">
            <a:spAutoFit/>
          </a:bodyPr>
          <a:lstStyle/>
          <a:p>
            <a:pPr marL="342900" indent="-342900">
              <a:spcBef>
                <a:spcPts val="600"/>
              </a:spcBef>
              <a:buClr>
                <a:srgbClr val="0468B1"/>
              </a:buClr>
              <a:buFont typeface="Wingdings" panose="05000000000000000000" pitchFamily="2" charset="2"/>
              <a:buChar char="V"/>
            </a:pPr>
            <a:r>
              <a:rPr lang="ro-RO" sz="2200" b="1">
                <a:solidFill>
                  <a:schemeClr val="bg1"/>
                </a:solidFill>
                <a:effectLst>
                  <a:glow rad="127000">
                    <a:schemeClr val="tx1"/>
                  </a:glow>
                </a:effectLst>
              </a:rPr>
              <a:t>Ideea </a:t>
            </a:r>
            <a:r>
              <a:rPr lang="ro-RO" sz="2200" b="1">
                <a:solidFill>
                  <a:schemeClr val="bg1"/>
                </a:solidFill>
                <a:effectLst>
                  <a:glow rad="127000">
                    <a:schemeClr val="tx1"/>
                  </a:glow>
                </a:effectLst>
              </a:rPr>
              <a:t>de </a:t>
            </a:r>
            <a:r>
              <a:rPr lang="ro-RO" sz="2200" b="1" smtClean="0">
                <a:solidFill>
                  <a:schemeClr val="bg1"/>
                </a:solidFill>
                <a:effectLst>
                  <a:glow rad="127000">
                    <a:schemeClr val="tx1"/>
                  </a:glow>
                </a:effectLst>
              </a:rPr>
              <a:t>îndreptățire</a:t>
            </a:r>
            <a:r>
              <a:rPr lang="ro-RO" sz="2200" b="1" smtClean="0">
                <a:solidFill>
                  <a:schemeClr val="bg1"/>
                </a:solidFill>
                <a:effectLst>
                  <a:glow rad="127000">
                    <a:schemeClr val="tx1"/>
                  </a:glow>
                </a:effectLst>
              </a:rPr>
              <a:t>.</a:t>
            </a:r>
          </a:p>
          <a:p>
            <a:pPr marL="914400" lvl="1" indent="-457200">
              <a:spcBef>
                <a:spcPts val="600"/>
              </a:spcBef>
              <a:buClr>
                <a:schemeClr val="accent4">
                  <a:lumMod val="40000"/>
                  <a:lumOff val="60000"/>
                </a:schemeClr>
              </a:buClr>
              <a:buFont typeface="+mj-lt"/>
              <a:buAutoNum type="arabicPeriod"/>
            </a:pPr>
            <a:r>
              <a:rPr lang="ro-RO" sz="2200" b="1" smtClean="0">
                <a:solidFill>
                  <a:schemeClr val="bg1"/>
                </a:solidFill>
                <a:effectLst>
                  <a:glow rad="127000">
                    <a:schemeClr val="tx1"/>
                  </a:glow>
                </a:effectLst>
              </a:rPr>
              <a:t>Ce </a:t>
            </a:r>
            <a:r>
              <a:rPr lang="ro-RO" sz="2200" b="1">
                <a:solidFill>
                  <a:schemeClr val="bg1"/>
                </a:solidFill>
                <a:effectLst>
                  <a:glow rad="127000">
                    <a:schemeClr val="tx1"/>
                  </a:glow>
                </a:effectLst>
              </a:rPr>
              <a:t>este </a:t>
            </a:r>
            <a:r>
              <a:rPr lang="ro-RO" sz="2200" b="1" smtClean="0">
                <a:solidFill>
                  <a:schemeClr val="bg1"/>
                </a:solidFill>
                <a:effectLst>
                  <a:glow rad="127000">
                    <a:schemeClr val="tx1"/>
                  </a:glow>
                </a:effectLst>
              </a:rPr>
              <a:t>îndreptățirea</a:t>
            </a:r>
            <a:r>
              <a:rPr lang="ro-RO" sz="2200" b="1" smtClean="0">
                <a:solidFill>
                  <a:schemeClr val="bg1"/>
                </a:solidFill>
                <a:effectLst>
                  <a:glow rad="127000">
                    <a:schemeClr val="tx1"/>
                  </a:glow>
                </a:effectLst>
              </a:rPr>
              <a:t>?</a:t>
            </a:r>
          </a:p>
          <a:p>
            <a:pPr marL="342900" indent="-342900">
              <a:spcBef>
                <a:spcPts val="600"/>
              </a:spcBef>
              <a:buClr>
                <a:srgbClr val="0468B1"/>
              </a:buClr>
              <a:buFont typeface="Wingdings" panose="05000000000000000000" pitchFamily="2" charset="2"/>
              <a:buChar char="V"/>
            </a:pPr>
            <a:r>
              <a:rPr lang="ro-RO" sz="2200" b="1" smtClean="0">
                <a:solidFill>
                  <a:schemeClr val="bg1"/>
                </a:solidFill>
                <a:effectLst>
                  <a:glow rad="127000">
                    <a:schemeClr val="tx1"/>
                  </a:glow>
                </a:effectLst>
              </a:rPr>
              <a:t>Mijloacele </a:t>
            </a:r>
            <a:r>
              <a:rPr lang="ro-RO" sz="2200" b="1">
                <a:solidFill>
                  <a:schemeClr val="bg1"/>
                </a:solidFill>
                <a:effectLst>
                  <a:glow rad="127000">
                    <a:schemeClr val="tx1"/>
                  </a:glow>
                </a:effectLst>
              </a:rPr>
              <a:t>de </a:t>
            </a:r>
            <a:r>
              <a:rPr lang="ro-RO" sz="2200" b="1" smtClean="0">
                <a:solidFill>
                  <a:schemeClr val="bg1"/>
                </a:solidFill>
                <a:effectLst>
                  <a:glow rad="127000">
                    <a:schemeClr val="tx1"/>
                  </a:glow>
                </a:effectLst>
              </a:rPr>
              <a:t>îndreptățire</a:t>
            </a:r>
            <a:r>
              <a:rPr lang="ro-RO" sz="2200" b="1" smtClean="0">
                <a:solidFill>
                  <a:schemeClr val="bg1"/>
                </a:solidFill>
                <a:effectLst>
                  <a:glow rad="127000">
                    <a:schemeClr val="tx1"/>
                  </a:glow>
                </a:effectLst>
              </a:rPr>
              <a:t>.</a:t>
            </a:r>
          </a:p>
          <a:p>
            <a:pPr marL="914400" lvl="1" indent="-457200">
              <a:spcBef>
                <a:spcPts val="600"/>
              </a:spcBef>
              <a:buClr>
                <a:schemeClr val="accent4">
                  <a:lumMod val="40000"/>
                  <a:lumOff val="60000"/>
                </a:schemeClr>
              </a:buClr>
              <a:buFont typeface="+mj-lt"/>
              <a:buAutoNum type="arabicPeriod" startAt="2"/>
            </a:pPr>
            <a:r>
              <a:rPr lang="ro-RO" sz="2200" b="1" smtClean="0">
                <a:solidFill>
                  <a:schemeClr val="bg1"/>
                </a:solidFill>
                <a:effectLst>
                  <a:glow rad="127000">
                    <a:schemeClr val="tx1"/>
                  </a:glow>
                </a:effectLst>
              </a:rPr>
              <a:t>Faptele </a:t>
            </a:r>
            <a:r>
              <a:rPr lang="ro-RO" sz="2200" b="1" smtClean="0">
                <a:solidFill>
                  <a:schemeClr val="bg1"/>
                </a:solidFill>
                <a:effectLst>
                  <a:glow rad="127000">
                    <a:schemeClr val="tx1"/>
                  </a:glow>
                </a:effectLst>
              </a:rPr>
              <a:t>Legii</a:t>
            </a:r>
            <a:r>
              <a:rPr lang="ro-RO" sz="2200" b="1" smtClean="0">
                <a:solidFill>
                  <a:schemeClr val="bg1"/>
                </a:solidFill>
                <a:effectLst>
                  <a:glow rad="127000">
                    <a:schemeClr val="tx1"/>
                  </a:glow>
                </a:effectLst>
              </a:rPr>
              <a:t>.</a:t>
            </a:r>
          </a:p>
          <a:p>
            <a:pPr marL="914400" lvl="1" indent="-457200">
              <a:spcBef>
                <a:spcPts val="600"/>
              </a:spcBef>
              <a:buClr>
                <a:schemeClr val="accent4">
                  <a:lumMod val="40000"/>
                  <a:lumOff val="60000"/>
                </a:schemeClr>
              </a:buClr>
              <a:buFont typeface="+mj-lt"/>
              <a:buAutoNum type="arabicPeriod" startAt="2"/>
            </a:pPr>
            <a:r>
              <a:rPr lang="ro-RO" sz="2200" b="1" smtClean="0">
                <a:solidFill>
                  <a:schemeClr val="bg1"/>
                </a:solidFill>
                <a:effectLst>
                  <a:glow rad="127000">
                    <a:schemeClr val="tx1"/>
                  </a:glow>
                </a:effectLst>
              </a:rPr>
              <a:t>Credința </a:t>
            </a:r>
            <a:r>
              <a:rPr lang="ro-RO" sz="2200" b="1">
                <a:solidFill>
                  <a:schemeClr val="bg1"/>
                </a:solidFill>
                <a:effectLst>
                  <a:glow rad="127000">
                    <a:schemeClr val="tx1"/>
                  </a:glow>
                </a:effectLst>
              </a:rPr>
              <a:t>în </a:t>
            </a:r>
            <a:r>
              <a:rPr lang="ro-RO" sz="2200" b="1">
                <a:solidFill>
                  <a:schemeClr val="bg1"/>
                </a:solidFill>
                <a:effectLst>
                  <a:glow rad="127000">
                    <a:schemeClr val="tx1"/>
                  </a:glow>
                </a:effectLst>
              </a:rPr>
              <a:t>Isus </a:t>
            </a:r>
            <a:r>
              <a:rPr lang="ro-RO" sz="2200" b="1" smtClean="0">
                <a:solidFill>
                  <a:schemeClr val="bg1"/>
                </a:solidFill>
                <a:effectLst>
                  <a:glow rad="127000">
                    <a:schemeClr val="tx1"/>
                  </a:glow>
                </a:effectLst>
              </a:rPr>
              <a:t>Hristos</a:t>
            </a:r>
            <a:r>
              <a:rPr lang="ro-RO" sz="2200" b="1" smtClean="0">
                <a:solidFill>
                  <a:schemeClr val="bg1"/>
                </a:solidFill>
                <a:effectLst>
                  <a:glow rad="127000">
                    <a:schemeClr val="tx1"/>
                  </a:glow>
                </a:effectLst>
              </a:rPr>
              <a:t>.</a:t>
            </a:r>
          </a:p>
          <a:p>
            <a:pPr marL="342900" indent="-342900">
              <a:spcBef>
                <a:spcPts val="600"/>
              </a:spcBef>
              <a:buClr>
                <a:srgbClr val="0468B1"/>
              </a:buClr>
              <a:buFont typeface="Wingdings" panose="05000000000000000000" pitchFamily="2" charset="2"/>
              <a:buChar char="V"/>
            </a:pPr>
            <a:r>
              <a:rPr lang="ro-RO" sz="2200" b="1" smtClean="0">
                <a:solidFill>
                  <a:schemeClr val="bg1"/>
                </a:solidFill>
                <a:effectLst>
                  <a:glow rad="127000">
                    <a:schemeClr val="tx1"/>
                  </a:glow>
                </a:effectLst>
              </a:rPr>
              <a:t>Rezultatul </a:t>
            </a:r>
            <a:r>
              <a:rPr lang="ro-RO" sz="2200" b="1" smtClean="0">
                <a:solidFill>
                  <a:schemeClr val="bg1"/>
                </a:solidFill>
                <a:effectLst>
                  <a:glow rad="127000">
                    <a:schemeClr val="tx1"/>
                  </a:glow>
                </a:effectLst>
              </a:rPr>
              <a:t>îndreptățirii</a:t>
            </a:r>
            <a:r>
              <a:rPr lang="ro-RO" sz="2200" b="1" smtClean="0">
                <a:solidFill>
                  <a:schemeClr val="bg1"/>
                </a:solidFill>
                <a:effectLst>
                  <a:glow rad="127000">
                    <a:schemeClr val="tx1"/>
                  </a:glow>
                </a:effectLst>
              </a:rPr>
              <a:t>.</a:t>
            </a:r>
          </a:p>
          <a:p>
            <a:pPr marL="914400" lvl="1" indent="-457200">
              <a:spcBef>
                <a:spcPts val="600"/>
              </a:spcBef>
              <a:buClr>
                <a:schemeClr val="accent4">
                  <a:lumMod val="40000"/>
                  <a:lumOff val="60000"/>
                </a:schemeClr>
              </a:buClr>
              <a:buFont typeface="+mj-lt"/>
              <a:buAutoNum type="arabicPeriod" startAt="4"/>
            </a:pPr>
            <a:r>
              <a:rPr lang="ro-RO" sz="2200" b="1" smtClean="0">
                <a:solidFill>
                  <a:schemeClr val="bg1"/>
                </a:solidFill>
                <a:effectLst>
                  <a:glow rad="127000">
                    <a:schemeClr val="tx1"/>
                  </a:glow>
                </a:effectLst>
              </a:rPr>
              <a:t>Ascultare </a:t>
            </a:r>
            <a:r>
              <a:rPr lang="ro-RO" sz="2200" b="1">
                <a:solidFill>
                  <a:schemeClr val="bg1"/>
                </a:solidFill>
                <a:effectLst>
                  <a:glow rad="127000">
                    <a:schemeClr val="tx1"/>
                  </a:glow>
                </a:effectLst>
              </a:rPr>
              <a:t>prin </a:t>
            </a:r>
            <a:r>
              <a:rPr lang="ro-RO" sz="2200" b="1" smtClean="0">
                <a:solidFill>
                  <a:schemeClr val="bg1"/>
                </a:solidFill>
                <a:effectLst>
                  <a:glow rad="127000">
                    <a:schemeClr val="tx1"/>
                  </a:glow>
                </a:effectLst>
              </a:rPr>
              <a:t>credință</a:t>
            </a:r>
            <a:r>
              <a:rPr lang="ro-RO" sz="2200" b="1" smtClean="0">
                <a:solidFill>
                  <a:schemeClr val="bg1"/>
                </a:solidFill>
                <a:effectLst>
                  <a:glow rad="127000">
                    <a:schemeClr val="tx1"/>
                  </a:glow>
                </a:effectLst>
              </a:rPr>
              <a:t>.</a:t>
            </a:r>
          </a:p>
          <a:p>
            <a:pPr marL="914400" lvl="1" indent="-457200">
              <a:spcBef>
                <a:spcPts val="600"/>
              </a:spcBef>
              <a:buClr>
                <a:schemeClr val="accent4">
                  <a:lumMod val="40000"/>
                  <a:lumOff val="60000"/>
                </a:schemeClr>
              </a:buClr>
              <a:buFont typeface="+mj-lt"/>
              <a:buAutoNum type="arabicPeriod" startAt="4"/>
            </a:pPr>
            <a:r>
              <a:rPr lang="ro-RO" sz="2200" b="1" smtClean="0">
                <a:solidFill>
                  <a:schemeClr val="bg1"/>
                </a:solidFill>
                <a:effectLst>
                  <a:glow rad="127000">
                    <a:schemeClr val="tx1"/>
                  </a:glow>
                </a:effectLst>
              </a:rPr>
              <a:t>Continuăm </a:t>
            </a:r>
            <a:r>
              <a:rPr lang="ro-RO" sz="2200" b="1">
                <a:solidFill>
                  <a:schemeClr val="bg1"/>
                </a:solidFill>
                <a:effectLst>
                  <a:glow rad="127000">
                    <a:schemeClr val="tx1"/>
                  </a:glow>
                </a:effectLst>
              </a:rPr>
              <a:t>cu </a:t>
            </a:r>
            <a:r>
              <a:rPr lang="ro-RO" sz="2200" b="1" smtClean="0">
                <a:solidFill>
                  <a:schemeClr val="bg1"/>
                </a:solidFill>
                <a:effectLst>
                  <a:glow rad="127000">
                    <a:schemeClr val="tx1"/>
                  </a:glow>
                </a:effectLst>
              </a:rPr>
              <a:t>păcatul</a:t>
            </a:r>
            <a:r>
              <a:rPr lang="ro-RO" sz="2200" b="1" smtClean="0">
                <a:solidFill>
                  <a:schemeClr val="bg1"/>
                </a:solidFill>
                <a:effectLst>
                  <a:glow rad="127000">
                    <a:schemeClr val="tx1"/>
                  </a:glow>
                </a:effectLst>
              </a:rPr>
              <a:t>?</a:t>
            </a:r>
            <a:endParaRPr lang="ro-RO" sz="2200" b="1">
              <a:solidFill>
                <a:schemeClr val="bg1"/>
              </a:solidFill>
              <a:effectLst>
                <a:glow rad="127000">
                  <a:schemeClr val="tx1"/>
                </a:glow>
              </a:effectLst>
            </a:endParaRPr>
          </a:p>
        </p:txBody>
      </p:sp>
      <p:sp>
        <p:nvSpPr>
          <p:cNvPr id="3" name="CuadroTexto 2">
            <a:extLst>
              <a:ext uri="{FF2B5EF4-FFF2-40B4-BE49-F238E27FC236}">
                <a16:creationId xmlns:a16="http://schemas.microsoft.com/office/drawing/2014/main" xmlns="" id="{A5A44C3B-B977-4329-B572-4F10552ACECD}"/>
              </a:ext>
            </a:extLst>
          </p:cNvPr>
          <p:cNvSpPr txBox="1"/>
          <p:nvPr/>
        </p:nvSpPr>
        <p:spPr>
          <a:xfrm>
            <a:off x="4433978" y="328075"/>
            <a:ext cx="4710022" cy="2616101"/>
          </a:xfrm>
          <a:prstGeom prst="rect">
            <a:avLst/>
          </a:prstGeom>
          <a:noFill/>
        </p:spPr>
        <p:txBody>
          <a:bodyPr wrap="square" rIns="36000" rtlCol="0">
            <a:spAutoFit/>
          </a:bodyPr>
          <a:lstStyle/>
          <a:p>
            <a:pPr>
              <a:spcBef>
                <a:spcPts val="600"/>
              </a:spcBef>
            </a:pPr>
            <a:r>
              <a:rPr lang="ro-RO" sz="2200" b="1" dirty="0">
                <a:solidFill>
                  <a:schemeClr val="bg1"/>
                </a:solidFill>
                <a:effectLst>
                  <a:outerShdw blurRad="50800" dist="50800" dir="5400000" algn="ctr" rotWithShape="0">
                    <a:schemeClr val="tx1"/>
                  </a:outerShdw>
                </a:effectLst>
              </a:rPr>
              <a:t>În Galateni </a:t>
            </a:r>
            <a:r>
              <a:rPr lang="ro-RO" sz="2200" b="1" dirty="0" smtClean="0">
                <a:solidFill>
                  <a:schemeClr val="bg1"/>
                </a:solidFill>
                <a:effectLst>
                  <a:outerShdw blurRad="50800" dist="50800" dir="5400000" algn="ctr" rotWithShape="0">
                    <a:schemeClr val="tx1"/>
                  </a:outerShdw>
                </a:effectLst>
              </a:rPr>
              <a:t>2:15-21 sunt </a:t>
            </a:r>
            <a:r>
              <a:rPr lang="ro-RO" sz="2200" b="1" dirty="0">
                <a:solidFill>
                  <a:schemeClr val="bg1"/>
                </a:solidFill>
                <a:effectLst>
                  <a:outerShdw blurRad="50800" dist="50800" dir="5400000" algn="ctr" rotWithShape="0">
                    <a:schemeClr val="tx1"/>
                  </a:outerShdw>
                </a:effectLst>
              </a:rPr>
              <a:t>tratate </a:t>
            </a:r>
            <a:r>
              <a:rPr lang="ro-RO" sz="2200" b="1" dirty="0" err="1">
                <a:solidFill>
                  <a:schemeClr val="bg1"/>
                </a:solidFill>
                <a:effectLst>
                  <a:outerShdw blurRad="50800" dist="50800" dir="5400000" algn="ctr" rotWithShape="0">
                    <a:schemeClr val="tx1"/>
                  </a:outerShdw>
                </a:effectLst>
              </a:rPr>
              <a:t>diferențele</a:t>
            </a:r>
            <a:r>
              <a:rPr lang="ro-RO" sz="2200" b="1" dirty="0">
                <a:solidFill>
                  <a:schemeClr val="bg1"/>
                </a:solidFill>
                <a:effectLst>
                  <a:outerShdw blurRad="50800" dist="50800" dir="5400000" algn="ctr" rotWithShape="0">
                    <a:schemeClr val="tx1"/>
                  </a:outerShdw>
                </a:effectLst>
              </a:rPr>
              <a:t> dintre iudei </a:t>
            </a:r>
            <a:r>
              <a:rPr lang="ro-RO" sz="2200" b="1" dirty="0" err="1">
                <a:solidFill>
                  <a:schemeClr val="bg1"/>
                </a:solidFill>
                <a:effectLst>
                  <a:outerShdw blurRad="50800" dist="50800" dir="5400000" algn="ctr" rotWithShape="0">
                    <a:schemeClr val="tx1"/>
                  </a:outerShdw>
                </a:effectLst>
              </a:rPr>
              <a:t>și</a:t>
            </a:r>
            <a:r>
              <a:rPr lang="ro-RO" sz="2200" b="1" dirty="0">
                <a:solidFill>
                  <a:schemeClr val="bg1"/>
                </a:solidFill>
                <a:effectLst>
                  <a:outerShdw blurRad="50800" dist="50800" dir="5400000" algn="ctr" rotWithShape="0">
                    <a:schemeClr val="tx1"/>
                  </a:outerShdw>
                </a:effectLst>
              </a:rPr>
              <a:t> neamuri. </a:t>
            </a:r>
          </a:p>
          <a:p>
            <a:pPr>
              <a:spcBef>
                <a:spcPts val="600"/>
              </a:spcBef>
            </a:pPr>
            <a:r>
              <a:rPr lang="ro-RO" sz="2200" b="1" dirty="0">
                <a:solidFill>
                  <a:schemeClr val="bg1"/>
                </a:solidFill>
                <a:effectLst>
                  <a:outerShdw blurRad="50800" dist="50800" dir="5400000" algn="ctr" rotWithShape="0">
                    <a:schemeClr val="tx1"/>
                  </a:outerShdw>
                </a:effectLst>
              </a:rPr>
              <a:t>Sunt </a:t>
            </a:r>
            <a:r>
              <a:rPr lang="ro-RO" sz="2200" b="1" dirty="0" err="1">
                <a:solidFill>
                  <a:schemeClr val="bg1"/>
                </a:solidFill>
                <a:effectLst>
                  <a:outerShdw blurRad="50800" dist="50800" dir="5400000" algn="ctr" rotWithShape="0">
                    <a:schemeClr val="tx1"/>
                  </a:outerShdw>
                </a:effectLst>
              </a:rPr>
              <a:t>toți</a:t>
            </a:r>
            <a:r>
              <a:rPr lang="ro-RO" sz="2200" b="1" dirty="0">
                <a:solidFill>
                  <a:schemeClr val="bg1"/>
                </a:solidFill>
                <a:effectLst>
                  <a:outerShdw blurRad="50800" dist="50800" dir="5400000" algn="ctr" rotWithShape="0">
                    <a:schemeClr val="tx1"/>
                  </a:outerShdw>
                </a:effectLst>
              </a:rPr>
              <a:t> </a:t>
            </a:r>
            <a:r>
              <a:rPr lang="ro-RO" sz="2200" b="1" dirty="0" err="1">
                <a:solidFill>
                  <a:schemeClr val="bg1"/>
                </a:solidFill>
                <a:effectLst>
                  <a:outerShdw blurRad="50800" dist="50800" dir="5400000" algn="ctr" rotWithShape="0">
                    <a:schemeClr val="tx1"/>
                  </a:outerShdw>
                </a:effectLst>
              </a:rPr>
              <a:t>îndreptățiți</a:t>
            </a:r>
            <a:r>
              <a:rPr lang="ro-RO" sz="2200" b="1" dirty="0">
                <a:solidFill>
                  <a:schemeClr val="bg1"/>
                </a:solidFill>
                <a:effectLst>
                  <a:outerShdw blurRad="50800" dist="50800" dir="5400000" algn="ctr" rotWithShape="0">
                    <a:schemeClr val="tx1"/>
                  </a:outerShdw>
                </a:effectLst>
              </a:rPr>
              <a:t> în </a:t>
            </a:r>
            <a:r>
              <a:rPr lang="ro-RO" sz="2200" b="1" dirty="0" err="1">
                <a:solidFill>
                  <a:schemeClr val="bg1"/>
                </a:solidFill>
                <a:effectLst>
                  <a:outerShdw blurRad="50800" dist="50800" dir="5400000" algn="ctr" rotWithShape="0">
                    <a:schemeClr val="tx1"/>
                  </a:outerShdw>
                </a:effectLst>
              </a:rPr>
              <a:t>același</a:t>
            </a:r>
            <a:r>
              <a:rPr lang="ro-RO" sz="2200" b="1" dirty="0">
                <a:solidFill>
                  <a:schemeClr val="bg1"/>
                </a:solidFill>
                <a:effectLst>
                  <a:outerShdw blurRad="50800" dist="50800" dir="5400000" algn="ctr" rotWithShape="0">
                    <a:schemeClr val="tx1"/>
                  </a:outerShdw>
                </a:effectLst>
              </a:rPr>
              <a:t> fel? S-au </a:t>
            </a:r>
            <a:r>
              <a:rPr lang="ro-RO" sz="2200" b="1" dirty="0" err="1">
                <a:solidFill>
                  <a:schemeClr val="bg1"/>
                </a:solidFill>
                <a:effectLst>
                  <a:outerShdw blurRad="50800" dist="50800" dir="5400000" algn="ctr" rotWithShape="0">
                    <a:schemeClr val="tx1"/>
                  </a:outerShdw>
                </a:effectLst>
              </a:rPr>
              <a:t>îndreptățit</a:t>
            </a:r>
            <a:r>
              <a:rPr lang="ro-RO" sz="2200" b="1" dirty="0">
                <a:solidFill>
                  <a:schemeClr val="bg1"/>
                </a:solidFill>
                <a:effectLst>
                  <a:outerShdw blurRad="50800" dist="50800" dir="5400000" algn="ctr" rotWithShape="0">
                    <a:schemeClr val="tx1"/>
                  </a:outerShdw>
                </a:effectLst>
              </a:rPr>
              <a:t> neamurile prin </a:t>
            </a:r>
            <a:r>
              <a:rPr lang="ro-RO" sz="2200" b="1" dirty="0" err="1">
                <a:solidFill>
                  <a:schemeClr val="bg1"/>
                </a:solidFill>
                <a:effectLst>
                  <a:outerShdw blurRad="50800" dist="50800" dir="5400000" algn="ctr" rotWithShape="0">
                    <a:schemeClr val="tx1"/>
                  </a:outerShdw>
                </a:effectLst>
              </a:rPr>
              <a:t>credința</a:t>
            </a:r>
            <a:r>
              <a:rPr lang="ro-RO" sz="2200" b="1" dirty="0">
                <a:solidFill>
                  <a:schemeClr val="bg1"/>
                </a:solidFill>
                <a:effectLst>
                  <a:outerShdw blurRad="50800" dist="50800" dir="5400000" algn="ctr" rotWithShape="0">
                    <a:schemeClr val="tx1"/>
                  </a:outerShdw>
                </a:effectLst>
              </a:rPr>
              <a:t> în Isus Hristos </a:t>
            </a:r>
            <a:r>
              <a:rPr lang="ro-RO" sz="2200" b="1" dirty="0" err="1">
                <a:solidFill>
                  <a:schemeClr val="bg1"/>
                </a:solidFill>
                <a:effectLst>
                  <a:outerShdw blurRad="50800" dist="50800" dir="5400000" algn="ctr" rotWithShape="0">
                    <a:schemeClr val="tx1"/>
                  </a:outerShdw>
                </a:effectLst>
              </a:rPr>
              <a:t>și</a:t>
            </a:r>
            <a:r>
              <a:rPr lang="ro-RO" sz="2200" b="1" dirty="0">
                <a:solidFill>
                  <a:schemeClr val="bg1"/>
                </a:solidFill>
                <a:effectLst>
                  <a:outerShdw blurRad="50800" dist="50800" dir="5400000" algn="ctr" rotWithShape="0">
                    <a:schemeClr val="tx1"/>
                  </a:outerShdw>
                </a:effectLst>
              </a:rPr>
              <a:t> iudeii prin faptele Legii?</a:t>
            </a:r>
          </a:p>
          <a:p>
            <a:pPr>
              <a:spcBef>
                <a:spcPts val="600"/>
              </a:spcBef>
            </a:pPr>
            <a:r>
              <a:rPr lang="ro-RO" sz="2200" b="1" dirty="0">
                <a:solidFill>
                  <a:schemeClr val="bg1"/>
                </a:solidFill>
                <a:effectLst>
                  <a:outerShdw blurRad="50800" dist="50800" dir="5400000" algn="ctr" rotWithShape="0">
                    <a:schemeClr val="tx1"/>
                  </a:outerShdw>
                </a:effectLst>
              </a:rPr>
              <a:t>În final, care este baza </a:t>
            </a:r>
            <a:r>
              <a:rPr lang="ro-RO" sz="2200" b="1" dirty="0" err="1">
                <a:solidFill>
                  <a:schemeClr val="bg1"/>
                </a:solidFill>
                <a:effectLst>
                  <a:outerShdw blurRad="50800" dist="50800" dir="5400000" algn="ctr" rotWithShape="0">
                    <a:schemeClr val="tx1"/>
                  </a:outerShdw>
                </a:effectLst>
              </a:rPr>
              <a:t>îndreptățirii</a:t>
            </a:r>
            <a:r>
              <a:rPr lang="ro-RO" sz="2200" b="1" dirty="0">
                <a:solidFill>
                  <a:schemeClr val="bg1"/>
                </a:solidFill>
                <a:effectLst>
                  <a:outerShdw blurRad="50800" dist="50800" dir="5400000" algn="ctr" rotWithShape="0">
                    <a:schemeClr val="tx1"/>
                  </a:outerShdw>
                </a:effectLst>
              </a:rPr>
              <a:t> noastre, a tuturor?</a:t>
            </a:r>
          </a:p>
        </p:txBody>
      </p:sp>
    </p:spTree>
    <p:extLst>
      <p:ext uri="{BB962C8B-B14F-4D97-AF65-F5344CB8AC3E}">
        <p14:creationId xmlns:p14="http://schemas.microsoft.com/office/powerpoint/2010/main" xmlns="" val="42537436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5"/>
                                        </p:tgtEl>
                                      </p:cBhvr>
                                    </p:animEffect>
                                  </p:childTnLst>
                                </p:cTn>
                              </p:par>
                            </p:childTnLst>
                          </p:cTn>
                        </p:par>
                        <p:par>
                          <p:cTn id="22" fill="hold">
                            <p:stCondLst>
                              <p:cond delay="1000"/>
                            </p:stCondLst>
                            <p:childTnLst>
                              <p:par>
                                <p:cTn id="23" presetID="47" presetClass="entr" presetSubtype="0" fill="hold" grpId="0"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0"/>
                                        <p:tgtEl>
                                          <p:spTgt spid="3">
                                            <p:txEl>
                                              <p:pRg st="2" end="2"/>
                                            </p:txEl>
                                          </p:spTgt>
                                        </p:tgtEl>
                                      </p:cBhvr>
                                    </p:animEffect>
                                    <p:anim calcmode="lin" valueType="num">
                                      <p:cBhvr>
                                        <p:cTn id="3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left)">
                                      <p:cBhvr>
                                        <p:cTn id="39" dur="500"/>
                                        <p:tgtEl>
                                          <p:spTgt spid="2">
                                            <p:txEl>
                                              <p:pRg st="0" end="0"/>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
                                            <p:txEl>
                                              <p:pRg st="1" end="1"/>
                                            </p:txEl>
                                          </p:spTgt>
                                        </p:tgtEl>
                                        <p:attrNameLst>
                                          <p:attrName>style.visibility</p:attrName>
                                        </p:attrNameLst>
                                      </p:cBhvr>
                                      <p:to>
                                        <p:strVal val="visible"/>
                                      </p:to>
                                    </p:set>
                                    <p:animEffect transition="in" filter="wipe(left)">
                                      <p:cBhvr>
                                        <p:cTn id="42" dur="500"/>
                                        <p:tgtEl>
                                          <p:spTgt spid="2">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
                                            <p:txEl>
                                              <p:pRg st="2" end="2"/>
                                            </p:txEl>
                                          </p:spTgt>
                                        </p:tgtEl>
                                        <p:attrNameLst>
                                          <p:attrName>style.visibility</p:attrName>
                                        </p:attrNameLst>
                                      </p:cBhvr>
                                      <p:to>
                                        <p:strVal val="visible"/>
                                      </p:to>
                                    </p:set>
                                    <p:animEffect transition="in" filter="wipe(left)">
                                      <p:cBhvr>
                                        <p:cTn id="47" dur="500"/>
                                        <p:tgtEl>
                                          <p:spTgt spid="2">
                                            <p:txEl>
                                              <p:pRg st="2" end="2"/>
                                            </p:txEl>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
                                            <p:txEl>
                                              <p:pRg st="3" end="3"/>
                                            </p:txEl>
                                          </p:spTgt>
                                        </p:tgtEl>
                                        <p:attrNameLst>
                                          <p:attrName>style.visibility</p:attrName>
                                        </p:attrNameLst>
                                      </p:cBhvr>
                                      <p:to>
                                        <p:strVal val="visible"/>
                                      </p:to>
                                    </p:set>
                                    <p:animEffect transition="in" filter="wipe(left)">
                                      <p:cBhvr>
                                        <p:cTn id="50" dur="500"/>
                                        <p:tgtEl>
                                          <p:spTgt spid="2">
                                            <p:txEl>
                                              <p:pRg st="3" end="3"/>
                                            </p:tx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
                                            <p:txEl>
                                              <p:pRg st="4" end="4"/>
                                            </p:txEl>
                                          </p:spTgt>
                                        </p:tgtEl>
                                        <p:attrNameLst>
                                          <p:attrName>style.visibility</p:attrName>
                                        </p:attrNameLst>
                                      </p:cBhvr>
                                      <p:to>
                                        <p:strVal val="visible"/>
                                      </p:to>
                                    </p:set>
                                    <p:animEffect transition="in" filter="wipe(left)">
                                      <p:cBhvr>
                                        <p:cTn id="53" dur="500"/>
                                        <p:tgtEl>
                                          <p:spTgt spid="2">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
                                            <p:txEl>
                                              <p:pRg st="5" end="5"/>
                                            </p:txEl>
                                          </p:spTgt>
                                        </p:tgtEl>
                                        <p:attrNameLst>
                                          <p:attrName>style.visibility</p:attrName>
                                        </p:attrNameLst>
                                      </p:cBhvr>
                                      <p:to>
                                        <p:strVal val="visible"/>
                                      </p:to>
                                    </p:set>
                                    <p:animEffect transition="in" filter="wipe(left)">
                                      <p:cBhvr>
                                        <p:cTn id="58" dur="500"/>
                                        <p:tgtEl>
                                          <p:spTgt spid="2">
                                            <p:txEl>
                                              <p:pRg st="5" end="5"/>
                                            </p:txEl>
                                          </p:spTgt>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
                                            <p:txEl>
                                              <p:pRg st="6" end="6"/>
                                            </p:txEl>
                                          </p:spTgt>
                                        </p:tgtEl>
                                        <p:attrNameLst>
                                          <p:attrName>style.visibility</p:attrName>
                                        </p:attrNameLst>
                                      </p:cBhvr>
                                      <p:to>
                                        <p:strVal val="visible"/>
                                      </p:to>
                                    </p:set>
                                    <p:animEffect transition="in" filter="wipe(left)">
                                      <p:cBhvr>
                                        <p:cTn id="61" dur="500"/>
                                        <p:tgtEl>
                                          <p:spTgt spid="2">
                                            <p:txEl>
                                              <p:pRg st="6" end="6"/>
                                            </p:tx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
                                            <p:txEl>
                                              <p:pRg st="7" end="7"/>
                                            </p:txEl>
                                          </p:spTgt>
                                        </p:tgtEl>
                                        <p:attrNameLst>
                                          <p:attrName>style.visibility</p:attrName>
                                        </p:attrNameLst>
                                      </p:cBhvr>
                                      <p:to>
                                        <p:strVal val="visible"/>
                                      </p:to>
                                    </p:set>
                                    <p:animEffect transition="in" filter="wipe(left)">
                                      <p:cBhvr>
                                        <p:cTn id="64"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ED480290-2261-4790-A0E1-C3787BBA93F7}"/>
              </a:ext>
            </a:extLst>
          </p:cNvPr>
          <p:cNvSpPr/>
          <p:nvPr/>
        </p:nvSpPr>
        <p:spPr>
          <a:xfrm>
            <a:off x="0" y="0"/>
            <a:ext cx="9144000" cy="769441"/>
          </a:xfrm>
          <a:prstGeom prst="rect">
            <a:avLst/>
          </a:prstGeom>
        </p:spPr>
        <p:txBody>
          <a:bodyPr wrap="square">
            <a:spAutoFit/>
            <a:scene3d>
              <a:camera prst="orthographicFront"/>
              <a:lightRig rig="threePt" dir="t"/>
            </a:scene3d>
            <a:sp3d extrusionH="57150" contourW="25400">
              <a:bevelT w="38100" h="38100" prst="convex"/>
              <a:contourClr>
                <a:srgbClr val="D8CBB0"/>
              </a:contourClr>
            </a:sp3d>
          </a:bodyPr>
          <a:lstStyle/>
          <a:p>
            <a:pPr algn="ctr"/>
            <a:r>
              <a:rPr lang="ro-RO" sz="4400" b="1">
                <a:ln w="22225">
                  <a:noFill/>
                  <a:prstDash val="solid"/>
                </a:ln>
                <a:solidFill>
                  <a:srgbClr val="7F0300"/>
                </a:solidFill>
              </a:rPr>
              <a:t>CE </a:t>
            </a:r>
            <a:r>
              <a:rPr lang="ro-RO" sz="4400" b="1">
                <a:ln w="22225">
                  <a:noFill/>
                  <a:prstDash val="solid"/>
                </a:ln>
                <a:solidFill>
                  <a:srgbClr val="7F0300"/>
                </a:solidFill>
              </a:rPr>
              <a:t>ESTE </a:t>
            </a:r>
            <a:r>
              <a:rPr lang="ro-RO" sz="4400" b="1" smtClean="0">
                <a:ln w="22225">
                  <a:noFill/>
                  <a:prstDash val="solid"/>
                </a:ln>
                <a:solidFill>
                  <a:srgbClr val="7F0300"/>
                </a:solidFill>
              </a:rPr>
              <a:t>ÎNDREPTĂȚIREA</a:t>
            </a:r>
            <a:r>
              <a:rPr lang="ro-RO" sz="4400" b="1" smtClean="0">
                <a:ln w="22225">
                  <a:noFill/>
                  <a:prstDash val="solid"/>
                </a:ln>
                <a:solidFill>
                  <a:srgbClr val="7F0300"/>
                </a:solidFill>
              </a:rPr>
              <a:t>?</a:t>
            </a:r>
            <a:endParaRPr lang="ro-RO" sz="4400" b="1">
              <a:ln w="22225">
                <a:noFill/>
                <a:prstDash val="solid"/>
              </a:ln>
              <a:solidFill>
                <a:srgbClr val="7F0300"/>
              </a:solidFill>
            </a:endParaRPr>
          </a:p>
        </p:txBody>
      </p:sp>
      <p:sp>
        <p:nvSpPr>
          <p:cNvPr id="3" name="Rectángulo 2">
            <a:extLst>
              <a:ext uri="{FF2B5EF4-FFF2-40B4-BE49-F238E27FC236}">
                <a16:creationId xmlns:a16="http://schemas.microsoft.com/office/drawing/2014/main" xmlns="" id="{5A96F91C-1858-4162-B30B-132808765C42}"/>
              </a:ext>
            </a:extLst>
          </p:cNvPr>
          <p:cNvSpPr/>
          <p:nvPr/>
        </p:nvSpPr>
        <p:spPr>
          <a:xfrm>
            <a:off x="614149" y="780551"/>
            <a:ext cx="7642747" cy="584775"/>
          </a:xfrm>
          <a:prstGeom prst="rect">
            <a:avLst/>
          </a:prstGeom>
        </p:spPr>
        <p:txBody>
          <a:bodyPr wrap="square">
            <a:spAutoFit/>
          </a:bodyPr>
          <a:lstStyle/>
          <a:p>
            <a:pPr algn="ctr"/>
            <a:r>
              <a:rPr lang="ro-RO" b="1" smtClean="0">
                <a:solidFill>
                  <a:srgbClr val="CFB8A5"/>
                </a:solidFill>
                <a:latin typeface="Comic Sans MS" panose="030F0702030302020204" pitchFamily="66" charset="0"/>
              </a:rPr>
              <a:t>“</a:t>
            </a:r>
            <a:r>
              <a:rPr lang="ro-RO" b="1" smtClean="0">
                <a:solidFill>
                  <a:srgbClr val="CFB8A5"/>
                </a:solidFill>
                <a:latin typeface="Comic Sans MS" panose="030F0702030302020204" pitchFamily="66" charset="0"/>
              </a:rPr>
              <a:t>Noi </a:t>
            </a:r>
            <a:r>
              <a:rPr lang="ro-RO" b="1" smtClean="0">
                <a:solidFill>
                  <a:srgbClr val="CFB8A5"/>
                </a:solidFill>
                <a:latin typeface="Comic Sans MS" panose="030F0702030302020204" pitchFamily="66" charset="0"/>
              </a:rPr>
              <a:t>su</a:t>
            </a:r>
            <a:r>
              <a:rPr lang="ro-RO" b="1" smtClean="0">
                <a:solidFill>
                  <a:srgbClr val="CFB8A5"/>
                </a:solidFill>
                <a:latin typeface="Comic Sans MS" panose="030F0702030302020204" pitchFamily="66" charset="0"/>
              </a:rPr>
              <a:t>ntem Iudei din fire, iar nu păcătoşi dintre </a:t>
            </a:r>
            <a:r>
              <a:rPr lang="ro-RO" b="1" smtClean="0">
                <a:solidFill>
                  <a:srgbClr val="CFB8A5"/>
                </a:solidFill>
                <a:latin typeface="Comic Sans MS" panose="030F0702030302020204" pitchFamily="66" charset="0"/>
              </a:rPr>
              <a:t>Neamuri</a:t>
            </a:r>
            <a:r>
              <a:rPr lang="ro-RO" b="1" smtClean="0">
                <a:solidFill>
                  <a:srgbClr val="CFB8A5"/>
                </a:solidFill>
                <a:latin typeface="Comic Sans MS" panose="030F0702030302020204" pitchFamily="66" charset="0"/>
              </a:rPr>
              <a:t>.</a:t>
            </a:r>
            <a:r>
              <a:rPr lang="ro-RO" b="1" smtClean="0">
                <a:solidFill>
                  <a:srgbClr val="CFB8A5"/>
                </a:solidFill>
                <a:latin typeface="Comic Sans MS" panose="030F0702030302020204" pitchFamily="66" charset="0"/>
              </a:rPr>
              <a:t>” </a:t>
            </a:r>
            <a:r>
              <a:rPr lang="ro-RO" sz="1400" b="1" smtClean="0">
                <a:solidFill>
                  <a:srgbClr val="CFB8A5"/>
                </a:solidFill>
                <a:latin typeface="Comic Sans MS" panose="030F0702030302020204" pitchFamily="66" charset="0"/>
              </a:rPr>
              <a:t>(Galateni</a:t>
            </a:r>
            <a:r>
              <a:rPr lang="ro-RO" sz="1400" b="1" smtClean="0">
                <a:solidFill>
                  <a:srgbClr val="CFB8A5"/>
                </a:solidFill>
                <a:latin typeface="Comic Sans MS" panose="030F0702030302020204" pitchFamily="66" charset="0"/>
              </a:rPr>
              <a:t> </a:t>
            </a:r>
            <a:r>
              <a:rPr lang="ro-RO" sz="1400" b="1" smtClean="0">
                <a:solidFill>
                  <a:srgbClr val="CFB8A5"/>
                </a:solidFill>
                <a:latin typeface="Comic Sans MS" panose="030F0702030302020204" pitchFamily="66" charset="0"/>
              </a:rPr>
              <a:t>2:15)</a:t>
            </a:r>
            <a:endParaRPr lang="ro-RO" sz="1400" b="1">
              <a:solidFill>
                <a:srgbClr val="CFB8A5"/>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B2B673E9-88A5-40F1-967F-BCE8246B1602}"/>
              </a:ext>
            </a:extLst>
          </p:cNvPr>
          <p:cNvSpPr txBox="1"/>
          <p:nvPr/>
        </p:nvSpPr>
        <p:spPr>
          <a:xfrm>
            <a:off x="4797789" y="1535505"/>
            <a:ext cx="4346211" cy="3323987"/>
          </a:xfrm>
          <a:prstGeom prst="rect">
            <a:avLst/>
          </a:prstGeom>
          <a:noFill/>
        </p:spPr>
        <p:txBody>
          <a:bodyPr wrap="square" rtlCol="0">
            <a:spAutoFit/>
          </a:bodyPr>
          <a:lstStyle/>
          <a:p>
            <a:pPr>
              <a:spcBef>
                <a:spcPts val="600"/>
              </a:spcBef>
            </a:pPr>
            <a:r>
              <a:rPr lang="ro-RO" sz="2000" b="1">
                <a:solidFill>
                  <a:schemeClr val="bg1"/>
                </a:solidFill>
                <a:effectLst>
                  <a:glow rad="127000">
                    <a:schemeClr val="tx1"/>
                  </a:glow>
                </a:effectLst>
              </a:rPr>
              <a:t>Iudeii erau cei care au primit legământul, moștenitorii făgăduinței, cei chemați să fie sfinți, poporul ales de Dumnezeu. Neamurile, din contră, erau păcătoși, atâta timp cât ignorau </a:t>
            </a:r>
            <a:r>
              <a:rPr lang="ro-RO" sz="2000" b="1">
                <a:solidFill>
                  <a:schemeClr val="bg1"/>
                </a:solidFill>
                <a:effectLst>
                  <a:glow rad="127000">
                    <a:schemeClr val="tx1"/>
                  </a:glow>
                </a:effectLst>
              </a:rPr>
              <a:t>Legea </a:t>
            </a:r>
            <a:r>
              <a:rPr lang="ro-RO" sz="2000" b="1" smtClean="0">
                <a:solidFill>
                  <a:schemeClr val="bg1"/>
                </a:solidFill>
                <a:effectLst>
                  <a:glow rad="127000">
                    <a:schemeClr val="tx1"/>
                  </a:glow>
                </a:effectLst>
              </a:rPr>
              <a:t>divină</a:t>
            </a:r>
            <a:r>
              <a:rPr lang="ro-RO" sz="2000" b="1" smtClean="0">
                <a:solidFill>
                  <a:schemeClr val="bg1"/>
                </a:solidFill>
                <a:effectLst>
                  <a:glow rad="127000">
                    <a:schemeClr val="tx1"/>
                  </a:glow>
                </a:effectLst>
              </a:rPr>
              <a:t>.</a:t>
            </a:r>
          </a:p>
          <a:p>
            <a:pPr>
              <a:spcBef>
                <a:spcPts val="600"/>
              </a:spcBef>
            </a:pPr>
            <a:r>
              <a:rPr lang="ro-RO" sz="2000" b="1" smtClean="0">
                <a:solidFill>
                  <a:schemeClr val="bg1"/>
                </a:solidFill>
                <a:effectLst>
                  <a:glow rad="127000">
                    <a:schemeClr val="tx1"/>
                  </a:glow>
                </a:effectLst>
              </a:rPr>
              <a:t>Dar </a:t>
            </a:r>
            <a:r>
              <a:rPr lang="ro-RO" sz="2000" b="1">
                <a:solidFill>
                  <a:schemeClr val="bg1"/>
                </a:solidFill>
                <a:effectLst>
                  <a:glow rad="127000">
                    <a:schemeClr val="tx1"/>
                  </a:glow>
                </a:effectLst>
              </a:rPr>
              <a:t>Pavel a lăsat clar că, atât unii, cât și alții, au nevoie să fie </a:t>
            </a:r>
            <a:r>
              <a:rPr lang="ro-RO" sz="2000" b="1">
                <a:solidFill>
                  <a:schemeClr val="bg1"/>
                </a:solidFill>
                <a:effectLst>
                  <a:glow rad="127000">
                    <a:schemeClr val="tx1"/>
                  </a:glow>
                </a:effectLst>
              </a:rPr>
              <a:t>îndreptățiți </a:t>
            </a:r>
            <a:r>
              <a:rPr lang="ro-RO" sz="2000" b="1" smtClean="0">
                <a:solidFill>
                  <a:schemeClr val="bg1"/>
                </a:solidFill>
                <a:effectLst>
                  <a:glow rad="127000">
                    <a:schemeClr val="tx1"/>
                  </a:glow>
                </a:effectLst>
              </a:rPr>
              <a:t>, (adică</a:t>
            </a:r>
            <a:r>
              <a:rPr lang="ro-RO" sz="2000" b="1">
                <a:solidFill>
                  <a:schemeClr val="bg1"/>
                </a:solidFill>
                <a:effectLst>
                  <a:glow rad="127000">
                    <a:schemeClr val="tx1"/>
                  </a:glow>
                </a:effectLst>
              </a:rPr>
              <a:t>, să fie </a:t>
            </a:r>
            <a:r>
              <a:rPr lang="ro-RO" sz="2000" b="1">
                <a:solidFill>
                  <a:schemeClr val="bg1"/>
                </a:solidFill>
                <a:effectLst>
                  <a:glow rad="127000">
                    <a:schemeClr val="tx1"/>
                  </a:glow>
                </a:effectLst>
              </a:rPr>
              <a:t>declarați </a:t>
            </a:r>
            <a:r>
              <a:rPr lang="ro-RO" sz="2000" b="1" smtClean="0">
                <a:solidFill>
                  <a:schemeClr val="bg1"/>
                </a:solidFill>
                <a:effectLst>
                  <a:glow rad="127000">
                    <a:schemeClr val="tx1"/>
                  </a:glow>
                </a:effectLst>
              </a:rPr>
              <a:t>neprihăniți</a:t>
            </a:r>
            <a:r>
              <a:rPr lang="ro-RO" sz="2000" b="1" smtClean="0">
                <a:solidFill>
                  <a:schemeClr val="bg1"/>
                </a:solidFill>
                <a:effectLst>
                  <a:glow rad="127000">
                    <a:schemeClr val="tx1"/>
                  </a:glow>
                </a:effectLst>
              </a:rPr>
              <a:t>).</a:t>
            </a:r>
          </a:p>
          <a:p>
            <a:pPr>
              <a:spcBef>
                <a:spcPts val="600"/>
              </a:spcBef>
            </a:pPr>
            <a:r>
              <a:rPr lang="ro-RO" sz="2000" b="1" smtClean="0">
                <a:solidFill>
                  <a:schemeClr val="bg1"/>
                </a:solidFill>
                <a:effectLst>
                  <a:glow rad="127000">
                    <a:schemeClr val="tx1"/>
                  </a:glow>
                </a:effectLst>
              </a:rPr>
              <a:t>Ce </a:t>
            </a:r>
            <a:r>
              <a:rPr lang="ro-RO" sz="2000" b="1">
                <a:solidFill>
                  <a:schemeClr val="bg1"/>
                </a:solidFill>
                <a:effectLst>
                  <a:glow rad="127000">
                    <a:schemeClr val="tx1"/>
                  </a:glow>
                </a:effectLst>
              </a:rPr>
              <a:t>implică </a:t>
            </a:r>
            <a:r>
              <a:rPr lang="ro-RO" sz="2000" b="1" smtClean="0">
                <a:solidFill>
                  <a:schemeClr val="bg1"/>
                </a:solidFill>
                <a:effectLst>
                  <a:glow rad="127000">
                    <a:schemeClr val="tx1"/>
                  </a:glow>
                </a:effectLst>
              </a:rPr>
              <a:t>îndreptățirea</a:t>
            </a:r>
            <a:r>
              <a:rPr lang="ro-RO" sz="2000" b="1" smtClean="0">
                <a:solidFill>
                  <a:schemeClr val="bg1"/>
                </a:solidFill>
                <a:effectLst>
                  <a:glow rad="127000">
                    <a:schemeClr val="tx1"/>
                  </a:glow>
                </a:effectLst>
              </a:rPr>
              <a:t>?</a:t>
            </a:r>
            <a:endParaRPr lang="ro-RO" sz="2000" b="1">
              <a:solidFill>
                <a:schemeClr val="bg1"/>
              </a:solidFill>
              <a:effectLst>
                <a:glow rad="127000">
                  <a:schemeClr val="tx1"/>
                </a:glow>
              </a:effectLst>
            </a:endParaRPr>
          </a:p>
        </p:txBody>
      </p:sp>
      <p:sp>
        <p:nvSpPr>
          <p:cNvPr id="5" name="CuadroTexto 4">
            <a:extLst>
              <a:ext uri="{FF2B5EF4-FFF2-40B4-BE49-F238E27FC236}">
                <a16:creationId xmlns:a16="http://schemas.microsoft.com/office/drawing/2014/main" xmlns="" id="{5932D07C-4BAC-445B-A77F-1614CC3D2240}"/>
              </a:ext>
            </a:extLst>
          </p:cNvPr>
          <p:cNvSpPr txBox="1"/>
          <p:nvPr/>
        </p:nvSpPr>
        <p:spPr>
          <a:xfrm>
            <a:off x="4265749" y="4859492"/>
            <a:ext cx="4878251" cy="1938992"/>
          </a:xfrm>
          <a:prstGeom prst="rect">
            <a:avLst/>
          </a:prstGeom>
          <a:noFill/>
        </p:spPr>
        <p:txBody>
          <a:bodyPr wrap="square" rtlCol="0">
            <a:spAutoFit/>
          </a:bodyPr>
          <a:lstStyle/>
          <a:p>
            <a:pPr>
              <a:buClr>
                <a:srgbClr val="7F0300"/>
              </a:buClr>
            </a:pPr>
            <a:r>
              <a:rPr lang="ro-RO" sz="2000" b="1">
                <a:solidFill>
                  <a:schemeClr val="bg1"/>
                </a:solidFill>
                <a:effectLst>
                  <a:glow rad="127000">
                    <a:schemeClr val="tx1"/>
                  </a:glow>
                </a:effectLst>
              </a:rPr>
              <a:t>Este </a:t>
            </a:r>
            <a:r>
              <a:rPr lang="ro-RO" sz="2000" b="1">
                <a:solidFill>
                  <a:schemeClr val="bg1"/>
                </a:solidFill>
                <a:effectLst>
                  <a:glow rad="127000">
                    <a:schemeClr val="tx1"/>
                  </a:glow>
                </a:effectLst>
              </a:rPr>
              <a:t>contrară </a:t>
            </a:r>
            <a:r>
              <a:rPr lang="ro-RO" sz="2000" b="1" smtClean="0">
                <a:solidFill>
                  <a:schemeClr val="bg1"/>
                </a:solidFill>
                <a:effectLst>
                  <a:glow rad="127000">
                    <a:schemeClr val="tx1"/>
                  </a:glow>
                </a:effectLst>
              </a:rPr>
              <a:t>condamnării</a:t>
            </a:r>
            <a:r>
              <a:rPr lang="ro-RO" sz="2000" b="1" smtClean="0">
                <a:solidFill>
                  <a:schemeClr val="bg1"/>
                </a:solidFill>
                <a:effectLst>
                  <a:glow rad="127000">
                    <a:schemeClr val="tx1"/>
                  </a:glow>
                </a:effectLst>
              </a:rPr>
              <a:t>. Persoana </a:t>
            </a:r>
            <a:r>
              <a:rPr lang="ro-RO" sz="2000" b="1">
                <a:solidFill>
                  <a:schemeClr val="bg1"/>
                </a:solidFill>
                <a:effectLst>
                  <a:glow rad="127000">
                    <a:schemeClr val="tx1"/>
                  </a:glow>
                </a:effectLst>
              </a:rPr>
              <a:t>în cauză nu este doar iertată, ci este și declarată dreaptă, </a:t>
            </a:r>
            <a:r>
              <a:rPr lang="ro-RO" sz="2000" b="1">
                <a:solidFill>
                  <a:schemeClr val="bg1"/>
                </a:solidFill>
                <a:effectLst>
                  <a:glow rad="127000">
                    <a:schemeClr val="tx1"/>
                  </a:glow>
                </a:effectLst>
              </a:rPr>
              <a:t>nevinovată </a:t>
            </a:r>
            <a:r>
              <a:rPr lang="ro-RO" sz="2000" b="1" smtClean="0">
                <a:solidFill>
                  <a:schemeClr val="bg1"/>
                </a:solidFill>
                <a:effectLst>
                  <a:glow rad="127000">
                    <a:schemeClr val="tx1"/>
                  </a:glow>
                </a:effectLst>
              </a:rPr>
              <a:t>(</a:t>
            </a:r>
            <a:r>
              <a:rPr lang="ro-RO" sz="2000" b="1" smtClean="0">
                <a:solidFill>
                  <a:schemeClr val="bg1"/>
                </a:solidFill>
                <a:effectLst>
                  <a:glow rad="127000">
                    <a:schemeClr val="tx1"/>
                  </a:glow>
                </a:effectLst>
              </a:rPr>
              <a:t>Deuteronomul </a:t>
            </a:r>
            <a:r>
              <a:rPr lang="ro-RO" sz="2000" b="1" smtClean="0">
                <a:solidFill>
                  <a:schemeClr val="bg1"/>
                </a:solidFill>
                <a:effectLst>
                  <a:glow rad="127000">
                    <a:schemeClr val="tx1"/>
                  </a:glow>
                </a:effectLst>
              </a:rPr>
              <a:t>25:1).</a:t>
            </a:r>
          </a:p>
          <a:p>
            <a:pPr>
              <a:buClr>
                <a:srgbClr val="7F0300"/>
              </a:buClr>
            </a:pPr>
            <a:r>
              <a:rPr lang="ro-RO" sz="2000" b="1" smtClean="0">
                <a:solidFill>
                  <a:schemeClr val="bg1"/>
                </a:solidFill>
                <a:effectLst>
                  <a:glow rad="127000">
                    <a:schemeClr val="tx1"/>
                  </a:glow>
                </a:effectLst>
              </a:rPr>
              <a:t>Implică </a:t>
            </a:r>
            <a:r>
              <a:rPr lang="ro-RO" sz="2000" b="1">
                <a:solidFill>
                  <a:schemeClr val="bg1"/>
                </a:solidFill>
                <a:effectLst>
                  <a:glow rad="127000">
                    <a:schemeClr val="tx1"/>
                  </a:glow>
                </a:effectLst>
              </a:rPr>
              <a:t>a fi parte din poporul </a:t>
            </a:r>
            <a:r>
              <a:rPr lang="ro-RO" sz="2000" b="1">
                <a:solidFill>
                  <a:schemeClr val="bg1"/>
                </a:solidFill>
                <a:effectLst>
                  <a:glow rad="127000">
                    <a:schemeClr val="tx1"/>
                  </a:glow>
                </a:effectLst>
              </a:rPr>
              <a:t>lui </a:t>
            </a:r>
            <a:r>
              <a:rPr lang="ro-RO" sz="2000" b="1" smtClean="0">
                <a:solidFill>
                  <a:schemeClr val="bg1"/>
                </a:solidFill>
                <a:effectLst>
                  <a:glow rad="127000">
                    <a:schemeClr val="tx1"/>
                  </a:glow>
                </a:effectLst>
              </a:rPr>
              <a:t>Dumnezeu</a:t>
            </a:r>
            <a:r>
              <a:rPr lang="ro-RO" sz="2000" b="1" smtClean="0">
                <a:solidFill>
                  <a:schemeClr val="bg1"/>
                </a:solidFill>
                <a:effectLst>
                  <a:glow rad="127000">
                    <a:schemeClr val="tx1"/>
                  </a:glow>
                </a:effectLst>
              </a:rPr>
              <a:t>.</a:t>
            </a:r>
          </a:p>
          <a:p>
            <a:pPr>
              <a:buClr>
                <a:srgbClr val="7F0300"/>
              </a:buClr>
            </a:pPr>
            <a:r>
              <a:rPr lang="ro-RO" sz="2000" b="1" smtClean="0">
                <a:solidFill>
                  <a:schemeClr val="bg1"/>
                </a:solidFill>
                <a:effectLst>
                  <a:glow rad="127000">
                    <a:schemeClr val="tx1"/>
                  </a:glow>
                </a:effectLst>
              </a:rPr>
              <a:t>Este </a:t>
            </a:r>
            <a:r>
              <a:rPr lang="ro-RO" sz="2000" b="1">
                <a:solidFill>
                  <a:schemeClr val="bg1"/>
                </a:solidFill>
                <a:effectLst>
                  <a:glow rad="127000">
                    <a:schemeClr val="tx1"/>
                  </a:glow>
                </a:effectLst>
              </a:rPr>
              <a:t>relația cu Dumnezeu și legământul </a:t>
            </a:r>
            <a:r>
              <a:rPr lang="ro-RO" sz="2000" b="1">
                <a:solidFill>
                  <a:schemeClr val="bg1"/>
                </a:solidFill>
                <a:effectLst>
                  <a:glow rad="127000">
                    <a:schemeClr val="tx1"/>
                  </a:glow>
                </a:effectLst>
              </a:rPr>
              <a:t>Său</a:t>
            </a:r>
            <a:r>
              <a:rPr lang="ro-RO" sz="2000" b="1" smtClean="0">
                <a:solidFill>
                  <a:schemeClr val="bg1"/>
                </a:solidFill>
                <a:effectLst>
                  <a:glow rad="127000">
                    <a:schemeClr val="tx1"/>
                  </a:glow>
                </a:effectLst>
              </a:rPr>
              <a:t>.</a:t>
            </a:r>
            <a:endParaRPr lang="ro-RO" sz="2000" b="1">
              <a:solidFill>
                <a:schemeClr val="bg1"/>
              </a:solidFill>
              <a:effectLst>
                <a:glow rad="127000">
                  <a:schemeClr val="tx1"/>
                </a:glow>
              </a:effectLst>
            </a:endParaRPr>
          </a:p>
        </p:txBody>
      </p:sp>
      <p:sp>
        <p:nvSpPr>
          <p:cNvPr id="6" name="CuadroTexto 5">
            <a:extLst>
              <a:ext uri="{FF2B5EF4-FFF2-40B4-BE49-F238E27FC236}">
                <a16:creationId xmlns:a16="http://schemas.microsoft.com/office/drawing/2014/main" xmlns="" id="{707561F8-6594-4109-91C9-DD21C8DD2CF2}"/>
              </a:ext>
            </a:extLst>
          </p:cNvPr>
          <p:cNvSpPr txBox="1"/>
          <p:nvPr/>
        </p:nvSpPr>
        <p:spPr>
          <a:xfrm rot="161367">
            <a:off x="1354350" y="5563094"/>
            <a:ext cx="2432648" cy="951548"/>
          </a:xfrm>
          <a:prstGeom prst="roundRect">
            <a:avLst>
              <a:gd name="adj" fmla="val 23000"/>
            </a:avLst>
          </a:prstGeom>
          <a:solidFill>
            <a:srgbClr val="C8B690">
              <a:alpha val="38000"/>
            </a:srgbClr>
          </a:solidFill>
          <a:ln w="19050">
            <a:solidFill>
              <a:srgbClr val="7F0300"/>
            </a:solidFill>
          </a:ln>
          <a:scene3d>
            <a:camera prst="isometricTopUp"/>
            <a:lightRig rig="threePt" dir="t"/>
          </a:scene3d>
        </p:spPr>
        <p:txBody>
          <a:bodyPr wrap="square" rtlCol="0">
            <a:spAutoFit/>
          </a:bodyPr>
          <a:lstStyle/>
          <a:p>
            <a:pPr algn="ctr"/>
            <a:r>
              <a:rPr lang="ro-RO" sz="4800" b="1" dirty="0">
                <a:solidFill>
                  <a:srgbClr val="7F0300"/>
                </a:solidFill>
                <a:latin typeface="Modern No. 20" panose="02070704070505020303" pitchFamily="18" charset="0"/>
              </a:rPr>
              <a:t>DREPT</a:t>
            </a:r>
          </a:p>
        </p:txBody>
      </p:sp>
      <p:pic>
        <p:nvPicPr>
          <p:cNvPr id="8" name="Gráfico 7" descr="Martillo de juez">
            <a:extLst>
              <a:ext uri="{FF2B5EF4-FFF2-40B4-BE49-F238E27FC236}">
                <a16:creationId xmlns:a16="http://schemas.microsoft.com/office/drawing/2014/main" xmlns="" id="{191CAAC2-8940-4F08-B920-750DE561B824}"/>
              </a:ext>
            </a:extLst>
          </p:cNvPr>
          <p:cNvPicPr>
            <a:picLocks noChangeAspect="1"/>
          </p:cNvPicPr>
          <p:nvPr/>
        </p:nvPicPr>
        <p:blipFill>
          <a:blip r:embed="rId3" cstate="email">
            <a:extLst>
              <a:ext uri="{28A0092B-C50C-407E-A947-70E740481C1C}">
                <a14:useLocalDpi xmlns:a14="http://schemas.microsoft.com/office/drawing/2010/main" xmlns=""/>
              </a:ext>
              <a:ext uri="{96DAC541-7B7A-43D3-8B79-37D633B846F1}">
                <asvg:svgBlip xmlns:asvg="http://schemas.microsoft.com/office/drawing/2016/SVG/main" xmlns="" r:embed="rId4"/>
              </a:ext>
            </a:extLst>
          </a:blip>
          <a:stretch>
            <a:fillRect/>
          </a:stretch>
        </p:blipFill>
        <p:spPr>
          <a:xfrm flipH="1">
            <a:off x="4013091" y="6450816"/>
            <a:ext cx="355697" cy="355697"/>
          </a:xfrm>
          <a:prstGeom prst="rect">
            <a:avLst/>
          </a:prstGeom>
        </p:spPr>
      </p:pic>
      <p:pic>
        <p:nvPicPr>
          <p:cNvPr id="9" name="Gráfico 8" descr="Martillo de juez">
            <a:extLst>
              <a:ext uri="{FF2B5EF4-FFF2-40B4-BE49-F238E27FC236}">
                <a16:creationId xmlns:a16="http://schemas.microsoft.com/office/drawing/2014/main" xmlns="" id="{F4364679-BEC4-4B3A-9FC9-5DB05B3F7903}"/>
              </a:ext>
            </a:extLst>
          </p:cNvPr>
          <p:cNvPicPr>
            <a:picLocks noChangeAspect="1"/>
          </p:cNvPicPr>
          <p:nvPr/>
        </p:nvPicPr>
        <p:blipFill>
          <a:blip r:embed="rId3" cstate="email">
            <a:extLst>
              <a:ext uri="{28A0092B-C50C-407E-A947-70E740481C1C}">
                <a14:useLocalDpi xmlns:a14="http://schemas.microsoft.com/office/drawing/2010/main" xmlns=""/>
              </a:ext>
              <a:ext uri="{96DAC541-7B7A-43D3-8B79-37D633B846F1}">
                <asvg:svgBlip xmlns:asvg="http://schemas.microsoft.com/office/drawing/2016/SVG/main" xmlns="" r:embed="rId4"/>
              </a:ext>
            </a:extLst>
          </a:blip>
          <a:stretch>
            <a:fillRect/>
          </a:stretch>
        </p:blipFill>
        <p:spPr>
          <a:xfrm flipH="1">
            <a:off x="4013092" y="6095119"/>
            <a:ext cx="355697" cy="355697"/>
          </a:xfrm>
          <a:prstGeom prst="rect">
            <a:avLst/>
          </a:prstGeom>
        </p:spPr>
      </p:pic>
      <p:pic>
        <p:nvPicPr>
          <p:cNvPr id="10" name="Gráfico 9" descr="Martillo de juez">
            <a:extLst>
              <a:ext uri="{FF2B5EF4-FFF2-40B4-BE49-F238E27FC236}">
                <a16:creationId xmlns:a16="http://schemas.microsoft.com/office/drawing/2014/main" xmlns="" id="{8A4A15A7-FAEA-4514-9B2F-345824AEA268}"/>
              </a:ext>
            </a:extLst>
          </p:cNvPr>
          <p:cNvPicPr>
            <a:picLocks noChangeAspect="1"/>
          </p:cNvPicPr>
          <p:nvPr/>
        </p:nvPicPr>
        <p:blipFill>
          <a:blip r:embed="rId3" cstate="email">
            <a:extLst>
              <a:ext uri="{28A0092B-C50C-407E-A947-70E740481C1C}">
                <a14:useLocalDpi xmlns:a14="http://schemas.microsoft.com/office/drawing/2010/main" xmlns=""/>
              </a:ext>
              <a:ext uri="{96DAC541-7B7A-43D3-8B79-37D633B846F1}">
                <asvg:svgBlip xmlns:asvg="http://schemas.microsoft.com/office/drawing/2016/SVG/main" xmlns="" r:embed="rId4"/>
              </a:ext>
            </a:extLst>
          </a:blip>
          <a:stretch>
            <a:fillRect/>
          </a:stretch>
        </p:blipFill>
        <p:spPr>
          <a:xfrm flipH="1">
            <a:off x="4013093" y="4926898"/>
            <a:ext cx="355697" cy="355697"/>
          </a:xfrm>
          <a:prstGeom prst="rect">
            <a:avLst/>
          </a:prstGeom>
        </p:spPr>
      </p:pic>
    </p:spTree>
    <p:extLst>
      <p:ext uri="{BB962C8B-B14F-4D97-AF65-F5344CB8AC3E}">
        <p14:creationId xmlns:p14="http://schemas.microsoft.com/office/powerpoint/2010/main" xmlns="" val="16925093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80">
                                          <p:stCondLst>
                                            <p:cond delay="0"/>
                                          </p:stCondLst>
                                        </p:cTn>
                                        <p:tgtEl>
                                          <p:spTgt spid="6"/>
                                        </p:tgtEl>
                                      </p:cBhvr>
                                    </p:animEffect>
                                    <p:anim calcmode="lin" valueType="num">
                                      <p:cBhvr>
                                        <p:cTn id="2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4" dur="26">
                                          <p:stCondLst>
                                            <p:cond delay="650"/>
                                          </p:stCondLst>
                                        </p:cTn>
                                        <p:tgtEl>
                                          <p:spTgt spid="6"/>
                                        </p:tgtEl>
                                      </p:cBhvr>
                                      <p:to x="100000" y="60000"/>
                                    </p:animScale>
                                    <p:animScale>
                                      <p:cBhvr>
                                        <p:cTn id="35" dur="166" decel="50000">
                                          <p:stCondLst>
                                            <p:cond delay="676"/>
                                          </p:stCondLst>
                                        </p:cTn>
                                        <p:tgtEl>
                                          <p:spTgt spid="6"/>
                                        </p:tgtEl>
                                      </p:cBhvr>
                                      <p:to x="100000" y="100000"/>
                                    </p:animScale>
                                    <p:animScale>
                                      <p:cBhvr>
                                        <p:cTn id="36" dur="26">
                                          <p:stCondLst>
                                            <p:cond delay="1312"/>
                                          </p:stCondLst>
                                        </p:cTn>
                                        <p:tgtEl>
                                          <p:spTgt spid="6"/>
                                        </p:tgtEl>
                                      </p:cBhvr>
                                      <p:to x="100000" y="80000"/>
                                    </p:animScale>
                                    <p:animScale>
                                      <p:cBhvr>
                                        <p:cTn id="37" dur="166" decel="50000">
                                          <p:stCondLst>
                                            <p:cond delay="1338"/>
                                          </p:stCondLst>
                                        </p:cTn>
                                        <p:tgtEl>
                                          <p:spTgt spid="6"/>
                                        </p:tgtEl>
                                      </p:cBhvr>
                                      <p:to x="100000" y="100000"/>
                                    </p:animScale>
                                    <p:animScale>
                                      <p:cBhvr>
                                        <p:cTn id="38" dur="26">
                                          <p:stCondLst>
                                            <p:cond delay="1642"/>
                                          </p:stCondLst>
                                        </p:cTn>
                                        <p:tgtEl>
                                          <p:spTgt spid="6"/>
                                        </p:tgtEl>
                                      </p:cBhvr>
                                      <p:to x="100000" y="90000"/>
                                    </p:animScale>
                                    <p:animScale>
                                      <p:cBhvr>
                                        <p:cTn id="39" dur="166" decel="50000">
                                          <p:stCondLst>
                                            <p:cond delay="1668"/>
                                          </p:stCondLst>
                                        </p:cTn>
                                        <p:tgtEl>
                                          <p:spTgt spid="6"/>
                                        </p:tgtEl>
                                      </p:cBhvr>
                                      <p:to x="100000" y="100000"/>
                                    </p:animScale>
                                    <p:animScale>
                                      <p:cBhvr>
                                        <p:cTn id="40" dur="26">
                                          <p:stCondLst>
                                            <p:cond delay="1808"/>
                                          </p:stCondLst>
                                        </p:cTn>
                                        <p:tgtEl>
                                          <p:spTgt spid="6"/>
                                        </p:tgtEl>
                                      </p:cBhvr>
                                      <p:to x="100000" y="95000"/>
                                    </p:animScale>
                                    <p:animScale>
                                      <p:cBhvr>
                                        <p:cTn id="41" dur="166" decel="50000">
                                          <p:stCondLst>
                                            <p:cond delay="1834"/>
                                          </p:stCondLst>
                                        </p:cTn>
                                        <p:tgtEl>
                                          <p:spTgt spid="6"/>
                                        </p:tgtEl>
                                      </p:cBhvr>
                                      <p:to x="100000" y="100000"/>
                                    </p:animScale>
                                  </p:childTnLst>
                                </p:cTn>
                              </p:par>
                            </p:childTnLst>
                          </p:cTn>
                        </p:par>
                        <p:par>
                          <p:cTn id="42" fill="hold">
                            <p:stCondLst>
                              <p:cond delay="2000"/>
                            </p:stCondLst>
                            <p:childTnLst>
                              <p:par>
                                <p:cTn id="43" presetID="14" presetClass="entr" presetSubtype="10" fill="hold" grpId="0" nodeType="after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Effect transition="in" filter="randombar(horizontal)">
                                      <p:cBhvr>
                                        <p:cTn id="45" dur="500"/>
                                        <p:tgtEl>
                                          <p:spTgt spid="4">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4">
                                            <p:txEl>
                                              <p:pRg st="2" end="2"/>
                                            </p:txEl>
                                          </p:spTgt>
                                        </p:tgtEl>
                                        <p:attrNameLst>
                                          <p:attrName>style.visibility</p:attrName>
                                        </p:attrNameLst>
                                      </p:cBhvr>
                                      <p:to>
                                        <p:strVal val="visible"/>
                                      </p:to>
                                    </p:set>
                                    <p:animEffect transition="in" filter="randombar(horizontal)">
                                      <p:cBhvr>
                                        <p:cTn id="50" dur="500"/>
                                        <p:tgtEl>
                                          <p:spTgt spid="4">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5">
                                            <p:txEl>
                                              <p:pRg st="0" end="0"/>
                                            </p:txEl>
                                          </p:spTgt>
                                        </p:tgtEl>
                                        <p:attrNameLst>
                                          <p:attrName>style.visibility</p:attrName>
                                        </p:attrNameLst>
                                      </p:cBhvr>
                                      <p:to>
                                        <p:strVal val="visible"/>
                                      </p:to>
                                    </p:set>
                                    <p:animEffect transition="in" filter="wipe(left)">
                                      <p:cBhvr>
                                        <p:cTn id="61" dur="500"/>
                                        <p:tgtEl>
                                          <p:spTgt spid="5">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5">
                                            <p:txEl>
                                              <p:pRg st="1" end="1"/>
                                            </p:txEl>
                                          </p:spTgt>
                                        </p:tgtEl>
                                        <p:attrNameLst>
                                          <p:attrName>style.visibility</p:attrName>
                                        </p:attrNameLst>
                                      </p:cBhvr>
                                      <p:to>
                                        <p:strVal val="visible"/>
                                      </p:to>
                                    </p:set>
                                    <p:animEffect transition="in" filter="wipe(left)">
                                      <p:cBhvr>
                                        <p:cTn id="72" dur="500"/>
                                        <p:tgtEl>
                                          <p:spTgt spid="5">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500" fill="hold"/>
                                        <p:tgtEl>
                                          <p:spTgt spid="8"/>
                                        </p:tgtEl>
                                        <p:attrNameLst>
                                          <p:attrName>ppt_w</p:attrName>
                                        </p:attrNameLst>
                                      </p:cBhvr>
                                      <p:tavLst>
                                        <p:tav tm="0">
                                          <p:val>
                                            <p:fltVal val="0"/>
                                          </p:val>
                                        </p:tav>
                                        <p:tav tm="100000">
                                          <p:val>
                                            <p:strVal val="#ppt_w"/>
                                          </p:val>
                                        </p:tav>
                                      </p:tavLst>
                                    </p:anim>
                                    <p:anim calcmode="lin" valueType="num">
                                      <p:cBhvr>
                                        <p:cTn id="78" dur="500" fill="hold"/>
                                        <p:tgtEl>
                                          <p:spTgt spid="8"/>
                                        </p:tgtEl>
                                        <p:attrNameLst>
                                          <p:attrName>ppt_h</p:attrName>
                                        </p:attrNameLst>
                                      </p:cBhvr>
                                      <p:tavLst>
                                        <p:tav tm="0">
                                          <p:val>
                                            <p:fltVal val="0"/>
                                          </p:val>
                                        </p:tav>
                                        <p:tav tm="100000">
                                          <p:val>
                                            <p:strVal val="#ppt_h"/>
                                          </p:val>
                                        </p:tav>
                                      </p:tavLst>
                                    </p:anim>
                                    <p:animEffect transition="in" filter="fade">
                                      <p:cBhvr>
                                        <p:cTn id="79" dur="500"/>
                                        <p:tgtEl>
                                          <p:spTgt spid="8"/>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5">
                                            <p:txEl>
                                              <p:pRg st="2" end="2"/>
                                            </p:txEl>
                                          </p:spTgt>
                                        </p:tgtEl>
                                        <p:attrNameLst>
                                          <p:attrName>style.visibility</p:attrName>
                                        </p:attrNameLst>
                                      </p:cBhvr>
                                      <p:to>
                                        <p:strVal val="visible"/>
                                      </p:to>
                                    </p:set>
                                    <p:animEffect transition="in" filter="wipe(left)">
                                      <p:cBhvr>
                                        <p:cTn id="8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uiExpand="1" build="p"/>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610D40CF-D855-46B9-B5EE-B77C0E27B7E2}"/>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399471" y="1380330"/>
            <a:ext cx="5581292" cy="5866934"/>
          </a:xfrm>
          <a:prstGeom prst="rect">
            <a:avLst/>
          </a:prstGeom>
        </p:spPr>
      </p:pic>
      <p:sp>
        <p:nvSpPr>
          <p:cNvPr id="2" name="Rectángulo 1">
            <a:extLst>
              <a:ext uri="{FF2B5EF4-FFF2-40B4-BE49-F238E27FC236}">
                <a16:creationId xmlns:a16="http://schemas.microsoft.com/office/drawing/2014/main" xmlns="" id="{FB35B377-BEBA-4E0D-B696-16E37CD4EB1F}"/>
              </a:ext>
            </a:extLst>
          </p:cNvPr>
          <p:cNvSpPr/>
          <p:nvPr/>
        </p:nvSpPr>
        <p:spPr>
          <a:xfrm>
            <a:off x="0" y="-77634"/>
            <a:ext cx="9144000" cy="769441"/>
          </a:xfrm>
          <a:prstGeom prst="rect">
            <a:avLst/>
          </a:prstGeom>
        </p:spPr>
        <p:txBody>
          <a:bodyPr wrap="square">
            <a:spAutoFit/>
          </a:bodyPr>
          <a:lstStyle/>
          <a:p>
            <a:pPr algn="ctr"/>
            <a:r>
              <a:rPr lang="ro-RO" sz="4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FAPTELE </a:t>
            </a:r>
            <a:r>
              <a:rPr lang="ro-RO" sz="4400" b="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LEGII</a:t>
            </a:r>
            <a:endParaRPr lang="ro-RO" sz="4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3" name="Rectángulo 2">
            <a:extLst>
              <a:ext uri="{FF2B5EF4-FFF2-40B4-BE49-F238E27FC236}">
                <a16:creationId xmlns:a16="http://schemas.microsoft.com/office/drawing/2014/main" xmlns="" id="{3DAA1A4A-6390-4C2C-AD42-80204BE6C05B}"/>
              </a:ext>
            </a:extLst>
          </p:cNvPr>
          <p:cNvSpPr/>
          <p:nvPr/>
        </p:nvSpPr>
        <p:spPr>
          <a:xfrm>
            <a:off x="129394" y="610898"/>
            <a:ext cx="8905423" cy="1200329"/>
          </a:xfrm>
          <a:prstGeom prst="rect">
            <a:avLst/>
          </a:prstGeom>
        </p:spPr>
        <p:txBody>
          <a:bodyPr wrap="square">
            <a:spAutoFit/>
          </a:bodyPr>
          <a:lstStyle/>
          <a:p>
            <a:r>
              <a:rPr lang="ro-RO" b="1" dirty="0" smtClean="0">
                <a:solidFill>
                  <a:srgbClr val="D2C6B2"/>
                </a:solidFill>
                <a:effectLst>
                  <a:outerShdw blurRad="50800" dist="38100" dir="2700000" algn="tl" rotWithShape="0">
                    <a:prstClr val="black">
                      <a:alpha val="40000"/>
                    </a:prstClr>
                  </a:outerShdw>
                </a:effectLst>
                <a:latin typeface="Comic Sans MS" panose="030F0702030302020204" pitchFamily="66" charset="0"/>
              </a:rPr>
              <a:t>“Totuşi, fiindcă ştim că omul nu este socotit neprihănit, prin faptele Legii, ci numai prin credinţa în Isus Hristos, am crezut şi noi în Hristos Isus, ca să fim socotiţi neprihăniţi prin credinţa în Hristos, iar nu prin faptele Legii; pentru că nimeni nu va fi socotit neprihănit prin faptele Legii.” </a:t>
            </a:r>
            <a:r>
              <a:rPr lang="ro-RO" sz="1600" b="1" dirty="0" smtClean="0">
                <a:solidFill>
                  <a:srgbClr val="D2C6B2"/>
                </a:solidFill>
                <a:effectLst>
                  <a:outerShdw blurRad="50800" dist="38100" dir="2700000" algn="tl" rotWithShape="0">
                    <a:prstClr val="black">
                      <a:alpha val="40000"/>
                    </a:prstClr>
                  </a:outerShdw>
                </a:effectLst>
                <a:latin typeface="Comic Sans MS" panose="030F0702030302020204" pitchFamily="66" charset="0"/>
              </a:rPr>
              <a:t>(Galateni 2:16)</a:t>
            </a:r>
            <a:endParaRPr lang="ro-RO" sz="1600" b="1" dirty="0">
              <a:solidFill>
                <a:srgbClr val="D2C6B2"/>
              </a:solidFill>
              <a:effectLst>
                <a:outerShdw blurRad="50800" dist="38100" dir="2700000" algn="tl" rotWithShape="0">
                  <a:prstClr val="black">
                    <a:alpha val="40000"/>
                  </a:prst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DBC3A80A-F671-4EFC-A723-A41CD2071CA7}"/>
              </a:ext>
            </a:extLst>
          </p:cNvPr>
          <p:cNvSpPr txBox="1"/>
          <p:nvPr/>
        </p:nvSpPr>
        <p:spPr>
          <a:xfrm>
            <a:off x="129394" y="2009625"/>
            <a:ext cx="4735903" cy="4555093"/>
          </a:xfrm>
          <a:prstGeom prst="rect">
            <a:avLst/>
          </a:prstGeom>
          <a:noFill/>
        </p:spPr>
        <p:txBody>
          <a:bodyPr wrap="square" rtlCol="0">
            <a:spAutoFit/>
          </a:bodyPr>
          <a:lstStyle/>
          <a:p>
            <a:pPr>
              <a:spcBef>
                <a:spcPts val="600"/>
              </a:spcBef>
            </a:pPr>
            <a:r>
              <a:rPr lang="ro-RO" sz="2000" b="1" dirty="0"/>
              <a:t>Pavel nu </a:t>
            </a:r>
            <a:r>
              <a:rPr lang="ro-RO" sz="2000" b="1" dirty="0" err="1"/>
              <a:t>folosește</a:t>
            </a:r>
            <a:r>
              <a:rPr lang="ro-RO" sz="2000" b="1" dirty="0"/>
              <a:t> totdeauna cuvântul </a:t>
            </a:r>
            <a:r>
              <a:rPr lang="ro-RO" sz="2000" b="1" dirty="0" smtClean="0"/>
              <a:t>“lege” cu </a:t>
            </a:r>
            <a:r>
              <a:rPr lang="ro-RO" sz="2000" b="1" dirty="0" err="1"/>
              <a:t>aceeași</a:t>
            </a:r>
            <a:r>
              <a:rPr lang="ro-RO" sz="2000" b="1" dirty="0"/>
              <a:t> </a:t>
            </a:r>
            <a:r>
              <a:rPr lang="ro-RO" sz="2000" b="1" dirty="0" err="1" smtClean="0"/>
              <a:t>semnificație</a:t>
            </a:r>
            <a:r>
              <a:rPr lang="ro-RO" sz="2000" b="1" dirty="0" smtClean="0"/>
              <a:t>. </a:t>
            </a:r>
            <a:r>
              <a:rPr lang="ro-RO" sz="2000" b="1" dirty="0" err="1" smtClean="0"/>
              <a:t>Totuși</a:t>
            </a:r>
            <a:r>
              <a:rPr lang="ro-RO" sz="2000" b="1" dirty="0"/>
              <a:t>, expresia </a:t>
            </a:r>
            <a:r>
              <a:rPr lang="ro-RO" sz="2000" b="1" dirty="0" smtClean="0"/>
              <a:t>“faptele Legii” </a:t>
            </a:r>
            <a:r>
              <a:rPr lang="ro-RO" sz="2000" b="1" dirty="0"/>
              <a:t>pare să se refere întotdeauna la împlinirea </a:t>
            </a:r>
            <a:r>
              <a:rPr lang="ro-RO" sz="2000" b="1" dirty="0" smtClean="0"/>
              <a:t> </a:t>
            </a:r>
            <a:r>
              <a:rPr lang="ro-RO" sz="2000" b="1" i="1" dirty="0" smtClean="0"/>
              <a:t>Torei</a:t>
            </a:r>
            <a:r>
              <a:rPr lang="ro-RO" sz="2000" b="1" dirty="0" smtClean="0"/>
              <a:t> (toate </a:t>
            </a:r>
            <a:r>
              <a:rPr lang="ro-RO" sz="2000" b="1" dirty="0"/>
              <a:t>legile scrise în </a:t>
            </a:r>
            <a:r>
              <a:rPr lang="ro-RO" sz="2000" b="1" dirty="0" smtClean="0"/>
              <a:t>Pentateuh, inclusiv </a:t>
            </a:r>
            <a:r>
              <a:rPr lang="ro-RO" sz="2000" b="1" dirty="0"/>
              <a:t>cele zece </a:t>
            </a:r>
            <a:r>
              <a:rPr lang="ro-RO" sz="2000" b="1" dirty="0" smtClean="0"/>
              <a:t>porunci).</a:t>
            </a:r>
          </a:p>
          <a:p>
            <a:pPr>
              <a:spcBef>
                <a:spcPts val="600"/>
              </a:spcBef>
            </a:pPr>
            <a:r>
              <a:rPr lang="ro-RO" sz="2000" b="1" dirty="0" smtClean="0"/>
              <a:t>A </a:t>
            </a:r>
            <a:r>
              <a:rPr lang="ro-RO" sz="2000" b="1" dirty="0"/>
              <a:t>face faptele Legii presupune </a:t>
            </a:r>
            <a:r>
              <a:rPr lang="ro-RO" sz="2000" b="1" dirty="0" smtClean="0"/>
              <a:t>î</a:t>
            </a:r>
            <a:r>
              <a:rPr lang="ro-RO" sz="2000" b="1" dirty="0" smtClean="0"/>
              <a:t>mplinire </a:t>
            </a:r>
            <a:r>
              <a:rPr lang="ro-RO" sz="2000" b="1" dirty="0"/>
              <a:t>deplină în gând </a:t>
            </a:r>
            <a:r>
              <a:rPr lang="ro-RO" sz="2000" b="1" dirty="0" err="1"/>
              <a:t>și</a:t>
            </a:r>
            <a:r>
              <a:rPr lang="ro-RO" sz="2000" b="1" dirty="0"/>
              <a:t> </a:t>
            </a:r>
            <a:r>
              <a:rPr lang="ro-RO" sz="2000" b="1" dirty="0" smtClean="0"/>
              <a:t>faptă – în </a:t>
            </a:r>
            <a:r>
              <a:rPr lang="ro-RO" sz="2000" b="1" dirty="0"/>
              <a:t>fiecare moment al </a:t>
            </a:r>
            <a:r>
              <a:rPr lang="ro-RO" sz="2000" b="1" dirty="0" err="1" smtClean="0"/>
              <a:t>vieții</a:t>
            </a:r>
            <a:r>
              <a:rPr lang="ro-RO" sz="2000" b="1" dirty="0" smtClean="0"/>
              <a:t> – a </a:t>
            </a:r>
            <a:r>
              <a:rPr lang="ro-RO" sz="2000" b="1" dirty="0"/>
              <a:t>tuturor </a:t>
            </a:r>
            <a:r>
              <a:rPr lang="ro-RO" sz="2000" b="1" dirty="0" err="1"/>
              <a:t>și</a:t>
            </a:r>
            <a:r>
              <a:rPr lang="ro-RO" sz="2000" b="1" dirty="0"/>
              <a:t> fiecăreia din poruncile </a:t>
            </a:r>
            <a:r>
              <a:rPr lang="ro-RO" sz="2000" b="1" dirty="0" smtClean="0"/>
              <a:t>ei.</a:t>
            </a:r>
          </a:p>
          <a:p>
            <a:pPr>
              <a:spcBef>
                <a:spcPts val="600"/>
              </a:spcBef>
            </a:pPr>
            <a:r>
              <a:rPr lang="ro-RO" sz="2000" b="1" dirty="0" smtClean="0"/>
              <a:t>Chiar </a:t>
            </a:r>
            <a:r>
              <a:rPr lang="ro-RO" sz="2000" b="1" dirty="0" err="1"/>
              <a:t>și</a:t>
            </a:r>
            <a:r>
              <a:rPr lang="ro-RO" sz="2000" b="1" dirty="0"/>
              <a:t> dacă ajungem capabili să facem asta, faptele Legii nu ne vor putea mântui. Ele sunt doar o normă de </a:t>
            </a:r>
            <a:r>
              <a:rPr lang="ro-RO" sz="2000" b="1" dirty="0" err="1"/>
              <a:t>viață</a:t>
            </a:r>
            <a:r>
              <a:rPr lang="ro-RO" sz="2000" b="1" dirty="0"/>
              <a:t> </a:t>
            </a:r>
            <a:r>
              <a:rPr lang="ro-RO" sz="2000" b="1" dirty="0" err="1"/>
              <a:t>și</a:t>
            </a:r>
            <a:r>
              <a:rPr lang="ro-RO" sz="2000" b="1" dirty="0"/>
              <a:t> nu un mijloc de mântuire sau iertare. </a:t>
            </a:r>
          </a:p>
        </p:txBody>
      </p:sp>
    </p:spTree>
    <p:extLst>
      <p:ext uri="{BB962C8B-B14F-4D97-AF65-F5344CB8AC3E}">
        <p14:creationId xmlns:p14="http://schemas.microsoft.com/office/powerpoint/2010/main" xmlns="" val="3572013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1000"/>
                                        <p:tgtEl>
                                          <p:spTgt spid="4">
                                            <p:txEl>
                                              <p:pRg st="1" end="1"/>
                                            </p:txEl>
                                          </p:spTgt>
                                        </p:tgtEl>
                                      </p:cBhvr>
                                    </p:animEffect>
                                    <p:anim calcmode="lin" valueType="num">
                                      <p:cBhvr>
                                        <p:cTn id="3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fade">
                                      <p:cBhvr>
                                        <p:cTn id="37" dur="1000"/>
                                        <p:tgtEl>
                                          <p:spTgt spid="4">
                                            <p:txEl>
                                              <p:pRg st="2" end="2"/>
                                            </p:txEl>
                                          </p:spTgt>
                                        </p:tgtEl>
                                      </p:cBhvr>
                                    </p:animEffect>
                                    <p:anim calcmode="lin" valueType="num">
                                      <p:cBhvr>
                                        <p:cTn id="3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158EC7EF-1138-4BB4-90C7-C9E4524C3409}"/>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86728" y="1549913"/>
            <a:ext cx="4393365" cy="5506494"/>
          </a:xfrm>
          <a:prstGeom prst="rect">
            <a:avLst/>
          </a:prstGeom>
        </p:spPr>
      </p:pic>
      <p:sp>
        <p:nvSpPr>
          <p:cNvPr id="2" name="Rectángulo 1">
            <a:extLst>
              <a:ext uri="{FF2B5EF4-FFF2-40B4-BE49-F238E27FC236}">
                <a16:creationId xmlns:a16="http://schemas.microsoft.com/office/drawing/2014/main" xmlns="" id="{16DBE44C-08DB-4296-8D54-524A25C6FF90}"/>
              </a:ext>
            </a:extLst>
          </p:cNvPr>
          <p:cNvSpPr/>
          <p:nvPr/>
        </p:nvSpPr>
        <p:spPr>
          <a:xfrm>
            <a:off x="0" y="0"/>
            <a:ext cx="9144000" cy="769441"/>
          </a:xfrm>
          <a:prstGeom prst="rect">
            <a:avLst/>
          </a:prstGeom>
        </p:spPr>
        <p:txBody>
          <a:bodyPr wrap="square">
            <a:spAutoFit/>
            <a:scene3d>
              <a:camera prst="orthographicFront"/>
              <a:lightRig rig="freezing" dir="t">
                <a:rot lat="0" lon="0" rev="4200000"/>
              </a:lightRig>
            </a:scene3d>
            <a:sp3d extrusionH="57150" contourW="25400">
              <a:bevelT w="38100" h="38100"/>
              <a:contourClr>
                <a:schemeClr val="accent5"/>
              </a:contourClr>
            </a:sp3d>
          </a:bodyPr>
          <a:lstStyle/>
          <a:p>
            <a:pPr algn="ctr"/>
            <a:r>
              <a:rPr lang="ro-RO" sz="4400" b="1">
                <a:ln w="15875">
                  <a:solidFill>
                    <a:schemeClr val="accent5"/>
                  </a:solidFill>
                  <a:prstDash val="solid"/>
                </a:ln>
                <a:solidFill>
                  <a:srgbClr val="FFFFFF"/>
                </a:solidFill>
                <a:effectLst>
                  <a:outerShdw blurRad="38100" dist="22860" dir="5400000" algn="tl" rotWithShape="0">
                    <a:srgbClr val="000000">
                      <a:alpha val="30000"/>
                    </a:srgbClr>
                  </a:outerShdw>
                </a:effectLst>
              </a:rPr>
              <a:t>CREDINȚA LUI </a:t>
            </a:r>
            <a:r>
              <a:rPr lang="ro-RO" sz="4400" b="1">
                <a:ln w="15875">
                  <a:solidFill>
                    <a:schemeClr val="accent5"/>
                  </a:solidFill>
                  <a:prstDash val="solid"/>
                </a:ln>
                <a:solidFill>
                  <a:srgbClr val="FFFFFF"/>
                </a:solidFill>
                <a:effectLst>
                  <a:outerShdw blurRad="38100" dist="22860" dir="5400000" algn="tl" rotWithShape="0">
                    <a:srgbClr val="000000">
                      <a:alpha val="30000"/>
                    </a:srgbClr>
                  </a:outerShdw>
                </a:effectLst>
              </a:rPr>
              <a:t>ISUS </a:t>
            </a:r>
            <a:r>
              <a:rPr lang="ro-RO" sz="4400" b="1" smtClean="0">
                <a:ln w="15875">
                  <a:solidFill>
                    <a:schemeClr val="accent5"/>
                  </a:solidFill>
                  <a:prstDash val="solid"/>
                </a:ln>
                <a:solidFill>
                  <a:srgbClr val="FFFFFF"/>
                </a:solidFill>
                <a:effectLst>
                  <a:outerShdw blurRad="38100" dist="22860" dir="5400000" algn="tl" rotWithShape="0">
                    <a:srgbClr val="000000">
                      <a:alpha val="30000"/>
                    </a:srgbClr>
                  </a:outerShdw>
                </a:effectLst>
              </a:rPr>
              <a:t>HRISTOS</a:t>
            </a:r>
            <a:endParaRPr lang="ro-RO" sz="4400" b="1">
              <a:ln w="15875">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 name="Rectángulo 2">
            <a:extLst>
              <a:ext uri="{FF2B5EF4-FFF2-40B4-BE49-F238E27FC236}">
                <a16:creationId xmlns:a16="http://schemas.microsoft.com/office/drawing/2014/main" xmlns="" id="{B64037CD-E859-4095-BDD9-BA2E3E5E5F1D}"/>
              </a:ext>
            </a:extLst>
          </p:cNvPr>
          <p:cNvSpPr/>
          <p:nvPr/>
        </p:nvSpPr>
        <p:spPr>
          <a:xfrm>
            <a:off x="284671" y="600249"/>
            <a:ext cx="8574657" cy="1200329"/>
          </a:xfrm>
          <a:prstGeom prst="rect">
            <a:avLst/>
          </a:prstGeom>
        </p:spPr>
        <p:txBody>
          <a:bodyPr wrap="square">
            <a:spAutoFit/>
            <a:scene3d>
              <a:camera prst="orthographicFront"/>
              <a:lightRig rig="threePt" dir="t"/>
            </a:scene3d>
            <a:sp3d extrusionH="57150">
              <a:bevelT w="38100" h="38100"/>
            </a:sp3d>
          </a:bodyPr>
          <a:lstStyle/>
          <a:p>
            <a:pPr algn="ctr"/>
            <a:r>
              <a:rPr lang="ro-RO" b="1" smtClean="0">
                <a:solidFill>
                  <a:srgbClr val="1B4059"/>
                </a:solidFill>
                <a:latin typeface="Comic Sans MS" panose="030F0702030302020204" pitchFamily="66" charset="0"/>
              </a:rPr>
              <a:t>“Totuși</a:t>
            </a:r>
            <a:r>
              <a:rPr lang="ro-RO" b="1">
                <a:solidFill>
                  <a:srgbClr val="1B4059"/>
                </a:solidFill>
                <a:latin typeface="Comic Sans MS" panose="030F0702030302020204" pitchFamily="66" charset="0"/>
              </a:rPr>
              <a:t>, fiindcă știm că omul nu este socotit neprihănit prin faptele Legii, ci prin credința </a:t>
            </a:r>
            <a:r>
              <a:rPr lang="ro-RO" b="1">
                <a:solidFill>
                  <a:srgbClr val="1B4059"/>
                </a:solidFill>
                <a:latin typeface="Comic Sans MS" panose="030F0702030302020204" pitchFamily="66" charset="0"/>
              </a:rPr>
              <a:t>lui </a:t>
            </a:r>
            <a:r>
              <a:rPr lang="ro-RO" b="1" smtClean="0">
                <a:solidFill>
                  <a:srgbClr val="1B4059"/>
                </a:solidFill>
                <a:latin typeface="Comic Sans MS" panose="030F0702030302020204" pitchFamily="66" charset="0"/>
              </a:rPr>
              <a:t>Isus-Mesia</a:t>
            </a:r>
            <a:r>
              <a:rPr lang="ro-RO" b="1" smtClean="0">
                <a:solidFill>
                  <a:srgbClr val="1B4059"/>
                </a:solidFill>
                <a:latin typeface="Comic Sans MS" panose="030F0702030302020204" pitchFamily="66" charset="0"/>
              </a:rPr>
              <a:t>, și </a:t>
            </a:r>
            <a:r>
              <a:rPr lang="ro-RO" b="1">
                <a:solidFill>
                  <a:srgbClr val="1B4059"/>
                </a:solidFill>
                <a:latin typeface="Comic Sans MS" panose="030F0702030302020204" pitchFamily="66" charset="0"/>
              </a:rPr>
              <a:t>credem în El, în Isus-Mesia, prin credința Lui, credința lui Mesia, suntem îndreptățiți, nu prin faptele </a:t>
            </a:r>
            <a:r>
              <a:rPr lang="ro-RO" b="1">
                <a:solidFill>
                  <a:srgbClr val="1B4059"/>
                </a:solidFill>
                <a:latin typeface="Comic Sans MS" panose="030F0702030302020204" pitchFamily="66" charset="0"/>
              </a:rPr>
              <a:t>Legii</a:t>
            </a:r>
            <a:r>
              <a:rPr lang="ro-RO" b="1" smtClean="0">
                <a:solidFill>
                  <a:srgbClr val="1B4059"/>
                </a:solidFill>
                <a:latin typeface="Comic Sans MS" panose="030F0702030302020204" pitchFamily="66" charset="0"/>
              </a:rPr>
              <a:t>.</a:t>
            </a:r>
            <a:r>
              <a:rPr lang="ro-RO" b="1" smtClean="0">
                <a:solidFill>
                  <a:srgbClr val="1B4059"/>
                </a:solidFill>
                <a:latin typeface="Comic Sans MS" panose="030F0702030302020204" pitchFamily="66" charset="0"/>
              </a:rPr>
              <a:t>” </a:t>
            </a:r>
            <a:r>
              <a:rPr lang="ro-RO" sz="1600" b="1" smtClean="0">
                <a:solidFill>
                  <a:srgbClr val="1B4059"/>
                </a:solidFill>
                <a:latin typeface="Comic Sans MS" panose="030F0702030302020204" pitchFamily="66" charset="0"/>
              </a:rPr>
              <a:t>(Galateni</a:t>
            </a:r>
            <a:r>
              <a:rPr lang="ro-RO" sz="1600" b="1" smtClean="0">
                <a:solidFill>
                  <a:srgbClr val="1B4059"/>
                </a:solidFill>
                <a:latin typeface="Comic Sans MS" panose="030F0702030302020204" pitchFamily="66" charset="0"/>
              </a:rPr>
              <a:t> </a:t>
            </a:r>
            <a:r>
              <a:rPr lang="ro-RO" sz="1600" b="1" smtClean="0">
                <a:solidFill>
                  <a:srgbClr val="1B4059"/>
                </a:solidFill>
                <a:latin typeface="Comic Sans MS" panose="030F0702030302020204" pitchFamily="66" charset="0"/>
              </a:rPr>
              <a:t>2:16 </a:t>
            </a:r>
            <a:r>
              <a:rPr lang="ro-RO" sz="1600" b="1" smtClean="0">
                <a:solidFill>
                  <a:srgbClr val="1B4059"/>
                </a:solidFill>
                <a:latin typeface="Comic Sans MS" panose="030F0702030302020204" pitchFamily="66" charset="0"/>
              </a:rPr>
              <a:t>versiunea </a:t>
            </a:r>
            <a:r>
              <a:rPr lang="ro-RO" sz="1600" b="1" smtClean="0">
                <a:solidFill>
                  <a:srgbClr val="1B4059"/>
                </a:solidFill>
                <a:latin typeface="Comic Sans MS" panose="030F0702030302020204" pitchFamily="66" charset="0"/>
              </a:rPr>
              <a:t>siriană</a:t>
            </a:r>
            <a:r>
              <a:rPr lang="ro-RO" sz="1600" b="1" smtClean="0">
                <a:solidFill>
                  <a:srgbClr val="1B4059"/>
                </a:solidFill>
                <a:latin typeface="Comic Sans MS" panose="030F0702030302020204" pitchFamily="66" charset="0"/>
              </a:rPr>
              <a:t>)</a:t>
            </a:r>
            <a:endParaRPr lang="ro-RO" sz="1600" b="1">
              <a:solidFill>
                <a:srgbClr val="1B4059"/>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23AA64D2-6D87-4FD1-A7D3-A0C42F29562F}"/>
              </a:ext>
            </a:extLst>
          </p:cNvPr>
          <p:cNvSpPr txBox="1"/>
          <p:nvPr/>
        </p:nvSpPr>
        <p:spPr>
          <a:xfrm>
            <a:off x="3735239" y="1800578"/>
            <a:ext cx="5408762" cy="707886"/>
          </a:xfrm>
          <a:prstGeom prst="rect">
            <a:avLst/>
          </a:prstGeom>
          <a:noFill/>
        </p:spPr>
        <p:txBody>
          <a:bodyPr wrap="square" rtlCol="0">
            <a:spAutoFit/>
          </a:bodyPr>
          <a:lstStyle/>
          <a:p>
            <a:pPr>
              <a:spcBef>
                <a:spcPts val="600"/>
              </a:spcBef>
            </a:pPr>
            <a:r>
              <a:rPr lang="ro-RO" sz="2000" b="1"/>
              <a:t>Este important să înțelegem baza </a:t>
            </a:r>
            <a:r>
              <a:rPr lang="ro-RO" sz="2000" b="1"/>
              <a:t>îndreptățirii </a:t>
            </a:r>
            <a:r>
              <a:rPr lang="ro-RO" sz="2000" b="1" smtClean="0"/>
              <a:t>noastre</a:t>
            </a:r>
            <a:r>
              <a:rPr lang="ro-RO" sz="2000" b="1" smtClean="0"/>
              <a:t>. În </a:t>
            </a:r>
            <a:r>
              <a:rPr lang="ro-RO" sz="2000" b="1"/>
              <a:t>Galateni, Pavel ne </a:t>
            </a:r>
            <a:r>
              <a:rPr lang="ro-RO" sz="2000" b="1"/>
              <a:t>învață </a:t>
            </a:r>
            <a:r>
              <a:rPr lang="ro-RO" sz="2000" b="1" smtClean="0"/>
              <a:t>că</a:t>
            </a:r>
            <a:r>
              <a:rPr lang="ro-RO" sz="2000" b="1" smtClean="0"/>
              <a:t>:</a:t>
            </a:r>
            <a:endParaRPr lang="ro-RO" sz="2000" b="1"/>
          </a:p>
        </p:txBody>
      </p:sp>
      <p:sp>
        <p:nvSpPr>
          <p:cNvPr id="5" name="CuadroTexto 4">
            <a:extLst>
              <a:ext uri="{FF2B5EF4-FFF2-40B4-BE49-F238E27FC236}">
                <a16:creationId xmlns:a16="http://schemas.microsoft.com/office/drawing/2014/main" xmlns="" id="{691E8273-4FB2-4E2A-90BC-3FECBCEE9EEB}"/>
              </a:ext>
            </a:extLst>
          </p:cNvPr>
          <p:cNvSpPr txBox="1"/>
          <p:nvPr/>
        </p:nvSpPr>
        <p:spPr>
          <a:xfrm>
            <a:off x="3289110" y="2446908"/>
            <a:ext cx="5777253" cy="4401205"/>
          </a:xfrm>
          <a:prstGeom prst="rect">
            <a:avLst/>
          </a:prstGeom>
          <a:noFill/>
        </p:spPr>
        <p:txBody>
          <a:bodyPr wrap="square" rtlCol="0">
            <a:spAutoFit/>
          </a:bodyPr>
          <a:lstStyle/>
          <a:p>
            <a:pPr marL="342900" indent="-342900">
              <a:buClr>
                <a:srgbClr val="1B4059"/>
              </a:buClr>
              <a:buFont typeface="Wingdings 2" panose="05020102010507070707" pitchFamily="18" charset="2"/>
              <a:buChar char="ù"/>
            </a:pPr>
            <a:r>
              <a:rPr lang="ro-RO" sz="2000" b="1" dirty="0" err="1"/>
              <a:t>Credința</a:t>
            </a:r>
            <a:r>
              <a:rPr lang="ro-RO" sz="2000" b="1" dirty="0"/>
              <a:t> nu are nevoie să fie </a:t>
            </a:r>
            <a:r>
              <a:rPr lang="ro-RO" sz="2000" b="1" i="1" dirty="0" smtClean="0"/>
              <a:t>completată</a:t>
            </a:r>
            <a:r>
              <a:rPr lang="ro-RO" sz="2000" b="1" dirty="0" smtClean="0"/>
              <a:t> cu fapte. </a:t>
            </a:r>
            <a:r>
              <a:rPr lang="ro-RO" sz="2000" b="1" dirty="0" err="1" smtClean="0"/>
              <a:t>Îndreptățirea</a:t>
            </a:r>
            <a:r>
              <a:rPr lang="ro-RO" sz="2000" b="1" dirty="0" smtClean="0"/>
              <a:t> </a:t>
            </a:r>
            <a:r>
              <a:rPr lang="ro-RO" sz="2000" b="1" dirty="0"/>
              <a:t>nu este prin </a:t>
            </a:r>
            <a:r>
              <a:rPr lang="ro-RO" sz="2000" b="1" dirty="0" err="1"/>
              <a:t>credință</a:t>
            </a:r>
            <a:r>
              <a:rPr lang="ro-RO" sz="2000" b="1" dirty="0"/>
              <a:t> </a:t>
            </a:r>
            <a:r>
              <a:rPr lang="ro-RO" sz="2000" b="1" dirty="0" err="1"/>
              <a:t>și</a:t>
            </a:r>
            <a:r>
              <a:rPr lang="ro-RO" sz="2000" b="1" dirty="0"/>
              <a:t> </a:t>
            </a:r>
            <a:r>
              <a:rPr lang="ro-RO" sz="2000" b="1" dirty="0" smtClean="0"/>
              <a:t>fapte (cum </a:t>
            </a:r>
            <a:r>
              <a:rPr lang="ro-RO" sz="2000" b="1" dirty="0" err="1"/>
              <a:t>învățau</a:t>
            </a:r>
            <a:r>
              <a:rPr lang="ro-RO" sz="2000" b="1" dirty="0"/>
              <a:t> </a:t>
            </a:r>
            <a:r>
              <a:rPr lang="ro-RO" sz="2000" b="1" dirty="0" smtClean="0"/>
              <a:t>iudeii), ci exclusiv </a:t>
            </a:r>
            <a:r>
              <a:rPr lang="ro-RO" sz="2000" b="1" dirty="0"/>
              <a:t>prin </a:t>
            </a:r>
            <a:r>
              <a:rPr lang="ro-RO" sz="2000" b="1" dirty="0" err="1" smtClean="0"/>
              <a:t>credință</a:t>
            </a:r>
            <a:r>
              <a:rPr lang="ro-RO" sz="2000" b="1" dirty="0" smtClean="0"/>
              <a:t>.</a:t>
            </a:r>
          </a:p>
          <a:p>
            <a:pPr marL="342900" indent="-342900">
              <a:buClr>
                <a:srgbClr val="1B4059"/>
              </a:buClr>
              <a:buFont typeface="Wingdings 2" panose="05020102010507070707" pitchFamily="18" charset="2"/>
              <a:buChar char="ù"/>
            </a:pPr>
            <a:r>
              <a:rPr lang="ro-RO" sz="2000" b="1" dirty="0" err="1" smtClean="0"/>
              <a:t>Credința</a:t>
            </a:r>
            <a:r>
              <a:rPr lang="ro-RO" sz="2000" b="1" dirty="0" smtClean="0"/>
              <a:t> </a:t>
            </a:r>
            <a:r>
              <a:rPr lang="ro-RO" sz="2000" b="1" dirty="0"/>
              <a:t>nu este un concept abstract. Nu trebuie doar să ai </a:t>
            </a:r>
            <a:r>
              <a:rPr lang="ro-RO" sz="2000" b="1" dirty="0" err="1"/>
              <a:t>credință</a:t>
            </a:r>
            <a:r>
              <a:rPr lang="ro-RO" sz="2000" b="1" dirty="0"/>
              <a:t>. Trebuie să ai </a:t>
            </a:r>
            <a:r>
              <a:rPr lang="ro-RO" sz="2000" b="1" dirty="0" err="1"/>
              <a:t>credință</a:t>
            </a:r>
            <a:r>
              <a:rPr lang="ro-RO" sz="2000" b="1" dirty="0"/>
              <a:t> în ceva concret: lucrarea pe care Isus a făcut-o pentru noi. </a:t>
            </a:r>
          </a:p>
          <a:p>
            <a:pPr marL="342900" indent="-342900">
              <a:buClr>
                <a:srgbClr val="1B4059"/>
              </a:buClr>
              <a:buFont typeface="Wingdings 2" panose="05020102010507070707" pitchFamily="18" charset="2"/>
              <a:buChar char="ù"/>
            </a:pPr>
            <a:r>
              <a:rPr lang="ro-RO" sz="2000" b="1" dirty="0" err="1"/>
              <a:t>Credința</a:t>
            </a:r>
            <a:r>
              <a:rPr lang="ro-RO" sz="2000" b="1" dirty="0"/>
              <a:t> în sine, nu </a:t>
            </a:r>
            <a:r>
              <a:rPr lang="ro-RO" sz="2000" b="1" dirty="0" err="1"/>
              <a:t>îndreptățește</a:t>
            </a:r>
            <a:r>
              <a:rPr lang="ro-RO" sz="2000" b="1" dirty="0"/>
              <a:t>. </a:t>
            </a:r>
            <a:r>
              <a:rPr lang="ro-RO" sz="2000" b="1" dirty="0" err="1"/>
              <a:t>Credința</a:t>
            </a:r>
            <a:r>
              <a:rPr lang="ro-RO" sz="2000" b="1" dirty="0"/>
              <a:t> este mijlocul prin care ne </a:t>
            </a:r>
            <a:r>
              <a:rPr lang="ro-RO" sz="2000" b="1" dirty="0" err="1"/>
              <a:t>agățăm</a:t>
            </a:r>
            <a:r>
              <a:rPr lang="ro-RO" sz="2000" b="1" dirty="0"/>
              <a:t> de Isus, care </a:t>
            </a:r>
            <a:r>
              <a:rPr lang="ro-RO" sz="2000" b="1" dirty="0" err="1"/>
              <a:t>dorește</a:t>
            </a:r>
            <a:r>
              <a:rPr lang="ro-RO" sz="2000" b="1" dirty="0"/>
              <a:t> să ne </a:t>
            </a:r>
            <a:r>
              <a:rPr lang="ro-RO" sz="2000" b="1" dirty="0" err="1"/>
              <a:t>îndreptățească</a:t>
            </a:r>
            <a:r>
              <a:rPr lang="ro-RO" sz="2000" b="1" dirty="0"/>
              <a:t>. </a:t>
            </a:r>
            <a:endParaRPr lang="ro-RO" sz="2000" b="1" dirty="0" smtClean="0"/>
          </a:p>
          <a:p>
            <a:pPr marL="342900" indent="-342900">
              <a:buClr>
                <a:srgbClr val="1B4059"/>
              </a:buClr>
              <a:buFont typeface="Wingdings 2" panose="05020102010507070707" pitchFamily="18" charset="2"/>
              <a:buChar char="ù"/>
            </a:pPr>
            <a:r>
              <a:rPr lang="ro-RO" sz="2000" b="1" dirty="0" err="1" smtClean="0"/>
              <a:t>Speranța</a:t>
            </a:r>
            <a:r>
              <a:rPr lang="ro-RO" sz="2000" b="1" dirty="0" smtClean="0"/>
              <a:t> </a:t>
            </a:r>
            <a:r>
              <a:rPr lang="ro-RO" sz="2000" b="1" dirty="0"/>
              <a:t>noastră este în </a:t>
            </a:r>
            <a:r>
              <a:rPr lang="ro-RO" sz="2000" b="1" dirty="0" smtClean="0"/>
              <a:t>“</a:t>
            </a:r>
            <a:r>
              <a:rPr lang="ro-RO" sz="2000" b="1" dirty="0" err="1" smtClean="0"/>
              <a:t>credința</a:t>
            </a:r>
            <a:r>
              <a:rPr lang="ro-RO" sz="2000" b="1" dirty="0" smtClean="0"/>
              <a:t> </a:t>
            </a:r>
            <a:r>
              <a:rPr lang="ro-RO" sz="2000" b="1" dirty="0"/>
              <a:t>lui </a:t>
            </a:r>
            <a:r>
              <a:rPr lang="ro-RO" sz="2000" b="1" dirty="0" smtClean="0"/>
              <a:t>Hristos”. Suntem </a:t>
            </a:r>
            <a:r>
              <a:rPr lang="ro-RO" sz="2000" b="1" dirty="0" err="1"/>
              <a:t>mântuiți</a:t>
            </a:r>
            <a:r>
              <a:rPr lang="ro-RO" sz="2000" b="1" dirty="0"/>
              <a:t> prin </a:t>
            </a:r>
            <a:r>
              <a:rPr lang="ro-RO" sz="2000" b="1" dirty="0" err="1"/>
              <a:t>credința</a:t>
            </a:r>
            <a:r>
              <a:rPr lang="ro-RO" sz="2000" b="1" dirty="0"/>
              <a:t> Lui </a:t>
            </a:r>
            <a:r>
              <a:rPr lang="ro-RO" sz="2000" b="1" dirty="0" err="1"/>
              <a:t>și</a:t>
            </a:r>
            <a:r>
              <a:rPr lang="ro-RO" sz="2000" b="1" dirty="0"/>
              <a:t> nu prin a noastră. Nu există </a:t>
            </a:r>
            <a:r>
              <a:rPr lang="ro-RO" sz="2000" b="1" dirty="0" smtClean="0"/>
              <a:t>niciun </a:t>
            </a:r>
            <a:r>
              <a:rPr lang="ro-RO" sz="2000" b="1" dirty="0"/>
              <a:t>merit în </a:t>
            </a:r>
            <a:r>
              <a:rPr lang="ro-RO" sz="2000" b="1" dirty="0" err="1"/>
              <a:t>credința</a:t>
            </a:r>
            <a:r>
              <a:rPr lang="ro-RO" sz="2000" b="1" dirty="0"/>
              <a:t> </a:t>
            </a:r>
            <a:r>
              <a:rPr lang="ro-RO" sz="2000" b="1" dirty="0" smtClean="0"/>
              <a:t>noastră. </a:t>
            </a:r>
            <a:endParaRPr lang="ro-RO" sz="2000" b="1" dirty="0"/>
          </a:p>
        </p:txBody>
      </p:sp>
    </p:spTree>
    <p:extLst>
      <p:ext uri="{BB962C8B-B14F-4D97-AF65-F5344CB8AC3E}">
        <p14:creationId xmlns:p14="http://schemas.microsoft.com/office/powerpoint/2010/main" xmlns="" val="263385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52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anim calcmode="lin" valueType="num">
                                      <p:cBhvr>
                                        <p:cTn id="25" dur="500" fill="hold"/>
                                        <p:tgtEl>
                                          <p:spTgt spid="4"/>
                                        </p:tgtEl>
                                        <p:attrNameLst>
                                          <p:attrName>ppt_x</p:attrName>
                                        </p:attrNameLst>
                                      </p:cBhvr>
                                      <p:tavLst>
                                        <p:tav tm="0">
                                          <p:val>
                                            <p:fltVal val="0.5"/>
                                          </p:val>
                                        </p:tav>
                                        <p:tav tm="100000">
                                          <p:val>
                                            <p:strVal val="#ppt_x"/>
                                          </p:val>
                                        </p:tav>
                                      </p:tavLst>
                                    </p:anim>
                                    <p:anim calcmode="lin" valueType="num">
                                      <p:cBhvr>
                                        <p:cTn id="26"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wipe(left)">
                                      <p:cBhvr>
                                        <p:cTn id="31" dur="500"/>
                                        <p:tgtEl>
                                          <p:spTgt spid="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wipe(left)">
                                      <p:cBhvr>
                                        <p:cTn id="36" dur="500"/>
                                        <p:tgtEl>
                                          <p:spTgt spid="5">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Effect transition="in" filter="wipe(left)">
                                      <p:cBhvr>
                                        <p:cTn id="41" dur="500"/>
                                        <p:tgtEl>
                                          <p:spTgt spid="5">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xEl>
                                              <p:pRg st="3" end="3"/>
                                            </p:txEl>
                                          </p:spTgt>
                                        </p:tgtEl>
                                        <p:attrNameLst>
                                          <p:attrName>style.visibility</p:attrName>
                                        </p:attrNameLst>
                                      </p:cBhvr>
                                      <p:to>
                                        <p:strVal val="visible"/>
                                      </p:to>
                                    </p:set>
                                    <p:animEffect transition="in" filter="wipe(left)">
                                      <p:cBhvr>
                                        <p:cTn id="4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546F4C12-4AEF-412F-A12F-A29D5B31C748}"/>
              </a:ext>
            </a:extLst>
          </p:cNvPr>
          <p:cNvSpPr/>
          <p:nvPr/>
        </p:nvSpPr>
        <p:spPr>
          <a:xfrm>
            <a:off x="0" y="0"/>
            <a:ext cx="9144000" cy="769441"/>
          </a:xfrm>
          <a:prstGeom prst="rect">
            <a:avLst/>
          </a:prstGeom>
        </p:spPr>
        <p:txBody>
          <a:bodyPr wrap="square">
            <a:spAutoFit/>
          </a:bodyPr>
          <a:lstStyle/>
          <a:p>
            <a:pPr algn="ctr"/>
            <a:r>
              <a:rPr lang="ro-RO" sz="4400" b="1" spc="300">
                <a:ln w="6600">
                  <a:solidFill>
                    <a:schemeClr val="accent2"/>
                  </a:solidFill>
                  <a:prstDash val="solid"/>
                </a:ln>
                <a:solidFill>
                  <a:srgbClr val="FFFFFF"/>
                </a:solidFill>
                <a:effectLst>
                  <a:outerShdw dist="38100" dir="2700000" algn="tl" rotWithShape="0">
                    <a:schemeClr val="accent2"/>
                  </a:outerShdw>
                </a:effectLst>
              </a:rPr>
              <a:t>ASCULTAREA DIN </a:t>
            </a:r>
            <a:r>
              <a:rPr lang="ro-RO" sz="4400" b="1" spc="300" smtClean="0">
                <a:ln w="6600">
                  <a:solidFill>
                    <a:schemeClr val="accent2"/>
                  </a:solidFill>
                  <a:prstDash val="solid"/>
                </a:ln>
                <a:solidFill>
                  <a:srgbClr val="FFFFFF"/>
                </a:solidFill>
                <a:effectLst>
                  <a:outerShdw dist="38100" dir="2700000" algn="tl" rotWithShape="0">
                    <a:schemeClr val="accent2"/>
                  </a:outerShdw>
                </a:effectLst>
              </a:rPr>
              <a:t>CREDINȚĂ</a:t>
            </a:r>
            <a:endParaRPr lang="ro-RO" sz="4400" b="1" spc="30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Rectángulo 2">
            <a:extLst>
              <a:ext uri="{FF2B5EF4-FFF2-40B4-BE49-F238E27FC236}">
                <a16:creationId xmlns:a16="http://schemas.microsoft.com/office/drawing/2014/main" xmlns="" id="{9EB251C6-A898-4A0A-85BF-F0ADA403D3A5}"/>
              </a:ext>
            </a:extLst>
          </p:cNvPr>
          <p:cNvSpPr/>
          <p:nvPr/>
        </p:nvSpPr>
        <p:spPr>
          <a:xfrm>
            <a:off x="547777" y="663128"/>
            <a:ext cx="8048445" cy="1200329"/>
          </a:xfrm>
          <a:prstGeom prst="rect">
            <a:avLst/>
          </a:prstGeom>
        </p:spPr>
        <p:txBody>
          <a:bodyPr wrap="square">
            <a:spAutoFit/>
          </a:bodyPr>
          <a:lstStyle/>
          <a:p>
            <a:r>
              <a:rPr lang="ro-RO" b="1" smtClean="0">
                <a:solidFill>
                  <a:schemeClr val="accent4">
                    <a:lumMod val="40000"/>
                    <a:lumOff val="60000"/>
                  </a:schemeClr>
                </a:solidFill>
                <a:latin typeface="Comic Sans MS" panose="030F0702030302020204" pitchFamily="66" charset="0"/>
              </a:rPr>
              <a:t>“Am fost răstignit cu Hristos şi nu mai trăiesc eu, ci Hristos trăieşte în mine; şi ceea ce trăiesc acum în carne, trăiesc prin credinţă, aceea în Fiul lui Dumnezeu, care m-a iubit şi S-a dat pe Sine Însuşi pentru mine.” </a:t>
            </a:r>
            <a:r>
              <a:rPr lang="ro-RO" sz="1600" b="1" smtClean="0">
                <a:solidFill>
                  <a:schemeClr val="accent4">
                    <a:lumMod val="40000"/>
                    <a:lumOff val="60000"/>
                  </a:schemeClr>
                </a:solidFill>
                <a:latin typeface="Comic Sans MS" panose="030F0702030302020204" pitchFamily="66" charset="0"/>
              </a:rPr>
              <a:t>(Galateni 2:20 GBV)</a:t>
            </a:r>
            <a:endParaRPr lang="ro-RO" sz="1600" b="1">
              <a:solidFill>
                <a:schemeClr val="accent4">
                  <a:lumMod val="40000"/>
                  <a:lumOff val="60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2F2928D9-B316-4BEB-92C0-946F466FB118}"/>
              </a:ext>
            </a:extLst>
          </p:cNvPr>
          <p:cNvSpPr txBox="1"/>
          <p:nvPr/>
        </p:nvSpPr>
        <p:spPr>
          <a:xfrm>
            <a:off x="4967784" y="1917821"/>
            <a:ext cx="3697449" cy="1092607"/>
          </a:xfrm>
          <a:prstGeom prst="rect">
            <a:avLst/>
          </a:prstGeom>
          <a:noFill/>
        </p:spPr>
        <p:txBody>
          <a:bodyPr wrap="square" rtlCol="0">
            <a:spAutoFit/>
          </a:bodyPr>
          <a:lstStyle/>
          <a:p>
            <a:pPr>
              <a:spcBef>
                <a:spcPts val="600"/>
              </a:spcBef>
            </a:pPr>
            <a:r>
              <a:rPr lang="ro-RO" sz="2000" b="1">
                <a:solidFill>
                  <a:schemeClr val="accent2">
                    <a:lumMod val="60000"/>
                    <a:lumOff val="40000"/>
                  </a:schemeClr>
                </a:solidFill>
                <a:effectLst>
                  <a:outerShdw blurRad="50800" dist="50800" dir="5400000" algn="ctr" rotWithShape="0">
                    <a:schemeClr val="tx1"/>
                  </a:outerShdw>
                </a:effectLst>
              </a:rPr>
              <a:t>Cum se naște credința </a:t>
            </a:r>
            <a:r>
              <a:rPr lang="ro-RO" sz="2000" b="1" smtClean="0">
                <a:solidFill>
                  <a:schemeClr val="accent2">
                    <a:lumMod val="60000"/>
                    <a:lumOff val="40000"/>
                  </a:schemeClr>
                </a:solidFill>
                <a:effectLst>
                  <a:outerShdw blurRad="50800" dist="50800" dir="5400000" algn="ctr" rotWithShape="0">
                    <a:schemeClr val="tx1"/>
                  </a:outerShdw>
                </a:effectLst>
              </a:rPr>
              <a:t>noastră?</a:t>
            </a:r>
          </a:p>
          <a:p>
            <a:pPr>
              <a:spcBef>
                <a:spcPts val="600"/>
              </a:spcBef>
            </a:pPr>
            <a:r>
              <a:rPr lang="ro-RO" sz="2000" b="1" smtClean="0">
                <a:solidFill>
                  <a:schemeClr val="bg1"/>
                </a:solidFill>
                <a:effectLst>
                  <a:outerShdw blurRad="50800" dist="50800" dir="5400000" algn="ctr" rotWithShape="0">
                    <a:schemeClr val="tx1"/>
                  </a:outerShdw>
                </a:effectLst>
              </a:rPr>
              <a:t>Credința </a:t>
            </a:r>
            <a:r>
              <a:rPr lang="ro-RO" sz="2000" b="1">
                <a:solidFill>
                  <a:schemeClr val="bg1"/>
                </a:solidFill>
                <a:effectLst>
                  <a:outerShdw blurRad="50800" dist="50800" dir="5400000" algn="ctr" rotWithShape="0">
                    <a:schemeClr val="tx1"/>
                  </a:outerShdw>
                </a:effectLst>
              </a:rPr>
              <a:t>este totdeauna un răspuns la revelația </a:t>
            </a:r>
            <a:r>
              <a:rPr lang="ro-RO" sz="2000" b="1" smtClean="0">
                <a:solidFill>
                  <a:schemeClr val="bg1"/>
                </a:solidFill>
                <a:effectLst>
                  <a:outerShdw blurRad="50800" dist="50800" dir="5400000" algn="ctr" rotWithShape="0">
                    <a:schemeClr val="tx1"/>
                  </a:outerShdw>
                </a:effectLst>
              </a:rPr>
              <a:t>divină.</a:t>
            </a:r>
            <a:endParaRPr lang="ro-RO" sz="2000" b="1">
              <a:solidFill>
                <a:schemeClr val="bg1"/>
              </a:solidFill>
              <a:effectLst>
                <a:outerShdw blurRad="50800" dist="50800" dir="5400000" algn="ctr" rotWithShape="0">
                  <a:schemeClr val="tx1"/>
                </a:outerShdw>
              </a:effectLst>
            </a:endParaRPr>
          </a:p>
        </p:txBody>
      </p:sp>
      <p:pic>
        <p:nvPicPr>
          <p:cNvPr id="6" name="Imagen 5">
            <a:extLst>
              <a:ext uri="{FF2B5EF4-FFF2-40B4-BE49-F238E27FC236}">
                <a16:creationId xmlns:a16="http://schemas.microsoft.com/office/drawing/2014/main" xmlns="" id="{7F42DAD1-53C7-46C9-94A2-0DA0C30CFEE4}"/>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50123" y="1695417"/>
            <a:ext cx="4208136" cy="2226791"/>
          </a:xfrm>
          <a:prstGeom prst="rect">
            <a:avLst/>
          </a:prstGeom>
          <a:ln>
            <a:noFill/>
          </a:ln>
          <a:effectLst>
            <a:softEdge rad="112500"/>
          </a:effectLst>
        </p:spPr>
      </p:pic>
      <p:sp>
        <p:nvSpPr>
          <p:cNvPr id="7" name="Rectángulo 6">
            <a:extLst>
              <a:ext uri="{FF2B5EF4-FFF2-40B4-BE49-F238E27FC236}">
                <a16:creationId xmlns:a16="http://schemas.microsoft.com/office/drawing/2014/main" xmlns="" id="{7E5EFCCA-9EC7-41CE-A44C-4DDA716E8A7B}"/>
              </a:ext>
            </a:extLst>
          </p:cNvPr>
          <p:cNvSpPr/>
          <p:nvPr/>
        </p:nvSpPr>
        <p:spPr>
          <a:xfrm>
            <a:off x="112142" y="3841790"/>
            <a:ext cx="5265076" cy="3016210"/>
          </a:xfrm>
          <a:prstGeom prst="rect">
            <a:avLst/>
          </a:prstGeom>
        </p:spPr>
        <p:txBody>
          <a:bodyPr wrap="square">
            <a:spAutoFit/>
          </a:bodyPr>
          <a:lstStyle/>
          <a:p>
            <a:pPr>
              <a:spcBef>
                <a:spcPts val="600"/>
              </a:spcBef>
            </a:pPr>
            <a:r>
              <a:rPr lang="ro-RO" sz="2000" b="1">
                <a:solidFill>
                  <a:schemeClr val="bg1"/>
                </a:solidFill>
                <a:effectLst>
                  <a:outerShdw blurRad="50800" dist="50800" dir="5400000" algn="ctr" rotWithShape="0">
                    <a:schemeClr val="tx1"/>
                  </a:outerShdw>
                </a:effectLst>
              </a:rPr>
              <a:t>Când Dumnezeu i-a descoperit lui Avraam binecuvântările pe care le avea pregătite pentru el, acesta a crezut </a:t>
            </a:r>
            <a:r>
              <a:rPr lang="ro-RO" sz="2000" b="1" smtClean="0">
                <a:solidFill>
                  <a:schemeClr val="bg1"/>
                </a:solidFill>
                <a:effectLst>
                  <a:outerShdw blurRad="50800" dist="50800" dir="5400000" algn="ctr" rotWithShape="0">
                    <a:schemeClr val="tx1"/>
                  </a:outerShdw>
                </a:effectLst>
              </a:rPr>
              <a:t>(Geneza 15:5-6).</a:t>
            </a:r>
          </a:p>
          <a:p>
            <a:pPr>
              <a:spcBef>
                <a:spcPts val="600"/>
              </a:spcBef>
            </a:pPr>
            <a:r>
              <a:rPr lang="ro-RO" sz="2000" b="1" smtClean="0">
                <a:solidFill>
                  <a:schemeClr val="bg1"/>
                </a:solidFill>
                <a:effectLst>
                  <a:outerShdw blurRad="50800" dist="50800" dir="5400000" algn="ctr" rotWithShape="0">
                    <a:schemeClr val="tx1"/>
                  </a:outerShdw>
                </a:effectLst>
              </a:rPr>
              <a:t>Adevărata </a:t>
            </a:r>
            <a:r>
              <a:rPr lang="ro-RO" sz="2000" b="1">
                <a:solidFill>
                  <a:schemeClr val="bg1"/>
                </a:solidFill>
                <a:effectLst>
                  <a:outerShdw blurRad="50800" dist="50800" dir="5400000" algn="ctr" rotWithShape="0">
                    <a:schemeClr val="tx1"/>
                  </a:outerShdw>
                </a:effectLst>
              </a:rPr>
              <a:t>credință sălășluiește într-o inimă mișcată de un sentiment de recunoștință și dragoste pentru bunătatea lui Dumnezeu. </a:t>
            </a:r>
          </a:p>
          <a:p>
            <a:pPr>
              <a:spcBef>
                <a:spcPts val="600"/>
              </a:spcBef>
            </a:pPr>
            <a:r>
              <a:rPr lang="ro-RO" sz="2000" b="1">
                <a:solidFill>
                  <a:schemeClr val="bg1"/>
                </a:solidFill>
                <a:effectLst>
                  <a:outerShdw blurRad="50800" dist="50800" dir="5400000" algn="ctr" rotWithShape="0">
                    <a:schemeClr val="tx1"/>
                  </a:outerShdw>
                </a:effectLst>
              </a:rPr>
              <a:t>Înaintea imensului sacrificiu pe care Dumnezeu L-a făcut pentru noi pentru a ne oferi viața veșnică, răspunsul nostru este </a:t>
            </a:r>
            <a:r>
              <a:rPr lang="ro-RO" sz="2000" b="1" smtClean="0">
                <a:solidFill>
                  <a:schemeClr val="bg1"/>
                </a:solidFill>
                <a:effectLst>
                  <a:outerShdw blurRad="50800" dist="50800" dir="5400000" algn="ctr" rotWithShape="0">
                    <a:schemeClr val="tx1"/>
                  </a:outerShdw>
                </a:effectLst>
              </a:rPr>
              <a:t>credința.</a:t>
            </a:r>
            <a:endParaRPr lang="ro-RO" sz="2000" b="1">
              <a:solidFill>
                <a:schemeClr val="bg1"/>
              </a:solidFill>
              <a:effectLst>
                <a:outerShdw blurRad="50800" dist="50800" dir="5400000" algn="ctr" rotWithShape="0">
                  <a:schemeClr val="tx1"/>
                </a:outerShdw>
              </a:effectLst>
            </a:endParaRPr>
          </a:p>
        </p:txBody>
      </p:sp>
    </p:spTree>
    <p:extLst>
      <p:ext uri="{BB962C8B-B14F-4D97-AF65-F5344CB8AC3E}">
        <p14:creationId xmlns:p14="http://schemas.microsoft.com/office/powerpoint/2010/main" xmlns="" val="28935616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
                                        <p:tgtEl>
                                          <p:spTgt spid="3"/>
                                        </p:tgtEl>
                                      </p:cBhvr>
                                    </p:animEffect>
                                    <p:anim calcmode="lin" valueType="num">
                                      <p:cBhvr>
                                        <p:cTn id="17" dur="400" fill="hold"/>
                                        <p:tgtEl>
                                          <p:spTgt spid="3"/>
                                        </p:tgtEl>
                                        <p:attrNameLst>
                                          <p:attrName>ppt_x</p:attrName>
                                        </p:attrNameLst>
                                      </p:cBhvr>
                                      <p:tavLst>
                                        <p:tav tm="0">
                                          <p:val>
                                            <p:strVal val="#ppt_x"/>
                                          </p:val>
                                        </p:tav>
                                        <p:tav tm="100000">
                                          <p:val>
                                            <p:strVal val="#ppt_x"/>
                                          </p:val>
                                        </p:tav>
                                      </p:tavLst>
                                    </p:anim>
                                    <p:anim calcmode="lin" valueType="num">
                                      <p:cBhvr>
                                        <p:cTn id="18" dur="400" fill="hold"/>
                                        <p:tgtEl>
                                          <p:spTgt spid="3"/>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1000"/>
                                        <p:tgtEl>
                                          <p:spTgt spid="7">
                                            <p:txEl>
                                              <p:pRg st="0" end="0"/>
                                            </p:txEl>
                                          </p:spTgt>
                                        </p:tgtEl>
                                      </p:cBhvr>
                                    </p:animEffect>
                                    <p:anim calcmode="lin" valueType="num">
                                      <p:cBhvr>
                                        <p:cTn id="4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xEl>
                                              <p:pRg st="1" end="1"/>
                                            </p:txEl>
                                          </p:spTgt>
                                        </p:tgtEl>
                                        <p:attrNameLst>
                                          <p:attrName>style.visibility</p:attrName>
                                        </p:attrNameLst>
                                      </p:cBhvr>
                                      <p:to>
                                        <p:strVal val="visible"/>
                                      </p:to>
                                    </p:set>
                                    <p:animEffect transition="in" filter="fade">
                                      <p:cBhvr>
                                        <p:cTn id="49" dur="1000"/>
                                        <p:tgtEl>
                                          <p:spTgt spid="7">
                                            <p:txEl>
                                              <p:pRg st="1" end="1"/>
                                            </p:txEl>
                                          </p:spTgt>
                                        </p:tgtEl>
                                      </p:cBhvr>
                                    </p:animEffect>
                                    <p:anim calcmode="lin" valueType="num">
                                      <p:cBhvr>
                                        <p:cTn id="5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
                                            <p:txEl>
                                              <p:pRg st="2" end="2"/>
                                            </p:txEl>
                                          </p:spTgt>
                                        </p:tgtEl>
                                        <p:attrNameLst>
                                          <p:attrName>style.visibility</p:attrName>
                                        </p:attrNameLst>
                                      </p:cBhvr>
                                      <p:to>
                                        <p:strVal val="visible"/>
                                      </p:to>
                                    </p:set>
                                    <p:animEffect transition="in" filter="fade">
                                      <p:cBhvr>
                                        <p:cTn id="56" dur="1000"/>
                                        <p:tgtEl>
                                          <p:spTgt spid="7">
                                            <p:txEl>
                                              <p:pRg st="2" end="2"/>
                                            </p:txEl>
                                          </p:spTgt>
                                        </p:tgtEl>
                                      </p:cBhvr>
                                    </p:animEffect>
                                    <p:anim calcmode="lin" valueType="num">
                                      <p:cBhvr>
                                        <p:cTn id="57"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546F4C12-4AEF-412F-A12F-A29D5B31C748}"/>
              </a:ext>
            </a:extLst>
          </p:cNvPr>
          <p:cNvSpPr/>
          <p:nvPr/>
        </p:nvSpPr>
        <p:spPr>
          <a:xfrm>
            <a:off x="0" y="-8626"/>
            <a:ext cx="9144000" cy="923330"/>
          </a:xfrm>
          <a:prstGeom prst="rect">
            <a:avLst/>
          </a:prstGeom>
        </p:spPr>
        <p:txBody>
          <a:bodyPr wrap="square">
            <a:spAutoFit/>
          </a:bodyPr>
          <a:lstStyle/>
          <a:p>
            <a:pPr algn="ctr"/>
            <a:r>
              <a:rPr lang="ro-RO" sz="5400" b="1" spc="300">
                <a:ln w="12700">
                  <a:solidFill>
                    <a:schemeClr val="accent6">
                      <a:lumMod val="50000"/>
                    </a:schemeClr>
                  </a:solidFill>
                  <a:prstDash val="solid"/>
                </a:ln>
                <a:pattFill prst="pct50">
                  <a:fgClr>
                    <a:schemeClr val="accent6">
                      <a:lumMod val="50000"/>
                    </a:schemeClr>
                  </a:fgClr>
                  <a:bgClr>
                    <a:schemeClr val="accent6">
                      <a:lumMod val="40000"/>
                      <a:lumOff val="60000"/>
                    </a:schemeClr>
                  </a:bgClr>
                </a:pattFill>
                <a:effectLst>
                  <a:outerShdw dist="38100" dir="2640000" algn="bl" rotWithShape="0">
                    <a:schemeClr val="accent6">
                      <a:lumMod val="40000"/>
                      <a:lumOff val="60000"/>
                    </a:schemeClr>
                  </a:outerShdw>
                </a:effectLst>
              </a:rPr>
              <a:t>ASCULTAREA </a:t>
            </a:r>
            <a:r>
              <a:rPr lang="ro-RO" sz="5400" b="1" spc="300">
                <a:ln w="12700">
                  <a:solidFill>
                    <a:schemeClr val="accent6">
                      <a:lumMod val="50000"/>
                    </a:schemeClr>
                  </a:solidFill>
                  <a:prstDash val="solid"/>
                </a:ln>
                <a:pattFill prst="pct50">
                  <a:fgClr>
                    <a:schemeClr val="accent6">
                      <a:lumMod val="50000"/>
                    </a:schemeClr>
                  </a:fgClr>
                  <a:bgClr>
                    <a:schemeClr val="accent6">
                      <a:lumMod val="40000"/>
                      <a:lumOff val="60000"/>
                    </a:schemeClr>
                  </a:bgClr>
                </a:pattFill>
                <a:effectLst>
                  <a:outerShdw dist="38100" dir="2640000" algn="bl" rotWithShape="0">
                    <a:schemeClr val="accent6">
                      <a:lumMod val="40000"/>
                      <a:lumOff val="60000"/>
                    </a:schemeClr>
                  </a:outerShdw>
                </a:effectLst>
              </a:rPr>
              <a:t>DIN </a:t>
            </a:r>
            <a:r>
              <a:rPr lang="ro-RO" sz="5400" b="1" spc="300" smtClean="0">
                <a:ln w="12700">
                  <a:solidFill>
                    <a:schemeClr val="accent6">
                      <a:lumMod val="50000"/>
                    </a:schemeClr>
                  </a:solidFill>
                  <a:prstDash val="solid"/>
                </a:ln>
                <a:pattFill prst="pct50">
                  <a:fgClr>
                    <a:schemeClr val="accent6">
                      <a:lumMod val="50000"/>
                    </a:schemeClr>
                  </a:fgClr>
                  <a:bgClr>
                    <a:schemeClr val="accent6">
                      <a:lumMod val="40000"/>
                      <a:lumOff val="60000"/>
                    </a:schemeClr>
                  </a:bgClr>
                </a:pattFill>
                <a:effectLst>
                  <a:outerShdw dist="38100" dir="2640000" algn="bl" rotWithShape="0">
                    <a:schemeClr val="accent6">
                      <a:lumMod val="40000"/>
                      <a:lumOff val="60000"/>
                    </a:schemeClr>
                  </a:outerShdw>
                </a:effectLst>
              </a:rPr>
              <a:t>CREDINȚĂ</a:t>
            </a:r>
            <a:endParaRPr lang="ro-RO" sz="5400" b="1" spc="300">
              <a:ln w="12700">
                <a:solidFill>
                  <a:schemeClr val="accent6">
                    <a:lumMod val="50000"/>
                  </a:schemeClr>
                </a:solidFill>
                <a:prstDash val="solid"/>
              </a:ln>
              <a:pattFill prst="pct50">
                <a:fgClr>
                  <a:schemeClr val="accent6">
                    <a:lumMod val="50000"/>
                  </a:schemeClr>
                </a:fgClr>
                <a:bgClr>
                  <a:schemeClr val="accent6">
                    <a:lumMod val="40000"/>
                    <a:lumOff val="60000"/>
                  </a:schemeClr>
                </a:bgClr>
              </a:pattFill>
              <a:effectLst>
                <a:outerShdw dist="38100" dir="2640000" algn="bl" rotWithShape="0">
                  <a:schemeClr val="accent6">
                    <a:lumMod val="40000"/>
                    <a:lumOff val="60000"/>
                  </a:schemeClr>
                </a:outerShdw>
              </a:effectLst>
            </a:endParaRPr>
          </a:p>
        </p:txBody>
      </p:sp>
      <p:sp>
        <p:nvSpPr>
          <p:cNvPr id="3" name="Rectángulo 2">
            <a:extLst>
              <a:ext uri="{FF2B5EF4-FFF2-40B4-BE49-F238E27FC236}">
                <a16:creationId xmlns:a16="http://schemas.microsoft.com/office/drawing/2014/main" xmlns="" id="{9EB251C6-A898-4A0A-85BF-F0ADA403D3A5}"/>
              </a:ext>
            </a:extLst>
          </p:cNvPr>
          <p:cNvSpPr/>
          <p:nvPr/>
        </p:nvSpPr>
        <p:spPr>
          <a:xfrm>
            <a:off x="3735239" y="1328941"/>
            <a:ext cx="4942936" cy="1754326"/>
          </a:xfrm>
          <a:prstGeom prst="rect">
            <a:avLst/>
          </a:prstGeom>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wrap="square">
            <a:spAutoFit/>
          </a:bodyPr>
          <a:lstStyle/>
          <a:p>
            <a:r>
              <a:rPr lang="ro-RO" b="1" smtClean="0">
                <a:latin typeface="Comic Sans MS" panose="030F0702030302020204" pitchFamily="66" charset="0"/>
              </a:rPr>
              <a:t>“</a:t>
            </a:r>
            <a:r>
              <a:rPr lang="ro-RO" b="1" smtClean="0">
                <a:latin typeface="Comic Sans MS" panose="030F0702030302020204" pitchFamily="66" charset="0"/>
              </a:rPr>
              <a:t>Am fost răstignit cu Hristos şi nu mai trăiesc </a:t>
            </a:r>
            <a:r>
              <a:rPr lang="ro-RO" b="1" smtClean="0">
                <a:latin typeface="Comic Sans MS" panose="030F0702030302020204" pitchFamily="66" charset="0"/>
              </a:rPr>
              <a:t>eu</a:t>
            </a:r>
            <a:r>
              <a:rPr lang="ro-RO" b="1" smtClean="0">
                <a:latin typeface="Comic Sans MS" panose="030F0702030302020204" pitchFamily="66" charset="0"/>
              </a:rPr>
              <a:t>, ci Hristos trăieşte în </a:t>
            </a:r>
            <a:r>
              <a:rPr lang="ro-RO" b="1" smtClean="0">
                <a:latin typeface="Comic Sans MS" panose="030F0702030302020204" pitchFamily="66" charset="0"/>
              </a:rPr>
              <a:t>mine</a:t>
            </a:r>
            <a:r>
              <a:rPr lang="ro-RO" b="1" smtClean="0">
                <a:latin typeface="Comic Sans MS" panose="030F0702030302020204" pitchFamily="66" charset="0"/>
              </a:rPr>
              <a:t>; şi ceea ce trăiesc acum în </a:t>
            </a:r>
            <a:r>
              <a:rPr lang="ro-RO" b="1" smtClean="0">
                <a:latin typeface="Comic Sans MS" panose="030F0702030302020204" pitchFamily="66" charset="0"/>
              </a:rPr>
              <a:t>carne</a:t>
            </a:r>
            <a:r>
              <a:rPr lang="ro-RO" b="1" smtClean="0">
                <a:latin typeface="Comic Sans MS" panose="030F0702030302020204" pitchFamily="66" charset="0"/>
              </a:rPr>
              <a:t>, trăiesc prin </a:t>
            </a:r>
            <a:r>
              <a:rPr lang="ro-RO" b="1" smtClean="0">
                <a:latin typeface="Comic Sans MS" panose="030F0702030302020204" pitchFamily="66" charset="0"/>
              </a:rPr>
              <a:t>credinţă</a:t>
            </a:r>
            <a:r>
              <a:rPr lang="ro-RO" b="1" smtClean="0">
                <a:latin typeface="Comic Sans MS" panose="030F0702030302020204" pitchFamily="66" charset="0"/>
              </a:rPr>
              <a:t>, aceea în Fiul lui </a:t>
            </a:r>
            <a:r>
              <a:rPr lang="ro-RO" b="1" smtClean="0">
                <a:latin typeface="Comic Sans MS" panose="030F0702030302020204" pitchFamily="66" charset="0"/>
              </a:rPr>
              <a:t>Dumnezeu</a:t>
            </a:r>
            <a:r>
              <a:rPr lang="ro-RO" b="1" smtClean="0">
                <a:latin typeface="Comic Sans MS" panose="030F0702030302020204" pitchFamily="66" charset="0"/>
              </a:rPr>
              <a:t>, care m-a iubit şi S-a dat pe Sine Însuşi pentru </a:t>
            </a:r>
            <a:r>
              <a:rPr lang="ro-RO" b="1" smtClean="0">
                <a:latin typeface="Comic Sans MS" panose="030F0702030302020204" pitchFamily="66" charset="0"/>
              </a:rPr>
              <a:t>mine</a:t>
            </a:r>
            <a:r>
              <a:rPr lang="ro-RO" b="1" smtClean="0">
                <a:latin typeface="Comic Sans MS" panose="030F0702030302020204" pitchFamily="66" charset="0"/>
              </a:rPr>
              <a:t>. ” </a:t>
            </a:r>
            <a:r>
              <a:rPr lang="ro-RO" sz="1600" b="1" smtClean="0">
                <a:latin typeface="Comic Sans MS" panose="030F0702030302020204" pitchFamily="66" charset="0"/>
              </a:rPr>
              <a:t>(Galateni</a:t>
            </a:r>
            <a:r>
              <a:rPr lang="ro-RO" sz="1600" b="1" smtClean="0">
                <a:latin typeface="Comic Sans MS" panose="030F0702030302020204" pitchFamily="66" charset="0"/>
              </a:rPr>
              <a:t> 2:20 </a:t>
            </a:r>
            <a:r>
              <a:rPr lang="ro-RO" sz="1600" b="1" smtClean="0">
                <a:latin typeface="Comic Sans MS" panose="030F0702030302020204" pitchFamily="66" charset="0"/>
              </a:rPr>
              <a:t>GBV)</a:t>
            </a:r>
            <a:endParaRPr lang="ro-RO" sz="1600" b="1">
              <a:latin typeface="Comic Sans MS" panose="030F0702030302020204" pitchFamily="66" charset="0"/>
            </a:endParaRPr>
          </a:p>
        </p:txBody>
      </p:sp>
      <p:sp>
        <p:nvSpPr>
          <p:cNvPr id="4" name="CuadroTexto 3">
            <a:extLst>
              <a:ext uri="{FF2B5EF4-FFF2-40B4-BE49-F238E27FC236}">
                <a16:creationId xmlns:a16="http://schemas.microsoft.com/office/drawing/2014/main" xmlns="" id="{2F2928D9-B316-4BEB-92C0-946F466FB118}"/>
              </a:ext>
            </a:extLst>
          </p:cNvPr>
          <p:cNvSpPr txBox="1"/>
          <p:nvPr/>
        </p:nvSpPr>
        <p:spPr>
          <a:xfrm>
            <a:off x="3248167" y="3778365"/>
            <a:ext cx="5904463" cy="2785378"/>
          </a:xfrm>
          <a:prstGeom prst="rect">
            <a:avLst/>
          </a:prstGeom>
          <a:noFill/>
        </p:spPr>
        <p:txBody>
          <a:bodyPr wrap="square" rtlCol="0">
            <a:spAutoFit/>
          </a:bodyPr>
          <a:lstStyle/>
          <a:p>
            <a:pPr>
              <a:spcBef>
                <a:spcPts val="600"/>
              </a:spcBef>
            </a:pPr>
            <a:r>
              <a:rPr lang="ro-RO" sz="2000" b="1">
                <a:solidFill>
                  <a:schemeClr val="bg1"/>
                </a:solidFill>
                <a:effectLst>
                  <a:glow rad="88900">
                    <a:schemeClr val="tx1"/>
                  </a:glow>
                </a:effectLst>
              </a:rPr>
              <a:t>Credința nu poate fi o simplă cunoștință la nivel </a:t>
            </a:r>
            <a:r>
              <a:rPr lang="ro-RO" sz="2000" b="1" smtClean="0">
                <a:solidFill>
                  <a:schemeClr val="bg1"/>
                </a:solidFill>
                <a:effectLst>
                  <a:glow rad="88900">
                    <a:schemeClr val="tx1"/>
                  </a:glow>
                </a:effectLst>
              </a:rPr>
              <a:t>intelectual </a:t>
            </a:r>
            <a:r>
              <a:rPr lang="ro-RO" sz="2000" b="1">
                <a:solidFill>
                  <a:schemeClr val="bg1"/>
                </a:solidFill>
                <a:effectLst>
                  <a:glow rad="88900">
                    <a:schemeClr val="tx1"/>
                  </a:glow>
                </a:effectLst>
              </a:rPr>
              <a:t>de ceea ce Dumnezeu a făcut pentru mine. </a:t>
            </a:r>
          </a:p>
          <a:p>
            <a:pPr>
              <a:spcBef>
                <a:spcPts val="600"/>
              </a:spcBef>
            </a:pPr>
            <a:r>
              <a:rPr lang="ro-RO" sz="2000" b="1">
                <a:solidFill>
                  <a:schemeClr val="bg1"/>
                </a:solidFill>
                <a:effectLst>
                  <a:glow rad="88900">
                    <a:schemeClr val="tx1"/>
                  </a:glow>
                </a:effectLst>
              </a:rPr>
              <a:t>Credința este un răspuns de dragoste la dragostea lui Dumnezeu. </a:t>
            </a:r>
          </a:p>
          <a:p>
            <a:pPr>
              <a:spcBef>
                <a:spcPts val="600"/>
              </a:spcBef>
            </a:pPr>
            <a:r>
              <a:rPr lang="ro-RO" sz="2000" b="1">
                <a:solidFill>
                  <a:schemeClr val="bg1"/>
                </a:solidFill>
                <a:effectLst>
                  <a:glow rad="88900">
                    <a:schemeClr val="tx1"/>
                  </a:glow>
                </a:effectLst>
              </a:rPr>
              <a:t>Începând de acum, nu mai pot continua să Îl întristez pe Dumnezeu în mod deliberat cu păcatele mele. </a:t>
            </a:r>
          </a:p>
          <a:p>
            <a:pPr>
              <a:spcBef>
                <a:spcPts val="600"/>
              </a:spcBef>
            </a:pPr>
            <a:r>
              <a:rPr lang="ro-RO" sz="2000" b="1">
                <a:solidFill>
                  <a:schemeClr val="bg1"/>
                </a:solidFill>
                <a:effectLst>
                  <a:glow rad="88900">
                    <a:schemeClr val="tx1"/>
                  </a:glow>
                </a:effectLst>
              </a:rPr>
              <a:t>Toată viața mea </a:t>
            </a:r>
            <a:r>
              <a:rPr lang="ro-RO" sz="2000" b="1">
                <a:solidFill>
                  <a:schemeClr val="bg1"/>
                </a:solidFill>
                <a:effectLst>
                  <a:glow rad="88900">
                    <a:schemeClr val="tx1"/>
                  </a:glow>
                </a:effectLst>
              </a:rPr>
              <a:t>e </a:t>
            </a:r>
            <a:r>
              <a:rPr lang="ro-RO" sz="2000" b="1" smtClean="0">
                <a:solidFill>
                  <a:schemeClr val="bg1"/>
                </a:solidFill>
                <a:effectLst>
                  <a:glow rad="88900">
                    <a:schemeClr val="tx1"/>
                  </a:glow>
                </a:effectLst>
              </a:rPr>
              <a:t>afectată</a:t>
            </a:r>
            <a:r>
              <a:rPr lang="ro-RO" sz="2000" b="1" smtClean="0">
                <a:solidFill>
                  <a:schemeClr val="bg1"/>
                </a:solidFill>
                <a:effectLst>
                  <a:glow rad="88900">
                    <a:schemeClr val="tx1"/>
                  </a:glow>
                </a:effectLst>
              </a:rPr>
              <a:t>. </a:t>
            </a:r>
            <a:r>
              <a:rPr lang="ro-RO" sz="2000" b="1">
                <a:solidFill>
                  <a:schemeClr val="bg1"/>
                </a:solidFill>
                <a:effectLst>
                  <a:glow rad="88900">
                    <a:schemeClr val="tx1"/>
                  </a:glow>
                </a:effectLst>
              </a:rPr>
              <a:t>Credința include ceea ce facem, cum trăim, în cine ne încredem și în ce credem</a:t>
            </a:r>
            <a:r>
              <a:rPr lang="ro-RO" sz="2000" b="1">
                <a:solidFill>
                  <a:schemeClr val="bg1"/>
                </a:solidFill>
                <a:effectLst>
                  <a:glow rad="88900">
                    <a:schemeClr val="tx1"/>
                  </a:glow>
                </a:effectLst>
              </a:rPr>
              <a:t>. </a:t>
            </a:r>
            <a:endParaRPr lang="ro-RO" sz="2000" b="1">
              <a:solidFill>
                <a:schemeClr val="bg1"/>
              </a:solidFill>
              <a:effectLst>
                <a:glow rad="88900">
                  <a:schemeClr val="tx1"/>
                </a:glow>
              </a:effectLst>
            </a:endParaRPr>
          </a:p>
        </p:txBody>
      </p:sp>
      <p:sp>
        <p:nvSpPr>
          <p:cNvPr id="7" name="Rectángulo 6">
            <a:extLst>
              <a:ext uri="{FF2B5EF4-FFF2-40B4-BE49-F238E27FC236}">
                <a16:creationId xmlns:a16="http://schemas.microsoft.com/office/drawing/2014/main" xmlns="" id="{C37FCE40-E8AB-4718-A830-EF28E00EF246}"/>
              </a:ext>
            </a:extLst>
          </p:cNvPr>
          <p:cNvSpPr/>
          <p:nvPr/>
        </p:nvSpPr>
        <p:spPr>
          <a:xfrm>
            <a:off x="3933650" y="3083267"/>
            <a:ext cx="5218980" cy="400110"/>
          </a:xfrm>
          <a:prstGeom prst="rect">
            <a:avLst/>
          </a:prstGeom>
        </p:spPr>
        <p:txBody>
          <a:bodyPr wrap="square">
            <a:spAutoFit/>
          </a:bodyPr>
          <a:lstStyle/>
          <a:p>
            <a:pPr algn="ctr">
              <a:spcBef>
                <a:spcPts val="600"/>
              </a:spcBef>
            </a:pPr>
            <a:r>
              <a:rPr lang="ro-RO" sz="2000" b="1">
                <a:solidFill>
                  <a:schemeClr val="bg1"/>
                </a:solidFill>
                <a:effectLst>
                  <a:glow rad="88900">
                    <a:schemeClr val="tx1"/>
                  </a:glow>
                </a:effectLst>
              </a:rPr>
              <a:t>Ce presupune a </a:t>
            </a:r>
            <a:r>
              <a:rPr lang="ro-RO" sz="2000" b="1">
                <a:solidFill>
                  <a:schemeClr val="bg1"/>
                </a:solidFill>
                <a:effectLst>
                  <a:glow rad="88900">
                    <a:schemeClr val="tx1"/>
                  </a:glow>
                </a:effectLst>
              </a:rPr>
              <a:t>avea </a:t>
            </a:r>
            <a:r>
              <a:rPr lang="ro-RO" sz="2000" b="1" smtClean="0">
                <a:solidFill>
                  <a:schemeClr val="bg1"/>
                </a:solidFill>
                <a:effectLst>
                  <a:glow rad="88900">
                    <a:schemeClr val="tx1"/>
                  </a:glow>
                </a:effectLst>
              </a:rPr>
              <a:t>credință</a:t>
            </a:r>
            <a:r>
              <a:rPr lang="ro-RO" sz="2000" b="1" smtClean="0">
                <a:solidFill>
                  <a:schemeClr val="bg1"/>
                </a:solidFill>
                <a:effectLst>
                  <a:glow rad="88900">
                    <a:schemeClr val="tx1"/>
                  </a:glow>
                </a:effectLst>
              </a:rPr>
              <a:t>?</a:t>
            </a:r>
            <a:endParaRPr lang="ro-RO" sz="2000" b="1">
              <a:solidFill>
                <a:schemeClr val="bg1"/>
              </a:solidFill>
              <a:effectLst>
                <a:glow rad="88900">
                  <a:schemeClr val="tx1"/>
                </a:glow>
              </a:effectLst>
            </a:endParaRPr>
          </a:p>
        </p:txBody>
      </p:sp>
    </p:spTree>
    <p:extLst>
      <p:ext uri="{BB962C8B-B14F-4D97-AF65-F5344CB8AC3E}">
        <p14:creationId xmlns:p14="http://schemas.microsoft.com/office/powerpoint/2010/main" xmlns="" val="40078825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4" dur="5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9" dur="500"/>
                                        <p:tgtEl>
                                          <p:spTgt spid="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4"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E0F51E04-9B22-4A2B-92A0-4DFF2438F97B}"/>
              </a:ext>
            </a:extLst>
          </p:cNvPr>
          <p:cNvSpPr/>
          <p:nvPr/>
        </p:nvSpPr>
        <p:spPr>
          <a:xfrm>
            <a:off x="1143576" y="0"/>
            <a:ext cx="6944716" cy="769441"/>
          </a:xfrm>
          <a:prstGeom prst="rect">
            <a:avLst/>
          </a:prstGeom>
        </p:spPr>
        <p:txBody>
          <a:bodyPr wrap="square">
            <a:spAutoFit/>
          </a:bodyPr>
          <a:lstStyle/>
          <a:p>
            <a:pPr algn="ctr"/>
            <a:r>
              <a:rPr lang="ro-RO"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CONTINUĂM CU </a:t>
            </a:r>
            <a:r>
              <a:rPr lang="ro-RO" sz="4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PĂCATUL?</a:t>
            </a:r>
            <a:endParaRPr lang="ro-RO"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3" name="Rectángulo 2">
            <a:extLst>
              <a:ext uri="{FF2B5EF4-FFF2-40B4-BE49-F238E27FC236}">
                <a16:creationId xmlns:a16="http://schemas.microsoft.com/office/drawing/2014/main" xmlns="" id="{57282107-C2D1-458B-B5DB-BA530C17A6F2}"/>
              </a:ext>
            </a:extLst>
          </p:cNvPr>
          <p:cNvSpPr/>
          <p:nvPr/>
        </p:nvSpPr>
        <p:spPr>
          <a:xfrm>
            <a:off x="1437922" y="753881"/>
            <a:ext cx="6297283" cy="923330"/>
          </a:xfrm>
          <a:prstGeom prst="rect">
            <a:avLst/>
          </a:prstGeom>
        </p:spPr>
        <p:txBody>
          <a:bodyPr wrap="square">
            <a:spAutoFit/>
          </a:bodyPr>
          <a:lstStyle/>
          <a:p>
            <a:pPr algn="ctr"/>
            <a:r>
              <a:rPr lang="ro-RO" b="1" dirty="0" smtClean="0">
                <a:solidFill>
                  <a:srgbClr val="782E7A"/>
                </a:solidFill>
                <a:latin typeface="Comic Sans MS" panose="030F0702030302020204" pitchFamily="66" charset="0"/>
              </a:rPr>
              <a:t>“Dacă însă, căutând să fim îndreptăţiţi în Hristos, am fost găsiţi şi noi înşine păcătoşi, este oare Hristos slujitor al păcatului? Nicidecum” </a:t>
            </a:r>
            <a:r>
              <a:rPr lang="ro-RO" sz="1600" b="1" dirty="0" smtClean="0">
                <a:solidFill>
                  <a:srgbClr val="782E7A"/>
                </a:solidFill>
                <a:latin typeface="Comic Sans MS" panose="030F0702030302020204" pitchFamily="66" charset="0"/>
              </a:rPr>
              <a:t>(Galateni 2:17 </a:t>
            </a:r>
            <a:r>
              <a:rPr lang="ro-RO" sz="1600" b="1" dirty="0" err="1" smtClean="0">
                <a:solidFill>
                  <a:srgbClr val="782E7A"/>
                </a:solidFill>
                <a:latin typeface="Comic Sans MS" panose="030F0702030302020204" pitchFamily="66" charset="0"/>
              </a:rPr>
              <a:t>GBV</a:t>
            </a:r>
            <a:r>
              <a:rPr lang="ro-RO" sz="1600" b="1" dirty="0" smtClean="0">
                <a:solidFill>
                  <a:srgbClr val="782E7A"/>
                </a:solidFill>
                <a:latin typeface="Comic Sans MS" panose="030F0702030302020204" pitchFamily="66" charset="0"/>
              </a:rPr>
              <a:t>)</a:t>
            </a:r>
            <a:endParaRPr lang="ro-RO" sz="1600" b="1" dirty="0">
              <a:solidFill>
                <a:srgbClr val="782E7A"/>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9CBDED72-4C85-41BF-8433-6A264C4ADDAF}"/>
              </a:ext>
            </a:extLst>
          </p:cNvPr>
          <p:cNvSpPr txBox="1"/>
          <p:nvPr/>
        </p:nvSpPr>
        <p:spPr>
          <a:xfrm>
            <a:off x="301925" y="2205249"/>
            <a:ext cx="4528867" cy="4555093"/>
          </a:xfrm>
          <a:prstGeom prst="rect">
            <a:avLst/>
          </a:prstGeom>
          <a:noFill/>
        </p:spPr>
        <p:txBody>
          <a:bodyPr wrap="square" rtlCol="0">
            <a:spAutoFit/>
          </a:bodyPr>
          <a:lstStyle/>
          <a:p>
            <a:pPr>
              <a:spcBef>
                <a:spcPts val="600"/>
              </a:spcBef>
            </a:pPr>
            <a:r>
              <a:rPr lang="ro-RO" sz="2000" b="1"/>
              <a:t>O acuzație ridicată împotriva lui Pavel era că, accentuând numai credința și nu și faptele, încuraja neamurile să continue să păcătuiască după ce au fost îndreptățite. </a:t>
            </a:r>
          </a:p>
          <a:p>
            <a:pPr>
              <a:spcBef>
                <a:spcPts val="600"/>
              </a:spcBef>
            </a:pPr>
            <a:r>
              <a:rPr lang="ro-RO" sz="2000" b="1"/>
              <a:t>Acest raționament i se pare ridicol lui Pavel. De aceea răspunde emfatic</a:t>
            </a:r>
            <a:r>
              <a:rPr lang="ro-RO" sz="2000" b="1"/>
              <a:t>: </a:t>
            </a:r>
            <a:r>
              <a:rPr lang="ro-RO" sz="2000" b="1" smtClean="0"/>
              <a:t>“</a:t>
            </a:r>
            <a:r>
              <a:rPr lang="ro-RO" sz="2000" b="1" smtClean="0"/>
              <a:t>Nicidecum</a:t>
            </a:r>
            <a:r>
              <a:rPr lang="ro-RO" sz="2000" b="1" smtClean="0"/>
              <a:t>”.</a:t>
            </a:r>
          </a:p>
          <a:p>
            <a:pPr>
              <a:spcBef>
                <a:spcPts val="600"/>
              </a:spcBef>
            </a:pPr>
            <a:r>
              <a:rPr lang="ro-RO" sz="2000" b="1" smtClean="0"/>
              <a:t>Raționamentul </a:t>
            </a:r>
            <a:r>
              <a:rPr lang="ro-RO" sz="2000" b="1"/>
              <a:t>lui este că, odată îndreptățit, sunt o ființă nouă. Acum Hristos locuiește în mine, așadar, împlinesc faptele pe care El le-a pregătit dinainte pentru </a:t>
            </a:r>
            <a:r>
              <a:rPr lang="ro-RO" sz="2000" b="1"/>
              <a:t>mine </a:t>
            </a:r>
            <a:r>
              <a:rPr lang="ro-RO" sz="2000" b="1" smtClean="0"/>
              <a:t>(</a:t>
            </a:r>
            <a:r>
              <a:rPr lang="ro-RO" sz="2000" b="1" smtClean="0"/>
              <a:t>Galateni</a:t>
            </a:r>
            <a:r>
              <a:rPr lang="ro-RO" sz="2000" b="1" smtClean="0"/>
              <a:t> </a:t>
            </a:r>
            <a:r>
              <a:rPr lang="ro-RO" sz="2000" b="1" smtClean="0"/>
              <a:t>2:20;</a:t>
            </a:r>
            <a:r>
              <a:rPr lang="ro-RO" sz="2000" b="1" smtClean="0"/>
              <a:t/>
            </a:r>
            <a:br>
              <a:rPr lang="ro-RO" sz="2000" b="1" smtClean="0"/>
            </a:br>
            <a:r>
              <a:rPr lang="ro-RO" sz="2000" b="1" smtClean="0"/>
              <a:t>2 </a:t>
            </a:r>
            <a:r>
              <a:rPr lang="ro-RO" sz="2000" b="1"/>
              <a:t>Corinteni </a:t>
            </a:r>
            <a:r>
              <a:rPr lang="ro-RO" sz="2000" b="1" smtClean="0"/>
              <a:t>5:17</a:t>
            </a:r>
            <a:r>
              <a:rPr lang="ro-RO" sz="2000" b="1" smtClean="0"/>
              <a:t>; </a:t>
            </a:r>
            <a:r>
              <a:rPr lang="ro-RO" sz="2000" b="1" smtClean="0"/>
              <a:t>Efeseni</a:t>
            </a:r>
            <a:r>
              <a:rPr lang="ro-RO" sz="2000" b="1" smtClean="0"/>
              <a:t>2:10).</a:t>
            </a:r>
            <a:endParaRPr lang="ro-RO" sz="2000" b="1"/>
          </a:p>
        </p:txBody>
      </p:sp>
      <p:grpSp>
        <p:nvGrpSpPr>
          <p:cNvPr id="12" name="Grupo 11">
            <a:extLst>
              <a:ext uri="{FF2B5EF4-FFF2-40B4-BE49-F238E27FC236}">
                <a16:creationId xmlns:a16="http://schemas.microsoft.com/office/drawing/2014/main" xmlns="" id="{A7FA52CF-15F4-44EE-A9FF-12FBD8F2F336}"/>
              </a:ext>
            </a:extLst>
          </p:cNvPr>
          <p:cNvGrpSpPr/>
          <p:nvPr/>
        </p:nvGrpSpPr>
        <p:grpSpPr>
          <a:xfrm>
            <a:off x="5316459" y="3918278"/>
            <a:ext cx="3297015" cy="2747513"/>
            <a:chOff x="5316459" y="3918278"/>
            <a:chExt cx="3297015" cy="2747513"/>
          </a:xfrm>
        </p:grpSpPr>
        <p:pic>
          <p:nvPicPr>
            <p:cNvPr id="9" name="Imagen 8">
              <a:extLst>
                <a:ext uri="{FF2B5EF4-FFF2-40B4-BE49-F238E27FC236}">
                  <a16:creationId xmlns:a16="http://schemas.microsoft.com/office/drawing/2014/main" xmlns="" id="{138962D8-FB2C-4AC2-817B-464A3619661E}"/>
                </a:ext>
              </a:extLst>
            </p:cNvPr>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5316459" y="3918278"/>
              <a:ext cx="3297015" cy="27475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Imagen 6">
              <a:extLst>
                <a:ext uri="{FF2B5EF4-FFF2-40B4-BE49-F238E27FC236}">
                  <a16:creationId xmlns:a16="http://schemas.microsoft.com/office/drawing/2014/main" xmlns="" id="{0DD146B7-A2A1-484F-B04F-D2386234BE4B}"/>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316459" y="3918278"/>
              <a:ext cx="894560" cy="63214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pic>
        <p:nvPicPr>
          <p:cNvPr id="11" name="Imagen 10">
            <a:extLst>
              <a:ext uri="{FF2B5EF4-FFF2-40B4-BE49-F238E27FC236}">
                <a16:creationId xmlns:a16="http://schemas.microsoft.com/office/drawing/2014/main" xmlns="" id="{0589CBED-2631-4CB2-B0E8-7B38657D7551}"/>
              </a:ext>
            </a:extLst>
          </p:cNvPr>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4943311" y="1820655"/>
            <a:ext cx="3916017" cy="1922408"/>
          </a:xfrm>
          <a:prstGeom prst="round2DiagRect">
            <a:avLst>
              <a:gd name="adj1" fmla="val 0"/>
              <a:gd name="adj2" fmla="val 23831"/>
            </a:avLst>
          </a:prstGeom>
          <a:ln w="381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xmlns="" val="20244916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fade">
                                      <p:cBhvr>
                                        <p:cTn id="33" dur="1000"/>
                                        <p:tgtEl>
                                          <p:spTgt spid="4">
                                            <p:txEl>
                                              <p:pRg st="0" end="0"/>
                                            </p:txEl>
                                          </p:spTgt>
                                        </p:tgtEl>
                                      </p:cBhvr>
                                    </p:animEffect>
                                    <p:anim calcmode="lin" valueType="num">
                                      <p:cBhvr>
                                        <p:cTn id="3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fade">
                                      <p:cBhvr>
                                        <p:cTn id="40" dur="1000"/>
                                        <p:tgtEl>
                                          <p:spTgt spid="4">
                                            <p:txEl>
                                              <p:pRg st="1" end="1"/>
                                            </p:txEl>
                                          </p:spTgt>
                                        </p:tgtEl>
                                      </p:cBhvr>
                                    </p:animEffect>
                                    <p:anim calcmode="lin" valueType="num">
                                      <p:cBhvr>
                                        <p:cTn id="4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fade">
                                      <p:cBhvr>
                                        <p:cTn id="47" dur="1000"/>
                                        <p:tgtEl>
                                          <p:spTgt spid="4">
                                            <p:txEl>
                                              <p:pRg st="2" end="2"/>
                                            </p:txEl>
                                          </p:spTgt>
                                        </p:tgtEl>
                                      </p:cBhvr>
                                    </p:animEffect>
                                    <p:anim calcmode="lin" valueType="num">
                                      <p:cBhvr>
                                        <p:cTn id="4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418</TotalTime>
  <Words>1245</Words>
  <Application>Microsoft Office PowerPoint</Application>
  <PresentationFormat>Expunere pe ecran (4:3)</PresentationFormat>
  <Paragraphs>57</Paragraphs>
  <Slides>10</Slides>
  <Notes>0</Notes>
  <HiddenSlides>0</HiddenSlides>
  <MMClips>0</MMClips>
  <ScaleCrop>false</ScaleCrop>
  <HeadingPairs>
    <vt:vector size="6" baseType="variant">
      <vt:variant>
        <vt:lpstr>Fonturi utilizate</vt:lpstr>
      </vt:variant>
      <vt:variant>
        <vt:i4>8</vt:i4>
      </vt:variant>
      <vt:variant>
        <vt:lpstr>Temă</vt:lpstr>
      </vt:variant>
      <vt:variant>
        <vt:i4>2</vt:i4>
      </vt:variant>
      <vt:variant>
        <vt:lpstr>Titluri diapozitive</vt:lpstr>
      </vt:variant>
      <vt:variant>
        <vt:i4>10</vt:i4>
      </vt:variant>
    </vt:vector>
  </HeadingPairs>
  <TitlesOfParts>
    <vt:vector size="20" baseType="lpstr">
      <vt:lpstr>Arial</vt:lpstr>
      <vt:lpstr>Calibri</vt:lpstr>
      <vt:lpstr>Comic Sans MS</vt:lpstr>
      <vt:lpstr>Wingdings</vt:lpstr>
      <vt:lpstr>Modern No. 20</vt:lpstr>
      <vt:lpstr>Wingdings 2</vt:lpstr>
      <vt:lpstr>Cooper Black</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4 - Neprihanirea numai prin credinta</dc:title>
  <dc:subject>Studiu Biblic, Trim. III, 2017 – Evanghelia in Galateni</dc:subject>
  <dc:creator>Sergio Fustero Carreras</dc:creator>
  <cp:keywords>http://www.fustero.net/es/index_ro.php</cp:keywords>
  <cp:lastModifiedBy>Administrator</cp:lastModifiedBy>
  <cp:revision>101</cp:revision>
  <dcterms:created xsi:type="dcterms:W3CDTF">2017-07-04T15:42:43Z</dcterms:created>
  <dcterms:modified xsi:type="dcterms:W3CDTF">2017-08-10T09:33:59Z</dcterms:modified>
</cp:coreProperties>
</file>