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6" r:id="rId2"/>
    <p:sldId id="269" r:id="rId3"/>
    <p:sldId id="257" r:id="rId4"/>
    <p:sldId id="258" r:id="rId5"/>
    <p:sldId id="259" r:id="rId6"/>
    <p:sldId id="268" r:id="rId7"/>
    <p:sldId id="267" r:id="rId8"/>
    <p:sldId id="260" r:id="rId9"/>
    <p:sldId id="261" r:id="rId10"/>
    <p:sldId id="262" r:id="rId11"/>
    <p:sldId id="263" r:id="rId12"/>
  </p:sldIdLst>
  <p:sldSz cx="9144000" cy="6858000" type="screen4x3"/>
  <p:notesSz cx="6858000" cy="9144000"/>
  <p:embeddedFontLst>
    <p:embeddedFont>
      <p:font typeface="Comic Sans MS" pitchFamily="66" charset="0"/>
      <p:regular r:id="rId13"/>
      <p:bold r:id="rId14"/>
    </p:embeddedFont>
    <p:embeddedFont>
      <p:font typeface="Calibri" pitchFamily="34" charset="0"/>
      <p:regular r:id="rId15"/>
      <p:bold r:id="rId16"/>
      <p:italic r:id="rId17"/>
      <p:boldItalic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5520"/>
    <a:srgbClr val="462712"/>
    <a:srgbClr val="F6E6DB"/>
    <a:srgbClr val="34426E"/>
    <a:srgbClr val="5E72B2"/>
    <a:srgbClr val="81C2C5"/>
    <a:srgbClr val="5BAFB3"/>
    <a:srgbClr val="0A2024"/>
    <a:srgbClr val="103239"/>
    <a:srgbClr val="6D91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562461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811377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1380369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119568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419215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14851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394739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804173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637611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301182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A669013E-8F39-4B75-981A-00FADC4C661C}" type="datetimeFigureOut">
              <a:rPr lang="es-ES" smtClean="0"/>
              <a:pPr/>
              <a:t>13/07/2017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47580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9013E-8F39-4B75-981A-00FADC4C661C}" type="datetimeFigureOut">
              <a:rPr lang="es-ES" smtClean="0"/>
              <a:pPr/>
              <a:t>13/07/2017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6F1AD-7BCA-4B28-AA04-4D0FFE0AB8B9}" type="slidenum">
              <a:rPr lang="es-ES" smtClean="0"/>
              <a:pPr/>
              <a:t>‹#›</a:t>
            </a:fld>
            <a:endParaRPr lang="es-ES"/>
          </a:p>
        </p:txBody>
      </p:sp>
    </p:spTree>
    <p:extLst>
      <p:ext uri="{BB962C8B-B14F-4D97-AF65-F5344CB8AC3E}">
        <p14:creationId xmlns:p14="http://schemas.microsoft.com/office/powerpoint/2010/main" xmlns="" val="2185581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19179" y="4479062"/>
            <a:ext cx="8402127" cy="1938992"/>
          </a:xfrm>
          <a:prstGeom prst="rect">
            <a:avLst/>
          </a:prstGeom>
        </p:spPr>
        <p:txBody>
          <a:bodyPr wrap="square">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6000" b="1" i="0" u="none" strike="noStrike" kern="1200" cap="none" spc="0" normalizeH="0" baseline="0" dirty="0">
                <a:ln>
                  <a:noFill/>
                </a:ln>
                <a:solidFill>
                  <a:srgbClr val="DB6F22"/>
                </a:solidFill>
                <a:effectLst>
                  <a:outerShdw blurRad="50800" dist="38100" dir="5400000" algn="ctr" rotWithShape="0">
                    <a:prstClr val="black"/>
                  </a:outerShdw>
                </a:effectLst>
                <a:uLnTx/>
                <a:uFillTx/>
                <a:latin typeface="Comic Sans MS" panose="030F0702030302020204" pitchFamily="66" charset="0"/>
                <a:ea typeface="+mn-ea"/>
                <a:cs typeface="+mn-cs"/>
              </a:rPr>
              <a:t>UNITATEA ÎN</a:t>
            </a:r>
            <a:r>
              <a:rPr kumimoji="0" lang="ro-RO" sz="6000" b="1" i="0" u="none" strike="noStrike" kern="1200" cap="none" spc="0" normalizeH="0" dirty="0">
                <a:ln>
                  <a:noFill/>
                </a:ln>
                <a:solidFill>
                  <a:srgbClr val="DB6F22"/>
                </a:solidFill>
                <a:effectLst>
                  <a:outerShdw blurRad="50800" dist="38100" dir="5400000" algn="ctr" rotWithShape="0">
                    <a:prstClr val="black"/>
                  </a:outerShdw>
                </a:effectLst>
                <a:uLnTx/>
                <a:uFillTx/>
                <a:latin typeface="Comic Sans MS" panose="030F0702030302020204" pitchFamily="66" charset="0"/>
                <a:ea typeface="+mn-ea"/>
                <a:cs typeface="+mn-cs"/>
              </a:rPr>
              <a:t> </a:t>
            </a:r>
            <a:r>
              <a:rPr kumimoji="0" lang="ro-RO" sz="6000" b="1" i="0" u="none" strike="noStrike" kern="1200" cap="none" spc="0" normalizeH="0" dirty="0" smtClean="0">
                <a:ln>
                  <a:noFill/>
                </a:ln>
                <a:solidFill>
                  <a:srgbClr val="DB6F22"/>
                </a:solidFill>
                <a:effectLst>
                  <a:outerShdw blurRad="50800" dist="38100" dir="5400000" algn="ctr" rotWithShape="0">
                    <a:prstClr val="black"/>
                  </a:outerShdw>
                </a:effectLst>
                <a:uLnTx/>
                <a:uFillTx/>
                <a:latin typeface="Comic Sans MS" panose="030F0702030302020204" pitchFamily="66" charset="0"/>
                <a:ea typeface="+mn-ea"/>
                <a:cs typeface="+mn-cs"/>
              </a:rPr>
              <a:t>EVANGHELIE</a:t>
            </a:r>
            <a:endParaRPr kumimoji="0" lang="ro-RO" sz="6000" b="1" i="0" u="none" strike="noStrike" kern="1200" cap="none" spc="0" normalizeH="0" baseline="0" dirty="0">
              <a:ln>
                <a:noFill/>
              </a:ln>
              <a:solidFill>
                <a:srgbClr val="DB6F22"/>
              </a:solidFill>
              <a:effectLst>
                <a:outerShdw blurRad="50800" dist="38100" dir="5400000" algn="ctr" rotWithShape="0">
                  <a:prstClr val="black"/>
                </a:outerShdw>
              </a:effectLst>
              <a:uLnTx/>
              <a:uFillTx/>
              <a:latin typeface="Comic Sans MS" panose="030F0702030302020204" pitchFamily="66" charset="0"/>
              <a:ea typeface="+mn-ea"/>
              <a:cs typeface="+mn-cs"/>
            </a:endParaRPr>
          </a:p>
        </p:txBody>
      </p:sp>
      <p:sp>
        <p:nvSpPr>
          <p:cNvPr id="3" name="CuadroTexto 2">
            <a:extLst>
              <a:ext uri="{FF2B5EF4-FFF2-40B4-BE49-F238E27FC236}">
                <a16:creationId xmlns:a16="http://schemas.microsoft.com/office/drawing/2014/main" xmlns="" id="{9112325B-CB81-4B0A-8FBA-E3F0CBF015D8}"/>
              </a:ext>
            </a:extLst>
          </p:cNvPr>
          <p:cNvSpPr txBox="1"/>
          <p:nvPr/>
        </p:nvSpPr>
        <p:spPr>
          <a:xfrm>
            <a:off x="25883" y="6495697"/>
            <a:ext cx="2992614" cy="369332"/>
          </a:xfrm>
          <a:prstGeom prst="rect">
            <a:avLst/>
          </a:prstGeom>
          <a:noFill/>
        </p:spPr>
        <p:txBody>
          <a:bodyPr wrap="none" rtlCol="0">
            <a:spAutoFit/>
          </a:bodyPr>
          <a:lstStyle/>
          <a:p>
            <a:r>
              <a:rPr lang="ro-RO" b="1" smtClean="0">
                <a:solidFill>
                  <a:srgbClr val="A25520"/>
                </a:solidFill>
              </a:rPr>
              <a:t>Studiul</a:t>
            </a:r>
            <a:r>
              <a:rPr lang="ro-RO" b="1" smtClean="0">
                <a:solidFill>
                  <a:srgbClr val="A25520"/>
                </a:solidFill>
              </a:rPr>
              <a:t> 3 </a:t>
            </a:r>
            <a:r>
              <a:rPr lang="ro-RO" b="1" smtClean="0">
                <a:solidFill>
                  <a:srgbClr val="A25520"/>
                </a:solidFill>
              </a:rPr>
              <a:t>pentru </a:t>
            </a:r>
            <a:r>
              <a:rPr lang="ro-RO" b="1" smtClean="0">
                <a:solidFill>
                  <a:srgbClr val="A25520"/>
                </a:solidFill>
              </a:rPr>
              <a:t>15 </a:t>
            </a:r>
            <a:r>
              <a:rPr lang="ro-RO" b="1" smtClean="0">
                <a:solidFill>
                  <a:srgbClr val="A25520"/>
                </a:solidFill>
              </a:rPr>
              <a:t>iulie </a:t>
            </a:r>
            <a:r>
              <a:rPr lang="ro-RO" b="1" smtClean="0">
                <a:solidFill>
                  <a:srgbClr val="A25520"/>
                </a:solidFill>
              </a:rPr>
              <a:t>2017</a:t>
            </a:r>
            <a:endParaRPr lang="ro-RO" b="1">
              <a:solidFill>
                <a:srgbClr val="A25520"/>
              </a:solidFill>
            </a:endParaRPr>
          </a:p>
        </p:txBody>
      </p:sp>
    </p:spTree>
    <p:extLst>
      <p:ext uri="{BB962C8B-B14F-4D97-AF65-F5344CB8AC3E}">
        <p14:creationId xmlns:p14="http://schemas.microsoft.com/office/powerpoint/2010/main" xmlns="" val="311567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4315383-3221-4CA2-82D5-8F98F1BD3917}"/>
              </a:ext>
            </a:extLst>
          </p:cNvPr>
          <p:cNvSpPr/>
          <p:nvPr/>
        </p:nvSpPr>
        <p:spPr>
          <a:xfrm>
            <a:off x="1364926" y="0"/>
            <a:ext cx="7779074" cy="769441"/>
          </a:xfrm>
          <a:prstGeom prst="rect">
            <a:avLst/>
          </a:prstGeom>
        </p:spPr>
        <p:txBody>
          <a:bodyPr wrap="square">
            <a:spAutoFit/>
          </a:bodyPr>
          <a:lstStyle/>
          <a:p>
            <a:pPr algn="ctr"/>
            <a:r>
              <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ÎNFRUNTÂND </a:t>
            </a:r>
            <a:r>
              <a:rPr lang="ro-RO" sz="4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CONFRUNTAREA</a:t>
            </a:r>
            <a:endPar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a:extLst>
              <a:ext uri="{FF2B5EF4-FFF2-40B4-BE49-F238E27FC236}">
                <a16:creationId xmlns:a16="http://schemas.microsoft.com/office/drawing/2014/main" xmlns="" id="{CD892FB4-8475-4227-A5E6-BA4D2A89EF00}"/>
              </a:ext>
            </a:extLst>
          </p:cNvPr>
          <p:cNvSpPr/>
          <p:nvPr/>
        </p:nvSpPr>
        <p:spPr>
          <a:xfrm>
            <a:off x="0" y="0"/>
            <a:ext cx="1454116"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ro-RO" b="1" smtClean="0">
                <a:solidFill>
                  <a:srgbClr val="FBDBAE"/>
                </a:solidFill>
                <a:effectLst>
                  <a:glow rad="127000">
                    <a:schemeClr val="tx1"/>
                  </a:glow>
                </a:effectLst>
              </a:rPr>
              <a:t>Galateni</a:t>
            </a:r>
            <a:r>
              <a:rPr lang="ro-RO" b="1" smtClean="0"/>
              <a:t> </a:t>
            </a:r>
            <a:r>
              <a:rPr lang="ro-RO" b="1" smtClean="0"/>
              <a:t>2:14</a:t>
            </a:r>
            <a:endParaRPr lang="ro-RO" b="1"/>
          </a:p>
        </p:txBody>
      </p:sp>
      <p:sp>
        <p:nvSpPr>
          <p:cNvPr id="4" name="Rectángulo 3">
            <a:extLst>
              <a:ext uri="{FF2B5EF4-FFF2-40B4-BE49-F238E27FC236}">
                <a16:creationId xmlns:a16="http://schemas.microsoft.com/office/drawing/2014/main" xmlns="" id="{9B262E38-7697-4686-AED8-26C3BB20A629}"/>
              </a:ext>
            </a:extLst>
          </p:cNvPr>
          <p:cNvSpPr/>
          <p:nvPr/>
        </p:nvSpPr>
        <p:spPr>
          <a:xfrm>
            <a:off x="0" y="645398"/>
            <a:ext cx="9144000" cy="923330"/>
          </a:xfrm>
          <a:prstGeom prst="rect">
            <a:avLst/>
          </a:prstGeom>
        </p:spPr>
        <p:txBody>
          <a:bodyPr wrap="square">
            <a:spAutoFit/>
          </a:bodyPr>
          <a:lstStyle/>
          <a:p>
            <a:r>
              <a:rPr lang="ro-RO" b="1" dirty="0" smtClean="0">
                <a:solidFill>
                  <a:srgbClr val="34426E"/>
                </a:solidFill>
                <a:latin typeface="Comic Sans MS" panose="030F0702030302020204" pitchFamily="66" charset="0"/>
              </a:rPr>
              <a:t>“Când i-am văzut eu că nu umblă drept după adevărul Evangheliei, am spus lui </a:t>
            </a:r>
            <a:r>
              <a:rPr lang="ro-RO" b="1" dirty="0" err="1" smtClean="0">
                <a:solidFill>
                  <a:srgbClr val="34426E"/>
                </a:solidFill>
                <a:latin typeface="Comic Sans MS" panose="030F0702030302020204" pitchFamily="66" charset="0"/>
              </a:rPr>
              <a:t>Chifa</a:t>
            </a:r>
            <a:r>
              <a:rPr lang="ro-RO" b="1" dirty="0" smtClean="0">
                <a:solidFill>
                  <a:srgbClr val="34426E"/>
                </a:solidFill>
                <a:latin typeface="Comic Sans MS" panose="030F0702030302020204" pitchFamily="66" charset="0"/>
              </a:rPr>
              <a:t> în faţa tuturor: Dacă tu, care eşti Iudeu, trăieşti ca Neamurile, şi nu ca Iudeii, cum sileşti pe Neamuri să trăiască în felul Iudeilor?” </a:t>
            </a:r>
            <a:r>
              <a:rPr lang="ro-RO" sz="1600" b="1" dirty="0" smtClean="0">
                <a:solidFill>
                  <a:srgbClr val="34426E"/>
                </a:solidFill>
                <a:latin typeface="Comic Sans MS" panose="030F0702030302020204" pitchFamily="66" charset="0"/>
              </a:rPr>
              <a:t>(Galateni 2:14)</a:t>
            </a:r>
            <a:endParaRPr lang="ro-RO" sz="1600" b="1" dirty="0">
              <a:solidFill>
                <a:srgbClr val="34426E"/>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80A03549-0D72-4D58-8A1A-EB59F7A95971}"/>
              </a:ext>
            </a:extLst>
          </p:cNvPr>
          <p:cNvSpPr txBox="1"/>
          <p:nvPr/>
        </p:nvSpPr>
        <p:spPr>
          <a:xfrm>
            <a:off x="4054415" y="1829663"/>
            <a:ext cx="5089585" cy="5016758"/>
          </a:xfrm>
          <a:prstGeom prst="rect">
            <a:avLst/>
          </a:prstGeom>
          <a:noFill/>
        </p:spPr>
        <p:txBody>
          <a:bodyPr wrap="square" rtlCol="0">
            <a:spAutoFit/>
          </a:bodyPr>
          <a:lstStyle/>
          <a:p>
            <a:pPr>
              <a:spcBef>
                <a:spcPts val="600"/>
              </a:spcBef>
            </a:pPr>
            <a:r>
              <a:rPr lang="ro-RO" sz="2000" b="1" dirty="0"/>
              <a:t>Problema nu a fost că Petru a mâncat cu musafirii din Ierusalim, ci că a </a:t>
            </a:r>
            <a:r>
              <a:rPr lang="ro-RO" sz="2000" b="1" dirty="0" err="1"/>
              <a:t>facut-o</a:t>
            </a:r>
            <a:r>
              <a:rPr lang="ro-RO" sz="2000" b="1" dirty="0"/>
              <a:t> îndepărtându-se de neamuri </a:t>
            </a:r>
            <a:r>
              <a:rPr lang="ro-RO" sz="2000" b="1" dirty="0" err="1"/>
              <a:t>și</a:t>
            </a:r>
            <a:r>
              <a:rPr lang="ro-RO" sz="2000" b="1" dirty="0"/>
              <a:t> negându-le dreptul de a mânca împreună cu ei. </a:t>
            </a:r>
          </a:p>
          <a:p>
            <a:pPr>
              <a:spcBef>
                <a:spcPts val="600"/>
              </a:spcBef>
            </a:pPr>
            <a:r>
              <a:rPr lang="ro-RO" sz="2000" b="1" dirty="0"/>
              <a:t>Acest lucru a ridicat întrebarea: erau neamurile </a:t>
            </a:r>
            <a:r>
              <a:rPr lang="ro-RO" sz="2000" b="1" dirty="0" err="1"/>
              <a:t>credincioși</a:t>
            </a:r>
            <a:r>
              <a:rPr lang="ro-RO" sz="2000" b="1" dirty="0"/>
              <a:t> de mâna a </a:t>
            </a:r>
            <a:r>
              <a:rPr lang="ro-RO" sz="2000" b="1" dirty="0" smtClean="0"/>
              <a:t>doua?</a:t>
            </a:r>
          </a:p>
          <a:p>
            <a:pPr>
              <a:spcBef>
                <a:spcPts val="600"/>
              </a:spcBef>
            </a:pPr>
            <a:r>
              <a:rPr lang="ro-RO" sz="2000" b="1" dirty="0" smtClean="0"/>
              <a:t>Cei </a:t>
            </a:r>
            <a:r>
              <a:rPr lang="ro-RO" sz="2000" b="1" dirty="0"/>
              <a:t>mai </a:t>
            </a:r>
            <a:r>
              <a:rPr lang="ro-RO" sz="2000" b="1" dirty="0" smtClean="0"/>
              <a:t>sensibili</a:t>
            </a:r>
            <a:r>
              <a:rPr lang="ro-RO" sz="2000" b="1" dirty="0"/>
              <a:t>, se gândeau să se facă iudei pentru a putea fi pe deplin </a:t>
            </a:r>
            <a:r>
              <a:rPr lang="ro-RO" sz="2000" b="1" dirty="0" err="1"/>
              <a:t>credincioși</a:t>
            </a:r>
            <a:r>
              <a:rPr lang="ro-RO" sz="2000" b="1" dirty="0"/>
              <a:t> </a:t>
            </a:r>
            <a:r>
              <a:rPr lang="ro-RO" sz="2000" b="1" dirty="0" smtClean="0"/>
              <a:t>(acceptând </a:t>
            </a:r>
            <a:r>
              <a:rPr lang="ro-RO" sz="2000" b="1" dirty="0"/>
              <a:t>doctrina </a:t>
            </a:r>
            <a:r>
              <a:rPr lang="ro-RO" sz="2000" b="1" dirty="0" err="1"/>
              <a:t>fraților</a:t>
            </a:r>
            <a:r>
              <a:rPr lang="ro-RO" sz="2000" b="1" dirty="0"/>
              <a:t> </a:t>
            </a:r>
            <a:r>
              <a:rPr lang="ro-RO" sz="2000" b="1" dirty="0" err="1" smtClean="0"/>
              <a:t>falși</a:t>
            </a:r>
            <a:r>
              <a:rPr lang="ro-RO" sz="2000" b="1" dirty="0" smtClean="0"/>
              <a:t>).</a:t>
            </a:r>
          </a:p>
          <a:p>
            <a:pPr>
              <a:spcBef>
                <a:spcPts val="600"/>
              </a:spcBef>
            </a:pPr>
            <a:r>
              <a:rPr lang="ro-RO" sz="2000" b="1" dirty="0" smtClean="0"/>
              <a:t>Înfruntarea </a:t>
            </a:r>
            <a:r>
              <a:rPr lang="ro-RO" sz="2000" b="1" dirty="0"/>
              <a:t>lui Pavel a fost necesară </a:t>
            </a:r>
            <a:r>
              <a:rPr lang="ro-RO" sz="2000" b="1" dirty="0" err="1"/>
              <a:t>și</a:t>
            </a:r>
            <a:r>
              <a:rPr lang="ro-RO" sz="2000" b="1" dirty="0"/>
              <a:t> la subiect. Chiar dacă nu ni se spune răspunsul lui Petru, este evident că acesta a acceptat mustrarea </a:t>
            </a:r>
            <a:r>
              <a:rPr lang="ro-RO" sz="2000" b="1" dirty="0" err="1"/>
              <a:t>și</a:t>
            </a:r>
            <a:r>
              <a:rPr lang="ro-RO" sz="2000" b="1" dirty="0"/>
              <a:t> si-a schimbat atitudinea. </a:t>
            </a:r>
          </a:p>
          <a:p>
            <a:pPr>
              <a:spcBef>
                <a:spcPts val="600"/>
              </a:spcBef>
            </a:pPr>
            <a:r>
              <a:rPr lang="ro-RO" sz="2000" b="1" dirty="0"/>
              <a:t>Unitatea bisericii, </a:t>
            </a:r>
            <a:r>
              <a:rPr lang="ro-RO" sz="2000" b="1" dirty="0" err="1"/>
              <a:t>și</a:t>
            </a:r>
            <a:r>
              <a:rPr lang="ro-RO" sz="2000" b="1" dirty="0"/>
              <a:t> Evanghelia </a:t>
            </a:r>
            <a:r>
              <a:rPr lang="ro-RO" sz="2000" b="1" dirty="0" err="1"/>
              <a:t>înseși</a:t>
            </a:r>
            <a:r>
              <a:rPr lang="ro-RO" sz="2000" b="1" dirty="0"/>
              <a:t> au </a:t>
            </a:r>
            <a:r>
              <a:rPr lang="ro-RO" sz="2000" b="1" dirty="0" err="1"/>
              <a:t>câștigat</a:t>
            </a:r>
            <a:r>
              <a:rPr lang="ro-RO" sz="2000" b="1" dirty="0"/>
              <a:t>. </a:t>
            </a:r>
          </a:p>
        </p:txBody>
      </p:sp>
      <p:pic>
        <p:nvPicPr>
          <p:cNvPr id="1028" name="Picture 4" descr="http://bahaiteachings.org/wp-content/uploads/2016/08/Peter-and-Paul-in-Antioch.jpg">
            <a:extLst>
              <a:ext uri="{FF2B5EF4-FFF2-40B4-BE49-F238E27FC236}">
                <a16:creationId xmlns:a16="http://schemas.microsoft.com/office/drawing/2014/main" xmlns="" id="{994C5A3F-8F63-4933-B40F-6D7BFBABFBC2}"/>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1620484"/>
            <a:ext cx="3976774" cy="51979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2290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125" autoRev="1" fill="hold">
                                          <p:stCondLst>
                                            <p:cond delay="0"/>
                                          </p:stCondLst>
                                        </p:cTn>
                                        <p:tgtEl>
                                          <p:spTgt spid="4"/>
                                        </p:tgtEl>
                                        <p:attrNameLst>
                                          <p:attrName>ppt_w</p:attrName>
                                        </p:attrNameLst>
                                      </p:cBhvr>
                                    </p:anim>
                                    <p:anim by="(#ppt_w*0.50)" calcmode="lin" valueType="num">
                                      <p:cBhvr>
                                        <p:cTn id="17" dur="125" decel="50000" autoRev="1" fill="hold">
                                          <p:stCondLst>
                                            <p:cond delay="0"/>
                                          </p:stCondLst>
                                        </p:cTn>
                                        <p:tgtEl>
                                          <p:spTgt spid="4"/>
                                        </p:tgtEl>
                                        <p:attrNameLst>
                                          <p:attrName>ppt_x</p:attrName>
                                        </p:attrNameLst>
                                      </p:cBhvr>
                                    </p:anim>
                                    <p:anim from="(-#ppt_h/2)" to="(#ppt_y)" calcmode="lin" valueType="num">
                                      <p:cBhvr>
                                        <p:cTn id="18" dur="250" fill="hold">
                                          <p:stCondLst>
                                            <p:cond delay="0"/>
                                          </p:stCondLst>
                                        </p:cTn>
                                        <p:tgtEl>
                                          <p:spTgt spid="4"/>
                                        </p:tgtEl>
                                        <p:attrNameLst>
                                          <p:attrName>ppt_y</p:attrName>
                                        </p:attrNameLst>
                                      </p:cBhvr>
                                    </p:anim>
                                    <p:animRot by="21600000">
                                      <p:cBhvr>
                                        <p:cTn id="19" dur="250" fill="hold">
                                          <p:stCondLst>
                                            <p:cond delay="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xmlns="">
                  <a14:imgLayer r:embed="rId3">
                    <a14:imgEffect>
                      <a14:colorTemperature colorTemp="9113"/>
                    </a14:imgEffect>
                    <a14:imgEffect>
                      <a14:saturation sat="32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B9F29B5-EB89-47E0-ABFD-703EAB30E85D}"/>
              </a:ext>
            </a:extLst>
          </p:cNvPr>
          <p:cNvSpPr/>
          <p:nvPr/>
        </p:nvSpPr>
        <p:spPr>
          <a:xfrm>
            <a:off x="504967" y="515095"/>
            <a:ext cx="7862655" cy="5632311"/>
          </a:xfrm>
          <a:prstGeom prst="rect">
            <a:avLst/>
          </a:prstGeom>
        </p:spPr>
        <p:txBody>
          <a:bodyPr wrap="square">
            <a:spAutoFit/>
          </a:bodyPr>
          <a:lstStyle/>
          <a:p>
            <a:pPr indent="357188" algn="just">
              <a:spcBef>
                <a:spcPts val="600"/>
              </a:spcBef>
            </a:pPr>
            <a:r>
              <a:rPr lang="ro-RO" sz="2400" dirty="0" smtClean="0">
                <a:solidFill>
                  <a:srgbClr val="462712"/>
                </a:solidFill>
                <a:effectLst>
                  <a:outerShdw blurRad="38100" dist="38100" dir="2700000" algn="tl">
                    <a:srgbClr val="000000">
                      <a:alpha val="43137"/>
                    </a:srgbClr>
                  </a:outerShdw>
                </a:effectLst>
                <a:latin typeface="Arial Black" pitchFamily="34" charset="0"/>
                <a:cs typeface="Arial" pitchFamily="34" charset="0"/>
              </a:rPr>
              <a:t>“Unii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învățători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falși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au prezentat galatenilor doctrine opuse Evangheliei lui Hristos. Pavel încerca să expună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să corecteze aceste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greșeli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dorea foarte mult ca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acești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falși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învățători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să fie </a:t>
            </a:r>
            <a:r>
              <a:rPr lang="ro-RO" sz="2400" dirty="0" smtClean="0">
                <a:solidFill>
                  <a:srgbClr val="462712"/>
                </a:solidFill>
                <a:effectLst>
                  <a:outerShdw blurRad="38100" dist="38100" dir="2700000" algn="tl">
                    <a:srgbClr val="000000">
                      <a:alpha val="43137"/>
                    </a:srgbClr>
                  </a:outerShdw>
                </a:effectLst>
                <a:latin typeface="Arial Black" pitchFamily="34" charset="0"/>
                <a:cs typeface="Arial" pitchFamily="34" charset="0"/>
              </a:rPr>
              <a:t>separaţi </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de biserică, dar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influența</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lor a afectat atât de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mulți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credincioși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încât părea o nebunie să se ia o decizie împotriva lor. Exista pericolul stârnirii unor certuri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diviziuni distrugătoare pentru interesele spirituale ale bisericii.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Așadar</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încerca să îi facă pe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frați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să vadă cât de important este să se ajute unii pe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alții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cu </a:t>
            </a:r>
            <a:r>
              <a:rPr lang="ro-RO" sz="2400" dirty="0" smtClean="0">
                <a:solidFill>
                  <a:srgbClr val="462712"/>
                </a:solidFill>
                <a:effectLst>
                  <a:outerShdw blurRad="38100" dist="38100" dir="2700000" algn="tl">
                    <a:srgbClr val="000000">
                      <a:alpha val="43137"/>
                    </a:srgbClr>
                  </a:outerShdw>
                </a:effectLst>
                <a:latin typeface="Arial Black" pitchFamily="34" charset="0"/>
                <a:cs typeface="Arial" pitchFamily="34" charset="0"/>
              </a:rPr>
              <a:t>dragoste… Prin </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rugăciune constantă, trebuiau să caute îndrumarea Duhului Sfânt, care să îi conducă la dragoste </a:t>
            </a:r>
            <a:r>
              <a:rPr lang="ro-RO" sz="2400" dirty="0" err="1">
                <a:solidFill>
                  <a:srgbClr val="462712"/>
                </a:solidFill>
                <a:effectLst>
                  <a:outerShdw blurRad="38100" dist="38100" dir="2700000" algn="tl">
                    <a:srgbClr val="000000">
                      <a:alpha val="43137"/>
                    </a:srgbClr>
                  </a:outerShdw>
                </a:effectLst>
                <a:latin typeface="Arial Black" pitchFamily="34" charset="0"/>
                <a:cs typeface="Arial" pitchFamily="34" charset="0"/>
              </a:rPr>
              <a:t>și</a:t>
            </a:r>
            <a:r>
              <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rPr>
              <a:t> unitate</a:t>
            </a:r>
            <a:r>
              <a:rPr lang="ro-RO" sz="2400" dirty="0" smtClean="0">
                <a:solidFill>
                  <a:srgbClr val="462712"/>
                </a:solidFill>
                <a:effectLst>
                  <a:outerShdw blurRad="38100" dist="38100" dir="2700000" algn="tl">
                    <a:srgbClr val="000000">
                      <a:alpha val="43137"/>
                    </a:srgbClr>
                  </a:outerShdw>
                </a:effectLst>
                <a:latin typeface="Arial Black" pitchFamily="34" charset="0"/>
                <a:cs typeface="Arial" pitchFamily="34" charset="0"/>
              </a:rPr>
              <a:t>.”</a:t>
            </a:r>
            <a:endParaRPr lang="ro-RO" sz="2400" dirty="0">
              <a:solidFill>
                <a:srgbClr val="462712"/>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 name="CuadroTexto 2">
            <a:extLst>
              <a:ext uri="{FF2B5EF4-FFF2-40B4-BE49-F238E27FC236}">
                <a16:creationId xmlns:a16="http://schemas.microsoft.com/office/drawing/2014/main" xmlns="" id="{5532ACBB-3CB8-4182-B0C4-0966D458E4F3}"/>
              </a:ext>
            </a:extLst>
          </p:cNvPr>
          <p:cNvSpPr txBox="1"/>
          <p:nvPr/>
        </p:nvSpPr>
        <p:spPr>
          <a:xfrm>
            <a:off x="3136959" y="6181910"/>
            <a:ext cx="5656933" cy="338554"/>
          </a:xfrm>
          <a:prstGeom prst="rect">
            <a:avLst/>
          </a:prstGeom>
          <a:noFill/>
        </p:spPr>
        <p:txBody>
          <a:bodyPr wrap="none" rtlCol="0">
            <a:spAutoFit/>
          </a:bodyPr>
          <a:lstStyle/>
          <a:p>
            <a:pPr algn="r"/>
            <a:r>
              <a:rPr lang="ro-RO" sz="1600" b="1" smtClean="0">
                <a:solidFill>
                  <a:srgbClr val="462712"/>
                </a:solidFill>
              </a:rPr>
              <a:t>E.G.W</a:t>
            </a:r>
            <a:r>
              <a:rPr lang="ro-RO" sz="1600" b="1" smtClean="0">
                <a:solidFill>
                  <a:srgbClr val="462712"/>
                </a:solidFill>
              </a:rPr>
              <a:t>. </a:t>
            </a:r>
            <a:r>
              <a:rPr lang="ro-RO" sz="1600" b="1" smtClean="0">
                <a:solidFill>
                  <a:srgbClr val="462712"/>
                </a:solidFill>
              </a:rPr>
              <a:t>(</a:t>
            </a:r>
            <a:r>
              <a:rPr lang="ro-RO" sz="1600" b="1" smtClean="0">
                <a:solidFill>
                  <a:srgbClr val="462712"/>
                </a:solidFill>
              </a:rPr>
              <a:t>Mărturii </a:t>
            </a:r>
            <a:r>
              <a:rPr lang="ro-RO" sz="1600" b="1">
                <a:solidFill>
                  <a:srgbClr val="462712"/>
                </a:solidFill>
              </a:rPr>
              <a:t>pentru </a:t>
            </a:r>
            <a:r>
              <a:rPr lang="ro-RO" sz="1600" b="1" smtClean="0">
                <a:solidFill>
                  <a:srgbClr val="462712"/>
                </a:solidFill>
              </a:rPr>
              <a:t>comunitate</a:t>
            </a:r>
            <a:r>
              <a:rPr lang="ro-RO" sz="1600" b="1" smtClean="0">
                <a:solidFill>
                  <a:srgbClr val="462712"/>
                </a:solidFill>
              </a:rPr>
              <a:t>, </a:t>
            </a:r>
            <a:r>
              <a:rPr lang="ro-RO" sz="1600" b="1" smtClean="0">
                <a:solidFill>
                  <a:srgbClr val="462712"/>
                </a:solidFill>
              </a:rPr>
              <a:t>vol</a:t>
            </a:r>
            <a:r>
              <a:rPr lang="ro-RO" sz="1600" b="1" smtClean="0">
                <a:solidFill>
                  <a:srgbClr val="462712"/>
                </a:solidFill>
              </a:rPr>
              <a:t>.</a:t>
            </a:r>
            <a:r>
              <a:rPr lang="ro-RO" sz="1600" b="1" smtClean="0">
                <a:solidFill>
                  <a:srgbClr val="462712"/>
                </a:solidFill>
              </a:rPr>
              <a:t> 5</a:t>
            </a:r>
            <a:r>
              <a:rPr lang="ro-RO" sz="1600" b="1" smtClean="0">
                <a:solidFill>
                  <a:srgbClr val="462712"/>
                </a:solidFill>
              </a:rPr>
              <a:t>, </a:t>
            </a:r>
            <a:r>
              <a:rPr lang="ro-RO" sz="1600" b="1" smtClean="0">
                <a:solidFill>
                  <a:srgbClr val="462712"/>
                </a:solidFill>
              </a:rPr>
              <a:t>pa</a:t>
            </a:r>
            <a:r>
              <a:rPr lang="ro-RO" sz="1600" b="1" smtClean="0">
                <a:solidFill>
                  <a:srgbClr val="462712"/>
                </a:solidFill>
              </a:rPr>
              <a:t>g. 225 </a:t>
            </a:r>
            <a:r>
              <a:rPr lang="ro-RO" sz="1600" b="1">
                <a:solidFill>
                  <a:srgbClr val="462712"/>
                </a:solidFill>
              </a:rPr>
              <a:t>în </a:t>
            </a:r>
            <a:r>
              <a:rPr lang="ro-RO" sz="1600" b="1" smtClean="0">
                <a:solidFill>
                  <a:srgbClr val="462712"/>
                </a:solidFill>
              </a:rPr>
              <a:t>spaniolă)</a:t>
            </a:r>
            <a:endParaRPr lang="ro-RO" sz="1600" b="1">
              <a:solidFill>
                <a:srgbClr val="462712"/>
              </a:solidFill>
            </a:endParaRPr>
          </a:p>
        </p:txBody>
      </p:sp>
    </p:spTree>
    <p:extLst>
      <p:ext uri="{BB962C8B-B14F-4D97-AF65-F5344CB8AC3E}">
        <p14:creationId xmlns:p14="http://schemas.microsoft.com/office/powerpoint/2010/main" xmlns="" val="1331486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19179" y="4479062"/>
            <a:ext cx="8402127" cy="1661993"/>
          </a:xfrm>
          <a:prstGeom prst="rect">
            <a:avLst/>
          </a:prstGeom>
        </p:spPr>
        <p:txBody>
          <a:bodyPr wrap="square">
            <a:spAutoFit/>
            <a:scene3d>
              <a:camera prst="orthographicFront"/>
              <a:lightRig rig="threePt" dir="t"/>
            </a:scene3d>
            <a:sp3d extrusionH="57150">
              <a:bevelT w="38100" h="38100"/>
            </a:sp3d>
          </a:bodyPr>
          <a:lstStyle/>
          <a:p>
            <a:pPr lvl="0" algn="ctr">
              <a:defRPr/>
            </a:pPr>
            <a:r>
              <a:rPr lang="vi-VN" sz="3400" b="1" dirty="0" smtClean="0">
                <a:solidFill>
                  <a:srgbClr val="DB6F22"/>
                </a:solidFill>
                <a:effectLst>
                  <a:outerShdw blurRad="50800" dist="38100" dir="5400000" algn="ctr" rotWithShape="0">
                    <a:prstClr val="black"/>
                  </a:outerShdw>
                </a:effectLst>
                <a:latin typeface="Comic Sans MS" panose="030F0702030302020204" pitchFamily="66" charset="0"/>
              </a:rPr>
              <a:t> „Căci toţi sunteţi fii ai lui Dumnezeu, prin credinţa în Hristos Isus.” (Galateni 3:26)</a:t>
            </a:r>
            <a:endParaRPr kumimoji="0" lang="ro-RO" sz="3400" b="1" i="0" u="none" strike="noStrike" kern="1200" cap="none" spc="0" normalizeH="0" baseline="0" dirty="0">
              <a:ln>
                <a:noFill/>
              </a:ln>
              <a:solidFill>
                <a:srgbClr val="DB6F22"/>
              </a:solidFill>
              <a:effectLst>
                <a:outerShdw blurRad="50800" dist="38100" dir="5400000" algn="ctr" rotWithShape="0">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xmlns="" val="311567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7AE072B-6B01-41C1-B6C8-12BB0C014CB3}"/>
              </a:ext>
            </a:extLst>
          </p:cNvPr>
          <p:cNvSpPr txBox="1"/>
          <p:nvPr/>
        </p:nvSpPr>
        <p:spPr>
          <a:xfrm>
            <a:off x="2958862" y="3633870"/>
            <a:ext cx="6185138" cy="2862322"/>
          </a:xfrm>
          <a:prstGeom prst="rect">
            <a:avLst/>
          </a:prstGeom>
          <a:noFill/>
        </p:spPr>
        <p:txBody>
          <a:bodyPr wrap="square" rtlCol="0">
            <a:spAutoFit/>
          </a:bodyPr>
          <a:lstStyle/>
          <a:p>
            <a:pPr marL="342900" indent="-342900">
              <a:spcBef>
                <a:spcPts val="1200"/>
              </a:spcBef>
              <a:spcAft>
                <a:spcPts val="600"/>
              </a:spcAft>
              <a:buFont typeface="+mj-lt"/>
              <a:buAutoNum type="alphaLcParenR"/>
            </a:pPr>
            <a:r>
              <a:rPr lang="ro-RO" sz="2400" b="1">
                <a:solidFill>
                  <a:srgbClr val="FBDBAE"/>
                </a:solidFill>
                <a:effectLst>
                  <a:glow rad="127000">
                    <a:schemeClr val="tx1"/>
                  </a:glow>
                </a:effectLst>
              </a:rPr>
              <a:t>Căutând </a:t>
            </a:r>
            <a:r>
              <a:rPr lang="ro-RO" sz="2400" b="1" smtClean="0">
                <a:solidFill>
                  <a:srgbClr val="FBDBAE"/>
                </a:solidFill>
                <a:effectLst>
                  <a:glow rad="127000">
                    <a:schemeClr val="tx1"/>
                  </a:glow>
                </a:effectLst>
              </a:rPr>
              <a:t>unitatea</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Galateni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2:1-3.</a:t>
            </a:r>
            <a:endParaRPr lang="ro-RO" sz="2400" b="1" smtClean="0">
              <a:solidFill>
                <a:srgbClr val="FBDBAE"/>
              </a:solidFill>
              <a:effectLst>
                <a:glow rad="127000">
                  <a:schemeClr val="tx1"/>
                </a:glow>
              </a:effectLst>
            </a:endParaRPr>
          </a:p>
          <a:p>
            <a:pPr marL="342900" indent="-342900">
              <a:spcBef>
                <a:spcPts val="1200"/>
              </a:spcBef>
              <a:spcAft>
                <a:spcPts val="600"/>
              </a:spcAft>
              <a:buFont typeface="+mj-lt"/>
              <a:buAutoNum type="alphaLcParenR"/>
            </a:pPr>
            <a:r>
              <a:rPr lang="ro-RO" sz="2400" b="1" smtClean="0">
                <a:solidFill>
                  <a:srgbClr val="FBDBAE"/>
                </a:solidFill>
                <a:effectLst>
                  <a:glow rad="127000">
                    <a:schemeClr val="tx1"/>
                  </a:glow>
                </a:effectLst>
              </a:rPr>
              <a:t>Frați </a:t>
            </a:r>
            <a:r>
              <a:rPr lang="ro-RO" sz="2400" b="1" smtClean="0">
                <a:solidFill>
                  <a:srgbClr val="FBDBAE"/>
                </a:solidFill>
                <a:effectLst>
                  <a:glow rad="127000">
                    <a:schemeClr val="tx1"/>
                  </a:glow>
                </a:effectLst>
              </a:rPr>
              <a:t>falși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Galateni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2:4-5.</a:t>
            </a:r>
            <a:endParaRPr lang="ro-RO" sz="2400" b="1" smtClean="0">
              <a:solidFill>
                <a:srgbClr val="FBDBAE"/>
              </a:solidFill>
              <a:effectLst>
                <a:glow rad="127000">
                  <a:schemeClr val="tx1"/>
                </a:glow>
              </a:effectLst>
            </a:endParaRPr>
          </a:p>
          <a:p>
            <a:pPr marL="342900" indent="-342900">
              <a:spcBef>
                <a:spcPts val="1200"/>
              </a:spcBef>
              <a:spcAft>
                <a:spcPts val="600"/>
              </a:spcAft>
              <a:buFont typeface="+mj-lt"/>
              <a:buAutoNum type="alphaLcParenR"/>
            </a:pPr>
            <a:r>
              <a:rPr lang="ro-RO" sz="2400" b="1" smtClean="0">
                <a:solidFill>
                  <a:srgbClr val="FBDBAE"/>
                </a:solidFill>
                <a:effectLst>
                  <a:glow rad="127000">
                    <a:schemeClr val="tx1"/>
                  </a:glow>
                </a:effectLst>
              </a:rPr>
              <a:t>Unitate </a:t>
            </a:r>
            <a:r>
              <a:rPr lang="ro-RO" sz="2400" b="1">
                <a:solidFill>
                  <a:srgbClr val="FBDBAE"/>
                </a:solidFill>
                <a:effectLst>
                  <a:glow rad="127000">
                    <a:schemeClr val="tx1"/>
                  </a:glow>
                </a:effectLst>
              </a:rPr>
              <a:t>în </a:t>
            </a:r>
            <a:r>
              <a:rPr lang="ro-RO" sz="2400" b="1" smtClean="0">
                <a:solidFill>
                  <a:srgbClr val="FBDBAE"/>
                </a:solidFill>
                <a:effectLst>
                  <a:glow rad="127000">
                    <a:schemeClr val="tx1"/>
                  </a:glow>
                </a:effectLst>
              </a:rPr>
              <a:t>diversitate</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Galateni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2:6-10.</a:t>
            </a:r>
            <a:endParaRPr lang="ro-RO" sz="2400" b="1" smtClean="0">
              <a:solidFill>
                <a:srgbClr val="FBDBAE"/>
              </a:solidFill>
              <a:effectLst>
                <a:glow rad="127000">
                  <a:schemeClr val="tx1"/>
                </a:glow>
              </a:effectLst>
            </a:endParaRPr>
          </a:p>
          <a:p>
            <a:pPr marL="342900" indent="-342900">
              <a:spcBef>
                <a:spcPts val="1200"/>
              </a:spcBef>
              <a:spcAft>
                <a:spcPts val="600"/>
              </a:spcAft>
              <a:buFont typeface="+mj-lt"/>
              <a:buAutoNum type="alphaLcParenR"/>
            </a:pPr>
            <a:r>
              <a:rPr lang="ro-RO" sz="2400" b="1" smtClean="0">
                <a:solidFill>
                  <a:srgbClr val="FBDBAE"/>
                </a:solidFill>
                <a:effectLst>
                  <a:glow rad="127000">
                    <a:schemeClr val="tx1"/>
                  </a:glow>
                </a:effectLst>
              </a:rPr>
              <a:t>Confruntarea </a:t>
            </a:r>
            <a:r>
              <a:rPr lang="ro-RO" sz="2400" b="1">
                <a:solidFill>
                  <a:srgbClr val="FBDBAE"/>
                </a:solidFill>
                <a:effectLst>
                  <a:glow rad="127000">
                    <a:schemeClr val="tx1"/>
                  </a:glow>
                </a:effectLst>
              </a:rPr>
              <a:t>din </a:t>
            </a:r>
            <a:r>
              <a:rPr lang="ro-RO" sz="2400" b="1" smtClean="0">
                <a:solidFill>
                  <a:srgbClr val="FBDBAE"/>
                </a:solidFill>
                <a:effectLst>
                  <a:glow rad="127000">
                    <a:schemeClr val="tx1"/>
                  </a:glow>
                </a:effectLst>
              </a:rPr>
              <a:t>Antiohia</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Galateni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2:11-13.</a:t>
            </a:r>
            <a:endParaRPr lang="ro-RO" sz="2400" b="1" smtClean="0">
              <a:solidFill>
                <a:srgbClr val="FBDBAE"/>
              </a:solidFill>
              <a:effectLst>
                <a:glow rad="127000">
                  <a:schemeClr val="tx1"/>
                </a:glow>
              </a:effectLst>
            </a:endParaRPr>
          </a:p>
          <a:p>
            <a:pPr marL="342900" indent="-342900">
              <a:spcBef>
                <a:spcPts val="1200"/>
              </a:spcBef>
              <a:spcAft>
                <a:spcPts val="600"/>
              </a:spcAft>
              <a:buFont typeface="+mj-lt"/>
              <a:buAutoNum type="alphaLcParenR"/>
            </a:pPr>
            <a:r>
              <a:rPr lang="ro-RO" sz="2400" b="1" smtClean="0">
                <a:solidFill>
                  <a:srgbClr val="FBDBAE"/>
                </a:solidFill>
                <a:effectLst>
                  <a:glow rad="127000">
                    <a:schemeClr val="tx1"/>
                  </a:glow>
                </a:effectLst>
              </a:rPr>
              <a:t>Înfruntând </a:t>
            </a:r>
            <a:r>
              <a:rPr lang="ro-RO" sz="2400" b="1" smtClean="0">
                <a:solidFill>
                  <a:srgbClr val="FBDBAE"/>
                </a:solidFill>
                <a:effectLst>
                  <a:glow rad="127000">
                    <a:schemeClr val="tx1"/>
                  </a:glow>
                </a:effectLst>
              </a:rPr>
              <a:t>confruntarea</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Galateni</a:t>
            </a:r>
            <a:r>
              <a:rPr lang="ro-RO" sz="2400" b="1" smtClean="0">
                <a:solidFill>
                  <a:srgbClr val="FBDBAE"/>
                </a:solidFill>
                <a:effectLst>
                  <a:glow rad="127000">
                    <a:schemeClr val="tx1"/>
                  </a:glow>
                </a:effectLst>
              </a:rPr>
              <a:t> </a:t>
            </a:r>
            <a:r>
              <a:rPr lang="ro-RO" sz="2400" b="1" smtClean="0">
                <a:solidFill>
                  <a:srgbClr val="FBDBAE"/>
                </a:solidFill>
                <a:effectLst>
                  <a:glow rad="127000">
                    <a:schemeClr val="tx1"/>
                  </a:glow>
                </a:effectLst>
              </a:rPr>
              <a:t>2:14.</a:t>
            </a:r>
            <a:endParaRPr lang="ro-RO" sz="2400" b="1">
              <a:solidFill>
                <a:srgbClr val="FBDBAE"/>
              </a:solidFill>
              <a:effectLst>
                <a:glow rad="127000">
                  <a:schemeClr val="tx1"/>
                </a:glow>
              </a:effectLst>
            </a:endParaRPr>
          </a:p>
        </p:txBody>
      </p:sp>
      <p:sp>
        <p:nvSpPr>
          <p:cNvPr id="3" name="CuadroTexto 2">
            <a:extLst>
              <a:ext uri="{FF2B5EF4-FFF2-40B4-BE49-F238E27FC236}">
                <a16:creationId xmlns:a16="http://schemas.microsoft.com/office/drawing/2014/main" xmlns="" id="{F8BE4161-1C2E-4BD8-A263-EBE13BCF1458}"/>
              </a:ext>
            </a:extLst>
          </p:cNvPr>
          <p:cNvSpPr txBox="1"/>
          <p:nvPr/>
        </p:nvSpPr>
        <p:spPr>
          <a:xfrm>
            <a:off x="293299" y="69011"/>
            <a:ext cx="6504317" cy="3016210"/>
          </a:xfrm>
          <a:prstGeom prst="rect">
            <a:avLst/>
          </a:prstGeom>
          <a:noFill/>
        </p:spPr>
        <p:txBody>
          <a:bodyPr wrap="square" rtlCol="0">
            <a:spAutoFit/>
          </a:bodyPr>
          <a:lstStyle/>
          <a:p>
            <a:pPr>
              <a:spcBef>
                <a:spcPts val="600"/>
              </a:spcBef>
            </a:pPr>
            <a:r>
              <a:rPr lang="ro-RO" sz="2000" b="1">
                <a:solidFill>
                  <a:schemeClr val="bg1"/>
                </a:solidFill>
              </a:rPr>
              <a:t>Intrarea masivă a neamurilor în biserică a fost, fără loc de îndoială, o mare binecuvântare. Totuși, a adus și probleme. </a:t>
            </a:r>
          </a:p>
          <a:p>
            <a:pPr>
              <a:spcBef>
                <a:spcPts val="600"/>
              </a:spcBef>
            </a:pPr>
            <a:r>
              <a:rPr lang="ro-RO" sz="2000" b="1">
                <a:solidFill>
                  <a:schemeClr val="bg1"/>
                </a:solidFill>
              </a:rPr>
              <a:t>În timp ce pentru iudei era natural să păstreze tradițiile părinților lor, Pavel nu vedea necesitatea de a obliga neamurile să se lege de ele. </a:t>
            </a:r>
          </a:p>
          <a:p>
            <a:pPr>
              <a:spcBef>
                <a:spcPts val="600"/>
              </a:spcBef>
            </a:pPr>
            <a:r>
              <a:rPr lang="ro-RO" sz="2000" b="1">
                <a:solidFill>
                  <a:schemeClr val="bg1"/>
                </a:solidFill>
              </a:rPr>
              <a:t>Confruntarea dintre învățăturile lui Pavel despre mântuirea numai prin credință și cele ale învățătorilor iudei bazate pe mântuirea prin faptele legii, amenințau unitatea bisericii în formare</a:t>
            </a:r>
            <a:r>
              <a:rPr lang="ro-RO" sz="2000" b="1">
                <a:solidFill>
                  <a:schemeClr val="bg1"/>
                </a:solidFill>
              </a:rPr>
              <a:t>. </a:t>
            </a:r>
            <a:endParaRPr lang="ro-RO" sz="2000" b="1">
              <a:solidFill>
                <a:schemeClr val="bg1"/>
              </a:solidFill>
            </a:endParaRPr>
          </a:p>
        </p:txBody>
      </p:sp>
      <p:pic>
        <p:nvPicPr>
          <p:cNvPr id="5" name="Imagen 4">
            <a:extLst>
              <a:ext uri="{FF2B5EF4-FFF2-40B4-BE49-F238E27FC236}">
                <a16:creationId xmlns:a16="http://schemas.microsoft.com/office/drawing/2014/main" xmlns="" id="{0A7ED131-514C-45DD-B106-30EDE3DAA4B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93300" y="3547610"/>
            <a:ext cx="2577132" cy="3097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964091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wipe(left)">
                                      <p:cBhvr>
                                        <p:cTn id="47" dur="500"/>
                                        <p:tgtEl>
                                          <p:spTgt spid="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wipe(left)">
                                      <p:cBhvr>
                                        <p:cTn id="52" dur="500"/>
                                        <p:tgtEl>
                                          <p:spTgt spid="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wipe(left)">
                                      <p:cBhvr>
                                        <p:cTn id="5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2E26"/>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6CA861C0-237B-446E-A769-3E481CB95E94}"/>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1391259"/>
            <a:ext cx="9144000" cy="5464969"/>
          </a:xfrm>
          <a:prstGeom prst="rect">
            <a:avLst/>
          </a:prstGeom>
        </p:spPr>
      </p:pic>
      <p:sp>
        <p:nvSpPr>
          <p:cNvPr id="2" name="Rectángulo 1">
            <a:extLst>
              <a:ext uri="{FF2B5EF4-FFF2-40B4-BE49-F238E27FC236}">
                <a16:creationId xmlns:a16="http://schemas.microsoft.com/office/drawing/2014/main" xmlns="" id="{15E229D1-13D5-40CF-B547-2814D5EB2B54}"/>
              </a:ext>
            </a:extLst>
          </p:cNvPr>
          <p:cNvSpPr/>
          <p:nvPr/>
        </p:nvSpPr>
        <p:spPr>
          <a:xfrm>
            <a:off x="1435458" y="0"/>
            <a:ext cx="7708541" cy="769441"/>
          </a:xfrm>
          <a:prstGeom prst="rect">
            <a:avLst/>
          </a:prstGeom>
        </p:spPr>
        <p:txBody>
          <a:bodyPr wrap="square">
            <a:spAutoFit/>
            <a:scene3d>
              <a:camera prst="orthographicFront"/>
              <a:lightRig rig="threePt" dir="t"/>
            </a:scene3d>
            <a:sp3d extrusionH="57150">
              <a:bevelT w="38100" h="38100"/>
            </a:sp3d>
          </a:bodyPr>
          <a:lstStyle/>
          <a:p>
            <a:pPr algn="ctr"/>
            <a:r>
              <a:rPr lang="ro-RO" sz="4400" b="1">
                <a:ln w="12700">
                  <a:noFill/>
                  <a:prstDash val="solid"/>
                </a:ln>
                <a:pattFill prst="pct50">
                  <a:fgClr>
                    <a:srgbClr val="FFC000"/>
                  </a:fgClr>
                  <a:bgClr>
                    <a:srgbClr val="F5E1BD"/>
                  </a:bgClr>
                </a:pattFill>
                <a:effectLst>
                  <a:outerShdw dist="38100" dir="2640000" algn="bl" rotWithShape="0">
                    <a:srgbClr val="E2A842"/>
                  </a:outerShdw>
                </a:effectLst>
              </a:rPr>
              <a:t>CĂUTÂND </a:t>
            </a:r>
            <a:r>
              <a:rPr lang="ro-RO" sz="4400" b="1" smtClean="0">
                <a:ln w="12700">
                  <a:noFill/>
                  <a:prstDash val="solid"/>
                </a:ln>
                <a:pattFill prst="pct50">
                  <a:fgClr>
                    <a:srgbClr val="FFC000"/>
                  </a:fgClr>
                  <a:bgClr>
                    <a:srgbClr val="F5E1BD"/>
                  </a:bgClr>
                </a:pattFill>
                <a:effectLst>
                  <a:outerShdw dist="38100" dir="2640000" algn="bl" rotWithShape="0">
                    <a:srgbClr val="E2A842"/>
                  </a:outerShdw>
                </a:effectLst>
              </a:rPr>
              <a:t>UNITATEA</a:t>
            </a:r>
            <a:endParaRPr lang="ro-RO" sz="4400" b="1">
              <a:ln w="12700">
                <a:noFill/>
                <a:prstDash val="solid"/>
              </a:ln>
              <a:pattFill prst="pct50">
                <a:fgClr>
                  <a:srgbClr val="FFC000"/>
                </a:fgClr>
                <a:bgClr>
                  <a:srgbClr val="F5E1BD"/>
                </a:bgClr>
              </a:pattFill>
              <a:effectLst>
                <a:outerShdw dist="38100" dir="2640000" algn="bl" rotWithShape="0">
                  <a:srgbClr val="E2A842"/>
                </a:outerShdw>
              </a:effectLst>
            </a:endParaRPr>
          </a:p>
        </p:txBody>
      </p:sp>
      <p:sp>
        <p:nvSpPr>
          <p:cNvPr id="3" name="Rectángulo 2">
            <a:extLst>
              <a:ext uri="{FF2B5EF4-FFF2-40B4-BE49-F238E27FC236}">
                <a16:creationId xmlns:a16="http://schemas.microsoft.com/office/drawing/2014/main" xmlns="" id="{B83A5307-A701-4BB1-83DF-438BEF67B97D}"/>
              </a:ext>
            </a:extLst>
          </p:cNvPr>
          <p:cNvSpPr/>
          <p:nvPr/>
        </p:nvSpPr>
        <p:spPr>
          <a:xfrm>
            <a:off x="0" y="0"/>
            <a:ext cx="1524648"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ro-RO" b="1" smtClean="0">
                <a:solidFill>
                  <a:srgbClr val="FBDBAE"/>
                </a:solidFill>
                <a:effectLst>
                  <a:glow rad="127000">
                    <a:schemeClr val="tx1"/>
                  </a:glow>
                </a:effectLst>
              </a:rPr>
              <a:t>Galateni</a:t>
            </a:r>
            <a:r>
              <a:rPr lang="ro-RO" b="1" smtClean="0">
                <a:solidFill>
                  <a:srgbClr val="FBDBAE"/>
                </a:solidFill>
                <a:effectLst>
                  <a:glow rad="127000">
                    <a:schemeClr val="tx1"/>
                  </a:glow>
                </a:effectLst>
              </a:rPr>
              <a:t> </a:t>
            </a:r>
            <a:r>
              <a:rPr lang="ro-RO" b="1" smtClean="0"/>
              <a:t>2:1-3</a:t>
            </a:r>
            <a:endParaRPr lang="ro-RO" b="1"/>
          </a:p>
        </p:txBody>
      </p:sp>
      <p:sp>
        <p:nvSpPr>
          <p:cNvPr id="4" name="Rectángulo 3">
            <a:extLst>
              <a:ext uri="{FF2B5EF4-FFF2-40B4-BE49-F238E27FC236}">
                <a16:creationId xmlns:a16="http://schemas.microsoft.com/office/drawing/2014/main" xmlns="" id="{11E436F5-9B6D-4C7F-902F-3D319E554F24}"/>
              </a:ext>
            </a:extLst>
          </p:cNvPr>
          <p:cNvSpPr/>
          <p:nvPr/>
        </p:nvSpPr>
        <p:spPr>
          <a:xfrm>
            <a:off x="-1" y="652595"/>
            <a:ext cx="9143999" cy="1200329"/>
          </a:xfrm>
          <a:prstGeom prst="rect">
            <a:avLst/>
          </a:prstGeom>
        </p:spPr>
        <p:txBody>
          <a:bodyPr wrap="square">
            <a:spAutoFit/>
          </a:bodyPr>
          <a:lstStyle/>
          <a:p>
            <a:r>
              <a:rPr lang="ro-RO" b="1" dirty="0" smtClean="0">
                <a:solidFill>
                  <a:srgbClr val="EED09A"/>
                </a:solidFill>
                <a:effectLst>
                  <a:glow rad="127000">
                    <a:srgbClr val="5A2E26"/>
                  </a:glow>
                </a:effectLst>
                <a:latin typeface="Comic Sans MS" panose="030F0702030302020204" pitchFamily="66" charset="0"/>
              </a:rPr>
              <a:t>“După patrusprezece ani, m-am suit din nou la Ierusalim împreună cu Barnaba; şi am luat cu mine şi pe </a:t>
            </a:r>
            <a:r>
              <a:rPr lang="ro-RO" b="1" dirty="0" err="1" smtClean="0">
                <a:solidFill>
                  <a:srgbClr val="EED09A"/>
                </a:solidFill>
                <a:effectLst>
                  <a:glow rad="127000">
                    <a:srgbClr val="5A2E26"/>
                  </a:glow>
                </a:effectLst>
                <a:latin typeface="Comic Sans MS" panose="030F0702030302020204" pitchFamily="66" charset="0"/>
              </a:rPr>
              <a:t>Tit</a:t>
            </a:r>
            <a:r>
              <a:rPr lang="ro-RO" b="1" dirty="0" smtClean="0">
                <a:solidFill>
                  <a:srgbClr val="EED09A"/>
                </a:solidFill>
                <a:effectLst>
                  <a:glow rad="127000">
                    <a:srgbClr val="5A2E26"/>
                  </a:glow>
                </a:effectLst>
                <a:latin typeface="Comic Sans MS" panose="030F0702030302020204" pitchFamily="66" charset="0"/>
              </a:rPr>
              <a:t>. M-am suit, în urma unei descoperiri, şi le-am arătat Evanghelia, pe care o propovăduiesc eu între Neamuri, în deosebi celor mai cu vază, ca nu cumva să alerg sau să fi alergat în zadar.”</a:t>
            </a:r>
            <a:r>
              <a:rPr lang="ro-RO" sz="1600" b="1" dirty="0" smtClean="0">
                <a:solidFill>
                  <a:srgbClr val="EED09A"/>
                </a:solidFill>
                <a:effectLst>
                  <a:glow rad="127000">
                    <a:srgbClr val="5A2E26"/>
                  </a:glow>
                </a:effectLst>
                <a:latin typeface="Comic Sans MS" panose="030F0702030302020204" pitchFamily="66" charset="0"/>
              </a:rPr>
              <a:t>(Galateni 2:1-2)</a:t>
            </a:r>
            <a:endParaRPr lang="ro-RO" sz="1600" b="1" dirty="0">
              <a:solidFill>
                <a:srgbClr val="EED09A"/>
              </a:solidFill>
              <a:effectLst>
                <a:glow rad="127000">
                  <a:srgbClr val="5A2E26"/>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9CA81514-3D37-4A06-A3B4-6E7F5F5F27B7}"/>
              </a:ext>
            </a:extLst>
          </p:cNvPr>
          <p:cNvSpPr txBox="1"/>
          <p:nvPr/>
        </p:nvSpPr>
        <p:spPr>
          <a:xfrm>
            <a:off x="1242198" y="3730342"/>
            <a:ext cx="7858665" cy="3093154"/>
          </a:xfrm>
          <a:prstGeom prst="rect">
            <a:avLst/>
          </a:prstGeom>
          <a:solidFill>
            <a:schemeClr val="bg1">
              <a:alpha val="80000"/>
            </a:schemeClr>
          </a:solidFill>
        </p:spPr>
        <p:txBody>
          <a:bodyPr wrap="square" rtlCol="0">
            <a:spAutoFit/>
          </a:bodyPr>
          <a:lstStyle/>
          <a:p>
            <a:pPr>
              <a:spcBef>
                <a:spcPts val="600"/>
              </a:spcBef>
            </a:pPr>
            <a:r>
              <a:rPr lang="ro-RO" sz="2000" b="1"/>
              <a:t>Învățătorii falși care au ajuns în Antiohia au provocat o mare ceartă între Pavel și </a:t>
            </a:r>
            <a:r>
              <a:rPr lang="ro-RO" sz="2000" b="1"/>
              <a:t>Barnaba </a:t>
            </a:r>
            <a:r>
              <a:rPr lang="ro-RO" sz="2000" b="1" smtClean="0"/>
              <a:t>(</a:t>
            </a:r>
            <a:r>
              <a:rPr lang="ro-RO" sz="2000" b="1" smtClean="0"/>
              <a:t>Fapte</a:t>
            </a:r>
            <a:r>
              <a:rPr lang="ro-RO" sz="2000" b="1" smtClean="0"/>
              <a:t> </a:t>
            </a:r>
            <a:r>
              <a:rPr lang="ro-RO" sz="2000" b="1" smtClean="0"/>
              <a:t>15:1).</a:t>
            </a:r>
            <a:endParaRPr lang="ro-RO" sz="2000" b="1" smtClean="0"/>
          </a:p>
          <a:p>
            <a:pPr>
              <a:spcBef>
                <a:spcPts val="600"/>
              </a:spcBef>
            </a:pPr>
            <a:r>
              <a:rPr lang="ro-RO" sz="2000" b="1" smtClean="0"/>
              <a:t>Dumnezeu </a:t>
            </a:r>
            <a:r>
              <a:rPr lang="ro-RO" sz="2000" b="1"/>
              <a:t>le-a descoperit atunci că era bine ca Pavel, Barnaba și alți credincioși dintre neamuri să călătorească la Ierusalim pentru a încerca să rezolve problema cu apostolii și </a:t>
            </a:r>
            <a:r>
              <a:rPr lang="ro-RO" sz="2000" b="1"/>
              <a:t>prezbiterii </a:t>
            </a:r>
            <a:r>
              <a:rPr lang="ro-RO" sz="2000" b="1" smtClean="0"/>
              <a:t>(</a:t>
            </a:r>
            <a:r>
              <a:rPr lang="ro-RO" sz="2000" b="1" smtClean="0"/>
              <a:t>Fapte</a:t>
            </a:r>
            <a:r>
              <a:rPr lang="ro-RO" sz="2000" b="1" smtClean="0"/>
              <a:t> </a:t>
            </a:r>
            <a:r>
              <a:rPr lang="ro-RO" sz="2000" b="1" smtClean="0"/>
              <a:t>15:2).</a:t>
            </a:r>
            <a:endParaRPr lang="ro-RO" sz="2000" b="1" smtClean="0"/>
          </a:p>
          <a:p>
            <a:pPr>
              <a:spcBef>
                <a:spcPts val="600"/>
              </a:spcBef>
            </a:pPr>
            <a:r>
              <a:rPr lang="ro-RO" sz="2000" b="1" smtClean="0"/>
              <a:t>Această </a:t>
            </a:r>
            <a:r>
              <a:rPr lang="ro-RO" sz="2000" b="1"/>
              <a:t>întâlnire a fost, inițial, privată. Însă, prezența unor farisei legaliști a dezlănțuit o discuție </a:t>
            </a:r>
            <a:r>
              <a:rPr lang="ro-RO" sz="2000" b="1"/>
              <a:t>publică </a:t>
            </a:r>
            <a:r>
              <a:rPr lang="ro-RO" sz="2000" b="1" smtClean="0"/>
              <a:t>(</a:t>
            </a:r>
            <a:r>
              <a:rPr lang="ro-RO" sz="2000" b="1" smtClean="0"/>
              <a:t>Fapte</a:t>
            </a:r>
            <a:r>
              <a:rPr lang="ro-RO" sz="2000" b="1" smtClean="0"/>
              <a:t> </a:t>
            </a:r>
            <a:r>
              <a:rPr lang="ro-RO" sz="2000" b="1" smtClean="0"/>
              <a:t>15:4-5).</a:t>
            </a:r>
            <a:endParaRPr lang="ro-RO" sz="2000" b="1" smtClean="0"/>
          </a:p>
          <a:p>
            <a:pPr>
              <a:spcBef>
                <a:spcPts val="600"/>
              </a:spcBef>
            </a:pPr>
            <a:r>
              <a:rPr lang="ro-RO" sz="2000" b="1" smtClean="0"/>
              <a:t>După </a:t>
            </a:r>
            <a:r>
              <a:rPr lang="ro-RO" sz="2000" b="1"/>
              <a:t>lungi deliberări, biserica l-a sprijinit pe Pavel, iar unitatea a fost </a:t>
            </a:r>
            <a:r>
              <a:rPr lang="ro-RO" sz="2000" b="1"/>
              <a:t>asigurată </a:t>
            </a:r>
            <a:r>
              <a:rPr lang="ro-RO" sz="2000" b="1" smtClean="0"/>
              <a:t>… pentru </a:t>
            </a:r>
            <a:r>
              <a:rPr lang="ro-RO" sz="2000" b="1"/>
              <a:t>moment </a:t>
            </a:r>
            <a:r>
              <a:rPr lang="ro-RO" sz="2000" b="1" smtClean="0"/>
              <a:t>(</a:t>
            </a:r>
            <a:r>
              <a:rPr lang="ro-RO" sz="2000" b="1" smtClean="0"/>
              <a:t>Fapte</a:t>
            </a:r>
            <a:r>
              <a:rPr lang="ro-RO" sz="2000" b="1" smtClean="0"/>
              <a:t> </a:t>
            </a:r>
            <a:r>
              <a:rPr lang="ro-RO" sz="2000" b="1" smtClean="0"/>
              <a:t>15:6-35).</a:t>
            </a:r>
            <a:endParaRPr lang="ro-RO" sz="2000" b="1"/>
          </a:p>
        </p:txBody>
      </p:sp>
    </p:spTree>
    <p:extLst>
      <p:ext uri="{BB962C8B-B14F-4D97-AF65-F5344CB8AC3E}">
        <p14:creationId xmlns:p14="http://schemas.microsoft.com/office/powerpoint/2010/main" xmlns="" val="1894623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wheel(1)">
                                      <p:cBhvr>
                                        <p:cTn id="21" dur="500"/>
                                        <p:tgtEl>
                                          <p:spTgt spid="5">
                                            <p:bg/>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left)">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0328071-42C8-445B-80FD-3D902D0E9FD2}"/>
              </a:ext>
            </a:extLst>
          </p:cNvPr>
          <p:cNvSpPr/>
          <p:nvPr/>
        </p:nvSpPr>
        <p:spPr>
          <a:xfrm>
            <a:off x="1488356" y="0"/>
            <a:ext cx="7655643" cy="769441"/>
          </a:xfrm>
          <a:prstGeom prst="rect">
            <a:avLst/>
          </a:prstGeom>
        </p:spPr>
        <p:txBody>
          <a:bodyPr wrap="square">
            <a:spAutoFit/>
            <a:scene3d>
              <a:camera prst="orthographicFront"/>
              <a:lightRig rig="threePt" dir="t"/>
            </a:scene3d>
            <a:sp3d extrusionH="57150" contourW="25400">
              <a:bevelT w="38100" h="38100"/>
              <a:contourClr>
                <a:srgbClr val="7B447F"/>
              </a:contourClr>
            </a:sp3d>
          </a:bodyPr>
          <a:lstStyle/>
          <a:p>
            <a:pPr algn="ctr"/>
            <a:r>
              <a:rPr lang="ro-RO" sz="4400" b="1" spc="300" dirty="0">
                <a:ln w="9525" cmpd="sng">
                  <a:noFill/>
                  <a:prstDash val="solid"/>
                </a:ln>
                <a:solidFill>
                  <a:srgbClr val="70AD47">
                    <a:tint val="1000"/>
                  </a:srgbClr>
                </a:solidFill>
                <a:effectLst>
                  <a:glow rad="38100">
                    <a:srgbClr val="7B447F">
                      <a:alpha val="40000"/>
                    </a:srgbClr>
                  </a:glow>
                </a:effectLst>
              </a:rPr>
              <a:t>FRAȚI FALȘI</a:t>
            </a:r>
            <a:r>
              <a:rPr lang="es-ES" sz="4400" b="1" spc="300" dirty="0">
                <a:ln w="9525" cmpd="sng">
                  <a:noFill/>
                  <a:prstDash val="solid"/>
                </a:ln>
                <a:solidFill>
                  <a:srgbClr val="70AD47">
                    <a:tint val="1000"/>
                  </a:srgbClr>
                </a:solidFill>
                <a:effectLst>
                  <a:glow rad="38100">
                    <a:srgbClr val="7B447F">
                      <a:alpha val="40000"/>
                    </a:srgbClr>
                  </a:glow>
                </a:effectLst>
              </a:rPr>
              <a:t>(1)</a:t>
            </a:r>
          </a:p>
        </p:txBody>
      </p:sp>
      <p:sp>
        <p:nvSpPr>
          <p:cNvPr id="3" name="Rectángulo 2">
            <a:extLst>
              <a:ext uri="{FF2B5EF4-FFF2-40B4-BE49-F238E27FC236}">
                <a16:creationId xmlns:a16="http://schemas.microsoft.com/office/drawing/2014/main" xmlns="" id="{6B3A451F-B738-4AF6-98BF-7BC0417954D3}"/>
              </a:ext>
            </a:extLst>
          </p:cNvPr>
          <p:cNvSpPr/>
          <p:nvPr/>
        </p:nvSpPr>
        <p:spPr>
          <a:xfrm>
            <a:off x="0" y="0"/>
            <a:ext cx="1524648"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s-ES" b="1" dirty="0">
                <a:solidFill>
                  <a:srgbClr val="FBDBAE"/>
                </a:solidFill>
                <a:effectLst>
                  <a:glow rad="127000">
                    <a:schemeClr val="tx1"/>
                  </a:glow>
                </a:effectLst>
              </a:rPr>
              <a:t>G</a:t>
            </a:r>
            <a:r>
              <a:rPr lang="ro-RO" b="1" dirty="0">
                <a:solidFill>
                  <a:srgbClr val="FBDBAE"/>
                </a:solidFill>
                <a:effectLst>
                  <a:glow rad="127000">
                    <a:schemeClr val="tx1"/>
                  </a:glow>
                </a:effectLst>
              </a:rPr>
              <a:t>alateni</a:t>
            </a:r>
            <a:r>
              <a:rPr lang="es-ES" b="1" dirty="0"/>
              <a:t> 2:4-5</a:t>
            </a:r>
          </a:p>
        </p:txBody>
      </p:sp>
      <p:sp>
        <p:nvSpPr>
          <p:cNvPr id="5" name="Rectángulo 4">
            <a:extLst>
              <a:ext uri="{FF2B5EF4-FFF2-40B4-BE49-F238E27FC236}">
                <a16:creationId xmlns:a16="http://schemas.microsoft.com/office/drawing/2014/main" xmlns="" id="{50F1FC02-F668-449C-A4FF-DFC82B048BA1}"/>
              </a:ext>
            </a:extLst>
          </p:cNvPr>
          <p:cNvSpPr/>
          <p:nvPr/>
        </p:nvSpPr>
        <p:spPr>
          <a:xfrm>
            <a:off x="-1" y="688055"/>
            <a:ext cx="9143999" cy="1200329"/>
          </a:xfrm>
          <a:prstGeom prst="rect">
            <a:avLst/>
          </a:prstGeom>
        </p:spPr>
        <p:txBody>
          <a:bodyPr wrap="square">
            <a:spAutoFit/>
          </a:bodyPr>
          <a:lstStyle/>
          <a:p>
            <a:r>
              <a:rPr lang="es-ES" b="1" dirty="0">
                <a:solidFill>
                  <a:srgbClr val="7B447F"/>
                </a:solidFill>
                <a:latin typeface="Comic Sans MS" panose="030F0702030302020204" pitchFamily="66" charset="0"/>
              </a:rPr>
              <a:t>“</a:t>
            </a:r>
            <a:r>
              <a:rPr lang="vi-VN" b="1" dirty="0">
                <a:solidFill>
                  <a:srgbClr val="7B447F"/>
                </a:solidFill>
                <a:latin typeface="Comic Sans MS" panose="030F0702030302020204" pitchFamily="66" charset="0"/>
              </a:rPr>
              <a:t>din pricina fraţilor mincinoşi, furişaţi şi strecuraţi printre noi, ca să p</a:t>
            </a:r>
            <a:r>
              <a:rPr lang="ro-RO" b="1" dirty="0">
                <a:solidFill>
                  <a:srgbClr val="7B447F"/>
                </a:solidFill>
                <a:latin typeface="Comic Sans MS" panose="030F0702030302020204" pitchFamily="66" charset="0"/>
              </a:rPr>
              <a:t>â</a:t>
            </a:r>
            <a:r>
              <a:rPr lang="vi-VN" b="1" dirty="0">
                <a:solidFill>
                  <a:srgbClr val="7B447F"/>
                </a:solidFill>
                <a:latin typeface="Comic Sans MS" panose="030F0702030302020204" pitchFamily="66" charset="0"/>
              </a:rPr>
              <a:t>ndească slobozenia, pe care o avem în Hristos Isus, cu g</a:t>
            </a:r>
            <a:r>
              <a:rPr lang="ro-RO" b="1" dirty="0">
                <a:solidFill>
                  <a:srgbClr val="7B447F"/>
                </a:solidFill>
                <a:latin typeface="Comic Sans MS" panose="030F0702030302020204" pitchFamily="66" charset="0"/>
              </a:rPr>
              <a:t>â</a:t>
            </a:r>
            <a:r>
              <a:rPr lang="vi-VN" b="1" dirty="0">
                <a:solidFill>
                  <a:srgbClr val="7B447F"/>
                </a:solidFill>
                <a:latin typeface="Comic Sans MS" panose="030F0702030302020204" pitchFamily="66" charset="0"/>
              </a:rPr>
              <a:t>nd să ne aducă la robie; noi nu ne-am supus şi nu ne-am potrivit lor nicio clipă măcar, pentruca adevărul Evangheliei să răm</a:t>
            </a:r>
            <a:r>
              <a:rPr lang="ro-RO" b="1" dirty="0">
                <a:solidFill>
                  <a:srgbClr val="7B447F"/>
                </a:solidFill>
                <a:latin typeface="Comic Sans MS" panose="030F0702030302020204" pitchFamily="66" charset="0"/>
              </a:rPr>
              <a:t>â</a:t>
            </a:r>
            <a:r>
              <a:rPr lang="vi-VN" b="1" dirty="0">
                <a:solidFill>
                  <a:srgbClr val="7B447F"/>
                </a:solidFill>
                <a:latin typeface="Comic Sans MS" panose="030F0702030302020204" pitchFamily="66" charset="0"/>
              </a:rPr>
              <a:t>nă cu voi.</a:t>
            </a:r>
            <a:r>
              <a:rPr lang="es-ES" b="1" dirty="0">
                <a:solidFill>
                  <a:srgbClr val="7B447F"/>
                </a:solidFill>
                <a:latin typeface="Comic Sans MS" panose="030F0702030302020204" pitchFamily="66" charset="0"/>
              </a:rPr>
              <a:t>” </a:t>
            </a:r>
            <a:r>
              <a:rPr lang="es-ES" sz="1600" b="1" dirty="0">
                <a:solidFill>
                  <a:srgbClr val="7B447F"/>
                </a:solidFill>
                <a:latin typeface="Comic Sans MS" panose="030F0702030302020204" pitchFamily="66" charset="0"/>
              </a:rPr>
              <a:t>(</a:t>
            </a:r>
            <a:r>
              <a:rPr lang="es-ES" sz="1600" b="1" dirty="0" err="1">
                <a:solidFill>
                  <a:srgbClr val="7B447F"/>
                </a:solidFill>
                <a:latin typeface="Comic Sans MS" panose="030F0702030302020204" pitchFamily="66" charset="0"/>
              </a:rPr>
              <a:t>Galateni</a:t>
            </a:r>
            <a:r>
              <a:rPr lang="es-ES" sz="1600" b="1" dirty="0">
                <a:solidFill>
                  <a:srgbClr val="7B447F"/>
                </a:solidFill>
                <a:latin typeface="Comic Sans MS" panose="030F0702030302020204" pitchFamily="66" charset="0"/>
              </a:rPr>
              <a:t> 2:4-5)</a:t>
            </a:r>
          </a:p>
        </p:txBody>
      </p:sp>
      <p:sp>
        <p:nvSpPr>
          <p:cNvPr id="6" name="CuadroTexto 5">
            <a:extLst>
              <a:ext uri="{FF2B5EF4-FFF2-40B4-BE49-F238E27FC236}">
                <a16:creationId xmlns:a16="http://schemas.microsoft.com/office/drawing/2014/main" xmlns="" id="{E8CAAD11-FBD7-4702-AEA9-6786A1563000}"/>
              </a:ext>
            </a:extLst>
          </p:cNvPr>
          <p:cNvSpPr txBox="1"/>
          <p:nvPr/>
        </p:nvSpPr>
        <p:spPr>
          <a:xfrm>
            <a:off x="3043253" y="1937324"/>
            <a:ext cx="6100745" cy="707886"/>
          </a:xfrm>
          <a:prstGeom prst="rect">
            <a:avLst/>
          </a:prstGeom>
          <a:noFill/>
        </p:spPr>
        <p:txBody>
          <a:bodyPr wrap="square" rtlCol="0">
            <a:spAutoFit/>
          </a:bodyPr>
          <a:lstStyle/>
          <a:p>
            <a:pPr>
              <a:spcBef>
                <a:spcPts val="600"/>
              </a:spcBef>
            </a:pPr>
            <a:r>
              <a:rPr lang="ro-RO" sz="2000" b="1" dirty="0"/>
              <a:t>Pavel s-a opus fraților falși care insistau ca neamurile să se circumcidă </a:t>
            </a:r>
            <a:r>
              <a:rPr lang="es-ES" sz="2000" b="1" dirty="0"/>
              <a:t>(</a:t>
            </a:r>
            <a:r>
              <a:rPr lang="ro-RO" sz="2000" b="1" dirty="0"/>
              <a:t>Fapte</a:t>
            </a:r>
            <a:r>
              <a:rPr lang="es-ES" sz="2000" b="1" dirty="0"/>
              <a:t> 15:1). </a:t>
            </a:r>
          </a:p>
        </p:txBody>
      </p:sp>
      <p:pic>
        <p:nvPicPr>
          <p:cNvPr id="1026" name="Picture 2" descr="http://img.lagaceta.com.ar/fotos/notas/2014/10/17/601050_20141017114103.jpg">
            <a:extLst>
              <a:ext uri="{FF2B5EF4-FFF2-40B4-BE49-F238E27FC236}">
                <a16:creationId xmlns:a16="http://schemas.microsoft.com/office/drawing/2014/main" xmlns="" id="{5290DD6F-50AB-4A62-BA38-F79AAE1B077A}"/>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6522" y="1989080"/>
            <a:ext cx="2886731" cy="178284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7" name="Rectángulo 6">
            <a:extLst>
              <a:ext uri="{FF2B5EF4-FFF2-40B4-BE49-F238E27FC236}">
                <a16:creationId xmlns:a16="http://schemas.microsoft.com/office/drawing/2014/main" xmlns="" id="{9D4E046F-7654-41B4-A807-4A7D9B8C3620}"/>
              </a:ext>
            </a:extLst>
          </p:cNvPr>
          <p:cNvSpPr/>
          <p:nvPr/>
        </p:nvSpPr>
        <p:spPr>
          <a:xfrm>
            <a:off x="97193" y="3771926"/>
            <a:ext cx="5846404" cy="3016210"/>
          </a:xfrm>
          <a:prstGeom prst="rect">
            <a:avLst/>
          </a:prstGeom>
        </p:spPr>
        <p:txBody>
          <a:bodyPr wrap="square">
            <a:spAutoFit/>
          </a:bodyPr>
          <a:lstStyle/>
          <a:p>
            <a:pPr>
              <a:spcBef>
                <a:spcPts val="600"/>
              </a:spcBef>
            </a:pPr>
            <a:r>
              <a:rPr lang="ro-RO" sz="2000" b="1" dirty="0"/>
              <a:t>Circumcizia exterioară trebuia să fie un simbol al circumciziei inimii </a:t>
            </a:r>
            <a:r>
              <a:rPr lang="es-ES" sz="2000" b="1" dirty="0"/>
              <a:t>(D</a:t>
            </a:r>
            <a:r>
              <a:rPr lang="ro-RO" sz="2000" b="1" dirty="0"/>
              <a:t>eu</a:t>
            </a:r>
            <a:r>
              <a:rPr lang="es-ES" sz="2000" b="1" dirty="0"/>
              <a:t>t. 10:16; 30:6; </a:t>
            </a:r>
            <a:r>
              <a:rPr lang="ro-RO" sz="2000" b="1" dirty="0"/>
              <a:t>I</a:t>
            </a:r>
            <a:r>
              <a:rPr lang="es-ES" sz="2000" b="1" dirty="0" err="1"/>
              <a:t>er</a:t>
            </a:r>
            <a:r>
              <a:rPr lang="es-ES" sz="2000" b="1" dirty="0"/>
              <a:t>. 4:4; </a:t>
            </a:r>
            <a:r>
              <a:rPr lang="es-ES" sz="2000" b="1" dirty="0" err="1"/>
              <a:t>Rom</a:t>
            </a:r>
            <a:r>
              <a:rPr lang="es-ES" sz="2000" b="1" dirty="0"/>
              <a:t>. 2:29). </a:t>
            </a:r>
            <a:r>
              <a:rPr lang="es-ES" sz="2000" b="1" dirty="0" err="1"/>
              <a:t>Repre</a:t>
            </a:r>
            <a:r>
              <a:rPr lang="ro-RO" sz="2000" b="1" dirty="0"/>
              <a:t>zintă </a:t>
            </a:r>
            <a:r>
              <a:rPr lang="ro-RO" sz="2000" b="1" dirty="0" err="1">
                <a:latin typeface="Calibri" pitchFamily="34" charset="0"/>
              </a:rPr>
              <a:t>renunțarea</a:t>
            </a:r>
            <a:r>
              <a:rPr lang="ro-RO" sz="2000" b="1" dirty="0">
                <a:latin typeface="Calibri" pitchFamily="34" charset="0"/>
              </a:rPr>
              <a:t> </a:t>
            </a:r>
            <a:r>
              <a:rPr lang="vi-VN" sz="2000" b="1" dirty="0" smtClean="0">
                <a:latin typeface="Calibri" pitchFamily="34" charset="0"/>
              </a:rPr>
              <a:t>la</a:t>
            </a:r>
            <a:r>
              <a:rPr lang="ro-RO" sz="2000" b="1" dirty="0" smtClean="0">
                <a:latin typeface="Calibri" pitchFamily="34" charset="0"/>
              </a:rPr>
              <a:t> </a:t>
            </a:r>
            <a:r>
              <a:rPr lang="vi-VN" sz="2000" b="1" dirty="0" smtClean="0">
                <a:latin typeface="Calibri" pitchFamily="34" charset="0"/>
              </a:rPr>
              <a:t>siguranța </a:t>
            </a:r>
            <a:r>
              <a:rPr lang="vi-VN" sz="2000" b="1" dirty="0">
                <a:latin typeface="Calibri" pitchFamily="34" charset="0"/>
              </a:rPr>
              <a:t>de sine și bizuir</a:t>
            </a:r>
            <a:r>
              <a:rPr lang="ro-RO" sz="2000" b="1" dirty="0">
                <a:latin typeface="Calibri" pitchFamily="34" charset="0"/>
              </a:rPr>
              <a:t>ea</a:t>
            </a:r>
            <a:r>
              <a:rPr lang="vi-VN" sz="2000" b="1" dirty="0">
                <a:latin typeface="Calibri" pitchFamily="34" charset="0"/>
              </a:rPr>
              <a:t> constant</a:t>
            </a:r>
            <a:r>
              <a:rPr lang="ro-RO" sz="2000" b="1" dirty="0">
                <a:latin typeface="Calibri" pitchFamily="34" charset="0"/>
              </a:rPr>
              <a:t>ă</a:t>
            </a:r>
            <a:r>
              <a:rPr lang="vi-VN" sz="2000" b="1" dirty="0">
                <a:latin typeface="Calibri" pitchFamily="34" charset="0"/>
              </a:rPr>
              <a:t> pe Dumnezeu.</a:t>
            </a:r>
            <a:r>
              <a:rPr lang="ro-RO" sz="2000" b="1" dirty="0">
                <a:latin typeface="Calibri" pitchFamily="34" charset="0"/>
              </a:rPr>
              <a:t>. </a:t>
            </a:r>
          </a:p>
          <a:p>
            <a:pPr>
              <a:spcBef>
                <a:spcPts val="600"/>
              </a:spcBef>
            </a:pPr>
            <a:r>
              <a:rPr lang="ro-RO" sz="2000" b="1" dirty="0"/>
              <a:t>Totuși, a face din acest ritual </a:t>
            </a:r>
            <a:r>
              <a:rPr lang="es-ES" sz="2000" b="1" dirty="0"/>
              <a:t>(</a:t>
            </a:r>
            <a:r>
              <a:rPr lang="ro-RO" sz="2000" b="1" dirty="0"/>
              <a:t>sau din oricare altul) o cerință pentru mântuire înseamnă a jefui sacrificiul lui Hristos de putearea mântuitoare. </a:t>
            </a:r>
          </a:p>
          <a:p>
            <a:pPr>
              <a:spcBef>
                <a:spcPts val="600"/>
              </a:spcBef>
            </a:pPr>
            <a:r>
              <a:rPr lang="ro-RO" sz="2000" b="1" dirty="0"/>
              <a:t>Nu este nimic ce putem face pentru a ne câștiga mântuirea. Este un dar gratuit din partea lui Isus. </a:t>
            </a:r>
            <a:endParaRPr lang="es-ES" sz="2000" b="1" dirty="0"/>
          </a:p>
        </p:txBody>
      </p:sp>
      <p:pic>
        <p:nvPicPr>
          <p:cNvPr id="1028" name="Picture 4" descr="https://1.bp.blogspot.com/-LW429r7T9BI/WUcHrjZnqbI/AAAAAAABKQ0/9pgNZHJ6jccDSjk52j4N03d4loFBknnnwCLcBGAs/s1600/ateismo%2Bcristianismo%2Bdios%2Breligion%2Bjesus%2Bcreencia%2Bfe%2Biglesia%2Bevangelio%2Bbiblia%2Bcreyentes%2Bnoe%2Bmolina%2Benemigo%2Bestadistica%2Bleyes%2Bprobabilidades%2Bazar%2Brazon%2Blogica%2Bsentido%2Bcomun%2Bmanzana.jpg">
            <a:extLst>
              <a:ext uri="{FF2B5EF4-FFF2-40B4-BE49-F238E27FC236}">
                <a16:creationId xmlns:a16="http://schemas.microsoft.com/office/drawing/2014/main" xmlns="" id="{F9F51168-B09D-41B8-857C-37885E8CA2C8}"/>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929985" y="2451265"/>
            <a:ext cx="3070098" cy="20689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9" name="Imagen 8">
            <a:extLst>
              <a:ext uri="{FF2B5EF4-FFF2-40B4-BE49-F238E27FC236}">
                <a16:creationId xmlns:a16="http://schemas.microsoft.com/office/drawing/2014/main" xmlns="" id="{C0002B1D-F437-4C52-90ED-D79A92ADAF45}"/>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6090247" y="4620940"/>
            <a:ext cx="2907106" cy="2191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ángulo 9">
            <a:extLst>
              <a:ext uri="{FF2B5EF4-FFF2-40B4-BE49-F238E27FC236}">
                <a16:creationId xmlns:a16="http://schemas.microsoft.com/office/drawing/2014/main" xmlns="" id="{E8356506-6F99-4241-9198-F80F320103FC}"/>
              </a:ext>
            </a:extLst>
          </p:cNvPr>
          <p:cNvSpPr/>
          <p:nvPr/>
        </p:nvSpPr>
        <p:spPr>
          <a:xfrm>
            <a:off x="3164021" y="2686899"/>
            <a:ext cx="2926226" cy="1015663"/>
          </a:xfrm>
          <a:prstGeom prst="rect">
            <a:avLst/>
          </a:prstGeom>
        </p:spPr>
        <p:txBody>
          <a:bodyPr wrap="square">
            <a:spAutoFit/>
          </a:bodyPr>
          <a:lstStyle/>
          <a:p>
            <a:pPr algn="ctr">
              <a:spcBef>
                <a:spcPts val="600"/>
              </a:spcBef>
            </a:pPr>
            <a:r>
              <a:rPr lang="ro-RO" sz="2000" b="1" dirty="0"/>
              <a:t>Fiind un ritual dat de Dumnezeu</a:t>
            </a:r>
            <a:r>
              <a:rPr lang="es-ES" sz="2000" b="1" dirty="0"/>
              <a:t>, </a:t>
            </a:r>
            <a:r>
              <a:rPr lang="ro-RO" sz="2000" b="1" dirty="0"/>
              <a:t>ce era rău în circumcizie</a:t>
            </a:r>
            <a:r>
              <a:rPr lang="es-ES" sz="2000" b="1" dirty="0"/>
              <a:t>?</a:t>
            </a:r>
          </a:p>
        </p:txBody>
      </p:sp>
    </p:spTree>
    <p:extLst>
      <p:ext uri="{BB962C8B-B14F-4D97-AF65-F5344CB8AC3E}">
        <p14:creationId xmlns:p14="http://schemas.microsoft.com/office/powerpoint/2010/main" xmlns="" val="3769077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ipe(right)">
                                      <p:cBhvr>
                                        <p:cTn id="23" dur="500"/>
                                        <p:tgtEl>
                                          <p:spTgt spid="10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anim calcmode="lin" valueType="num">
                                      <p:cBhvr>
                                        <p:cTn id="32" dur="400" fill="hold"/>
                                        <p:tgtEl>
                                          <p:spTgt spid="10"/>
                                        </p:tgtEl>
                                        <p:attrNameLst>
                                          <p:attrName>ppt_x</p:attrName>
                                        </p:attrNameLst>
                                      </p:cBhvr>
                                      <p:tavLst>
                                        <p:tav tm="0">
                                          <p:val>
                                            <p:strVal val="#ppt_x"/>
                                          </p:val>
                                        </p:tav>
                                        <p:tav tm="100000">
                                          <p:val>
                                            <p:strVal val="#ppt_x"/>
                                          </p:val>
                                        </p:tav>
                                      </p:tavLst>
                                    </p:anim>
                                    <p:anim calcmode="lin" valueType="num">
                                      <p:cBhvr>
                                        <p:cTn id="33" dur="400" fill="hold"/>
                                        <p:tgtEl>
                                          <p:spTgt spid="10"/>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1000"/>
                                        <p:tgtEl>
                                          <p:spTgt spid="1028"/>
                                        </p:tgtEl>
                                      </p:cBhvr>
                                    </p:animEffect>
                                    <p:anim calcmode="lin" valueType="num">
                                      <p:cBhvr>
                                        <p:cTn id="41" dur="1000" fill="hold"/>
                                        <p:tgtEl>
                                          <p:spTgt spid="1028"/>
                                        </p:tgtEl>
                                        <p:attrNameLst>
                                          <p:attrName>ppt_x</p:attrName>
                                        </p:attrNameLst>
                                      </p:cBhvr>
                                      <p:tavLst>
                                        <p:tav tm="0">
                                          <p:val>
                                            <p:strVal val="#ppt_x"/>
                                          </p:val>
                                        </p:tav>
                                        <p:tav tm="100000">
                                          <p:val>
                                            <p:strVal val="#ppt_x"/>
                                          </p:val>
                                        </p:tav>
                                      </p:tavLst>
                                    </p:anim>
                                    <p:anim calcmode="lin" valueType="num">
                                      <p:cBhvr>
                                        <p:cTn id="42" dur="1000" fill="hold"/>
                                        <p:tgtEl>
                                          <p:spTgt spid="1028"/>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left)">
                                      <p:cBhvr>
                                        <p:cTn id="46" dur="5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wipe(left)">
                                      <p:cBhvr>
                                        <p:cTn id="55" dur="5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wipe(left)">
                                      <p:cBhvr>
                                        <p:cTn id="6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B9F29B5-EB89-47E0-ABFD-703EAB30E85D}"/>
              </a:ext>
            </a:extLst>
          </p:cNvPr>
          <p:cNvSpPr/>
          <p:nvPr/>
        </p:nvSpPr>
        <p:spPr>
          <a:xfrm>
            <a:off x="310547" y="1084436"/>
            <a:ext cx="8747184" cy="5262979"/>
          </a:xfrm>
          <a:prstGeom prst="rect">
            <a:avLst/>
          </a:prstGeom>
        </p:spPr>
        <p:txBody>
          <a:bodyPr wrap="square">
            <a:spAutoFit/>
          </a:bodyPr>
          <a:lstStyle/>
          <a:p>
            <a:pPr lvl="0" indent="360363" algn="just">
              <a:spcBef>
                <a:spcPts val="600"/>
              </a:spcBef>
            </a:pPr>
            <a:r>
              <a:rPr lang="ro-RO" sz="2400" dirty="0">
                <a:latin typeface="Arial Black" pitchFamily="34" charset="0"/>
                <a:cs typeface="Arial" pitchFamily="34" charset="0"/>
              </a:rPr>
              <a:t>“Iudeii totdeauna se mândreau cu rânduielile date lor de Dumnezeire; şi mulţi dintre aceia care fuseseră convertiţi la credinţa lui Hristos încă mai considerau că, din moment ce Dumnezeu a fixat odată, în mod lămurit, felul de închinare iudaică, era foarte puţin probabil că El ar îngădui vreodată vreo schimbare în vreuna din îndrumările date. Ei stăruiau că legile şi ceremoniile iudaice trebuie să facă parte din rânduielile religiei creştine. Ei erau înceţi în a înţelege că toate jertfele aduse nu au fost altceva decât o </a:t>
            </a:r>
            <a:r>
              <a:rPr lang="ro-RO" sz="2400" dirty="0" err="1">
                <a:latin typeface="Arial Black" pitchFamily="34" charset="0"/>
                <a:cs typeface="Arial" pitchFamily="34" charset="0"/>
              </a:rPr>
              <a:t>preînchipuire</a:t>
            </a:r>
            <a:r>
              <a:rPr lang="ro-RO" sz="2400" dirty="0">
                <a:latin typeface="Arial Black" pitchFamily="34" charset="0"/>
                <a:cs typeface="Arial" pitchFamily="34" charset="0"/>
              </a:rPr>
              <a:t> a morţii Fiului lui Dumnezeu, în care tipul întâlnea </a:t>
            </a:r>
            <a:r>
              <a:rPr lang="ro-RO" sz="2400" dirty="0" err="1">
                <a:latin typeface="Arial Black" pitchFamily="34" charset="0"/>
                <a:cs typeface="Arial" pitchFamily="34" charset="0"/>
              </a:rPr>
              <a:t>antitipul</a:t>
            </a:r>
            <a:r>
              <a:rPr lang="ro-RO" sz="2400" dirty="0">
                <a:latin typeface="Arial Black" pitchFamily="34" charset="0"/>
                <a:cs typeface="Arial" pitchFamily="34" charset="0"/>
              </a:rPr>
              <a:t> şi după care riturile şi ceremoniile </a:t>
            </a:r>
            <a:r>
              <a:rPr lang="ro-RO" sz="2400" dirty="0" err="1">
                <a:latin typeface="Arial Black" pitchFamily="34" charset="0"/>
                <a:cs typeface="Arial" pitchFamily="34" charset="0"/>
              </a:rPr>
              <a:t>dispensaţiunii</a:t>
            </a:r>
            <a:r>
              <a:rPr lang="ro-RO" sz="2400" dirty="0">
                <a:latin typeface="Arial Black" pitchFamily="34" charset="0"/>
                <a:cs typeface="Arial" pitchFamily="34" charset="0"/>
              </a:rPr>
              <a:t> mozaice nu mai erau obligatorii”</a:t>
            </a:r>
          </a:p>
        </p:txBody>
      </p:sp>
      <p:sp>
        <p:nvSpPr>
          <p:cNvPr id="3" name="CuadroTexto 2">
            <a:extLst>
              <a:ext uri="{FF2B5EF4-FFF2-40B4-BE49-F238E27FC236}">
                <a16:creationId xmlns:a16="http://schemas.microsoft.com/office/drawing/2014/main" xmlns="" id="{5532ACBB-3CB8-4182-B0C4-0966D458E4F3}"/>
              </a:ext>
            </a:extLst>
          </p:cNvPr>
          <p:cNvSpPr txBox="1"/>
          <p:nvPr/>
        </p:nvSpPr>
        <p:spPr>
          <a:xfrm>
            <a:off x="310547" y="6347415"/>
            <a:ext cx="3299558" cy="338554"/>
          </a:xfrm>
          <a:prstGeom prst="rect">
            <a:avLst/>
          </a:prstGeom>
          <a:noFill/>
        </p:spPr>
        <p:txBody>
          <a:bodyPr wrap="none" rtlCol="0">
            <a:spAutoFit/>
          </a:bodyPr>
          <a:lstStyle/>
          <a:p>
            <a:pPr lvl="0"/>
            <a:r>
              <a:rPr kumimoji="0" lang="ro-RO" sz="1600" b="1" i="0" u="none" strike="noStrike" kern="1200" cap="none" spc="0" normalizeH="0" baseline="0" noProof="0">
                <a:ln>
                  <a:noFill/>
                </a:ln>
                <a:solidFill>
                  <a:prstClr val="black"/>
                </a:solidFill>
                <a:effectLst/>
                <a:uLnTx/>
                <a:uFillTx/>
                <a:latin typeface="Calibri" panose="020F0502020204030204"/>
                <a:ea typeface="+mn-ea"/>
                <a:cs typeface="+mn-cs"/>
              </a:rPr>
              <a:t>E.G.W. </a:t>
            </a:r>
            <a:r>
              <a:rPr lang="ro-RO" sz="1600" b="1">
                <a:solidFill>
                  <a:prstClr val="black"/>
                </a:solidFill>
              </a:rPr>
              <a:t>(Faptele apostolilor, </a:t>
            </a:r>
            <a:r>
              <a:rPr kumimoji="0" lang="ro-RO" sz="1600" b="1" i="0" u="none" strike="noStrike" kern="1200" cap="none" spc="0" normalizeH="0" baseline="0" noProof="0">
                <a:ln>
                  <a:noFill/>
                </a:ln>
                <a:solidFill>
                  <a:prstClr val="black"/>
                </a:solidFill>
                <a:effectLst/>
                <a:uLnTx/>
                <a:uFillTx/>
                <a:latin typeface="Calibri" panose="020F0502020204030204"/>
                <a:ea typeface="+mn-ea"/>
                <a:cs typeface="+mn-cs"/>
              </a:rPr>
              <a:t>pag. 189)</a:t>
            </a:r>
            <a:endParaRPr kumimoji="0" lang="ro-RO"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72941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0328071-42C8-445B-80FD-3D902D0E9FD2}"/>
              </a:ext>
            </a:extLst>
          </p:cNvPr>
          <p:cNvSpPr/>
          <p:nvPr/>
        </p:nvSpPr>
        <p:spPr>
          <a:xfrm>
            <a:off x="1488356" y="0"/>
            <a:ext cx="7655643" cy="769441"/>
          </a:xfrm>
          <a:prstGeom prst="rect">
            <a:avLst/>
          </a:prstGeom>
        </p:spPr>
        <p:txBody>
          <a:bodyPr wrap="square">
            <a:spAutoFit/>
            <a:scene3d>
              <a:camera prst="orthographicFront"/>
              <a:lightRig rig="threePt" dir="t"/>
            </a:scene3d>
            <a:sp3d extrusionH="57150" contourW="25400">
              <a:bevelT w="38100" h="38100"/>
              <a:contourClr>
                <a:srgbClr val="7B447F"/>
              </a:contourClr>
            </a:sp3d>
          </a:bodyPr>
          <a:lstStyle/>
          <a:p>
            <a:pPr algn="ctr"/>
            <a:r>
              <a:rPr lang="ro-RO" sz="4400" b="1" spc="300">
                <a:ln w="9525" cmpd="sng">
                  <a:noFill/>
                  <a:prstDash val="solid"/>
                </a:ln>
                <a:solidFill>
                  <a:srgbClr val="70AD47">
                    <a:tint val="1000"/>
                  </a:srgbClr>
                </a:solidFill>
                <a:effectLst>
                  <a:glow rad="38100">
                    <a:srgbClr val="7B447F">
                      <a:alpha val="40000"/>
                    </a:srgbClr>
                  </a:glow>
                </a:effectLst>
              </a:rPr>
              <a:t>FRAȚI </a:t>
            </a:r>
            <a:r>
              <a:rPr lang="ro-RO" sz="4400" b="1" spc="300" smtClean="0">
                <a:ln w="9525" cmpd="sng">
                  <a:noFill/>
                  <a:prstDash val="solid"/>
                </a:ln>
                <a:solidFill>
                  <a:srgbClr val="70AD47">
                    <a:tint val="1000"/>
                  </a:srgbClr>
                </a:solidFill>
                <a:effectLst>
                  <a:glow rad="38100">
                    <a:srgbClr val="7B447F">
                      <a:alpha val="40000"/>
                    </a:srgbClr>
                  </a:glow>
                </a:effectLst>
              </a:rPr>
              <a:t>FALȘI</a:t>
            </a:r>
            <a:r>
              <a:rPr lang="ro-RO" sz="4400" b="1" spc="300" smtClean="0">
                <a:ln w="9525" cmpd="sng">
                  <a:noFill/>
                  <a:prstDash val="solid"/>
                </a:ln>
                <a:solidFill>
                  <a:srgbClr val="70AD47">
                    <a:tint val="1000"/>
                  </a:srgbClr>
                </a:solidFill>
                <a:effectLst>
                  <a:glow rad="38100">
                    <a:srgbClr val="7B447F">
                      <a:alpha val="40000"/>
                    </a:srgbClr>
                  </a:glow>
                </a:effectLst>
              </a:rPr>
              <a:t>(2)</a:t>
            </a:r>
            <a:endParaRPr lang="ro-RO" sz="4400" b="1" spc="300">
              <a:ln w="9525" cmpd="sng">
                <a:noFill/>
                <a:prstDash val="solid"/>
              </a:ln>
              <a:solidFill>
                <a:srgbClr val="70AD47">
                  <a:tint val="1000"/>
                </a:srgbClr>
              </a:solidFill>
              <a:effectLst>
                <a:glow rad="38100">
                  <a:srgbClr val="7B447F">
                    <a:alpha val="40000"/>
                  </a:srgbClr>
                </a:glow>
              </a:effectLst>
            </a:endParaRPr>
          </a:p>
        </p:txBody>
      </p:sp>
      <p:sp>
        <p:nvSpPr>
          <p:cNvPr id="3" name="Rectángulo 2">
            <a:extLst>
              <a:ext uri="{FF2B5EF4-FFF2-40B4-BE49-F238E27FC236}">
                <a16:creationId xmlns:a16="http://schemas.microsoft.com/office/drawing/2014/main" xmlns="" id="{6B3A451F-B738-4AF6-98BF-7BC0417954D3}"/>
              </a:ext>
            </a:extLst>
          </p:cNvPr>
          <p:cNvSpPr/>
          <p:nvPr/>
        </p:nvSpPr>
        <p:spPr>
          <a:xfrm>
            <a:off x="0" y="0"/>
            <a:ext cx="1524648"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ro-RO" b="1" smtClean="0">
                <a:solidFill>
                  <a:srgbClr val="FBDBAE"/>
                </a:solidFill>
                <a:effectLst>
                  <a:glow rad="127000">
                    <a:schemeClr val="tx1"/>
                  </a:glow>
                </a:effectLst>
              </a:rPr>
              <a:t>Galateni</a:t>
            </a:r>
            <a:r>
              <a:rPr lang="ro-RO" b="1" smtClean="0"/>
              <a:t> </a:t>
            </a:r>
            <a:r>
              <a:rPr lang="ro-RO" b="1" smtClean="0"/>
              <a:t>2:4-5</a:t>
            </a:r>
            <a:endParaRPr lang="ro-RO" b="1"/>
          </a:p>
        </p:txBody>
      </p:sp>
      <p:sp>
        <p:nvSpPr>
          <p:cNvPr id="5" name="Rectángulo 4">
            <a:extLst>
              <a:ext uri="{FF2B5EF4-FFF2-40B4-BE49-F238E27FC236}">
                <a16:creationId xmlns:a16="http://schemas.microsoft.com/office/drawing/2014/main" xmlns="" id="{50F1FC02-F668-449C-A4FF-DFC82B048BA1}"/>
              </a:ext>
            </a:extLst>
          </p:cNvPr>
          <p:cNvSpPr/>
          <p:nvPr/>
        </p:nvSpPr>
        <p:spPr>
          <a:xfrm>
            <a:off x="-1" y="688055"/>
            <a:ext cx="9143999" cy="1200329"/>
          </a:xfrm>
          <a:prstGeom prst="rect">
            <a:avLst/>
          </a:prstGeom>
        </p:spPr>
        <p:txBody>
          <a:bodyPr wrap="square">
            <a:spAutoFit/>
          </a:bodyPr>
          <a:lstStyle/>
          <a:p>
            <a:r>
              <a:rPr lang="ro-RO" b="1" smtClean="0">
                <a:solidFill>
                  <a:srgbClr val="E0D2DD"/>
                </a:solidFill>
                <a:latin typeface="Comic Sans MS" panose="030F0702030302020204" pitchFamily="66" charset="0"/>
              </a:rPr>
              <a:t>“</a:t>
            </a:r>
            <a:r>
              <a:rPr lang="ro-RO" b="1" smtClean="0">
                <a:solidFill>
                  <a:srgbClr val="E0D2DD"/>
                </a:solidFill>
                <a:latin typeface="Comic Sans MS" panose="030F0702030302020204" pitchFamily="66" charset="0"/>
              </a:rPr>
              <a:t>din pricina fraţilor </a:t>
            </a:r>
            <a:r>
              <a:rPr lang="ro-RO" b="1" smtClean="0">
                <a:solidFill>
                  <a:srgbClr val="E0D2DD"/>
                </a:solidFill>
                <a:latin typeface="Comic Sans MS" panose="030F0702030302020204" pitchFamily="66" charset="0"/>
              </a:rPr>
              <a:t>mincinoşi</a:t>
            </a:r>
            <a:r>
              <a:rPr lang="ro-RO" b="1" smtClean="0">
                <a:solidFill>
                  <a:srgbClr val="E0D2DD"/>
                </a:solidFill>
                <a:latin typeface="Comic Sans MS" panose="030F0702030302020204" pitchFamily="66" charset="0"/>
              </a:rPr>
              <a:t>, furişaţi şi strecuraţi printre </a:t>
            </a:r>
            <a:r>
              <a:rPr lang="ro-RO" b="1" smtClean="0">
                <a:solidFill>
                  <a:srgbClr val="E0D2DD"/>
                </a:solidFill>
                <a:latin typeface="Comic Sans MS" panose="030F0702030302020204" pitchFamily="66" charset="0"/>
              </a:rPr>
              <a:t>noi</a:t>
            </a:r>
            <a:r>
              <a:rPr lang="ro-RO" b="1" smtClean="0">
                <a:solidFill>
                  <a:srgbClr val="E0D2DD"/>
                </a:solidFill>
                <a:latin typeface="Comic Sans MS" panose="030F0702030302020204" pitchFamily="66" charset="0"/>
              </a:rPr>
              <a:t>, ca să </a:t>
            </a:r>
            <a:r>
              <a:rPr lang="ro-RO" b="1" smtClean="0">
                <a:solidFill>
                  <a:srgbClr val="E0D2DD"/>
                </a:solidFill>
                <a:latin typeface="Comic Sans MS" panose="030F0702030302020204" pitchFamily="66" charset="0"/>
              </a:rPr>
              <a:t>pâ</a:t>
            </a:r>
            <a:r>
              <a:rPr lang="ro-RO" b="1" smtClean="0">
                <a:solidFill>
                  <a:srgbClr val="E0D2DD"/>
                </a:solidFill>
                <a:latin typeface="Comic Sans MS" panose="030F0702030302020204" pitchFamily="66" charset="0"/>
              </a:rPr>
              <a:t>ndească slobozenia, pe care o avem în Hristos Isus, </a:t>
            </a:r>
            <a:r>
              <a:rPr lang="ro-RO" b="1" smtClean="0">
                <a:solidFill>
                  <a:srgbClr val="E0D2DD"/>
                </a:solidFill>
                <a:latin typeface="Comic Sans MS" panose="030F0702030302020204" pitchFamily="66" charset="0"/>
              </a:rPr>
              <a:t>cu </a:t>
            </a:r>
            <a:r>
              <a:rPr lang="ro-RO" b="1" smtClean="0">
                <a:solidFill>
                  <a:srgbClr val="E0D2DD"/>
                </a:solidFill>
                <a:latin typeface="Comic Sans MS" panose="030F0702030302020204" pitchFamily="66" charset="0"/>
              </a:rPr>
              <a:t>gâ</a:t>
            </a:r>
            <a:r>
              <a:rPr lang="ro-RO" b="1" smtClean="0">
                <a:solidFill>
                  <a:srgbClr val="E0D2DD"/>
                </a:solidFill>
                <a:latin typeface="Comic Sans MS" panose="030F0702030302020204" pitchFamily="66" charset="0"/>
              </a:rPr>
              <a:t>nd să ne aducă la robie; noi nu ne-am supus şi nu ne-am potrivit lor nicio clipă măcar, pentruca adevărul Evangheliei </a:t>
            </a:r>
            <a:r>
              <a:rPr lang="ro-RO" b="1" smtClean="0">
                <a:solidFill>
                  <a:srgbClr val="E0D2DD"/>
                </a:solidFill>
                <a:latin typeface="Comic Sans MS" panose="030F0702030302020204" pitchFamily="66" charset="0"/>
              </a:rPr>
              <a:t>să </a:t>
            </a:r>
            <a:r>
              <a:rPr lang="ro-RO" b="1" smtClean="0">
                <a:solidFill>
                  <a:srgbClr val="E0D2DD"/>
                </a:solidFill>
                <a:latin typeface="Comic Sans MS" panose="030F0702030302020204" pitchFamily="66" charset="0"/>
              </a:rPr>
              <a:t>rămâ</a:t>
            </a:r>
            <a:r>
              <a:rPr lang="ro-RO" b="1" smtClean="0">
                <a:solidFill>
                  <a:srgbClr val="E0D2DD"/>
                </a:solidFill>
                <a:latin typeface="Comic Sans MS" panose="030F0702030302020204" pitchFamily="66" charset="0"/>
              </a:rPr>
              <a:t>nă cu </a:t>
            </a:r>
            <a:r>
              <a:rPr lang="ro-RO" b="1" smtClean="0">
                <a:solidFill>
                  <a:srgbClr val="E0D2DD"/>
                </a:solidFill>
                <a:latin typeface="Comic Sans MS" panose="030F0702030302020204" pitchFamily="66" charset="0"/>
              </a:rPr>
              <a:t>voi</a:t>
            </a:r>
            <a:r>
              <a:rPr lang="ro-RO" b="1" smtClean="0">
                <a:solidFill>
                  <a:srgbClr val="E0D2DD"/>
                </a:solidFill>
                <a:latin typeface="Comic Sans MS" panose="030F0702030302020204" pitchFamily="66" charset="0"/>
              </a:rPr>
              <a:t>.</a:t>
            </a:r>
            <a:r>
              <a:rPr lang="ro-RO" b="1" smtClean="0">
                <a:solidFill>
                  <a:srgbClr val="E0D2DD"/>
                </a:solidFill>
                <a:latin typeface="Comic Sans MS" panose="030F0702030302020204" pitchFamily="66" charset="0"/>
              </a:rPr>
              <a:t>” </a:t>
            </a:r>
            <a:r>
              <a:rPr lang="ro-RO" sz="1600" b="1" smtClean="0">
                <a:solidFill>
                  <a:srgbClr val="E0D2DD"/>
                </a:solidFill>
                <a:latin typeface="Comic Sans MS" panose="030F0702030302020204" pitchFamily="66" charset="0"/>
              </a:rPr>
              <a:t>(</a:t>
            </a:r>
            <a:r>
              <a:rPr lang="ro-RO" sz="1600" b="1" smtClean="0">
                <a:solidFill>
                  <a:srgbClr val="E0D2DD"/>
                </a:solidFill>
                <a:latin typeface="Comic Sans MS" panose="030F0702030302020204" pitchFamily="66" charset="0"/>
              </a:rPr>
              <a:t>Galateni </a:t>
            </a:r>
            <a:r>
              <a:rPr lang="ro-RO" sz="1600" b="1" smtClean="0">
                <a:solidFill>
                  <a:srgbClr val="E0D2DD"/>
                </a:solidFill>
                <a:latin typeface="Comic Sans MS" panose="030F0702030302020204" pitchFamily="66" charset="0"/>
              </a:rPr>
              <a:t>2:4-5)</a:t>
            </a:r>
            <a:endParaRPr lang="ro-RO" sz="1600" b="1">
              <a:solidFill>
                <a:srgbClr val="E0D2DD"/>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E8CAAD11-FBD7-4702-AEA9-6786A1563000}"/>
              </a:ext>
            </a:extLst>
          </p:cNvPr>
          <p:cNvSpPr txBox="1"/>
          <p:nvPr/>
        </p:nvSpPr>
        <p:spPr>
          <a:xfrm>
            <a:off x="4520242" y="1862055"/>
            <a:ext cx="4615130" cy="4847481"/>
          </a:xfrm>
          <a:prstGeom prst="rect">
            <a:avLst/>
          </a:prstGeom>
          <a:noFill/>
        </p:spPr>
        <p:txBody>
          <a:bodyPr wrap="square" rtlCol="0">
            <a:spAutoFit/>
          </a:bodyPr>
          <a:lstStyle/>
          <a:p>
            <a:pPr>
              <a:spcBef>
                <a:spcPts val="600"/>
              </a:spcBef>
            </a:pPr>
            <a:r>
              <a:rPr lang="ro-RO" sz="2000" b="1" dirty="0" err="1">
                <a:solidFill>
                  <a:schemeClr val="bg1"/>
                </a:solidFill>
                <a:effectLst>
                  <a:glow rad="127000">
                    <a:schemeClr val="tx1"/>
                  </a:glow>
                </a:effectLst>
              </a:rPr>
              <a:t>Consecința</a:t>
            </a:r>
            <a:r>
              <a:rPr lang="ro-RO" sz="2000" b="1" dirty="0">
                <a:solidFill>
                  <a:schemeClr val="bg1"/>
                </a:solidFill>
                <a:effectLst>
                  <a:glow rad="127000">
                    <a:schemeClr val="tx1"/>
                  </a:glow>
                </a:effectLst>
              </a:rPr>
              <a:t> </a:t>
            </a:r>
            <a:r>
              <a:rPr lang="ro-RO" sz="2000" b="1" dirty="0" err="1">
                <a:solidFill>
                  <a:schemeClr val="bg1"/>
                </a:solidFill>
                <a:effectLst>
                  <a:glow rad="127000">
                    <a:schemeClr val="tx1"/>
                  </a:glow>
                </a:effectLst>
              </a:rPr>
              <a:t>învățăturilor</a:t>
            </a:r>
            <a:r>
              <a:rPr lang="ro-RO" sz="2000" b="1" dirty="0">
                <a:solidFill>
                  <a:schemeClr val="bg1"/>
                </a:solidFill>
                <a:effectLst>
                  <a:glow rad="127000">
                    <a:schemeClr val="tx1"/>
                  </a:glow>
                </a:effectLst>
              </a:rPr>
              <a:t> </a:t>
            </a:r>
            <a:r>
              <a:rPr lang="ro-RO" sz="2000" b="1" dirty="0" err="1">
                <a:solidFill>
                  <a:schemeClr val="bg1"/>
                </a:solidFill>
                <a:effectLst>
                  <a:glow rad="127000">
                    <a:schemeClr val="tx1"/>
                  </a:glow>
                </a:effectLst>
              </a:rPr>
              <a:t>fraților</a:t>
            </a:r>
            <a:r>
              <a:rPr lang="ro-RO" sz="2000" b="1" dirty="0">
                <a:solidFill>
                  <a:schemeClr val="bg1"/>
                </a:solidFill>
                <a:effectLst>
                  <a:glow rad="127000">
                    <a:schemeClr val="tx1"/>
                  </a:glow>
                </a:effectLst>
              </a:rPr>
              <a:t> </a:t>
            </a:r>
            <a:r>
              <a:rPr lang="ro-RO" sz="2000" b="1" dirty="0" err="1">
                <a:solidFill>
                  <a:schemeClr val="bg1"/>
                </a:solidFill>
                <a:effectLst>
                  <a:glow rad="127000">
                    <a:schemeClr val="tx1"/>
                  </a:glow>
                </a:effectLst>
              </a:rPr>
              <a:t>falși</a:t>
            </a:r>
            <a:r>
              <a:rPr lang="ro-RO" sz="2000" b="1" dirty="0">
                <a:solidFill>
                  <a:schemeClr val="bg1"/>
                </a:solidFill>
                <a:effectLst>
                  <a:glow rad="127000">
                    <a:schemeClr val="tx1"/>
                  </a:glow>
                </a:effectLst>
              </a:rPr>
              <a:t> era schimbarea </a:t>
            </a:r>
            <a:r>
              <a:rPr lang="ro-RO" sz="2000" b="1" dirty="0" smtClean="0">
                <a:solidFill>
                  <a:schemeClr val="bg1"/>
                </a:solidFill>
                <a:effectLst>
                  <a:glow rad="127000">
                    <a:schemeClr val="tx1"/>
                  </a:glow>
                </a:effectLst>
              </a:rPr>
              <a:t>“slobozeniei </a:t>
            </a:r>
            <a:r>
              <a:rPr lang="ro-RO" sz="2000" b="1" dirty="0">
                <a:solidFill>
                  <a:schemeClr val="bg1"/>
                </a:solidFill>
                <a:effectLst>
                  <a:glow rad="127000">
                    <a:schemeClr val="tx1"/>
                  </a:glow>
                </a:effectLst>
              </a:rPr>
              <a:t>pe care o avem în Hristos </a:t>
            </a:r>
            <a:r>
              <a:rPr lang="ro-RO" sz="2000" b="1" dirty="0" smtClean="0">
                <a:solidFill>
                  <a:schemeClr val="bg1"/>
                </a:solidFill>
                <a:effectLst>
                  <a:glow rad="127000">
                    <a:schemeClr val="tx1"/>
                  </a:glow>
                </a:effectLst>
              </a:rPr>
              <a:t>Isus” pentru </a:t>
            </a:r>
            <a:r>
              <a:rPr lang="ro-RO" sz="2000" b="1" dirty="0">
                <a:solidFill>
                  <a:schemeClr val="bg1"/>
                </a:solidFill>
                <a:effectLst>
                  <a:glow rad="127000">
                    <a:schemeClr val="tx1"/>
                  </a:glow>
                </a:effectLst>
              </a:rPr>
              <a:t>sclavie.</a:t>
            </a:r>
          </a:p>
          <a:p>
            <a:pPr>
              <a:spcBef>
                <a:spcPts val="600"/>
              </a:spcBef>
            </a:pPr>
            <a:endParaRPr lang="ro-RO" sz="2000" b="1" dirty="0" smtClean="0">
              <a:solidFill>
                <a:schemeClr val="bg1"/>
              </a:solidFill>
              <a:effectLst>
                <a:glow rad="127000">
                  <a:schemeClr val="tx1"/>
                </a:glow>
              </a:effectLst>
            </a:endParaRPr>
          </a:p>
          <a:p>
            <a:pPr algn="ctr">
              <a:spcBef>
                <a:spcPts val="600"/>
              </a:spcBef>
            </a:pPr>
            <a:r>
              <a:rPr lang="ro-RO" sz="2200" b="1" dirty="0" smtClean="0">
                <a:solidFill>
                  <a:schemeClr val="accent4">
                    <a:lumMod val="20000"/>
                    <a:lumOff val="80000"/>
                  </a:schemeClr>
                </a:solidFill>
                <a:effectLst>
                  <a:glow rad="127000">
                    <a:schemeClr val="tx1"/>
                  </a:glow>
                </a:effectLst>
              </a:rPr>
              <a:t>În </a:t>
            </a:r>
            <a:r>
              <a:rPr lang="ro-RO" sz="2200" b="1" dirty="0">
                <a:solidFill>
                  <a:schemeClr val="accent4">
                    <a:lumMod val="20000"/>
                    <a:lumOff val="80000"/>
                  </a:schemeClr>
                </a:solidFill>
                <a:effectLst>
                  <a:glow rad="127000">
                    <a:schemeClr val="tx1"/>
                  </a:glow>
                </a:effectLst>
              </a:rPr>
              <a:t>ce constă libertatea noastră în </a:t>
            </a:r>
            <a:r>
              <a:rPr lang="ro-RO" sz="2200" b="1" dirty="0" smtClean="0">
                <a:solidFill>
                  <a:schemeClr val="accent4">
                    <a:lumMod val="20000"/>
                    <a:lumOff val="80000"/>
                  </a:schemeClr>
                </a:solidFill>
                <a:effectLst>
                  <a:glow rad="127000">
                    <a:schemeClr val="tx1"/>
                  </a:glow>
                </a:effectLst>
              </a:rPr>
              <a:t>Isus?</a:t>
            </a:r>
            <a:endParaRPr lang="ro-RO" sz="2200" b="1" dirty="0">
              <a:solidFill>
                <a:schemeClr val="accent4">
                  <a:lumMod val="20000"/>
                  <a:lumOff val="80000"/>
                </a:schemeClr>
              </a:solidFill>
              <a:effectLst>
                <a:glow rad="127000">
                  <a:schemeClr val="tx1"/>
                </a:glow>
              </a:effectLst>
            </a:endParaRPr>
          </a:p>
          <a:p>
            <a:pPr algn="ctr">
              <a:spcBef>
                <a:spcPts val="600"/>
              </a:spcBef>
            </a:pPr>
            <a:endParaRPr lang="ro-RO" sz="2200" b="1" dirty="0" smtClean="0">
              <a:solidFill>
                <a:schemeClr val="accent4">
                  <a:lumMod val="20000"/>
                  <a:lumOff val="80000"/>
                </a:schemeClr>
              </a:solidFill>
              <a:effectLst>
                <a:glow rad="127000">
                  <a:schemeClr val="tx1"/>
                </a:glow>
              </a:effectLst>
            </a:endParaRPr>
          </a:p>
          <a:p>
            <a:pPr>
              <a:spcBef>
                <a:spcPts val="600"/>
              </a:spcBef>
            </a:pPr>
            <a:r>
              <a:rPr lang="ro-RO" sz="2000" b="1" dirty="0" err="1" smtClean="0">
                <a:solidFill>
                  <a:schemeClr val="bg1"/>
                </a:solidFill>
                <a:effectLst>
                  <a:glow rad="127000">
                    <a:schemeClr val="tx1"/>
                  </a:glow>
                </a:effectLst>
              </a:rPr>
              <a:t>Toți</a:t>
            </a:r>
            <a:r>
              <a:rPr lang="ro-RO" sz="2000" b="1" dirty="0" smtClean="0">
                <a:solidFill>
                  <a:schemeClr val="bg1"/>
                </a:solidFill>
                <a:effectLst>
                  <a:glow rad="127000">
                    <a:schemeClr val="tx1"/>
                  </a:glow>
                </a:effectLst>
              </a:rPr>
              <a:t> </a:t>
            </a:r>
            <a:r>
              <a:rPr lang="ro-RO" sz="2000" b="1" dirty="0">
                <a:solidFill>
                  <a:schemeClr val="bg1"/>
                </a:solidFill>
                <a:effectLst>
                  <a:glow rad="127000">
                    <a:schemeClr val="tx1"/>
                  </a:glow>
                </a:effectLst>
              </a:rPr>
              <a:t>oamenii sunt </a:t>
            </a:r>
            <a:r>
              <a:rPr lang="ro-RO" sz="2000" b="1" dirty="0" smtClean="0">
                <a:solidFill>
                  <a:schemeClr val="bg1"/>
                </a:solidFill>
                <a:effectLst>
                  <a:glow rad="127000">
                    <a:schemeClr val="tx1"/>
                  </a:glow>
                </a:effectLst>
              </a:rPr>
              <a:t>sclavi. Sclavi </a:t>
            </a:r>
            <a:r>
              <a:rPr lang="ro-RO" sz="2000" b="1" dirty="0">
                <a:solidFill>
                  <a:schemeClr val="bg1"/>
                </a:solidFill>
                <a:effectLst>
                  <a:glow rad="127000">
                    <a:schemeClr val="tx1"/>
                  </a:glow>
                </a:effectLst>
              </a:rPr>
              <a:t>ai păcatului </a:t>
            </a:r>
            <a:r>
              <a:rPr lang="ro-RO" sz="2000" b="1" dirty="0" smtClean="0">
                <a:solidFill>
                  <a:schemeClr val="bg1"/>
                </a:solidFill>
                <a:effectLst>
                  <a:glow rad="127000">
                    <a:schemeClr val="tx1"/>
                  </a:glow>
                </a:effectLst>
              </a:rPr>
              <a:t>(Ioan 8:33-34; Romani 6:17).</a:t>
            </a:r>
          </a:p>
          <a:p>
            <a:pPr>
              <a:spcBef>
                <a:spcPts val="600"/>
              </a:spcBef>
            </a:pPr>
            <a:r>
              <a:rPr lang="ro-RO" sz="2000" b="1" dirty="0" smtClean="0">
                <a:solidFill>
                  <a:schemeClr val="bg1"/>
                </a:solidFill>
                <a:effectLst>
                  <a:glow rad="127000">
                    <a:schemeClr val="tx1"/>
                  </a:glow>
                </a:effectLst>
              </a:rPr>
              <a:t>Libertatea </a:t>
            </a:r>
            <a:r>
              <a:rPr lang="ro-RO" sz="2000" b="1" dirty="0">
                <a:solidFill>
                  <a:schemeClr val="bg1"/>
                </a:solidFill>
                <a:effectLst>
                  <a:glow rad="127000">
                    <a:schemeClr val="tx1"/>
                  </a:glow>
                </a:effectLst>
              </a:rPr>
              <a:t>pentru </a:t>
            </a:r>
            <a:r>
              <a:rPr lang="ro-RO" sz="2000" b="1" dirty="0" err="1">
                <a:solidFill>
                  <a:schemeClr val="bg1"/>
                </a:solidFill>
                <a:effectLst>
                  <a:glow rad="127000">
                    <a:schemeClr val="tx1"/>
                  </a:glow>
                </a:effectLst>
              </a:rPr>
              <a:t>creștin</a:t>
            </a:r>
            <a:r>
              <a:rPr lang="ro-RO" sz="2000" b="1" dirty="0">
                <a:solidFill>
                  <a:schemeClr val="bg1"/>
                </a:solidFill>
                <a:effectLst>
                  <a:glow rad="127000">
                    <a:schemeClr val="tx1"/>
                  </a:glow>
                </a:effectLst>
              </a:rPr>
              <a:t> este posibilitatea de a trăi o </a:t>
            </a:r>
            <a:r>
              <a:rPr lang="ro-RO" sz="2000" b="1" dirty="0" err="1">
                <a:solidFill>
                  <a:schemeClr val="bg1"/>
                </a:solidFill>
                <a:effectLst>
                  <a:glow rad="127000">
                    <a:schemeClr val="tx1"/>
                  </a:glow>
                </a:effectLst>
              </a:rPr>
              <a:t>viață</a:t>
            </a:r>
            <a:r>
              <a:rPr lang="ro-RO" sz="2000" b="1" dirty="0">
                <a:solidFill>
                  <a:schemeClr val="bg1"/>
                </a:solidFill>
                <a:effectLst>
                  <a:glow rad="127000">
                    <a:schemeClr val="tx1"/>
                  </a:glow>
                </a:effectLst>
              </a:rPr>
              <a:t> de devotare lui Dumnezeu fără griji. Implică libertatea din a fi sclavi ai </a:t>
            </a:r>
            <a:r>
              <a:rPr lang="ro-RO" sz="2000" b="1" dirty="0" err="1" smtClean="0">
                <a:solidFill>
                  <a:schemeClr val="bg1"/>
                </a:solidFill>
                <a:effectLst>
                  <a:glow rad="127000">
                    <a:schemeClr val="tx1"/>
                  </a:glow>
                </a:effectLst>
              </a:rPr>
              <a:t>propriiei</a:t>
            </a:r>
            <a:r>
              <a:rPr lang="ro-RO" sz="2000" b="1" dirty="0" smtClean="0">
                <a:solidFill>
                  <a:schemeClr val="bg1"/>
                </a:solidFill>
                <a:effectLst>
                  <a:glow rad="127000">
                    <a:schemeClr val="tx1"/>
                  </a:glow>
                </a:effectLst>
              </a:rPr>
              <a:t> </a:t>
            </a:r>
            <a:r>
              <a:rPr lang="ro-RO" sz="2000" b="1" dirty="0">
                <a:solidFill>
                  <a:schemeClr val="bg1"/>
                </a:solidFill>
                <a:effectLst>
                  <a:glow rad="127000">
                    <a:schemeClr val="tx1"/>
                  </a:glow>
                </a:effectLst>
              </a:rPr>
              <a:t>noastre naturi, libertate din condamnarea legii </a:t>
            </a:r>
            <a:r>
              <a:rPr lang="ro-RO" sz="2000" b="1" dirty="0" err="1">
                <a:solidFill>
                  <a:schemeClr val="bg1"/>
                </a:solidFill>
                <a:effectLst>
                  <a:glow rad="127000">
                    <a:schemeClr val="tx1"/>
                  </a:glow>
                </a:effectLst>
              </a:rPr>
              <a:t>și</a:t>
            </a:r>
            <a:r>
              <a:rPr lang="ro-RO" sz="2000" b="1" dirty="0">
                <a:solidFill>
                  <a:schemeClr val="bg1"/>
                </a:solidFill>
                <a:effectLst>
                  <a:glow rad="127000">
                    <a:schemeClr val="tx1"/>
                  </a:glow>
                </a:effectLst>
              </a:rPr>
              <a:t> libertate din puterea </a:t>
            </a:r>
            <a:r>
              <a:rPr lang="ro-RO" sz="2000" b="1" dirty="0" err="1">
                <a:solidFill>
                  <a:schemeClr val="bg1"/>
                </a:solidFill>
                <a:effectLst>
                  <a:glow rad="127000">
                    <a:schemeClr val="tx1"/>
                  </a:glow>
                </a:effectLst>
              </a:rPr>
              <a:t>morții</a:t>
            </a:r>
            <a:r>
              <a:rPr lang="ro-RO" sz="2000" b="1" dirty="0">
                <a:solidFill>
                  <a:schemeClr val="bg1"/>
                </a:solidFill>
                <a:effectLst>
                  <a:glow rad="127000">
                    <a:schemeClr val="tx1"/>
                  </a:glow>
                </a:effectLst>
              </a:rPr>
              <a:t>. </a:t>
            </a:r>
          </a:p>
        </p:txBody>
      </p:sp>
    </p:spTree>
    <p:extLst>
      <p:ext uri="{BB962C8B-B14F-4D97-AF65-F5344CB8AC3E}">
        <p14:creationId xmlns:p14="http://schemas.microsoft.com/office/powerpoint/2010/main" xmlns="" val="202123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8F5553E-576C-4D4B-9990-9E0F670E8CA7}"/>
              </a:ext>
            </a:extLst>
          </p:cNvPr>
          <p:cNvSpPr/>
          <p:nvPr/>
        </p:nvSpPr>
        <p:spPr>
          <a:xfrm>
            <a:off x="1552476" y="-69008"/>
            <a:ext cx="7591523" cy="769441"/>
          </a:xfrm>
          <a:prstGeom prst="rect">
            <a:avLst/>
          </a:prstGeom>
        </p:spPr>
        <p:txBody>
          <a:bodyPr wrap="square">
            <a:spAutoFit/>
          </a:bodyPr>
          <a:lstStyle/>
          <a:p>
            <a:pPr algn="ctr"/>
            <a:r>
              <a:rPr lang="ro-RO" sz="4400">
                <a:ln w="0"/>
                <a:solidFill>
                  <a:srgbClr val="6D91D1"/>
                </a:solidFill>
                <a:effectLst>
                  <a:outerShdw blurRad="38100" dist="25400" dir="5400000" algn="ctr" rotWithShape="0">
                    <a:srgbClr val="6E747A">
                      <a:alpha val="43000"/>
                    </a:srgbClr>
                  </a:outerShdw>
                </a:effectLst>
              </a:rPr>
              <a:t>UNITATE </a:t>
            </a:r>
            <a:r>
              <a:rPr lang="ro-RO" sz="4400">
                <a:ln w="0"/>
                <a:solidFill>
                  <a:srgbClr val="6D91D1"/>
                </a:solidFill>
                <a:effectLst>
                  <a:outerShdw blurRad="38100" dist="25400" dir="5400000" algn="ctr" rotWithShape="0">
                    <a:srgbClr val="6E747A">
                      <a:alpha val="43000"/>
                    </a:srgbClr>
                  </a:outerShdw>
                </a:effectLst>
              </a:rPr>
              <a:t>ÎN </a:t>
            </a:r>
            <a:r>
              <a:rPr lang="ro-RO" sz="4400" smtClean="0">
                <a:ln w="0"/>
                <a:solidFill>
                  <a:srgbClr val="6D91D1"/>
                </a:solidFill>
                <a:effectLst>
                  <a:outerShdw blurRad="38100" dist="25400" dir="5400000" algn="ctr" rotWithShape="0">
                    <a:srgbClr val="6E747A">
                      <a:alpha val="43000"/>
                    </a:srgbClr>
                  </a:outerShdw>
                </a:effectLst>
              </a:rPr>
              <a:t>DIVERSITATE</a:t>
            </a:r>
            <a:endParaRPr lang="ro-RO" sz="4400">
              <a:ln w="0"/>
              <a:solidFill>
                <a:srgbClr val="6D91D1"/>
              </a:solidFill>
              <a:effectLst>
                <a:outerShdw blurRad="38100" dist="25400" dir="5400000" algn="ctr" rotWithShape="0">
                  <a:srgbClr val="6E747A">
                    <a:alpha val="43000"/>
                  </a:srgbClr>
                </a:outerShdw>
              </a:effectLst>
            </a:endParaRPr>
          </a:p>
        </p:txBody>
      </p:sp>
      <p:sp>
        <p:nvSpPr>
          <p:cNvPr id="3" name="Rectángulo 2">
            <a:extLst>
              <a:ext uri="{FF2B5EF4-FFF2-40B4-BE49-F238E27FC236}">
                <a16:creationId xmlns:a16="http://schemas.microsoft.com/office/drawing/2014/main" xmlns="" id="{355164E1-2A66-43D4-9B23-F690664F3CAA}"/>
              </a:ext>
            </a:extLst>
          </p:cNvPr>
          <p:cNvSpPr/>
          <p:nvPr/>
        </p:nvSpPr>
        <p:spPr>
          <a:xfrm>
            <a:off x="0" y="0"/>
            <a:ext cx="1641668"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ro-RO" b="1" smtClean="0">
                <a:solidFill>
                  <a:srgbClr val="FBDBAE"/>
                </a:solidFill>
                <a:effectLst>
                  <a:glow rad="127000">
                    <a:schemeClr val="tx1"/>
                  </a:glow>
                </a:effectLst>
              </a:rPr>
              <a:t>Galateni</a:t>
            </a:r>
            <a:r>
              <a:rPr lang="ro-RO" b="1" smtClean="0"/>
              <a:t> </a:t>
            </a:r>
            <a:r>
              <a:rPr lang="ro-RO" b="1" smtClean="0"/>
              <a:t>2:6-10</a:t>
            </a:r>
            <a:endParaRPr lang="ro-RO" b="1"/>
          </a:p>
        </p:txBody>
      </p:sp>
      <p:sp>
        <p:nvSpPr>
          <p:cNvPr id="4" name="Rectángulo 3">
            <a:extLst>
              <a:ext uri="{FF2B5EF4-FFF2-40B4-BE49-F238E27FC236}">
                <a16:creationId xmlns:a16="http://schemas.microsoft.com/office/drawing/2014/main" xmlns="" id="{CB24A22C-53B1-4F72-B38D-732CA74BBEE1}"/>
              </a:ext>
            </a:extLst>
          </p:cNvPr>
          <p:cNvSpPr/>
          <p:nvPr/>
        </p:nvSpPr>
        <p:spPr>
          <a:xfrm>
            <a:off x="1" y="637704"/>
            <a:ext cx="9143999" cy="646331"/>
          </a:xfrm>
          <a:prstGeom prst="rect">
            <a:avLst/>
          </a:prstGeom>
        </p:spPr>
        <p:txBody>
          <a:bodyPr wrap="square">
            <a:spAutoFit/>
          </a:bodyPr>
          <a:lstStyle/>
          <a:p>
            <a:pPr algn="ctr"/>
            <a:r>
              <a:rPr lang="ro-RO" b="1" smtClean="0">
                <a:solidFill>
                  <a:srgbClr val="2A2000"/>
                </a:solidFill>
                <a:latin typeface="Comic Sans MS" panose="030F0702030302020204" pitchFamily="66" charset="0"/>
              </a:rPr>
              <a:t>“</a:t>
            </a:r>
            <a:r>
              <a:rPr lang="ro-RO" b="1" smtClean="0">
                <a:solidFill>
                  <a:srgbClr val="2A2000"/>
                </a:solidFill>
                <a:latin typeface="Comic Sans MS" panose="030F0702030302020204" pitchFamily="66" charset="0"/>
              </a:rPr>
              <a:t>căci Cel ce făcuse din Petru apostolul celor tăiaţi </a:t>
            </a:r>
            <a:r>
              <a:rPr lang="ro-RO" b="1" smtClean="0">
                <a:solidFill>
                  <a:srgbClr val="2A2000"/>
                </a:solidFill>
                <a:latin typeface="Comic Sans MS" panose="030F0702030302020204" pitchFamily="66" charset="0"/>
              </a:rPr>
              <a:t>împrejur</a:t>
            </a:r>
            <a:r>
              <a:rPr lang="ro-RO" b="1" smtClean="0">
                <a:solidFill>
                  <a:srgbClr val="2A2000"/>
                </a:solidFill>
                <a:latin typeface="Comic Sans MS" panose="030F0702030302020204" pitchFamily="66" charset="0"/>
              </a:rPr>
              <a:t>, făcuse şi din mine apostolul </a:t>
            </a:r>
            <a:r>
              <a:rPr lang="ro-RO" b="1" smtClean="0">
                <a:solidFill>
                  <a:srgbClr val="2A2000"/>
                </a:solidFill>
                <a:latin typeface="Comic Sans MS" panose="030F0702030302020204" pitchFamily="66" charset="0"/>
              </a:rPr>
              <a:t>Neamurilor</a:t>
            </a:r>
            <a:r>
              <a:rPr lang="ro-RO" b="1" smtClean="0">
                <a:solidFill>
                  <a:srgbClr val="2A2000"/>
                </a:solidFill>
                <a:latin typeface="Comic Sans MS" panose="030F0702030302020204" pitchFamily="66" charset="0"/>
              </a:rPr>
              <a:t>” </a:t>
            </a:r>
            <a:r>
              <a:rPr lang="ro-RO" sz="1600" b="1" smtClean="0">
                <a:solidFill>
                  <a:srgbClr val="2A2000"/>
                </a:solidFill>
                <a:latin typeface="Comic Sans MS" panose="030F0702030302020204" pitchFamily="66" charset="0"/>
              </a:rPr>
              <a:t>(</a:t>
            </a:r>
            <a:r>
              <a:rPr lang="ro-RO" sz="1600" b="1" smtClean="0">
                <a:solidFill>
                  <a:srgbClr val="2A2000"/>
                </a:solidFill>
                <a:latin typeface="Comic Sans MS" panose="030F0702030302020204" pitchFamily="66" charset="0"/>
              </a:rPr>
              <a:t>Galateni 2:8 </a:t>
            </a:r>
            <a:r>
              <a:rPr lang="ro-RO" sz="1600" b="1" smtClean="0">
                <a:solidFill>
                  <a:srgbClr val="2A2000"/>
                </a:solidFill>
                <a:latin typeface="Comic Sans MS" panose="030F0702030302020204" pitchFamily="66" charset="0"/>
              </a:rPr>
              <a:t>GBV</a:t>
            </a:r>
            <a:r>
              <a:rPr lang="ro-RO" sz="1600" b="1" smtClean="0">
                <a:solidFill>
                  <a:srgbClr val="2A2000"/>
                </a:solidFill>
                <a:latin typeface="Comic Sans MS" panose="030F0702030302020204" pitchFamily="66" charset="0"/>
              </a:rPr>
              <a:t>)</a:t>
            </a:r>
            <a:endParaRPr lang="ro-RO" sz="1600" b="1">
              <a:solidFill>
                <a:srgbClr val="2A200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ADB860D4-63F6-4336-867C-3950D6086D44}"/>
              </a:ext>
            </a:extLst>
          </p:cNvPr>
          <p:cNvSpPr txBox="1"/>
          <p:nvPr/>
        </p:nvSpPr>
        <p:spPr>
          <a:xfrm>
            <a:off x="202719" y="1397941"/>
            <a:ext cx="4994695" cy="3093154"/>
          </a:xfrm>
          <a:prstGeom prst="rect">
            <a:avLst/>
          </a:prstGeom>
          <a:noFill/>
        </p:spPr>
        <p:txBody>
          <a:bodyPr wrap="square" rtlCol="0">
            <a:spAutoFit/>
          </a:bodyPr>
          <a:lstStyle/>
          <a:p>
            <a:pPr>
              <a:spcBef>
                <a:spcPts val="600"/>
              </a:spcBef>
            </a:pPr>
            <a:r>
              <a:rPr lang="ro-RO" sz="2000" b="1" smtClean="0"/>
              <a:t>Cum </a:t>
            </a:r>
            <a:r>
              <a:rPr lang="ro-RO" sz="2000" b="1"/>
              <a:t>Pavel a lăsat clar că există o singură </a:t>
            </a:r>
            <a:r>
              <a:rPr lang="ro-RO" sz="2000" b="1"/>
              <a:t>Evanghelie </a:t>
            </a:r>
            <a:r>
              <a:rPr lang="ro-RO" sz="2000" b="1" smtClean="0"/>
              <a:t>(</a:t>
            </a:r>
            <a:r>
              <a:rPr lang="ro-RO" sz="2000" b="1" smtClean="0"/>
              <a:t>Galateni </a:t>
            </a:r>
            <a:r>
              <a:rPr lang="ro-RO" sz="2000" b="1" smtClean="0"/>
              <a:t>1</a:t>
            </a:r>
            <a:r>
              <a:rPr lang="ro-RO" sz="2000" b="1" smtClean="0"/>
              <a:t>: </a:t>
            </a:r>
            <a:r>
              <a:rPr lang="ro-RO" sz="2000" b="1" smtClean="0"/>
              <a:t>6-9</a:t>
            </a:r>
            <a:r>
              <a:rPr lang="ro-RO" sz="2000" b="1" smtClean="0"/>
              <a:t>). Totuși</a:t>
            </a:r>
            <a:r>
              <a:rPr lang="ro-RO" sz="2000" b="1"/>
              <a:t>, nu toți au primit-o în aceași măsură. </a:t>
            </a:r>
          </a:p>
          <a:p>
            <a:pPr>
              <a:spcBef>
                <a:spcPts val="600"/>
              </a:spcBef>
            </a:pPr>
            <a:r>
              <a:rPr lang="ro-RO" sz="2000" b="1"/>
              <a:t>Iudeii aveau o foarte puternică bază biblică și Îl acceptau pe Mesia pe baza a ceea ce le-a fost descoperit în Cuvânt. </a:t>
            </a:r>
          </a:p>
          <a:p>
            <a:pPr>
              <a:spcBef>
                <a:spcPts val="600"/>
              </a:spcBef>
            </a:pPr>
            <a:r>
              <a:rPr lang="ro-RO" sz="2000" b="1"/>
              <a:t>Această lucrare i-a fost încredințată lui Petru. </a:t>
            </a:r>
          </a:p>
          <a:p>
            <a:pPr>
              <a:spcBef>
                <a:spcPts val="600"/>
              </a:spcBef>
            </a:pPr>
            <a:r>
              <a:rPr lang="ro-RO" sz="2000" b="1"/>
              <a:t>La neamuri, era nevoie să se apeleze la alte modalități</a:t>
            </a:r>
            <a:r>
              <a:rPr lang="ro-RO" sz="2000" b="1"/>
              <a:t>. </a:t>
            </a:r>
            <a:endParaRPr lang="ro-RO" sz="2000" b="1"/>
          </a:p>
        </p:txBody>
      </p:sp>
      <p:pic>
        <p:nvPicPr>
          <p:cNvPr id="7" name="Imagen 6">
            <a:extLst>
              <a:ext uri="{FF2B5EF4-FFF2-40B4-BE49-F238E27FC236}">
                <a16:creationId xmlns:a16="http://schemas.microsoft.com/office/drawing/2014/main" xmlns="" id="{A66ED2BE-51C7-4791-AB2F-811FB0711547}"/>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44856" y="1494760"/>
            <a:ext cx="3700731" cy="27755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xmlns="" id="{4A504940-99D6-434C-BB77-83BEE215D5BE}"/>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126993" y="4605002"/>
            <a:ext cx="2573074" cy="1923892"/>
          </a:xfrm>
          <a:prstGeom prst="snip2DiagRect">
            <a:avLst>
              <a:gd name="adj1" fmla="val 17935"/>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ángulo 9">
            <a:extLst>
              <a:ext uri="{FF2B5EF4-FFF2-40B4-BE49-F238E27FC236}">
                <a16:creationId xmlns:a16="http://schemas.microsoft.com/office/drawing/2014/main" xmlns="" id="{B370512C-0151-40F9-A20F-6CB69919167D}"/>
              </a:ext>
            </a:extLst>
          </p:cNvPr>
          <p:cNvSpPr/>
          <p:nvPr/>
        </p:nvSpPr>
        <p:spPr>
          <a:xfrm>
            <a:off x="2725945" y="4405092"/>
            <a:ext cx="4856673" cy="2323713"/>
          </a:xfrm>
          <a:prstGeom prst="rect">
            <a:avLst/>
          </a:prstGeom>
        </p:spPr>
        <p:txBody>
          <a:bodyPr wrap="square">
            <a:spAutoFit/>
          </a:bodyPr>
          <a:lstStyle/>
          <a:p>
            <a:pPr>
              <a:spcBef>
                <a:spcPts val="600"/>
              </a:spcBef>
            </a:pPr>
            <a:r>
              <a:rPr lang="ro-RO" sz="2000" b="1" dirty="0">
                <a:solidFill>
                  <a:schemeClr val="bg1"/>
                </a:solidFill>
                <a:effectLst>
                  <a:outerShdw blurRad="50800" dist="50800" dir="5400000" algn="ctr" rotWithShape="0">
                    <a:schemeClr val="tx1"/>
                  </a:outerShdw>
                </a:effectLst>
              </a:rPr>
              <a:t>Pavel era special pregătit </a:t>
            </a:r>
            <a:r>
              <a:rPr lang="ro-RO" sz="2000" b="1" dirty="0" smtClean="0">
                <a:solidFill>
                  <a:schemeClr val="bg1"/>
                </a:solidFill>
                <a:effectLst>
                  <a:outerShdw blurRad="50800" dist="50800" dir="5400000" algn="ctr" rotWithShape="0">
                    <a:schemeClr val="tx1"/>
                  </a:outerShdw>
                </a:effectLst>
              </a:rPr>
              <a:t>pentru a ajunge </a:t>
            </a:r>
            <a:r>
              <a:rPr lang="ro-RO" sz="2000" b="1" dirty="0">
                <a:solidFill>
                  <a:schemeClr val="bg1"/>
                </a:solidFill>
                <a:effectLst>
                  <a:outerShdw blurRad="50800" dist="50800" dir="5400000" algn="ctr" rotWithShape="0">
                    <a:schemeClr val="tx1"/>
                  </a:outerShdw>
                </a:effectLst>
              </a:rPr>
              <a:t>la aceia care nu aveau </a:t>
            </a:r>
            <a:r>
              <a:rPr lang="ro-RO" sz="2000" b="1" dirty="0" err="1">
                <a:solidFill>
                  <a:schemeClr val="bg1"/>
                </a:solidFill>
                <a:effectLst>
                  <a:outerShdw blurRad="50800" dist="50800" dir="5400000" algn="ctr" rotWithShape="0">
                    <a:schemeClr val="tx1"/>
                  </a:outerShdw>
                </a:effectLst>
              </a:rPr>
              <a:t>cunoștințe</a:t>
            </a:r>
            <a:r>
              <a:rPr lang="ro-RO" sz="2000" b="1" dirty="0">
                <a:solidFill>
                  <a:schemeClr val="bg1"/>
                </a:solidFill>
                <a:effectLst>
                  <a:outerShdw blurRad="50800" dist="50800" dir="5400000" algn="ctr" rotWithShape="0">
                    <a:schemeClr val="tx1"/>
                  </a:outerShdw>
                </a:effectLst>
              </a:rPr>
              <a:t> anterioare ale adevărului. Lui i s-a </a:t>
            </a:r>
            <a:r>
              <a:rPr lang="ro-RO" sz="2000" b="1" dirty="0" err="1">
                <a:solidFill>
                  <a:schemeClr val="bg1"/>
                </a:solidFill>
                <a:effectLst>
                  <a:outerShdw blurRad="50800" dist="50800" dir="5400000" algn="ctr" rotWithShape="0">
                    <a:schemeClr val="tx1"/>
                  </a:outerShdw>
                </a:effectLst>
              </a:rPr>
              <a:t>încredințat</a:t>
            </a:r>
            <a:r>
              <a:rPr lang="ro-RO" sz="2000" b="1" dirty="0">
                <a:solidFill>
                  <a:schemeClr val="bg1"/>
                </a:solidFill>
                <a:effectLst>
                  <a:outerShdw blurRad="50800" dist="50800" dir="5400000" algn="ctr" rotWithShape="0">
                    <a:schemeClr val="tx1"/>
                  </a:outerShdw>
                </a:effectLst>
              </a:rPr>
              <a:t> lucrarea printre neamuri. </a:t>
            </a:r>
            <a:endParaRPr lang="ro-RO" sz="2000" b="1" dirty="0" smtClean="0">
              <a:solidFill>
                <a:schemeClr val="bg1"/>
              </a:solidFill>
              <a:effectLst>
                <a:outerShdw blurRad="50800" dist="50800" dir="5400000" algn="ctr" rotWithShape="0">
                  <a:schemeClr val="tx1"/>
                </a:outerShdw>
              </a:effectLst>
            </a:endParaRPr>
          </a:p>
          <a:p>
            <a:pPr>
              <a:spcBef>
                <a:spcPts val="600"/>
              </a:spcBef>
            </a:pPr>
            <a:r>
              <a:rPr lang="ro-RO" sz="2000" b="1" dirty="0" err="1" smtClean="0">
                <a:solidFill>
                  <a:schemeClr val="bg1"/>
                </a:solidFill>
                <a:effectLst>
                  <a:outerShdw blurRad="50800" dist="50800" dir="5400000" algn="ctr" rotWithShape="0">
                    <a:schemeClr val="tx1"/>
                  </a:outerShdw>
                </a:effectLst>
              </a:rPr>
              <a:t>Deși</a:t>
            </a:r>
            <a:r>
              <a:rPr lang="ro-RO" sz="2000" b="1" dirty="0" smtClean="0">
                <a:solidFill>
                  <a:schemeClr val="bg1"/>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prin stiluri diferite, atât Pavel, cât </a:t>
            </a:r>
            <a:r>
              <a:rPr lang="ro-RO" sz="2000" b="1" dirty="0" err="1">
                <a:solidFill>
                  <a:schemeClr val="bg1"/>
                </a:solidFill>
                <a:effectLst>
                  <a:outerShdw blurRad="50800" dist="50800" dir="5400000" algn="ctr" rotWithShape="0">
                    <a:schemeClr val="tx1"/>
                  </a:outerShdw>
                </a:effectLst>
              </a:rPr>
              <a:t>și</a:t>
            </a:r>
            <a:r>
              <a:rPr lang="ro-RO" sz="2000" b="1" dirty="0">
                <a:solidFill>
                  <a:schemeClr val="bg1"/>
                </a:solidFill>
                <a:effectLst>
                  <a:outerShdw blurRad="50800" dist="50800" dir="5400000" algn="ctr" rotWithShape="0">
                    <a:schemeClr val="tx1"/>
                  </a:outerShdw>
                </a:effectLst>
              </a:rPr>
              <a:t> Petru sau oricare alt apostol, </a:t>
            </a:r>
            <a:r>
              <a:rPr lang="ro-RO" sz="2000" b="1" dirty="0" err="1">
                <a:solidFill>
                  <a:schemeClr val="bg1"/>
                </a:solidFill>
                <a:effectLst>
                  <a:outerShdw blurRad="50800" dist="50800" dir="5400000" algn="ctr" rotWithShape="0">
                    <a:schemeClr val="tx1"/>
                  </a:outerShdw>
                </a:effectLst>
              </a:rPr>
              <a:t>învățau</a:t>
            </a:r>
            <a:r>
              <a:rPr lang="ro-RO" sz="2000" b="1" dirty="0">
                <a:solidFill>
                  <a:schemeClr val="bg1"/>
                </a:solidFill>
                <a:effectLst>
                  <a:outerShdw blurRad="50800" dist="50800" dir="5400000" algn="ctr" rotWithShape="0">
                    <a:schemeClr val="tx1"/>
                  </a:outerShdw>
                </a:effectLst>
              </a:rPr>
              <a:t> un mesaj unanim. </a:t>
            </a:r>
          </a:p>
        </p:txBody>
      </p:sp>
    </p:spTree>
    <p:extLst>
      <p:ext uri="{BB962C8B-B14F-4D97-AF65-F5344CB8AC3E}">
        <p14:creationId xmlns:p14="http://schemas.microsoft.com/office/powerpoint/2010/main" xmlns="" val="1030954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left)">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left)">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1000"/>
                                        <p:tgtEl>
                                          <p:spTgt spid="10">
                                            <p:txEl>
                                              <p:pRg st="0" end="0"/>
                                            </p:txEl>
                                          </p:spTgt>
                                        </p:tgtEl>
                                      </p:cBhvr>
                                    </p:animEffect>
                                    <p:anim calcmode="lin" valueType="num">
                                      <p:cBhvr>
                                        <p:cTn id="5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0">
                                            <p:txEl>
                                              <p:pRg st="1" end="1"/>
                                            </p:txEl>
                                          </p:spTgt>
                                        </p:tgtEl>
                                        <p:attrNameLst>
                                          <p:attrName>style.visibility</p:attrName>
                                        </p:attrNameLst>
                                      </p:cBhvr>
                                      <p:to>
                                        <p:strVal val="visible"/>
                                      </p:to>
                                    </p:set>
                                    <p:animEffect transition="in" filter="fade">
                                      <p:cBhvr>
                                        <p:cTn id="64" dur="1000"/>
                                        <p:tgtEl>
                                          <p:spTgt spid="10">
                                            <p:txEl>
                                              <p:pRg st="1" end="1"/>
                                            </p:txEl>
                                          </p:spTgt>
                                        </p:tgtEl>
                                      </p:cBhvr>
                                    </p:animEffect>
                                    <p:anim calcmode="lin" valueType="num">
                                      <p:cBhvr>
                                        <p:cTn id="6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89804BB4-0DFF-42BC-85C4-E42041114F8B}"/>
              </a:ext>
            </a:extLst>
          </p:cNvPr>
          <p:cNvSpPr/>
          <p:nvPr/>
        </p:nvSpPr>
        <p:spPr>
          <a:xfrm>
            <a:off x="0" y="0"/>
            <a:ext cx="1758687"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ro-RO" b="1" dirty="0" smtClean="0">
                <a:solidFill>
                  <a:srgbClr val="FBDBAE"/>
                </a:solidFill>
                <a:effectLst>
                  <a:glow rad="127000">
                    <a:schemeClr val="tx1"/>
                  </a:glow>
                </a:effectLst>
              </a:rPr>
              <a:t>Galateni</a:t>
            </a:r>
            <a:r>
              <a:rPr lang="ro-RO" b="1" dirty="0" smtClean="0"/>
              <a:t> 2:11-13</a:t>
            </a:r>
            <a:endParaRPr lang="ro-RO" b="1" dirty="0"/>
          </a:p>
        </p:txBody>
      </p:sp>
      <p:sp>
        <p:nvSpPr>
          <p:cNvPr id="2" name="Rectángulo 1">
            <a:extLst>
              <a:ext uri="{FF2B5EF4-FFF2-40B4-BE49-F238E27FC236}">
                <a16:creationId xmlns:a16="http://schemas.microsoft.com/office/drawing/2014/main" xmlns="" id="{B68DDC35-BEF8-4F05-9C10-1BD773C35EA8}"/>
              </a:ext>
            </a:extLst>
          </p:cNvPr>
          <p:cNvSpPr/>
          <p:nvPr/>
        </p:nvSpPr>
        <p:spPr>
          <a:xfrm>
            <a:off x="1460310" y="0"/>
            <a:ext cx="7683689" cy="769441"/>
          </a:xfrm>
          <a:prstGeom prst="rect">
            <a:avLst/>
          </a:prstGeom>
        </p:spPr>
        <p:txBody>
          <a:bodyPr wrap="square">
            <a:spAutoFit/>
          </a:bodyPr>
          <a:lstStyle/>
          <a:p>
            <a:pPr algn="ctr"/>
            <a:r>
              <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CONFRUNTAREA DIN </a:t>
            </a:r>
            <a:r>
              <a:rPr lang="ro-RO"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ANTIOHÍA</a:t>
            </a:r>
            <a:endPar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Rectángulo 3">
            <a:extLst>
              <a:ext uri="{FF2B5EF4-FFF2-40B4-BE49-F238E27FC236}">
                <a16:creationId xmlns:a16="http://schemas.microsoft.com/office/drawing/2014/main" xmlns="" id="{A475F680-939B-4A27-B81F-EBF3667A0E2B}"/>
              </a:ext>
            </a:extLst>
          </p:cNvPr>
          <p:cNvSpPr/>
          <p:nvPr/>
        </p:nvSpPr>
        <p:spPr>
          <a:xfrm>
            <a:off x="-1" y="643967"/>
            <a:ext cx="9143999" cy="923330"/>
          </a:xfrm>
          <a:prstGeom prst="rect">
            <a:avLst/>
          </a:prstGeom>
        </p:spPr>
        <p:txBody>
          <a:bodyPr wrap="square">
            <a:spAutoFit/>
          </a:bodyPr>
          <a:lstStyle/>
          <a:p>
            <a:pPr algn="ctr"/>
            <a:r>
              <a:rPr lang="ro-RO" b="1" smtClean="0">
                <a:solidFill>
                  <a:srgbClr val="81C2C5"/>
                </a:solidFill>
                <a:latin typeface="Comic Sans MS" panose="030F0702030302020204" pitchFamily="66" charset="0"/>
              </a:rPr>
              <a:t>“</a:t>
            </a:r>
            <a:r>
              <a:rPr lang="ro-RO" b="1" smtClean="0">
                <a:solidFill>
                  <a:srgbClr val="81C2C5"/>
                </a:solidFill>
                <a:latin typeface="Comic Sans MS" panose="030F0702030302020204" pitchFamily="66" charset="0"/>
              </a:rPr>
              <a:t>În </a:t>
            </a:r>
            <a:r>
              <a:rPr lang="ro-RO" b="1" smtClean="0">
                <a:solidFill>
                  <a:srgbClr val="81C2C5"/>
                </a:solidFill>
                <a:latin typeface="Comic Sans MS" panose="030F0702030302020204" pitchFamily="66" charset="0"/>
              </a:rPr>
              <a:t>adevăr</a:t>
            </a:r>
            <a:r>
              <a:rPr lang="ro-RO" b="1" smtClean="0">
                <a:solidFill>
                  <a:srgbClr val="81C2C5"/>
                </a:solidFill>
                <a:latin typeface="Comic Sans MS" panose="030F0702030302020204" pitchFamily="66" charset="0"/>
              </a:rPr>
              <a:t>, înainte de venirea unora dela </a:t>
            </a:r>
            <a:r>
              <a:rPr lang="ro-RO" b="1" smtClean="0">
                <a:solidFill>
                  <a:srgbClr val="81C2C5"/>
                </a:solidFill>
                <a:latin typeface="Comic Sans MS" panose="030F0702030302020204" pitchFamily="66" charset="0"/>
              </a:rPr>
              <a:t>Iacov</a:t>
            </a:r>
            <a:r>
              <a:rPr lang="ro-RO" b="1" smtClean="0">
                <a:solidFill>
                  <a:srgbClr val="81C2C5"/>
                </a:solidFill>
                <a:latin typeface="Comic Sans MS" panose="030F0702030302020204" pitchFamily="66" charset="0"/>
              </a:rPr>
              <a:t>, el </a:t>
            </a:r>
            <a:r>
              <a:rPr lang="ro-RO" b="1" smtClean="0">
                <a:solidFill>
                  <a:srgbClr val="81C2C5"/>
                </a:solidFill>
                <a:latin typeface="Comic Sans MS" panose="030F0702030302020204" pitchFamily="66" charset="0"/>
              </a:rPr>
              <a:t>mâ</a:t>
            </a:r>
            <a:r>
              <a:rPr lang="ro-RO" b="1" smtClean="0">
                <a:solidFill>
                  <a:srgbClr val="81C2C5"/>
                </a:solidFill>
                <a:latin typeface="Comic Sans MS" panose="030F0702030302020204" pitchFamily="66" charset="0"/>
              </a:rPr>
              <a:t>nca împreună cu Neamurile; </a:t>
            </a:r>
            <a:r>
              <a:rPr lang="ro-RO" b="1" smtClean="0">
                <a:solidFill>
                  <a:srgbClr val="81C2C5"/>
                </a:solidFill>
                <a:latin typeface="Comic Sans MS" panose="030F0702030302020204" pitchFamily="66" charset="0"/>
              </a:rPr>
              <a:t>dar </a:t>
            </a:r>
            <a:r>
              <a:rPr lang="ro-RO" b="1" smtClean="0">
                <a:solidFill>
                  <a:srgbClr val="81C2C5"/>
                </a:solidFill>
                <a:latin typeface="Comic Sans MS" panose="030F0702030302020204" pitchFamily="66" charset="0"/>
              </a:rPr>
              <a:t>câ</a:t>
            </a:r>
            <a:r>
              <a:rPr lang="ro-RO" b="1" smtClean="0">
                <a:solidFill>
                  <a:srgbClr val="81C2C5"/>
                </a:solidFill>
                <a:latin typeface="Comic Sans MS" panose="030F0702030302020204" pitchFamily="66" charset="0"/>
              </a:rPr>
              <a:t>nd au venit ei, s-a ferit şi a stat deoparte, de teama celor tăiaţi </a:t>
            </a:r>
            <a:r>
              <a:rPr lang="ro-RO" b="1" smtClean="0">
                <a:solidFill>
                  <a:srgbClr val="81C2C5"/>
                </a:solidFill>
                <a:latin typeface="Comic Sans MS" panose="030F0702030302020204" pitchFamily="66" charset="0"/>
              </a:rPr>
              <a:t>împrejur</a:t>
            </a:r>
            <a:r>
              <a:rPr lang="ro-RO" b="1" smtClean="0">
                <a:solidFill>
                  <a:srgbClr val="81C2C5"/>
                </a:solidFill>
                <a:latin typeface="Comic Sans MS" panose="030F0702030302020204" pitchFamily="66" charset="0"/>
              </a:rPr>
              <a:t>.</a:t>
            </a:r>
            <a:r>
              <a:rPr lang="ro-RO" b="1" smtClean="0">
                <a:solidFill>
                  <a:srgbClr val="81C2C5"/>
                </a:solidFill>
                <a:latin typeface="Comic Sans MS" panose="030F0702030302020204" pitchFamily="66" charset="0"/>
              </a:rPr>
              <a:t>” </a:t>
            </a:r>
            <a:r>
              <a:rPr lang="ro-RO" sz="1600" b="1" smtClean="0">
                <a:solidFill>
                  <a:srgbClr val="81C2C5"/>
                </a:solidFill>
                <a:latin typeface="Comic Sans MS" panose="030F0702030302020204" pitchFamily="66" charset="0"/>
              </a:rPr>
              <a:t>(</a:t>
            </a:r>
            <a:r>
              <a:rPr lang="ro-RO" sz="1600" b="1" smtClean="0">
                <a:solidFill>
                  <a:srgbClr val="81C2C5"/>
                </a:solidFill>
                <a:latin typeface="Comic Sans MS" panose="030F0702030302020204" pitchFamily="66" charset="0"/>
              </a:rPr>
              <a:t>Galateni </a:t>
            </a:r>
            <a:r>
              <a:rPr lang="ro-RO" sz="1600" b="1" smtClean="0">
                <a:solidFill>
                  <a:srgbClr val="81C2C5"/>
                </a:solidFill>
                <a:latin typeface="Comic Sans MS" panose="030F0702030302020204" pitchFamily="66" charset="0"/>
              </a:rPr>
              <a:t>2:12 </a:t>
            </a:r>
            <a:r>
              <a:rPr lang="ro-RO" sz="1600" b="1" smtClean="0">
                <a:solidFill>
                  <a:srgbClr val="81C2C5"/>
                </a:solidFill>
                <a:latin typeface="Comic Sans MS" panose="030F0702030302020204" pitchFamily="66" charset="0"/>
              </a:rPr>
              <a:t>GBV</a:t>
            </a:r>
            <a:r>
              <a:rPr lang="ro-RO" sz="1600" b="1" smtClean="0">
                <a:solidFill>
                  <a:srgbClr val="81C2C5"/>
                </a:solidFill>
                <a:latin typeface="Comic Sans MS" panose="030F0702030302020204" pitchFamily="66" charset="0"/>
              </a:rPr>
              <a:t>)</a:t>
            </a:r>
            <a:endParaRPr lang="ro-RO" sz="1600" b="1">
              <a:solidFill>
                <a:srgbClr val="81C2C5"/>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88EFBC98-68EB-4EBC-8488-7BE806985421}"/>
              </a:ext>
            </a:extLst>
          </p:cNvPr>
          <p:cNvSpPr txBox="1"/>
          <p:nvPr/>
        </p:nvSpPr>
        <p:spPr>
          <a:xfrm>
            <a:off x="724620" y="1908233"/>
            <a:ext cx="8057072" cy="1400383"/>
          </a:xfrm>
          <a:prstGeom prst="rect">
            <a:avLst/>
          </a:prstGeom>
          <a:noFill/>
          <a:effectLst/>
        </p:spPr>
        <p:txBody>
          <a:bodyPr wrap="square" rtlCol="0">
            <a:spAutoFit/>
          </a:bodyPr>
          <a:lstStyle/>
          <a:p>
            <a:pPr>
              <a:spcBef>
                <a:spcPts val="600"/>
              </a:spcBef>
            </a:pPr>
            <a:r>
              <a:rPr lang="ro-RO" sz="2000" b="1">
                <a:solidFill>
                  <a:schemeClr val="bg1"/>
                </a:solidFill>
                <a:effectLst>
                  <a:glow rad="127000">
                    <a:srgbClr val="0A2024"/>
                  </a:glow>
                </a:effectLst>
              </a:rPr>
              <a:t>După viziunea primită de la Dumnezeu, Petru a încetat să mai considere neamurile necurate și a început să intre în contact cu </a:t>
            </a:r>
            <a:r>
              <a:rPr lang="ro-RO" sz="2000" b="1">
                <a:solidFill>
                  <a:schemeClr val="bg1"/>
                </a:solidFill>
                <a:effectLst>
                  <a:glow rad="127000">
                    <a:srgbClr val="0A2024"/>
                  </a:glow>
                </a:effectLst>
              </a:rPr>
              <a:t>ele </a:t>
            </a:r>
            <a:r>
              <a:rPr lang="ro-RO" sz="2000" b="1" smtClean="0">
                <a:solidFill>
                  <a:schemeClr val="bg1"/>
                </a:solidFill>
                <a:effectLst>
                  <a:glow rad="127000">
                    <a:srgbClr val="0A2024"/>
                  </a:glow>
                </a:effectLst>
              </a:rPr>
              <a:t>(</a:t>
            </a:r>
            <a:r>
              <a:rPr lang="ro-RO" sz="2000" b="1" smtClean="0">
                <a:solidFill>
                  <a:schemeClr val="bg1"/>
                </a:solidFill>
                <a:effectLst>
                  <a:glow rad="127000">
                    <a:srgbClr val="0A2024"/>
                  </a:glow>
                </a:effectLst>
              </a:rPr>
              <a:t>Fapte</a:t>
            </a:r>
            <a:r>
              <a:rPr lang="ro-RO" sz="2000" b="1" smtClean="0">
                <a:solidFill>
                  <a:schemeClr val="bg1"/>
                </a:solidFill>
                <a:effectLst>
                  <a:glow rad="127000">
                    <a:srgbClr val="0A2024"/>
                  </a:glow>
                </a:effectLst>
              </a:rPr>
              <a:t> </a:t>
            </a:r>
            <a:r>
              <a:rPr lang="ro-RO" sz="2000" b="1" smtClean="0">
                <a:solidFill>
                  <a:schemeClr val="bg1"/>
                </a:solidFill>
                <a:effectLst>
                  <a:glow rad="127000">
                    <a:srgbClr val="0A2024"/>
                  </a:glow>
                </a:effectLst>
              </a:rPr>
              <a:t>10).</a:t>
            </a:r>
            <a:endParaRPr lang="ro-RO" sz="2000" b="1" smtClean="0">
              <a:solidFill>
                <a:schemeClr val="bg1"/>
              </a:solidFill>
              <a:effectLst>
                <a:glow rad="127000">
                  <a:srgbClr val="0A2024"/>
                </a:glow>
              </a:effectLst>
            </a:endParaRPr>
          </a:p>
          <a:p>
            <a:pPr>
              <a:spcBef>
                <a:spcPts val="600"/>
              </a:spcBef>
            </a:pPr>
            <a:r>
              <a:rPr lang="ro-RO" sz="2000" b="1" smtClean="0">
                <a:solidFill>
                  <a:schemeClr val="bg1"/>
                </a:solidFill>
                <a:effectLst>
                  <a:glow rad="127000">
                    <a:srgbClr val="0A2024"/>
                  </a:glow>
                </a:effectLst>
              </a:rPr>
              <a:t>Din </a:t>
            </a:r>
            <a:r>
              <a:rPr lang="ro-RO" sz="2000" b="1">
                <a:solidFill>
                  <a:schemeClr val="bg1"/>
                </a:solidFill>
                <a:effectLst>
                  <a:glow rad="127000">
                    <a:srgbClr val="0A2024"/>
                  </a:glow>
                </a:effectLst>
              </a:rPr>
              <a:t>acest motiv, când a vizitat biserica din Antiohia, Pavel conviețuia cu bucurie </a:t>
            </a:r>
            <a:r>
              <a:rPr lang="ro-RO" sz="2000" b="1">
                <a:solidFill>
                  <a:schemeClr val="bg1"/>
                </a:solidFill>
                <a:effectLst>
                  <a:glow rad="127000">
                    <a:srgbClr val="0A2024"/>
                  </a:glow>
                </a:effectLst>
              </a:rPr>
              <a:t>cu </a:t>
            </a:r>
            <a:r>
              <a:rPr lang="ro-RO" sz="2000" b="1" smtClean="0">
                <a:solidFill>
                  <a:schemeClr val="bg1"/>
                </a:solidFill>
                <a:effectLst>
                  <a:glow rad="127000">
                    <a:srgbClr val="0A2024"/>
                  </a:glow>
                </a:effectLst>
              </a:rPr>
              <a:t>neamurile</a:t>
            </a:r>
            <a:r>
              <a:rPr lang="ro-RO" sz="2000" b="1" smtClean="0">
                <a:solidFill>
                  <a:schemeClr val="bg1"/>
                </a:solidFill>
                <a:effectLst>
                  <a:glow rad="127000">
                    <a:srgbClr val="0A2024"/>
                  </a:glow>
                </a:effectLst>
              </a:rPr>
              <a:t>.</a:t>
            </a:r>
            <a:endParaRPr lang="ro-RO" sz="2000" b="1">
              <a:solidFill>
                <a:schemeClr val="bg1"/>
              </a:solidFill>
              <a:effectLst>
                <a:glow rad="127000">
                  <a:srgbClr val="0A2024"/>
                </a:glow>
              </a:effectLst>
            </a:endParaRPr>
          </a:p>
        </p:txBody>
      </p:sp>
      <p:sp>
        <p:nvSpPr>
          <p:cNvPr id="6" name="Rectángulo 5">
            <a:extLst>
              <a:ext uri="{FF2B5EF4-FFF2-40B4-BE49-F238E27FC236}">
                <a16:creationId xmlns:a16="http://schemas.microsoft.com/office/drawing/2014/main" xmlns="" id="{E4847D08-39B1-4601-8FD3-738A57AAF19C}"/>
              </a:ext>
            </a:extLst>
          </p:cNvPr>
          <p:cNvSpPr/>
          <p:nvPr/>
        </p:nvSpPr>
        <p:spPr>
          <a:xfrm>
            <a:off x="129397" y="3308616"/>
            <a:ext cx="3873260" cy="1938992"/>
          </a:xfrm>
          <a:prstGeom prst="rect">
            <a:avLst/>
          </a:prstGeom>
          <a:effectLst/>
        </p:spPr>
        <p:txBody>
          <a:bodyPr wrap="square">
            <a:spAutoFit/>
          </a:bodyPr>
          <a:lstStyle/>
          <a:p>
            <a:pPr>
              <a:spcBef>
                <a:spcPts val="600"/>
              </a:spcBef>
            </a:pPr>
            <a:r>
              <a:rPr lang="ro-RO" sz="2000" b="1">
                <a:solidFill>
                  <a:schemeClr val="bg1"/>
                </a:solidFill>
                <a:effectLst>
                  <a:glow rad="127000">
                    <a:srgbClr val="0A2024"/>
                  </a:glow>
                </a:effectLst>
              </a:rPr>
              <a:t>Dar, când au ajuns iudeii din Ierusalim, a încetat să mai aibe de-a face cu ei pentru a le face pe plac celor veniți. Atitudinea lui ipocrită a fost preluată și de alți iudei </a:t>
            </a:r>
            <a:r>
              <a:rPr lang="ro-RO" sz="2000" b="1">
                <a:solidFill>
                  <a:schemeClr val="bg1"/>
                </a:solidFill>
                <a:effectLst>
                  <a:glow rad="127000">
                    <a:srgbClr val="0A2024"/>
                  </a:glow>
                </a:effectLst>
              </a:rPr>
              <a:t>din </a:t>
            </a:r>
            <a:r>
              <a:rPr lang="ro-RO" sz="2000" b="1" smtClean="0">
                <a:solidFill>
                  <a:schemeClr val="bg1"/>
                </a:solidFill>
                <a:effectLst>
                  <a:glow rad="127000">
                    <a:srgbClr val="0A2024"/>
                  </a:glow>
                </a:effectLst>
              </a:rPr>
              <a:t>biserică</a:t>
            </a:r>
            <a:r>
              <a:rPr lang="ro-RO" sz="2000" b="1" smtClean="0">
                <a:solidFill>
                  <a:schemeClr val="bg1"/>
                </a:solidFill>
                <a:effectLst>
                  <a:glow rad="127000">
                    <a:srgbClr val="0A2024"/>
                  </a:glow>
                </a:effectLst>
              </a:rPr>
              <a:t>.</a:t>
            </a:r>
            <a:endParaRPr lang="ro-RO" sz="2000" b="1">
              <a:solidFill>
                <a:schemeClr val="bg1"/>
              </a:solidFill>
              <a:effectLst>
                <a:glow rad="127000">
                  <a:srgbClr val="0A2024"/>
                </a:glow>
              </a:effectLst>
            </a:endParaRPr>
          </a:p>
        </p:txBody>
      </p:sp>
      <p:pic>
        <p:nvPicPr>
          <p:cNvPr id="9" name="Imagen 8">
            <a:extLst>
              <a:ext uri="{FF2B5EF4-FFF2-40B4-BE49-F238E27FC236}">
                <a16:creationId xmlns:a16="http://schemas.microsoft.com/office/drawing/2014/main" xmlns="" id="{37064DA9-8EFB-4A5E-A0DF-6E6BA2347E29}"/>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23637" y="5264860"/>
            <a:ext cx="3135555" cy="1488210"/>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7" name="Rectángulo 6">
            <a:extLst>
              <a:ext uri="{FF2B5EF4-FFF2-40B4-BE49-F238E27FC236}">
                <a16:creationId xmlns:a16="http://schemas.microsoft.com/office/drawing/2014/main" xmlns="" id="{CF835642-BB43-4F21-9EC4-48BB8F7E5B4B}"/>
              </a:ext>
            </a:extLst>
          </p:cNvPr>
          <p:cNvSpPr/>
          <p:nvPr/>
        </p:nvSpPr>
        <p:spPr>
          <a:xfrm>
            <a:off x="4027817" y="6119777"/>
            <a:ext cx="5116183" cy="707886"/>
          </a:xfrm>
          <a:prstGeom prst="rect">
            <a:avLst/>
          </a:prstGeom>
          <a:effectLst/>
        </p:spPr>
        <p:txBody>
          <a:bodyPr wrap="square">
            <a:spAutoFit/>
          </a:bodyPr>
          <a:lstStyle/>
          <a:p>
            <a:pPr>
              <a:spcBef>
                <a:spcPts val="600"/>
              </a:spcBef>
            </a:pPr>
            <a:r>
              <a:rPr lang="ro-RO" sz="2000" b="1">
                <a:solidFill>
                  <a:schemeClr val="bg1"/>
                </a:solidFill>
                <a:effectLst>
                  <a:glow rad="127000">
                    <a:srgbClr val="0A2024"/>
                  </a:glow>
                </a:effectLst>
              </a:rPr>
              <a:t>Dacă li s-ar fi permis să persiste cu această atitudine, biserica ar fi </a:t>
            </a:r>
            <a:r>
              <a:rPr lang="ro-RO" sz="2000" b="1">
                <a:solidFill>
                  <a:schemeClr val="bg1"/>
                </a:solidFill>
                <a:effectLst>
                  <a:glow rad="127000">
                    <a:srgbClr val="0A2024"/>
                  </a:glow>
                </a:effectLst>
              </a:rPr>
              <a:t>fost </a:t>
            </a:r>
            <a:r>
              <a:rPr lang="ro-RO" sz="2000" b="1" smtClean="0">
                <a:solidFill>
                  <a:schemeClr val="bg1"/>
                </a:solidFill>
                <a:effectLst>
                  <a:glow rad="127000">
                    <a:srgbClr val="0A2024"/>
                  </a:glow>
                </a:effectLst>
              </a:rPr>
              <a:t>dezbinată</a:t>
            </a:r>
            <a:r>
              <a:rPr lang="ro-RO" sz="2000" b="1" smtClean="0">
                <a:solidFill>
                  <a:schemeClr val="bg1"/>
                </a:solidFill>
                <a:effectLst>
                  <a:glow rad="127000">
                    <a:srgbClr val="0A2024"/>
                  </a:glow>
                </a:effectLst>
              </a:rPr>
              <a:t>.</a:t>
            </a:r>
            <a:endParaRPr lang="ro-RO" sz="2000" b="1">
              <a:solidFill>
                <a:schemeClr val="bg1"/>
              </a:solidFill>
              <a:effectLst>
                <a:glow rad="127000">
                  <a:srgbClr val="0A2024"/>
                </a:glow>
              </a:effectLst>
            </a:endParaRPr>
          </a:p>
        </p:txBody>
      </p:sp>
    </p:spTree>
    <p:extLst>
      <p:ext uri="{BB962C8B-B14F-4D97-AF65-F5344CB8AC3E}">
        <p14:creationId xmlns:p14="http://schemas.microsoft.com/office/powerpoint/2010/main" xmlns="" val="3915712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900" decel="100000" fill="hold"/>
                                        <p:tgtEl>
                                          <p:spTgt spid="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P spid="7"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TotalTime>
  <Words>1364</Words>
  <Application>Microsoft Office PowerPoint</Application>
  <PresentationFormat>Expunere pe ecran (4:3)</PresentationFormat>
  <Paragraphs>63</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11</vt:i4>
      </vt:variant>
    </vt:vector>
  </HeadingPairs>
  <TitlesOfParts>
    <vt:vector size="17" baseType="lpstr">
      <vt:lpstr>Arial</vt:lpstr>
      <vt:lpstr>Comic Sans MS</vt:lpstr>
      <vt:lpstr>Calibri</vt:lpstr>
      <vt:lpstr>Arial Black</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Unitatea în evanghelie</dc:title>
  <dc:subject>Studiu Biblic, Trim. III, 2017 – Evanghelia in Galateni</dc:subject>
  <dc:creator>Sergio Fustero Carreras</dc:creator>
  <cp:keywords>http://www.fustero.net/es/index_ro.php</cp:keywords>
  <cp:lastModifiedBy>Administrator</cp:lastModifiedBy>
  <cp:revision>68</cp:revision>
  <dcterms:created xsi:type="dcterms:W3CDTF">2017-06-30T15:55:27Z</dcterms:created>
  <dcterms:modified xsi:type="dcterms:W3CDTF">2017-07-13T08:04:28Z</dcterms:modified>
</cp:coreProperties>
</file>