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alibri Light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D4B4"/>
    <a:srgbClr val="695022"/>
    <a:srgbClr val="D8AEAC"/>
    <a:srgbClr val="A04F4B"/>
    <a:srgbClr val="FFA3A3"/>
    <a:srgbClr val="A20000"/>
    <a:srgbClr val="FFFF66"/>
    <a:srgbClr val="274057"/>
    <a:srgbClr val="1B2D3D"/>
    <a:srgbClr val="93B3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65CBD-1704-423A-A046-B293BA0A8508}" type="doc">
      <dgm:prSet loTypeId="urn:microsoft.com/office/officeart/2009/3/layout/OpposingIdeas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E2A93A9-9301-4B2B-B303-6664C622906A}">
      <dgm:prSet phldrT="[Texto]" custT="1"/>
      <dgm:spPr/>
      <dgm:t>
        <a:bodyPr/>
        <a:lstStyle/>
        <a:p>
          <a:r>
            <a:rPr lang="ro-RO" sz="2000" b="1" dirty="0"/>
            <a:t>VECHIUL TESTAMENT</a:t>
          </a:r>
          <a:endParaRPr lang="es-ES" sz="2000" b="1" dirty="0"/>
        </a:p>
      </dgm:t>
    </dgm:pt>
    <dgm:pt modelId="{8DC7CE61-730E-44C8-8623-ECF6F6337F31}" type="parTrans" cxnId="{16A46D41-B984-4FC9-A1A9-1775ED3713B7}">
      <dgm:prSet/>
      <dgm:spPr/>
      <dgm:t>
        <a:bodyPr/>
        <a:lstStyle/>
        <a:p>
          <a:endParaRPr lang="es-ES" sz="2000" b="1"/>
        </a:p>
      </dgm:t>
    </dgm:pt>
    <dgm:pt modelId="{ACCE6833-51B6-4A87-8CB0-669FB0D6EE37}" type="sibTrans" cxnId="{16A46D41-B984-4FC9-A1A9-1775ED3713B7}">
      <dgm:prSet/>
      <dgm:spPr/>
      <dgm:t>
        <a:bodyPr/>
        <a:lstStyle/>
        <a:p>
          <a:endParaRPr lang="es-ES" sz="2000" b="1"/>
        </a:p>
      </dgm:t>
    </dgm:pt>
    <dgm:pt modelId="{F5C28479-4EEE-436D-9401-BA96DF3D27AD}">
      <dgm:prSet phldrT="[Texto]" custT="1"/>
      <dgm:spPr/>
      <dgm:t>
        <a:bodyPr/>
        <a:lstStyle/>
        <a:p>
          <a:pPr algn="ctr"/>
          <a:r>
            <a:rPr lang="ro-RO" sz="2400" b="1" dirty="0" smtClean="0">
              <a:solidFill>
                <a:srgbClr val="7030A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rPr>
            <a:t>SFINŢII PROFEŢI</a:t>
          </a:r>
          <a:endParaRPr lang="es-ES" sz="2400" b="1" dirty="0">
            <a:solidFill>
              <a:srgbClr val="7030A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a:endParaRPr>
        </a:p>
      </dgm:t>
    </dgm:pt>
    <dgm:pt modelId="{DE7787AC-FCF7-46BA-B8D5-5B76F60C42B2}" type="parTrans" cxnId="{9DDB8822-4C22-42ED-86B5-96624F87D64D}">
      <dgm:prSet/>
      <dgm:spPr/>
      <dgm:t>
        <a:bodyPr/>
        <a:lstStyle/>
        <a:p>
          <a:endParaRPr lang="es-ES" sz="2000" b="1"/>
        </a:p>
      </dgm:t>
    </dgm:pt>
    <dgm:pt modelId="{F4F0536C-75EF-4C78-B9D1-D8D3836391B7}" type="sibTrans" cxnId="{9DDB8822-4C22-42ED-86B5-96624F87D64D}">
      <dgm:prSet/>
      <dgm:spPr/>
      <dgm:t>
        <a:bodyPr/>
        <a:lstStyle/>
        <a:p>
          <a:endParaRPr lang="es-ES" sz="2000" b="1"/>
        </a:p>
      </dgm:t>
    </dgm:pt>
    <dgm:pt modelId="{BAA6FD66-B99B-4445-A497-2A697BD8B8EB}">
      <dgm:prSet phldrT="[Texto]" custT="1"/>
      <dgm:spPr>
        <a:gradFill rotWithShape="0">
          <a:gsLst>
            <a:gs pos="0">
              <a:srgbClr val="ED7D3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NOUL TESTAMENT</a:t>
          </a:r>
          <a:endParaRPr lang="es-ES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9EE871E-45AB-416E-97C2-F4062FF4A39B}" type="parTrans" cxnId="{0B6ABA57-C7D2-46B9-B875-BB882C77BABA}">
      <dgm:prSet/>
      <dgm:spPr/>
      <dgm:t>
        <a:bodyPr/>
        <a:lstStyle/>
        <a:p>
          <a:endParaRPr lang="es-ES" sz="2000" b="1"/>
        </a:p>
      </dgm:t>
    </dgm:pt>
    <dgm:pt modelId="{18ACB5B8-6B0A-48A4-8851-E49D5B4D80A9}" type="sibTrans" cxnId="{0B6ABA57-C7D2-46B9-B875-BB882C77BABA}">
      <dgm:prSet/>
      <dgm:spPr/>
      <dgm:t>
        <a:bodyPr/>
        <a:lstStyle/>
        <a:p>
          <a:endParaRPr lang="es-ES" sz="2000" b="1"/>
        </a:p>
      </dgm:t>
    </dgm:pt>
    <dgm:pt modelId="{6933FE9D-44DC-4707-8755-38DFE64A5947}">
      <dgm:prSet phldrT="[Texto]" custT="1"/>
      <dgm:spPr/>
      <dgm:t>
        <a:bodyPr/>
        <a:lstStyle/>
        <a:p>
          <a:pPr algn="l"/>
          <a:r>
            <a:rPr lang="ro-RO" sz="2000" b="1" dirty="0"/>
            <a:t>Vechiul Testament este o sursă autorizată care nu poate fi contrazisă</a:t>
          </a:r>
          <a:r>
            <a:rPr lang="es-ES" sz="2000" b="1" dirty="0"/>
            <a:t>.</a:t>
          </a:r>
        </a:p>
      </dgm:t>
    </dgm:pt>
    <dgm:pt modelId="{BBABD01E-225B-49BB-A442-3EE578254C09}" type="parTrans" cxnId="{030263D1-866A-4D26-A1DC-3AB373EE22D3}">
      <dgm:prSet/>
      <dgm:spPr/>
      <dgm:t>
        <a:bodyPr/>
        <a:lstStyle/>
        <a:p>
          <a:endParaRPr lang="es-ES" sz="2000" b="1"/>
        </a:p>
      </dgm:t>
    </dgm:pt>
    <dgm:pt modelId="{3933011F-C62D-4C07-B29F-2D8A4BD381E6}" type="sibTrans" cxnId="{030263D1-866A-4D26-A1DC-3AB373EE22D3}">
      <dgm:prSet/>
      <dgm:spPr/>
      <dgm:t>
        <a:bodyPr/>
        <a:lstStyle/>
        <a:p>
          <a:endParaRPr lang="es-ES" sz="2000" b="1"/>
        </a:p>
      </dgm:t>
    </dgm:pt>
    <dgm:pt modelId="{A5458675-5A56-4F76-B3D7-EFD60E9B4612}">
      <dgm:prSet phldrT="[Texto]" custT="1"/>
      <dgm:spPr/>
      <dgm:t>
        <a:bodyPr/>
        <a:lstStyle/>
        <a:p>
          <a:pPr algn="ctr"/>
          <a:r>
            <a:rPr lang="ro-RO" sz="2400" b="1" dirty="0">
              <a:solidFill>
                <a:srgbClr val="7030A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rPr>
            <a:t>PORUNCILE LUI ISUS</a:t>
          </a:r>
          <a:endParaRPr lang="es-ES" sz="2400" b="1" dirty="0">
            <a:solidFill>
              <a:srgbClr val="7030A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a:endParaRPr>
        </a:p>
      </dgm:t>
    </dgm:pt>
    <dgm:pt modelId="{1628E636-5D7A-4076-B39B-E074304B94C3}" type="parTrans" cxnId="{AB73E6BF-FC08-40C7-8D13-FC1FA62640E5}">
      <dgm:prSet/>
      <dgm:spPr/>
      <dgm:t>
        <a:bodyPr/>
        <a:lstStyle/>
        <a:p>
          <a:endParaRPr lang="es-ES" sz="2000" b="1"/>
        </a:p>
      </dgm:t>
    </dgm:pt>
    <dgm:pt modelId="{7EBD4CF8-C088-413F-80AF-E48CC514A314}" type="sibTrans" cxnId="{AB73E6BF-FC08-40C7-8D13-FC1FA62640E5}">
      <dgm:prSet/>
      <dgm:spPr/>
      <dgm:t>
        <a:bodyPr/>
        <a:lstStyle/>
        <a:p>
          <a:endParaRPr lang="es-ES" sz="2000" b="1"/>
        </a:p>
      </dgm:t>
    </dgm:pt>
    <dgm:pt modelId="{645AD166-8EB6-41EB-8286-43B169392F78}">
      <dgm:prSet phldrT="[Texto]" custT="1"/>
      <dgm:spPr/>
      <dgm:t>
        <a:bodyPr/>
        <a:lstStyle/>
        <a:p>
          <a:pPr algn="l"/>
          <a:r>
            <a:rPr lang="ro-RO" sz="2000" b="1" dirty="0"/>
            <a:t>Mare parte din Noul Testament </a:t>
          </a:r>
          <a:r>
            <a:rPr lang="es-ES" sz="2000" b="1" dirty="0"/>
            <a:t>(</a:t>
          </a:r>
          <a:r>
            <a:rPr lang="ro-RO" sz="2000" b="1" dirty="0"/>
            <a:t>scrierile apostolilor) era deja cunoscut </a:t>
          </a:r>
          <a:r>
            <a:rPr lang="ro-RO" sz="2000" b="1" dirty="0" smtClean="0"/>
            <a:t>şi </a:t>
          </a:r>
          <a:r>
            <a:rPr lang="ro-RO" sz="2000" b="1" dirty="0"/>
            <a:t>acceptat de biserică atunci când Petru a scris aceste cuvinte </a:t>
          </a:r>
          <a:r>
            <a:rPr lang="es-ES" sz="2000" b="1" dirty="0"/>
            <a:t>(v. 15-16)</a:t>
          </a:r>
        </a:p>
      </dgm:t>
    </dgm:pt>
    <dgm:pt modelId="{0CD2310E-0AE1-432E-A836-13249ED4B529}" type="parTrans" cxnId="{2A19A290-00F8-4621-A61C-BDDBA921CCD6}">
      <dgm:prSet/>
      <dgm:spPr/>
      <dgm:t>
        <a:bodyPr/>
        <a:lstStyle/>
        <a:p>
          <a:endParaRPr lang="es-ES" sz="2000" b="1"/>
        </a:p>
      </dgm:t>
    </dgm:pt>
    <dgm:pt modelId="{C6A4A06B-3772-4447-B88A-906F4C2F51BE}" type="sibTrans" cxnId="{2A19A290-00F8-4621-A61C-BDDBA921CCD6}">
      <dgm:prSet/>
      <dgm:spPr/>
      <dgm:t>
        <a:bodyPr/>
        <a:lstStyle/>
        <a:p>
          <a:endParaRPr lang="es-ES" sz="2000" b="1"/>
        </a:p>
      </dgm:t>
    </dgm:pt>
    <dgm:pt modelId="{753A220D-82C4-4C65-A71C-333AE260EAF6}" type="pres">
      <dgm:prSet presAssocID="{64E65CBD-1704-423A-A046-B293BA0A8508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69642A93-2249-48D4-B677-A0BD0CE2FE2F}" type="pres">
      <dgm:prSet presAssocID="{64E65CBD-1704-423A-A046-B293BA0A8508}" presName="Background" presStyleLbl="node1" presStyleIdx="0" presStyleCnt="1" custScaleX="163489" custScaleY="140631"/>
      <dgm:spPr>
        <a:gradFill flip="none" rotWithShape="0">
          <a:gsLst>
            <a:gs pos="0">
              <a:srgbClr val="BA934E">
                <a:shade val="30000"/>
                <a:satMod val="115000"/>
              </a:srgbClr>
            </a:gs>
            <a:gs pos="50000">
              <a:srgbClr val="BA934E">
                <a:shade val="67500"/>
                <a:satMod val="115000"/>
              </a:srgbClr>
            </a:gs>
            <a:gs pos="100000">
              <a:srgbClr val="BA934E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6EF48259-5499-49DA-857D-34C0EA5E1626}" type="pres">
      <dgm:prSet presAssocID="{64E65CBD-1704-423A-A046-B293BA0A8508}" presName="Divider" presStyleLbl="callout" presStyleIdx="0" presStyleCnt="1"/>
      <dgm:spPr/>
    </dgm:pt>
    <dgm:pt modelId="{21926422-1C59-4B09-B3E5-70D0B44E3F83}" type="pres">
      <dgm:prSet presAssocID="{64E65CBD-1704-423A-A046-B293BA0A8508}" presName="ChildText1" presStyleLbl="revTx" presStyleIdx="0" presStyleCnt="0" custScaleX="159837" custScaleY="156974" custLinFactNeighborX="-389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9B60B3D-3E84-4C83-80CB-276BE3326AC4}" type="pres">
      <dgm:prSet presAssocID="{64E65CBD-1704-423A-A046-B293BA0A8508}" presName="ChildText2" presStyleLbl="revTx" presStyleIdx="0" presStyleCnt="0" custScaleX="159837" custScaleY="156974" custLinFactNeighborX="40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B657E3A-459E-4E34-84E7-9CB7C327D29F}" type="pres">
      <dgm:prSet presAssocID="{64E65CBD-1704-423A-A046-B293BA0A8508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o-RO"/>
        </a:p>
      </dgm:t>
    </dgm:pt>
    <dgm:pt modelId="{C2C14E8C-06DA-4C69-961F-CDD366B6E01A}" type="pres">
      <dgm:prSet presAssocID="{64E65CBD-1704-423A-A046-B293BA0A8508}" presName="ParentShape1" presStyleLbl="alignImgPlace1" presStyleIdx="0" presStyleCnt="2" custScaleY="129669" custLinFactX="-92966" custLinFactNeighborX="-100000" custLinFactNeighborY="18684">
        <dgm:presLayoutVars/>
      </dgm:prSet>
      <dgm:spPr>
        <a:prstGeom prst="roundRect">
          <a:avLst/>
        </a:prstGeom>
      </dgm:spPr>
      <dgm:t>
        <a:bodyPr/>
        <a:lstStyle/>
        <a:p>
          <a:endParaRPr lang="ro-RO"/>
        </a:p>
      </dgm:t>
    </dgm:pt>
    <dgm:pt modelId="{1DADCE9A-2E60-443C-9BC9-804CB364CCF0}" type="pres">
      <dgm:prSet presAssocID="{64E65CBD-1704-423A-A046-B293BA0A8508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o-RO"/>
        </a:p>
      </dgm:t>
    </dgm:pt>
    <dgm:pt modelId="{2D57AB5C-D7A2-4044-91F4-08A87DD90302}" type="pres">
      <dgm:prSet presAssocID="{64E65CBD-1704-423A-A046-B293BA0A8508}" presName="ParentShape2" presStyleLbl="alignImgPlace1" presStyleIdx="1" presStyleCnt="2" custAng="0" custScaleY="129669" custLinFactX="92966" custLinFactNeighborX="100000" custLinFactNeighborY="-19525">
        <dgm:presLayoutVars/>
      </dgm:prSet>
      <dgm:spPr>
        <a:xfrm rot="5400000">
          <a:off x="6706797" y="1421627"/>
          <a:ext cx="3341991" cy="732210"/>
        </a:xfrm>
        <a:prstGeom prst="roundRect">
          <a:avLst/>
        </a:prstGeom>
      </dgm:spPr>
      <dgm:t>
        <a:bodyPr/>
        <a:lstStyle/>
        <a:p>
          <a:endParaRPr lang="ro-RO"/>
        </a:p>
      </dgm:t>
    </dgm:pt>
  </dgm:ptLst>
  <dgm:cxnLst>
    <dgm:cxn modelId="{AB73E6BF-FC08-40C7-8D13-FC1FA62640E5}" srcId="{BAA6FD66-B99B-4445-A497-2A697BD8B8EB}" destId="{A5458675-5A56-4F76-B3D7-EFD60E9B4612}" srcOrd="0" destOrd="0" parTransId="{1628E636-5D7A-4076-B39B-E074304B94C3}" sibTransId="{7EBD4CF8-C088-413F-80AF-E48CC514A314}"/>
    <dgm:cxn modelId="{16A46D41-B984-4FC9-A1A9-1775ED3713B7}" srcId="{64E65CBD-1704-423A-A046-B293BA0A8508}" destId="{BE2A93A9-9301-4B2B-B303-6664C622906A}" srcOrd="0" destOrd="0" parTransId="{8DC7CE61-730E-44C8-8623-ECF6F6337F31}" sibTransId="{ACCE6833-51B6-4A87-8CB0-669FB0D6EE37}"/>
    <dgm:cxn modelId="{75F711CE-92EE-42DF-A21E-417005A95A6C}" type="presOf" srcId="{645AD166-8EB6-41EB-8286-43B169392F78}" destId="{F9B60B3D-3E84-4C83-80CB-276BE3326AC4}" srcOrd="0" destOrd="1" presId="urn:microsoft.com/office/officeart/2009/3/layout/OpposingIdeas"/>
    <dgm:cxn modelId="{9DDB8822-4C22-42ED-86B5-96624F87D64D}" srcId="{BE2A93A9-9301-4B2B-B303-6664C622906A}" destId="{F5C28479-4EEE-436D-9401-BA96DF3D27AD}" srcOrd="0" destOrd="0" parTransId="{DE7787AC-FCF7-46BA-B8D5-5B76F60C42B2}" sibTransId="{F4F0536C-75EF-4C78-B9D1-D8D3836391B7}"/>
    <dgm:cxn modelId="{160D8826-E694-4F8E-A23C-FB8E631F7BC6}" type="presOf" srcId="{BAA6FD66-B99B-4445-A497-2A697BD8B8EB}" destId="{2D57AB5C-D7A2-4044-91F4-08A87DD90302}" srcOrd="1" destOrd="0" presId="urn:microsoft.com/office/officeart/2009/3/layout/OpposingIdeas"/>
    <dgm:cxn modelId="{030263D1-866A-4D26-A1DC-3AB373EE22D3}" srcId="{F5C28479-4EEE-436D-9401-BA96DF3D27AD}" destId="{6933FE9D-44DC-4707-8755-38DFE64A5947}" srcOrd="0" destOrd="0" parTransId="{BBABD01E-225B-49BB-A442-3EE578254C09}" sibTransId="{3933011F-C62D-4C07-B29F-2D8A4BD381E6}"/>
    <dgm:cxn modelId="{7F15DC4D-3CD9-44AA-808E-0DFB7BCCB1F3}" type="presOf" srcId="{BE2A93A9-9301-4B2B-B303-6664C622906A}" destId="{7B657E3A-459E-4E34-84E7-9CB7C327D29F}" srcOrd="0" destOrd="0" presId="urn:microsoft.com/office/officeart/2009/3/layout/OpposingIdeas"/>
    <dgm:cxn modelId="{1CB90ED5-3A44-4A3A-8553-CA7FBBD6F309}" type="presOf" srcId="{BAA6FD66-B99B-4445-A497-2A697BD8B8EB}" destId="{1DADCE9A-2E60-443C-9BC9-804CB364CCF0}" srcOrd="0" destOrd="0" presId="urn:microsoft.com/office/officeart/2009/3/layout/OpposingIdeas"/>
    <dgm:cxn modelId="{8593D2D6-F2A5-4F3C-A4C7-6B6F0E62BBF2}" type="presOf" srcId="{64E65CBD-1704-423A-A046-B293BA0A8508}" destId="{753A220D-82C4-4C65-A71C-333AE260EAF6}" srcOrd="0" destOrd="0" presId="urn:microsoft.com/office/officeart/2009/3/layout/OpposingIdeas"/>
    <dgm:cxn modelId="{0B6ABA57-C7D2-46B9-B875-BB882C77BABA}" srcId="{64E65CBD-1704-423A-A046-B293BA0A8508}" destId="{BAA6FD66-B99B-4445-A497-2A697BD8B8EB}" srcOrd="1" destOrd="0" parTransId="{D9EE871E-45AB-416E-97C2-F4062FF4A39B}" sibTransId="{18ACB5B8-6B0A-48A4-8851-E49D5B4D80A9}"/>
    <dgm:cxn modelId="{65C566F1-AD4C-4AB9-971D-CEF46152FBD3}" type="presOf" srcId="{6933FE9D-44DC-4707-8755-38DFE64A5947}" destId="{21926422-1C59-4B09-B3E5-70D0B44E3F83}" srcOrd="0" destOrd="1" presId="urn:microsoft.com/office/officeart/2009/3/layout/OpposingIdeas"/>
    <dgm:cxn modelId="{2A19A290-00F8-4621-A61C-BDDBA921CCD6}" srcId="{A5458675-5A56-4F76-B3D7-EFD60E9B4612}" destId="{645AD166-8EB6-41EB-8286-43B169392F78}" srcOrd="0" destOrd="0" parTransId="{0CD2310E-0AE1-432E-A836-13249ED4B529}" sibTransId="{C6A4A06B-3772-4447-B88A-906F4C2F51BE}"/>
    <dgm:cxn modelId="{156F58BC-44F3-41CD-9826-64026B7E9ED7}" type="presOf" srcId="{A5458675-5A56-4F76-B3D7-EFD60E9B4612}" destId="{F9B60B3D-3E84-4C83-80CB-276BE3326AC4}" srcOrd="0" destOrd="0" presId="urn:microsoft.com/office/officeart/2009/3/layout/OpposingIdeas"/>
    <dgm:cxn modelId="{AC81EDDA-98A3-4340-9CE3-5EB38479A86F}" type="presOf" srcId="{F5C28479-4EEE-436D-9401-BA96DF3D27AD}" destId="{21926422-1C59-4B09-B3E5-70D0B44E3F83}" srcOrd="0" destOrd="0" presId="urn:microsoft.com/office/officeart/2009/3/layout/OpposingIdeas"/>
    <dgm:cxn modelId="{1945F7C1-0078-4349-BF81-974EAC14F60E}" type="presOf" srcId="{BE2A93A9-9301-4B2B-B303-6664C622906A}" destId="{C2C14E8C-06DA-4C69-961F-CDD366B6E01A}" srcOrd="1" destOrd="0" presId="urn:microsoft.com/office/officeart/2009/3/layout/OpposingIdeas"/>
    <dgm:cxn modelId="{CEA5E19C-F272-4FB4-A0CF-1790DC808332}" type="presParOf" srcId="{753A220D-82C4-4C65-A71C-333AE260EAF6}" destId="{69642A93-2249-48D4-B677-A0BD0CE2FE2F}" srcOrd="0" destOrd="0" presId="urn:microsoft.com/office/officeart/2009/3/layout/OpposingIdeas"/>
    <dgm:cxn modelId="{0FC4410D-B544-4FE2-8042-869EC1E1F7CC}" type="presParOf" srcId="{753A220D-82C4-4C65-A71C-333AE260EAF6}" destId="{6EF48259-5499-49DA-857D-34C0EA5E1626}" srcOrd="1" destOrd="0" presId="urn:microsoft.com/office/officeart/2009/3/layout/OpposingIdeas"/>
    <dgm:cxn modelId="{2C117F40-34CA-46AA-A330-C4BC49AD02C1}" type="presParOf" srcId="{753A220D-82C4-4C65-A71C-333AE260EAF6}" destId="{21926422-1C59-4B09-B3E5-70D0B44E3F83}" srcOrd="2" destOrd="0" presId="urn:microsoft.com/office/officeart/2009/3/layout/OpposingIdeas"/>
    <dgm:cxn modelId="{E5B49B1F-614D-4064-8B9C-C50CB566DC45}" type="presParOf" srcId="{753A220D-82C4-4C65-A71C-333AE260EAF6}" destId="{F9B60B3D-3E84-4C83-80CB-276BE3326AC4}" srcOrd="3" destOrd="0" presId="urn:microsoft.com/office/officeart/2009/3/layout/OpposingIdeas"/>
    <dgm:cxn modelId="{04BAB15B-E6BA-467D-9FC2-CA5AB9893BF0}" type="presParOf" srcId="{753A220D-82C4-4C65-A71C-333AE260EAF6}" destId="{7B657E3A-459E-4E34-84E7-9CB7C327D29F}" srcOrd="4" destOrd="0" presId="urn:microsoft.com/office/officeart/2009/3/layout/OpposingIdeas"/>
    <dgm:cxn modelId="{DBC4AE09-0065-42F8-BA1C-1720FFE0B7A9}" type="presParOf" srcId="{753A220D-82C4-4C65-A71C-333AE260EAF6}" destId="{C2C14E8C-06DA-4C69-961F-CDD366B6E01A}" srcOrd="5" destOrd="0" presId="urn:microsoft.com/office/officeart/2009/3/layout/OpposingIdeas"/>
    <dgm:cxn modelId="{2B627968-16B1-48A9-8C40-1D3FD5291856}" type="presParOf" srcId="{753A220D-82C4-4C65-A71C-333AE260EAF6}" destId="{1DADCE9A-2E60-443C-9BC9-804CB364CCF0}" srcOrd="6" destOrd="0" presId="urn:microsoft.com/office/officeart/2009/3/layout/OpposingIdeas"/>
    <dgm:cxn modelId="{4A23D305-593D-4C29-93D4-70F5C689C236}" type="presParOf" srcId="{753A220D-82C4-4C65-A71C-333AE260EAF6}" destId="{2D57AB5C-D7A2-4044-91F4-08A87DD90302}" srcOrd="7" destOrd="0" presId="urn:microsoft.com/office/officeart/2009/3/layout/OpposingIdea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A9A678-DD9E-46E3-8599-7DBE2CA3D6BB}" type="doc">
      <dgm:prSet loTypeId="urn:microsoft.com/office/officeart/2008/layout/PictureStrips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18AA33A-8796-4B27-8A3C-7F5318BBF12B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75600" rIns="1800000"/>
        <a:lstStyle/>
        <a:p>
          <a:r>
            <a:rPr lang="ro-RO" sz="2000" b="1" u="sng" dirty="0">
              <a:solidFill>
                <a:schemeClr val="accent5">
                  <a:lumMod val="50000"/>
                </a:schemeClr>
              </a:solidFill>
            </a:rPr>
            <a:t>A stabili date</a:t>
          </a:r>
          <a:r>
            <a:rPr lang="es-ES" sz="2000" b="1" dirty="0"/>
            <a:t>. </a:t>
          </a:r>
          <a:r>
            <a:rPr lang="ro-RO" sz="2000" b="1" dirty="0" err="1"/>
            <a:t>Reînviorează</a:t>
          </a:r>
          <a:r>
            <a:rPr lang="ro-RO" sz="2000" b="1" dirty="0"/>
            <a:t> </a:t>
          </a:r>
          <a:r>
            <a:rPr lang="ro-RO" sz="2000" b="1" dirty="0" smtClean="0"/>
            <a:t>credincioşii </a:t>
          </a:r>
          <a:r>
            <a:rPr lang="ro-RO" sz="2000" b="1" dirty="0"/>
            <a:t>cu mare avânt</a:t>
          </a:r>
          <a:r>
            <a:rPr lang="es-ES" sz="2000" b="1" dirty="0"/>
            <a:t>. </a:t>
          </a:r>
          <a:r>
            <a:rPr lang="ro-RO" sz="2000" b="1" dirty="0"/>
            <a:t>Dar după ce trece data, se deschide poarta descurajării </a:t>
          </a:r>
          <a:r>
            <a:rPr lang="ro-RO" sz="2000" b="1" dirty="0" smtClean="0"/>
            <a:t>şi </a:t>
          </a:r>
          <a:r>
            <a:rPr lang="ro-RO" sz="2000" b="1" dirty="0"/>
            <a:t>a îndoielii</a:t>
          </a:r>
          <a:r>
            <a:rPr lang="es-ES" sz="2000" b="1" dirty="0"/>
            <a:t>.</a:t>
          </a:r>
          <a:endParaRPr lang="es-ES" sz="2000" dirty="0"/>
        </a:p>
      </dgm:t>
    </dgm:pt>
    <dgm:pt modelId="{7D6879C7-7425-4305-875B-4B72D7A95633}" type="parTrans" cxnId="{3B0B35F9-A7B8-402C-86E3-00A17ACB0C10}">
      <dgm:prSet/>
      <dgm:spPr/>
      <dgm:t>
        <a:bodyPr/>
        <a:lstStyle/>
        <a:p>
          <a:endParaRPr lang="es-ES" sz="2000"/>
        </a:p>
      </dgm:t>
    </dgm:pt>
    <dgm:pt modelId="{FB5DAF36-8EC1-42E3-BB34-B87086F20890}" type="sibTrans" cxnId="{3B0B35F9-A7B8-402C-86E3-00A17ACB0C10}">
      <dgm:prSet/>
      <dgm:spPr/>
      <dgm:t>
        <a:bodyPr/>
        <a:lstStyle/>
        <a:p>
          <a:endParaRPr lang="es-ES" sz="2000"/>
        </a:p>
      </dgm:t>
    </dgm:pt>
    <dgm:pt modelId="{F177E540-40A1-4978-8DA8-8A7526173A9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 lIns="75600" rIns="1800000"/>
        <a:lstStyle/>
        <a:p>
          <a:r>
            <a:rPr lang="ro-RO" sz="2000" b="1" u="sng" dirty="0">
              <a:solidFill>
                <a:schemeClr val="accent2">
                  <a:lumMod val="50000"/>
                </a:schemeClr>
              </a:solidFill>
            </a:rPr>
            <a:t>A se gândi la Revenire ca la un eveniment foarte îndepărtat</a:t>
          </a:r>
          <a:r>
            <a:rPr lang="es-ES" sz="2000" b="1" dirty="0"/>
            <a:t>. </a:t>
          </a:r>
          <a:r>
            <a:rPr lang="ro-RO" sz="2000" b="1" dirty="0"/>
            <a:t>Moralitatea noastră </a:t>
          </a:r>
          <a:r>
            <a:rPr lang="ro-RO" sz="2000" b="1" dirty="0" smtClean="0"/>
            <a:t>se </a:t>
          </a:r>
          <a:r>
            <a:rPr lang="ro-RO" sz="2000" b="1" dirty="0"/>
            <a:t>relaxează </a:t>
          </a:r>
          <a:r>
            <a:rPr lang="ro-RO" sz="2000" b="1" dirty="0" smtClean="0"/>
            <a:t>şi </a:t>
          </a:r>
          <a:r>
            <a:rPr lang="ro-RO" sz="2000" b="1" dirty="0"/>
            <a:t>încetăm să veghem </a:t>
          </a:r>
          <a:r>
            <a:rPr lang="es-ES" sz="2000" b="1" dirty="0"/>
            <a:t>(Mate</a:t>
          </a:r>
          <a:r>
            <a:rPr lang="ro-RO" sz="2000" b="1" dirty="0"/>
            <a:t>i</a:t>
          </a:r>
          <a:r>
            <a:rPr lang="es-ES" sz="2000" b="1" dirty="0"/>
            <a:t> 24:43-51).</a:t>
          </a:r>
          <a:endParaRPr lang="es-ES" sz="2000" dirty="0"/>
        </a:p>
      </dgm:t>
    </dgm:pt>
    <dgm:pt modelId="{B0739738-7811-4427-8CAF-455E27943537}" type="parTrans" cxnId="{1D33BA04-8D3D-4236-BB8B-4C65ED71967F}">
      <dgm:prSet/>
      <dgm:spPr/>
      <dgm:t>
        <a:bodyPr/>
        <a:lstStyle/>
        <a:p>
          <a:endParaRPr lang="es-ES" sz="2000"/>
        </a:p>
      </dgm:t>
    </dgm:pt>
    <dgm:pt modelId="{EC549ACA-360F-4FF8-8491-E08F43B3ED9F}" type="sibTrans" cxnId="{1D33BA04-8D3D-4236-BB8B-4C65ED71967F}">
      <dgm:prSet/>
      <dgm:spPr/>
      <dgm:t>
        <a:bodyPr/>
        <a:lstStyle/>
        <a:p>
          <a:endParaRPr lang="es-ES" sz="2000"/>
        </a:p>
      </dgm:t>
    </dgm:pt>
    <dgm:pt modelId="{6DDF743E-BDDF-49BB-8917-A2451A24FEC0}" type="pres">
      <dgm:prSet presAssocID="{68A9A678-DD9E-46E3-8599-7DBE2CA3D6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6E24DF05-B18E-4197-AD4F-583C45A102BD}" type="pres">
      <dgm:prSet presAssocID="{D18AA33A-8796-4B27-8A3C-7F5318BBF12B}" presName="composite" presStyleCnt="0"/>
      <dgm:spPr/>
    </dgm:pt>
    <dgm:pt modelId="{0718527D-A7CE-4BB9-ACF2-727D718D6717}" type="pres">
      <dgm:prSet presAssocID="{D18AA33A-8796-4B27-8A3C-7F5318BBF12B}" presName="rect1" presStyleLbl="trAlignAcc1" presStyleIdx="0" presStyleCnt="2" custScaleX="101307" custScaleY="56793" custLinFactNeighborX="-6569" custLinFactNeighborY="317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1E8CB4C-ABBA-4843-A588-44ACDF800FF6}" type="pres">
      <dgm:prSet presAssocID="{D18AA33A-8796-4B27-8A3C-7F5318BBF12B}" presName="rect2" presStyleLbl="fgImgPlace1" presStyleIdx="0" presStyleCnt="2" custScaleX="132155" custScaleY="67965" custLinFactX="151352" custLinFactNeighborX="200000" custLinFactNeighborY="654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tx1"/>
          </a:solidFill>
        </a:ln>
      </dgm:spPr>
    </dgm:pt>
    <dgm:pt modelId="{03CF8829-697D-4F48-A883-85714443E54F}" type="pres">
      <dgm:prSet presAssocID="{FB5DAF36-8EC1-42E3-BB34-B87086F20890}" presName="sibTrans" presStyleCnt="0"/>
      <dgm:spPr/>
    </dgm:pt>
    <dgm:pt modelId="{55A5DD08-F20E-4572-964A-5A584E821834}" type="pres">
      <dgm:prSet presAssocID="{F177E540-40A1-4978-8DA8-8A7526173A9A}" presName="composite" presStyleCnt="0"/>
      <dgm:spPr/>
    </dgm:pt>
    <dgm:pt modelId="{25A73340-1CB8-4F86-AD1E-332B7FEB15F1}" type="pres">
      <dgm:prSet presAssocID="{F177E540-40A1-4978-8DA8-8A7526173A9A}" presName="rect1" presStyleLbl="trAlignAcc1" presStyleIdx="1" presStyleCnt="2" custScaleX="101307" custScaleY="56793" custLinFactNeighborX="-6569" custLinFactNeighborY="-325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D9186AD-38F2-475F-B531-08371C054DD2}" type="pres">
      <dgm:prSet presAssocID="{F177E540-40A1-4978-8DA8-8A7526173A9A}" presName="rect2" presStyleLbl="fgImgPlace1" presStyleIdx="1" presStyleCnt="2" custScaleX="132155" custScaleY="67965" custLinFactX="151352" custLinFactNeighborX="200000" custLinFactNeighborY="71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tx1"/>
          </a:solidFill>
        </a:ln>
      </dgm:spPr>
    </dgm:pt>
  </dgm:ptLst>
  <dgm:cxnLst>
    <dgm:cxn modelId="{2CBCA89E-B2B0-4572-AE9F-128EE2F7ACF8}" type="presOf" srcId="{F177E540-40A1-4978-8DA8-8A7526173A9A}" destId="{25A73340-1CB8-4F86-AD1E-332B7FEB15F1}" srcOrd="0" destOrd="0" presId="urn:microsoft.com/office/officeart/2008/layout/PictureStrips"/>
    <dgm:cxn modelId="{3B0B35F9-A7B8-402C-86E3-00A17ACB0C10}" srcId="{68A9A678-DD9E-46E3-8599-7DBE2CA3D6BB}" destId="{D18AA33A-8796-4B27-8A3C-7F5318BBF12B}" srcOrd="0" destOrd="0" parTransId="{7D6879C7-7425-4305-875B-4B72D7A95633}" sibTransId="{FB5DAF36-8EC1-42E3-BB34-B87086F20890}"/>
    <dgm:cxn modelId="{1D33BA04-8D3D-4236-BB8B-4C65ED71967F}" srcId="{68A9A678-DD9E-46E3-8599-7DBE2CA3D6BB}" destId="{F177E540-40A1-4978-8DA8-8A7526173A9A}" srcOrd="1" destOrd="0" parTransId="{B0739738-7811-4427-8CAF-455E27943537}" sibTransId="{EC549ACA-360F-4FF8-8491-E08F43B3ED9F}"/>
    <dgm:cxn modelId="{65B297B9-DC38-4A7F-8F28-74223C092A59}" type="presOf" srcId="{68A9A678-DD9E-46E3-8599-7DBE2CA3D6BB}" destId="{6DDF743E-BDDF-49BB-8917-A2451A24FEC0}" srcOrd="0" destOrd="0" presId="urn:microsoft.com/office/officeart/2008/layout/PictureStrips"/>
    <dgm:cxn modelId="{52334E97-C1E4-4ABB-ABF8-C984B84A9879}" type="presOf" srcId="{D18AA33A-8796-4B27-8A3C-7F5318BBF12B}" destId="{0718527D-A7CE-4BB9-ACF2-727D718D6717}" srcOrd="0" destOrd="0" presId="urn:microsoft.com/office/officeart/2008/layout/PictureStrips"/>
    <dgm:cxn modelId="{D3993F81-E55F-43E1-A17C-C205E79D9EFA}" type="presParOf" srcId="{6DDF743E-BDDF-49BB-8917-A2451A24FEC0}" destId="{6E24DF05-B18E-4197-AD4F-583C45A102BD}" srcOrd="0" destOrd="0" presId="urn:microsoft.com/office/officeart/2008/layout/PictureStrips"/>
    <dgm:cxn modelId="{270DA314-3723-4F03-9D9E-DEAC5B55DEC3}" type="presParOf" srcId="{6E24DF05-B18E-4197-AD4F-583C45A102BD}" destId="{0718527D-A7CE-4BB9-ACF2-727D718D6717}" srcOrd="0" destOrd="0" presId="urn:microsoft.com/office/officeart/2008/layout/PictureStrips"/>
    <dgm:cxn modelId="{2EBAA1A9-1683-4522-900B-C1226E23F4FA}" type="presParOf" srcId="{6E24DF05-B18E-4197-AD4F-583C45A102BD}" destId="{B1E8CB4C-ABBA-4843-A588-44ACDF800FF6}" srcOrd="1" destOrd="0" presId="urn:microsoft.com/office/officeart/2008/layout/PictureStrips"/>
    <dgm:cxn modelId="{1C8BFE45-AB0C-474B-B81E-91B92BDDDC61}" type="presParOf" srcId="{6DDF743E-BDDF-49BB-8917-A2451A24FEC0}" destId="{03CF8829-697D-4F48-A883-85714443E54F}" srcOrd="1" destOrd="0" presId="urn:microsoft.com/office/officeart/2008/layout/PictureStrips"/>
    <dgm:cxn modelId="{227EE1BE-7317-43DD-9268-D535FBCA165E}" type="presParOf" srcId="{6DDF743E-BDDF-49BB-8917-A2451A24FEC0}" destId="{55A5DD08-F20E-4572-964A-5A584E821834}" srcOrd="2" destOrd="0" presId="urn:microsoft.com/office/officeart/2008/layout/PictureStrips"/>
    <dgm:cxn modelId="{00503E0A-A257-432F-80E1-C905E96B7BDC}" type="presParOf" srcId="{55A5DD08-F20E-4572-964A-5A584E821834}" destId="{25A73340-1CB8-4F86-AD1E-332B7FEB15F1}" srcOrd="0" destOrd="0" presId="urn:microsoft.com/office/officeart/2008/layout/PictureStrips"/>
    <dgm:cxn modelId="{4546D501-50E6-4D5C-9F39-8EF5276372A6}" type="presParOf" srcId="{55A5DD08-F20E-4572-964A-5A584E821834}" destId="{7D9186AD-38F2-475F-B531-08371C054DD2}" srcOrd="1" destOrd="0" presId="urn:microsoft.com/office/officeart/2008/layout/PictureStrip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664-4474-484F-B0AA-77A0AA8C36AC}" type="datetimeFigureOut">
              <a:rPr lang="es-ES" smtClean="0"/>
              <a:pPr/>
              <a:t>13/06/2017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7DE8-643C-489F-86D4-8F9B5D45C92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77414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664-4474-484F-B0AA-77A0AA8C36AC}" type="datetimeFigureOut">
              <a:rPr lang="es-ES" smtClean="0"/>
              <a:pPr/>
              <a:t>13/06/2017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7DE8-643C-489F-86D4-8F9B5D45C92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86416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664-4474-484F-B0AA-77A0AA8C36AC}" type="datetimeFigureOut">
              <a:rPr lang="es-ES" smtClean="0"/>
              <a:pPr/>
              <a:t>13/06/2017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7DE8-643C-489F-86D4-8F9B5D45C92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582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31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007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64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79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546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96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551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32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664-4474-484F-B0AA-77A0AA8C36AC}" type="datetimeFigureOut">
              <a:rPr lang="es-ES" smtClean="0"/>
              <a:pPr/>
              <a:t>13/06/2017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7DE8-643C-489F-86D4-8F9B5D45C92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06092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580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757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40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664-4474-484F-B0AA-77A0AA8C36AC}" type="datetimeFigureOut">
              <a:rPr lang="es-ES" smtClean="0"/>
              <a:pPr/>
              <a:t>13/06/2017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7DE8-643C-489F-86D4-8F9B5D45C92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30547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664-4474-484F-B0AA-77A0AA8C36AC}" type="datetimeFigureOut">
              <a:rPr lang="es-ES" smtClean="0"/>
              <a:pPr/>
              <a:t>13/06/2017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7DE8-643C-489F-86D4-8F9B5D45C92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0849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664-4474-484F-B0AA-77A0AA8C36AC}" type="datetimeFigureOut">
              <a:rPr lang="es-ES" smtClean="0"/>
              <a:pPr/>
              <a:t>13/06/2017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7DE8-643C-489F-86D4-8F9B5D45C92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03553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664-4474-484F-B0AA-77A0AA8C36AC}" type="datetimeFigureOut">
              <a:rPr lang="es-ES" smtClean="0"/>
              <a:pPr/>
              <a:t>13/06/2017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7DE8-643C-489F-86D4-8F9B5D45C92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56197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664-4474-484F-B0AA-77A0AA8C36AC}" type="datetimeFigureOut">
              <a:rPr lang="es-ES" smtClean="0"/>
              <a:pPr/>
              <a:t>13/06/2017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7DE8-643C-489F-86D4-8F9B5D45C92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93981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664-4474-484F-B0AA-77A0AA8C36AC}" type="datetimeFigureOut">
              <a:rPr lang="es-ES" smtClean="0"/>
              <a:pPr/>
              <a:t>13/06/2017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7DE8-643C-489F-86D4-8F9B5D45C92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26092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E664-4474-484F-B0AA-77A0AA8C36AC}" type="datetimeFigureOut">
              <a:rPr lang="es-ES" smtClean="0"/>
              <a:pPr/>
              <a:t>13/06/2017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7DE8-643C-489F-86D4-8F9B5D45C92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93604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E664-4474-484F-B0AA-77A0AA8C36AC}" type="datetimeFigureOut">
              <a:rPr lang="es-ES" smtClean="0"/>
              <a:pPr/>
              <a:t>13/06/2017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7DE8-643C-489F-86D4-8F9B5D45C92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0163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13/06/2017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92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F61EB84-C575-47A0-AF00-3B707AE9914A}"/>
              </a:ext>
            </a:extLst>
          </p:cNvPr>
          <p:cNvSpPr txBox="1"/>
          <p:nvPr/>
        </p:nvSpPr>
        <p:spPr>
          <a:xfrm>
            <a:off x="181154" y="250166"/>
            <a:ext cx="43087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6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ZIUA </a:t>
            </a:r>
            <a:r>
              <a:rPr lang="ro-RO" sz="66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DOMNULUI</a:t>
            </a:r>
            <a:endParaRPr lang="ro-RO" sz="66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78296EC-6DC4-433A-B00F-FA72C50E0AEB}"/>
              </a:ext>
            </a:extLst>
          </p:cNvPr>
          <p:cNvSpPr txBox="1"/>
          <p:nvPr/>
        </p:nvSpPr>
        <p:spPr>
          <a:xfrm>
            <a:off x="7116790" y="3167498"/>
            <a:ext cx="207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smtClean="0">
                <a:solidFill>
                  <a:schemeClr val="bg1">
                    <a:lumMod val="85000"/>
                  </a:schemeClr>
                </a:solidFill>
              </a:rPr>
              <a:t>Studiul 12 pentru 17 iunie 2017</a:t>
            </a:r>
            <a:endParaRPr lang="ro-RO" b="1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421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5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912927"/>
            <a:ext cx="352839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600"/>
              </a:spcBef>
            </a:pPr>
            <a:r>
              <a:rPr lang="ro-RO" sz="3200" b="1" dirty="0" smtClean="0">
                <a:solidFill>
                  <a:srgbClr val="0B2046"/>
                </a:solidFill>
                <a:latin typeface="Comic Sans MS" panose="030F0702030302020204" pitchFamily="66" charset="0"/>
              </a:rPr>
              <a:t>“Deci, fiindcă toate aceste lucruri au să se strice, ce fel de oameni ar trebui să </a:t>
            </a:r>
            <a:r>
              <a:rPr lang="ro-RO" sz="3200" b="1" dirty="0" smtClean="0">
                <a:solidFill>
                  <a:srgbClr val="0B2046"/>
                </a:solidFill>
                <a:latin typeface="Comic Sans MS" panose="030F0702030302020204" pitchFamily="66" charset="0"/>
              </a:rPr>
              <a:t>fiţi </a:t>
            </a:r>
            <a:r>
              <a:rPr lang="ro-RO" sz="3200" b="1" dirty="0" smtClean="0">
                <a:solidFill>
                  <a:srgbClr val="0B2046"/>
                </a:solidFill>
                <a:latin typeface="Comic Sans MS" panose="030F0702030302020204" pitchFamily="66" charset="0"/>
              </a:rPr>
              <a:t>voi, printr-o purtare sfântă </a:t>
            </a:r>
            <a:r>
              <a:rPr lang="ro-RO" sz="3200" b="1" dirty="0" smtClean="0">
                <a:solidFill>
                  <a:srgbClr val="0B2046"/>
                </a:solidFill>
                <a:latin typeface="Comic Sans MS" panose="030F0702030302020204" pitchFamily="66" charset="0"/>
              </a:rPr>
              <a:t>şi </a:t>
            </a:r>
            <a:r>
              <a:rPr lang="ro-RO" sz="3200" b="1" dirty="0" smtClean="0">
                <a:solidFill>
                  <a:srgbClr val="0B2046"/>
                </a:solidFill>
                <a:latin typeface="Comic Sans MS" panose="030F0702030302020204" pitchFamily="66" charset="0"/>
              </a:rPr>
              <a:t>evlavioasă”</a:t>
            </a:r>
          </a:p>
          <a:p>
            <a:pPr algn="ctr" defTabSz="914400">
              <a:spcBef>
                <a:spcPts val="600"/>
              </a:spcBef>
            </a:pPr>
            <a:r>
              <a:rPr lang="ro-RO" sz="2800" b="1" dirty="0" smtClean="0">
                <a:solidFill>
                  <a:srgbClr val="0B2046"/>
                </a:solidFill>
                <a:latin typeface="Comic Sans MS" panose="030F0702030302020204" pitchFamily="66" charset="0"/>
              </a:rPr>
              <a:t>(2 Petru 3:11)</a:t>
            </a:r>
            <a:endParaRPr lang="ro-RO" sz="3200" b="1" dirty="0">
              <a:solidFill>
                <a:srgbClr val="0B204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07" y="0"/>
            <a:ext cx="514189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61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8BECAE7-2A60-4F5C-A5DE-7FD948168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00" cy="44481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2AA99C3-BC94-41AB-9D62-C2C5613C82AD}"/>
              </a:ext>
            </a:extLst>
          </p:cNvPr>
          <p:cNvSpPr txBox="1"/>
          <p:nvPr/>
        </p:nvSpPr>
        <p:spPr>
          <a:xfrm>
            <a:off x="2812212" y="4683591"/>
            <a:ext cx="620239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>
              <a:buClr>
                <a:srgbClr val="4C216D"/>
              </a:buClr>
              <a:buFont typeface="+mj-lt"/>
              <a:buAutoNum type="arabicPeriod"/>
            </a:pPr>
            <a:r>
              <a:rPr lang="ro-RO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Sursa </a:t>
            </a: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autorităţii</a:t>
            </a: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o-RO" sz="2400" b="1" dirty="0" smtClean="0">
                <a:solidFill>
                  <a:srgbClr val="1443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</a:t>
            </a:r>
            <a:r>
              <a:rPr lang="ro-RO" sz="2400" b="1" dirty="0">
                <a:solidFill>
                  <a:srgbClr val="1443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Petru </a:t>
            </a:r>
            <a:r>
              <a:rPr lang="ro-RO" sz="2400" b="1" dirty="0" smtClean="0">
                <a:solidFill>
                  <a:srgbClr val="1443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3:1-2</a:t>
            </a: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342900" indent="-342900">
              <a:buClr>
                <a:srgbClr val="4C216D"/>
              </a:buClr>
              <a:buFont typeface="+mj-lt"/>
              <a:buAutoNum type="arabicPeriod"/>
            </a:pP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Îndoiala. </a:t>
            </a:r>
            <a:r>
              <a:rPr lang="ro-RO" sz="2400" b="1" dirty="0" smtClean="0">
                <a:solidFill>
                  <a:srgbClr val="1443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</a:t>
            </a:r>
            <a:r>
              <a:rPr lang="ro-RO" sz="2400" b="1" dirty="0">
                <a:solidFill>
                  <a:srgbClr val="1443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Petru </a:t>
            </a:r>
            <a:r>
              <a:rPr lang="ro-RO" sz="2400" b="1" dirty="0" smtClean="0">
                <a:solidFill>
                  <a:srgbClr val="1443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3:3-4</a:t>
            </a: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342900" indent="-342900">
              <a:buClr>
                <a:srgbClr val="4C216D"/>
              </a:buClr>
              <a:buFont typeface="+mj-lt"/>
              <a:buAutoNum type="arabicPeriod"/>
            </a:pP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Aşteptarea</a:t>
            </a: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o-RO" sz="2400" b="1" dirty="0" smtClean="0">
                <a:solidFill>
                  <a:srgbClr val="1443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</a:t>
            </a:r>
            <a:r>
              <a:rPr lang="ro-RO" sz="2400" b="1" dirty="0">
                <a:solidFill>
                  <a:srgbClr val="1443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Petru </a:t>
            </a:r>
            <a:r>
              <a:rPr lang="ro-RO" sz="2400" b="1" dirty="0" smtClean="0">
                <a:solidFill>
                  <a:srgbClr val="1443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3:5-10</a:t>
            </a: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342900" indent="-342900">
              <a:buClr>
                <a:srgbClr val="4C216D"/>
              </a:buClr>
              <a:buFont typeface="+mj-lt"/>
              <a:buAutoNum type="arabicPeriod"/>
            </a:pP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Pericolul </a:t>
            </a: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aşteptării</a:t>
            </a: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o-RO" sz="2400" b="1" dirty="0" smtClean="0">
                <a:solidFill>
                  <a:srgbClr val="1443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</a:t>
            </a:r>
            <a:r>
              <a:rPr lang="ro-RO" sz="2400" b="1" dirty="0">
                <a:solidFill>
                  <a:srgbClr val="1443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Petru </a:t>
            </a:r>
            <a:r>
              <a:rPr lang="ro-RO" sz="2400" b="1" dirty="0" smtClean="0">
                <a:solidFill>
                  <a:srgbClr val="1443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3:11-13</a:t>
            </a: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342900" indent="-342900">
              <a:buClr>
                <a:srgbClr val="4C216D"/>
              </a:buClr>
              <a:buFont typeface="+mj-lt"/>
              <a:buAutoNum type="arabicPeriod"/>
            </a:pP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Cum </a:t>
            </a:r>
            <a:r>
              <a:rPr lang="ro-RO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să </a:t>
            </a: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TRĂIM </a:t>
            </a: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aşteptarea</a:t>
            </a: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o-RO" sz="2400" b="1" dirty="0" smtClean="0">
                <a:solidFill>
                  <a:srgbClr val="1443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</a:t>
            </a:r>
            <a:r>
              <a:rPr lang="ro-RO" sz="2400" b="1" dirty="0">
                <a:solidFill>
                  <a:srgbClr val="1443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Petru </a:t>
            </a:r>
            <a:r>
              <a:rPr lang="ro-RO" sz="2400" b="1" dirty="0" smtClean="0">
                <a:solidFill>
                  <a:srgbClr val="1443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3:14-18</a:t>
            </a:r>
            <a:r>
              <a:rPr lang="ro-RO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o-RO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C6FC570-CDFC-48D6-8F98-9E6873FDFCBF}"/>
              </a:ext>
            </a:extLst>
          </p:cNvPr>
          <p:cNvSpPr txBox="1"/>
          <p:nvPr/>
        </p:nvSpPr>
        <p:spPr>
          <a:xfrm>
            <a:off x="-67703" y="0"/>
            <a:ext cx="24020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/>
              <a:t>Ultimul capitol al celei de-a doua epistole a lui Petru este concentrat asupra evenimentului culminant al </a:t>
            </a:r>
            <a:r>
              <a:rPr lang="ro-RO" sz="2400" b="1" dirty="0" smtClean="0"/>
              <a:t>credinţei creştine</a:t>
            </a:r>
            <a:r>
              <a:rPr lang="ro-RO" sz="2400" b="1" dirty="0" smtClean="0"/>
              <a:t>: a </a:t>
            </a:r>
            <a:r>
              <a:rPr lang="ro-RO" sz="2400" b="1" dirty="0"/>
              <a:t>doua venire a lui Hristos.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F6C558-CEA8-4C4D-B04E-71BB250B10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00" y="4448174"/>
            <a:ext cx="2305400" cy="2409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2436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9F4349A-9AA4-4913-8D4E-01035C203545}"/>
              </a:ext>
            </a:extLst>
          </p:cNvPr>
          <p:cNvSpPr/>
          <p:nvPr/>
        </p:nvSpPr>
        <p:spPr>
          <a:xfrm>
            <a:off x="2182483" y="0"/>
            <a:ext cx="656140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400" b="1" dirty="0">
                <a:ln w="10160">
                  <a:solidFill>
                    <a:srgbClr val="69522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SURSA </a:t>
            </a:r>
            <a:r>
              <a:rPr lang="ro-RO" sz="4400" b="1" dirty="0" smtClean="0">
                <a:ln w="10160">
                  <a:solidFill>
                    <a:srgbClr val="69522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AUTORITĂŢII</a:t>
            </a:r>
            <a:endParaRPr lang="ro-RO" sz="4400" b="1" dirty="0">
              <a:ln w="10160">
                <a:solidFill>
                  <a:srgbClr val="695229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93D881AD-6FD9-4C10-9DE9-41A3A5BACA10}"/>
              </a:ext>
            </a:extLst>
          </p:cNvPr>
          <p:cNvSpPr/>
          <p:nvPr/>
        </p:nvSpPr>
        <p:spPr>
          <a:xfrm rot="5400000">
            <a:off x="7662921" y="1080969"/>
            <a:ext cx="2562045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b="1" smtClean="0"/>
              <a:t>2 Petru 3:1-2</a:t>
            </a:r>
            <a:endParaRPr lang="ro-RO" sz="2000" b="1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AD23C1C6-6DE6-4E9E-B653-2E9FD26CDE66}"/>
              </a:ext>
            </a:extLst>
          </p:cNvPr>
          <p:cNvSpPr/>
          <p:nvPr/>
        </p:nvSpPr>
        <p:spPr>
          <a:xfrm>
            <a:off x="2729244" y="739519"/>
            <a:ext cx="5746016" cy="923330"/>
          </a:xfrm>
          <a:prstGeom prst="rect">
            <a:avLst/>
          </a:prstGeom>
          <a:solidFill>
            <a:srgbClr val="C19E5F">
              <a:alpha val="82745"/>
            </a:srgbClr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r>
              <a:rPr lang="ro-RO" b="1" dirty="0" smtClean="0">
                <a:latin typeface="Comic Sans MS" panose="030F0702030302020204" pitchFamily="66" charset="0"/>
              </a:rPr>
              <a:t>“ca să vă </a:t>
            </a:r>
            <a:r>
              <a:rPr lang="ro-RO" b="1" dirty="0" smtClean="0">
                <a:latin typeface="Comic Sans MS" panose="030F0702030302020204" pitchFamily="66" charset="0"/>
              </a:rPr>
              <a:t>amintiţi </a:t>
            </a:r>
            <a:r>
              <a:rPr lang="ro-RO" b="1" dirty="0" smtClean="0">
                <a:latin typeface="Comic Sans MS" panose="030F0702030302020204" pitchFamily="66" charset="0"/>
              </a:rPr>
              <a:t>cuvintele vorbite mai înainte prin </a:t>
            </a:r>
            <a:r>
              <a:rPr lang="ro-RO" b="1" dirty="0" smtClean="0">
                <a:latin typeface="Comic Sans MS" panose="030F0702030302020204" pitchFamily="66" charset="0"/>
              </a:rPr>
              <a:t>sfinţii profeţi şi </a:t>
            </a:r>
            <a:r>
              <a:rPr lang="ro-RO" b="1" dirty="0" smtClean="0">
                <a:latin typeface="Comic Sans MS" panose="030F0702030302020204" pitchFamily="66" charset="0"/>
              </a:rPr>
              <a:t>porunca Domnului </a:t>
            </a:r>
            <a:r>
              <a:rPr lang="ro-RO" b="1" dirty="0" smtClean="0">
                <a:latin typeface="Comic Sans MS" panose="030F0702030302020204" pitchFamily="66" charset="0"/>
              </a:rPr>
              <a:t>şi </a:t>
            </a:r>
            <a:r>
              <a:rPr lang="ro-RO" b="1" dirty="0" smtClean="0">
                <a:latin typeface="Comic Sans MS" panose="030F0702030302020204" pitchFamily="66" charset="0"/>
              </a:rPr>
              <a:t>Mântuitorului, prin apostolii </a:t>
            </a:r>
            <a:r>
              <a:rPr lang="ro-RO" b="1" dirty="0" smtClean="0">
                <a:latin typeface="Comic Sans MS" panose="030F0702030302020204" pitchFamily="66" charset="0"/>
              </a:rPr>
              <a:t>voştri</a:t>
            </a:r>
            <a:r>
              <a:rPr lang="ro-RO" b="1" dirty="0" smtClean="0">
                <a:latin typeface="Comic Sans MS" panose="030F0702030302020204" pitchFamily="66" charset="0"/>
              </a:rPr>
              <a:t>” </a:t>
            </a:r>
            <a:r>
              <a:rPr lang="ro-RO" sz="1600" b="1" dirty="0" smtClean="0">
                <a:latin typeface="Comic Sans MS" panose="030F0702030302020204" pitchFamily="66" charset="0"/>
              </a:rPr>
              <a:t>(2 Petru 3:2)</a:t>
            </a:r>
            <a:endParaRPr lang="ro-RO" sz="1600" b="1" dirty="0"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97D9126E-912A-4DC6-BC53-957F6B40034A}"/>
              </a:ext>
            </a:extLst>
          </p:cNvPr>
          <p:cNvSpPr txBox="1"/>
          <p:nvPr/>
        </p:nvSpPr>
        <p:spPr>
          <a:xfrm>
            <a:off x="11922" y="2360309"/>
            <a:ext cx="8605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Petru prezintă aici sursa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autorităţii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pentru a crede în binecuvântata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speranţă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 celei de-a doua veniri.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Intenţia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ei este să pregătească cititorii să respingă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fabulaţiile falşilor învăţători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cu privire la realitatea acestui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eveniment.</a:t>
            </a:r>
            <a:endParaRPr lang="ro-RO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59D428FC-FB75-47EC-91C2-805F03BD108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904310485"/>
              </p:ext>
            </p:extLst>
          </p:nvPr>
        </p:nvGraphicFramePr>
        <p:xfrm>
          <a:off x="11922" y="3356499"/>
          <a:ext cx="8804274" cy="357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58206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F48259-5499-49DA-857D-34C0EA5E1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graphicEl>
                                              <a:dgm id="{6EF48259-5499-49DA-857D-34C0EA5E1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6EF48259-5499-49DA-857D-34C0EA5E1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6EF48259-5499-49DA-857D-34C0EA5E1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642A93-2249-48D4-B677-A0BD0CE2F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dgm id="{69642A93-2249-48D4-B677-A0BD0CE2F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69642A93-2249-48D4-B677-A0BD0CE2F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69642A93-2249-48D4-B677-A0BD0CE2F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2C14E8C-06DA-4C69-961F-CDD366B6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C2C14E8C-06DA-4C69-961F-CDD366B6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C2C14E8C-06DA-4C69-961F-CDD366B6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graphicEl>
                                              <a:dgm id="{C2C14E8C-06DA-4C69-961F-CDD366B6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C2C14E8C-06DA-4C69-961F-CDD366B6E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926422-1C59-4B09-B3E5-70D0B44E3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graphicEl>
                                              <a:dgm id="{21926422-1C59-4B09-B3E5-70D0B44E3F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graphicEl>
                                              <a:dgm id="{21926422-1C59-4B09-B3E5-70D0B44E3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dgm id="{21926422-1C59-4B09-B3E5-70D0B44E3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57AB5C-D7A2-4044-91F4-08A87DD90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2D57AB5C-D7A2-4044-91F4-08A87DD90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2D57AB5C-D7A2-4044-91F4-08A87DD90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dgm id="{2D57AB5C-D7A2-4044-91F4-08A87DD90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dgm id="{2D57AB5C-D7A2-4044-91F4-08A87DD90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B60B3D-3E84-4C83-80CB-276BE3326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graphicEl>
                                              <a:dgm id="{F9B60B3D-3E84-4C83-80CB-276BE3326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graphicEl>
                                              <a:dgm id="{F9B60B3D-3E84-4C83-80CB-276BE3326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F9B60B3D-3E84-4C83-80CB-276BE3326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Graphic spid="10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3C1313C7-EC6A-45C9-8D8D-07E50F2822FE}"/>
              </a:ext>
            </a:extLst>
          </p:cNvPr>
          <p:cNvSpPr/>
          <p:nvPr/>
        </p:nvSpPr>
        <p:spPr>
          <a:xfrm>
            <a:off x="412033" y="0"/>
            <a:ext cx="8731965" cy="969496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algn="ctr"/>
            <a:r>
              <a:rPr lang="ro-RO" sz="6000" b="1" spc="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ÎNDOIALA</a:t>
            </a:r>
            <a:endParaRPr lang="ro-RO" sz="60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443B57DC-C3BA-4184-87D3-2E57C96458CB}"/>
              </a:ext>
            </a:extLst>
          </p:cNvPr>
          <p:cNvSpPr/>
          <p:nvPr/>
        </p:nvSpPr>
        <p:spPr>
          <a:xfrm rot="16200000">
            <a:off x="-1069045" y="1080967"/>
            <a:ext cx="2562045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b="1" smtClean="0"/>
              <a:t>2 Petru 3:3-4</a:t>
            </a:r>
            <a:endParaRPr lang="ro-RO" sz="2000" b="1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92E46175-BFFA-4014-AB5B-DF65E2B06598}"/>
              </a:ext>
            </a:extLst>
          </p:cNvPr>
          <p:cNvSpPr/>
          <p:nvPr/>
        </p:nvSpPr>
        <p:spPr>
          <a:xfrm>
            <a:off x="655782" y="742048"/>
            <a:ext cx="8156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1B2D3D"/>
                </a:solidFill>
                <a:latin typeface="Comic Sans MS" panose="030F0702030302020204" pitchFamily="66" charset="0"/>
              </a:rPr>
              <a:t>“Cunoscând întâi aceasta, că în zilele din urmă vor veni batjocoritori cu batjocură, umblând potrivit propriilor lor pofte </a:t>
            </a:r>
            <a:r>
              <a:rPr lang="ro-RO" b="1" dirty="0" smtClean="0">
                <a:solidFill>
                  <a:srgbClr val="1B2D3D"/>
                </a:solidFill>
                <a:latin typeface="Comic Sans MS" panose="030F0702030302020204" pitchFamily="66" charset="0"/>
              </a:rPr>
              <a:t>şi </a:t>
            </a:r>
            <a:r>
              <a:rPr lang="ro-RO" b="1" dirty="0" smtClean="0">
                <a:solidFill>
                  <a:srgbClr val="1B2D3D"/>
                </a:solidFill>
                <a:latin typeface="Comic Sans MS" panose="030F0702030302020204" pitchFamily="66" charset="0"/>
              </a:rPr>
              <a:t>spunând: Unde este promisiunea venirii Lui? Pentru că, de când au adormit </a:t>
            </a:r>
            <a:r>
              <a:rPr lang="ro-RO" b="1" dirty="0" smtClean="0">
                <a:solidFill>
                  <a:srgbClr val="1B2D3D"/>
                </a:solidFill>
                <a:latin typeface="Comic Sans MS" panose="030F0702030302020204" pitchFamily="66" charset="0"/>
              </a:rPr>
              <a:t>părinţii</a:t>
            </a:r>
            <a:r>
              <a:rPr lang="ro-RO" b="1" dirty="0" smtClean="0">
                <a:solidFill>
                  <a:srgbClr val="1B2D3D"/>
                </a:solidFill>
                <a:latin typeface="Comic Sans MS" panose="030F0702030302020204" pitchFamily="66" charset="0"/>
              </a:rPr>
              <a:t>, toate rămân </a:t>
            </a:r>
            <a:r>
              <a:rPr lang="ro-RO" b="1" dirty="0" smtClean="0">
                <a:solidFill>
                  <a:srgbClr val="1B2D3D"/>
                </a:solidFill>
                <a:latin typeface="Comic Sans MS" panose="030F0702030302020204" pitchFamily="66" charset="0"/>
              </a:rPr>
              <a:t>aşa </a:t>
            </a:r>
            <a:r>
              <a:rPr lang="ro-RO" b="1" dirty="0" smtClean="0">
                <a:solidFill>
                  <a:srgbClr val="1B2D3D"/>
                </a:solidFill>
                <a:latin typeface="Comic Sans MS" panose="030F0702030302020204" pitchFamily="66" charset="0"/>
              </a:rPr>
              <a:t>cum erau de la începutul </a:t>
            </a:r>
            <a:r>
              <a:rPr lang="ro-RO" b="1" dirty="0" smtClean="0">
                <a:solidFill>
                  <a:srgbClr val="1B2D3D"/>
                </a:solidFill>
                <a:latin typeface="Comic Sans MS" panose="030F0702030302020204" pitchFamily="66" charset="0"/>
              </a:rPr>
              <a:t>creaţiei</a:t>
            </a:r>
            <a:r>
              <a:rPr lang="ro-RO" b="1" dirty="0" smtClean="0">
                <a:solidFill>
                  <a:srgbClr val="1B2D3D"/>
                </a:solidFill>
                <a:latin typeface="Comic Sans MS" panose="030F0702030302020204" pitchFamily="66" charset="0"/>
              </a:rPr>
              <a:t>.” </a:t>
            </a:r>
            <a:r>
              <a:rPr lang="ro-RO" sz="1600" b="1" dirty="0" smtClean="0">
                <a:solidFill>
                  <a:srgbClr val="1B2D3D"/>
                </a:solidFill>
                <a:latin typeface="Comic Sans MS" panose="030F0702030302020204" pitchFamily="66" charset="0"/>
              </a:rPr>
              <a:t>(2 Petru 3:3-4) GBV</a:t>
            </a:r>
            <a:endParaRPr lang="ro-RO" sz="1600" b="1" dirty="0">
              <a:solidFill>
                <a:srgbClr val="1B2D3D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514F3EA1-0400-425D-9B91-98E732C5D105}"/>
              </a:ext>
            </a:extLst>
          </p:cNvPr>
          <p:cNvSpPr txBox="1"/>
          <p:nvPr/>
        </p:nvSpPr>
        <p:spPr>
          <a:xfrm>
            <a:off x="138649" y="2629538"/>
            <a:ext cx="48564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Aceşti </a:t>
            </a:r>
            <a:r>
              <a:rPr lang="ro-RO" sz="2000" b="1" dirty="0" smtClean="0"/>
              <a:t>batjocoritori </a:t>
            </a:r>
            <a:r>
              <a:rPr lang="ro-RO" sz="2000" b="1" dirty="0"/>
              <a:t>umblă după propriile lor plăceri. </a:t>
            </a:r>
            <a:r>
              <a:rPr lang="ro-RO" sz="2000" b="1" dirty="0" smtClean="0"/>
              <a:t>Guvernaţi </a:t>
            </a:r>
            <a:r>
              <a:rPr lang="ro-RO" sz="2000" b="1" dirty="0"/>
              <a:t>de propriile pasiuni, nu </a:t>
            </a:r>
            <a:r>
              <a:rPr lang="ro-RO" sz="2000" b="1" dirty="0" smtClean="0"/>
              <a:t>îşi </a:t>
            </a:r>
            <a:r>
              <a:rPr lang="ro-RO" sz="2000" b="1" dirty="0"/>
              <a:t>pot dori cu ardoare revenirea Aceluia care este neprihănit. </a:t>
            </a:r>
            <a:r>
              <a:rPr lang="ro-RO" sz="2000" b="1" dirty="0" smtClean="0"/>
              <a:t>Aşadar</a:t>
            </a:r>
            <a:r>
              <a:rPr lang="ro-RO" sz="2000" b="1" dirty="0" smtClean="0"/>
              <a:t>, neagă </a:t>
            </a:r>
            <a:r>
              <a:rPr lang="ro-RO" sz="2000" b="1" dirty="0"/>
              <a:t>autenticitatea celei de-a doua </a:t>
            </a:r>
            <a:r>
              <a:rPr lang="ro-RO" sz="2000" b="1" dirty="0" smtClean="0"/>
              <a:t>veniri.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Totuşi</a:t>
            </a:r>
            <a:r>
              <a:rPr lang="ro-RO" sz="2000" b="1" dirty="0"/>
              <a:t>, </a:t>
            </a:r>
            <a:r>
              <a:rPr lang="ro-RO" sz="2000" b="1" dirty="0" smtClean="0"/>
              <a:t>afirmaţia </a:t>
            </a:r>
            <a:r>
              <a:rPr lang="ro-RO" sz="2000" b="1" dirty="0"/>
              <a:t>lor trebuie luată în </a:t>
            </a:r>
            <a:r>
              <a:rPr lang="ro-RO" sz="2000" b="1" dirty="0" smtClean="0"/>
              <a:t>considerare. Nu </a:t>
            </a:r>
            <a:r>
              <a:rPr lang="ro-RO" sz="2000" b="1" dirty="0"/>
              <a:t>este adevărat că timpul trece, oamenii mor </a:t>
            </a:r>
            <a:r>
              <a:rPr lang="ro-RO" sz="2000" b="1" dirty="0" smtClean="0"/>
              <a:t>şi </a:t>
            </a:r>
            <a:r>
              <a:rPr lang="ro-RO" sz="2000" b="1" dirty="0"/>
              <a:t>totul pare la </a:t>
            </a:r>
            <a:r>
              <a:rPr lang="ro-RO" sz="2000" b="1" dirty="0" smtClean="0"/>
              <a:t>fel?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De aici </a:t>
            </a:r>
            <a:r>
              <a:rPr lang="ro-RO" sz="2000" b="1" dirty="0" smtClean="0"/>
              <a:t>importanţa </a:t>
            </a:r>
            <a:r>
              <a:rPr lang="ro-RO" sz="2000" b="1" dirty="0"/>
              <a:t>de a ne încrede în Sursa autorizată, care ne dă </a:t>
            </a:r>
            <a:r>
              <a:rPr lang="ro-RO" sz="2000" b="1" dirty="0" smtClean="0"/>
              <a:t>siguranţa </a:t>
            </a:r>
            <a:r>
              <a:rPr lang="ro-RO" sz="2000" b="1" dirty="0"/>
              <a:t>împlinirii </a:t>
            </a:r>
            <a:r>
              <a:rPr lang="ro-RO" sz="2000" b="1" dirty="0" smtClean="0"/>
              <a:t>promisiunii.</a:t>
            </a:r>
            <a:endParaRPr lang="ro-RO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D41EB4E-B718-4F21-835B-D2135D134B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968" y="2054202"/>
            <a:ext cx="3831965" cy="2580590"/>
          </a:xfrm>
          <a:prstGeom prst="round2DiagRect">
            <a:avLst>
              <a:gd name="adj1" fmla="val 0"/>
              <a:gd name="adj2" fmla="val 1872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252A782-3FA0-4057-B9FF-4F086035DD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174968" y="4721056"/>
            <a:ext cx="3831966" cy="2037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48395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0035047-A91C-45FD-963A-DFB56029F5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909" y="2053310"/>
            <a:ext cx="2553419" cy="191506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8849FCA-0928-4FFC-A7D6-889F11B6934B}"/>
              </a:ext>
            </a:extLst>
          </p:cNvPr>
          <p:cNvSpPr/>
          <p:nvPr/>
        </p:nvSpPr>
        <p:spPr>
          <a:xfrm>
            <a:off x="776377" y="-60382"/>
            <a:ext cx="7964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5400" b="1" spc="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AŞTEPTAREA</a:t>
            </a:r>
            <a:endParaRPr lang="ro-RO" sz="5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2067B6F-D32B-4F60-BD52-3AB1D51633FD}"/>
              </a:ext>
            </a:extLst>
          </p:cNvPr>
          <p:cNvSpPr/>
          <p:nvPr/>
        </p:nvSpPr>
        <p:spPr>
          <a:xfrm rot="5400000">
            <a:off x="7660256" y="1080969"/>
            <a:ext cx="2562045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b="1" dirty="0" smtClean="0"/>
              <a:t>2 Petru 3:5-10</a:t>
            </a:r>
            <a:endParaRPr lang="ro-RO" sz="20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54197AA5-1AD6-4C40-B739-CECBDB530BE5}"/>
              </a:ext>
            </a:extLst>
          </p:cNvPr>
          <p:cNvSpPr/>
          <p:nvPr/>
        </p:nvSpPr>
        <p:spPr>
          <a:xfrm>
            <a:off x="286603" y="769441"/>
            <a:ext cx="8400197" cy="646331"/>
          </a:xfrm>
          <a:prstGeom prst="rect">
            <a:avLst/>
          </a:prstGeom>
          <a:effectLst>
            <a:glow rad="127000">
              <a:schemeClr val="tx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FFFF66"/>
                </a:solidFill>
                <a:effectLst>
                  <a:glow rad="127000">
                    <a:schemeClr val="tx1">
                      <a:alpha val="71000"/>
                    </a:schemeClr>
                  </a:glow>
                </a:effectLst>
                <a:latin typeface="Comic Sans MS" panose="030F0702030302020204" pitchFamily="66" charset="0"/>
              </a:rPr>
              <a:t>“Dar să nu vă fie ascuns acest lucru, </a:t>
            </a:r>
            <a:r>
              <a:rPr lang="ro-RO" b="1" dirty="0" smtClean="0">
                <a:solidFill>
                  <a:srgbClr val="FFFF66"/>
                </a:solidFill>
                <a:effectLst>
                  <a:glow rad="127000">
                    <a:schemeClr val="tx1">
                      <a:alpha val="71000"/>
                    </a:schemeClr>
                  </a:glow>
                </a:effectLst>
                <a:latin typeface="Comic Sans MS" panose="030F0702030302020204" pitchFamily="66" charset="0"/>
              </a:rPr>
              <a:t>preaiubiţilor</a:t>
            </a:r>
            <a:r>
              <a:rPr lang="ro-RO" b="1" dirty="0" smtClean="0">
                <a:solidFill>
                  <a:srgbClr val="FFFF66"/>
                </a:solidFill>
                <a:effectLst>
                  <a:glow rad="127000">
                    <a:schemeClr val="tx1">
                      <a:alpha val="71000"/>
                    </a:schemeClr>
                  </a:glow>
                </a:effectLst>
                <a:latin typeface="Comic Sans MS" panose="030F0702030302020204" pitchFamily="66" charset="0"/>
              </a:rPr>
              <a:t>, că, înaintea Domnului, o zi este ca o mie de ani </a:t>
            </a:r>
            <a:r>
              <a:rPr lang="ro-RO" b="1" dirty="0" smtClean="0">
                <a:solidFill>
                  <a:srgbClr val="FFFF66"/>
                </a:solidFill>
                <a:effectLst>
                  <a:glow rad="127000">
                    <a:schemeClr val="tx1">
                      <a:alpha val="71000"/>
                    </a:schemeClr>
                  </a:glow>
                </a:effectLst>
                <a:latin typeface="Comic Sans MS" panose="030F0702030302020204" pitchFamily="66" charset="0"/>
              </a:rPr>
              <a:t>şi </a:t>
            </a:r>
            <a:r>
              <a:rPr lang="ro-RO" b="1" dirty="0" smtClean="0">
                <a:solidFill>
                  <a:srgbClr val="FFFF66"/>
                </a:solidFill>
                <a:effectLst>
                  <a:glow rad="127000">
                    <a:schemeClr val="tx1">
                      <a:alpha val="71000"/>
                    </a:schemeClr>
                  </a:glow>
                </a:effectLst>
                <a:latin typeface="Comic Sans MS" panose="030F0702030302020204" pitchFamily="66" charset="0"/>
              </a:rPr>
              <a:t>o mie de ani, ca o zi.” </a:t>
            </a:r>
            <a:r>
              <a:rPr lang="ro-RO" sz="1600" b="1" dirty="0" smtClean="0">
                <a:solidFill>
                  <a:srgbClr val="FFFF66"/>
                </a:solidFill>
                <a:effectLst>
                  <a:glow rad="127000">
                    <a:schemeClr val="tx1">
                      <a:alpha val="71000"/>
                    </a:schemeClr>
                  </a:glow>
                </a:effectLst>
                <a:latin typeface="Comic Sans MS" panose="030F0702030302020204" pitchFamily="66" charset="0"/>
              </a:rPr>
              <a:t>(2 Petru 3:8) GBV</a:t>
            </a:r>
            <a:endParaRPr lang="ro-RO" b="1" dirty="0">
              <a:solidFill>
                <a:srgbClr val="FFFF66"/>
              </a:solidFill>
              <a:effectLst>
                <a:glow rad="127000">
                  <a:schemeClr val="tx1">
                    <a:alpha val="71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5CD59046-BA37-44B3-B1DB-DB1ECD06973F}"/>
              </a:ext>
            </a:extLst>
          </p:cNvPr>
          <p:cNvSpPr/>
          <p:nvPr/>
        </p:nvSpPr>
        <p:spPr>
          <a:xfrm>
            <a:off x="1068656" y="1637706"/>
            <a:ext cx="7182508" cy="646331"/>
          </a:xfrm>
          <a:prstGeom prst="rect">
            <a:avLst/>
          </a:prstGeom>
          <a:effectLst>
            <a:glow rad="127000">
              <a:schemeClr val="tx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FFFF66"/>
                </a:solidFill>
                <a:effectLst>
                  <a:glow rad="127000">
                    <a:schemeClr val="tx1">
                      <a:alpha val="71000"/>
                    </a:schemeClr>
                  </a:glow>
                </a:effectLst>
                <a:latin typeface="Comic Sans MS" panose="030F0702030302020204" pitchFamily="66" charset="0"/>
              </a:rPr>
              <a:t>“Căci înaintea Ta, o mie de ani sunt ca ziua de ieri, care a trecut, </a:t>
            </a:r>
            <a:r>
              <a:rPr lang="ro-RO" b="1" dirty="0" smtClean="0">
                <a:solidFill>
                  <a:srgbClr val="FFFF66"/>
                </a:solidFill>
                <a:effectLst>
                  <a:glow rad="127000">
                    <a:schemeClr val="tx1">
                      <a:alpha val="71000"/>
                    </a:schemeClr>
                  </a:glow>
                </a:effectLst>
                <a:latin typeface="Comic Sans MS" panose="030F0702030302020204" pitchFamily="66" charset="0"/>
              </a:rPr>
              <a:t>şi </a:t>
            </a:r>
            <a:r>
              <a:rPr lang="ro-RO" b="1" dirty="0" smtClean="0">
                <a:solidFill>
                  <a:srgbClr val="FFFF66"/>
                </a:solidFill>
                <a:effectLst>
                  <a:glow rad="127000">
                    <a:schemeClr val="tx1">
                      <a:alpha val="71000"/>
                    </a:schemeClr>
                  </a:glow>
                </a:effectLst>
                <a:latin typeface="Comic Sans MS" panose="030F0702030302020204" pitchFamily="66" charset="0"/>
              </a:rPr>
              <a:t>ca o strajă din noapte.” </a:t>
            </a:r>
            <a:r>
              <a:rPr lang="ro-RO" sz="1600" b="1" dirty="0" smtClean="0">
                <a:solidFill>
                  <a:srgbClr val="FFFF66"/>
                </a:solidFill>
                <a:effectLst>
                  <a:glow rad="127000">
                    <a:schemeClr val="tx1">
                      <a:alpha val="71000"/>
                    </a:schemeClr>
                  </a:glow>
                </a:effectLst>
                <a:latin typeface="Comic Sans MS" panose="030F0702030302020204" pitchFamily="66" charset="0"/>
              </a:rPr>
              <a:t>(Psalmii 90:4)</a:t>
            </a:r>
            <a:endParaRPr lang="ro-RO" sz="1600" b="1" dirty="0">
              <a:solidFill>
                <a:srgbClr val="FFFF66"/>
              </a:solidFill>
              <a:effectLst>
                <a:glow rad="127000">
                  <a:schemeClr val="tx1">
                    <a:alpha val="71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CBB44A0-C904-4FBD-9C04-D2D9FE57CFB5}"/>
              </a:ext>
            </a:extLst>
          </p:cNvPr>
          <p:cNvSpPr txBox="1"/>
          <p:nvPr/>
        </p:nvSpPr>
        <p:spPr>
          <a:xfrm>
            <a:off x="3890512" y="2332861"/>
            <a:ext cx="505076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Cu adevărat a rămas totul la fel ca în ziua </a:t>
            </a:r>
            <a:r>
              <a:rPr lang="ro-RO" sz="2000" b="1" dirty="0" smtClean="0"/>
              <a:t>Creaţiunii</a:t>
            </a:r>
            <a:r>
              <a:rPr lang="ro-RO" sz="2000" b="1" dirty="0" smtClean="0"/>
              <a:t>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Nu. Potopul </a:t>
            </a:r>
            <a:r>
              <a:rPr lang="ro-RO" sz="2000" b="1" dirty="0"/>
              <a:t>este dovada clară a marilor schimbări care au avut loc pe Pământ din cauza </a:t>
            </a:r>
            <a:r>
              <a:rPr lang="ro-RO" sz="2000" b="1" dirty="0" smtClean="0"/>
              <a:t>răutăţii </a:t>
            </a:r>
            <a:r>
              <a:rPr lang="ro-RO" sz="2000" b="1" dirty="0"/>
              <a:t>omului.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La fel ca atunci când Dumnezeu a distrus Pământul cu apă, are pregătit foc pentru a-l distruge din nou </a:t>
            </a:r>
            <a:r>
              <a:rPr lang="ro-RO" sz="2000" b="1" dirty="0" smtClean="0"/>
              <a:t>(v. 5-6).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De </a:t>
            </a:r>
            <a:r>
              <a:rPr lang="ro-RO" sz="2000" b="1" dirty="0"/>
              <a:t>ce întârzie atunci să facă acest </a:t>
            </a:r>
            <a:r>
              <a:rPr lang="ro-RO" sz="2000" b="1" dirty="0" smtClean="0"/>
              <a:t>lucru?</a:t>
            </a:r>
            <a:endParaRPr lang="ro-RO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3A7BE10A-3D85-400D-A962-9DC0028313EF}"/>
              </a:ext>
            </a:extLst>
          </p:cNvPr>
          <p:cNvSpPr txBox="1"/>
          <p:nvPr/>
        </p:nvSpPr>
        <p:spPr>
          <a:xfrm>
            <a:off x="1120412" y="5474179"/>
            <a:ext cx="4522909" cy="1323439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Din perspectiva lui Dumnezeu, nu este întârziere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(v. 8).</a:t>
            </a:r>
          </a:p>
          <a:p>
            <a:pPr marL="342900" indent="-342900">
              <a:buFont typeface="+mj-lt"/>
              <a:buAutoNum type="arabicParenR"/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El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este răbdător cu noi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ne dă timp ca să ne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pocăim (v. 9).</a:t>
            </a:r>
            <a:endParaRPr lang="ro-RO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9" name="Diagrama de flujo: documento 8">
            <a:extLst>
              <a:ext uri="{FF2B5EF4-FFF2-40B4-BE49-F238E27FC236}">
                <a16:creationId xmlns="" xmlns:a16="http://schemas.microsoft.com/office/drawing/2014/main" id="{D1A1AE9D-30BB-496D-8B94-DE2D7FB2D4B0}"/>
              </a:ext>
            </a:extLst>
          </p:cNvPr>
          <p:cNvSpPr/>
          <p:nvPr/>
        </p:nvSpPr>
        <p:spPr>
          <a:xfrm>
            <a:off x="5643321" y="5661213"/>
            <a:ext cx="3476445" cy="1070134"/>
          </a:xfrm>
          <a:prstGeom prst="flowChartDocument">
            <a:avLst/>
          </a:prstGeom>
          <a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FFFF66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“Dar ziua Domnului va veni ca un </a:t>
            </a:r>
            <a:r>
              <a:rPr lang="ro-RO" b="1" dirty="0" smtClean="0">
                <a:solidFill>
                  <a:srgbClr val="FFFF66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hoţ” </a:t>
            </a:r>
            <a:r>
              <a:rPr lang="ro-RO" sz="1400" b="1" dirty="0" smtClean="0">
                <a:solidFill>
                  <a:srgbClr val="FFFF66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(2 Petru 3:10)</a:t>
            </a:r>
          </a:p>
          <a:p>
            <a:pPr algn="ctr"/>
            <a:endParaRPr lang="ro-RO" sz="1400" b="1" dirty="0">
              <a:solidFill>
                <a:srgbClr val="FFFF66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4315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uiExpand="1" build="p"/>
      <p:bldP spid="8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7F6C0D8-0DEF-4157-AE29-B90D9076B66C}"/>
              </a:ext>
            </a:extLst>
          </p:cNvPr>
          <p:cNvSpPr/>
          <p:nvPr/>
        </p:nvSpPr>
        <p:spPr>
          <a:xfrm>
            <a:off x="1" y="0"/>
            <a:ext cx="87339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PERICOLUL </a:t>
            </a:r>
            <a:r>
              <a:rPr lang="ro-RO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AŞTEPTĂRII</a:t>
            </a:r>
            <a:endParaRPr lang="ro-RO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C8F34A5F-CA00-46E1-9711-C828F812FCD0}"/>
              </a:ext>
            </a:extLst>
          </p:cNvPr>
          <p:cNvSpPr/>
          <p:nvPr/>
        </p:nvSpPr>
        <p:spPr>
          <a:xfrm rot="5400000">
            <a:off x="7652964" y="1091285"/>
            <a:ext cx="2562045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b="1" smtClean="0"/>
              <a:t>2 Petru 3:11-13</a:t>
            </a:r>
            <a:endParaRPr lang="ro-RO" sz="2000" b="1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5A02A99-0F01-4B79-BC9D-D4067AE4754E}"/>
              </a:ext>
            </a:extLst>
          </p:cNvPr>
          <p:cNvSpPr/>
          <p:nvPr/>
        </p:nvSpPr>
        <p:spPr>
          <a:xfrm>
            <a:off x="621730" y="701825"/>
            <a:ext cx="7765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FFA3A3"/>
                </a:solidFill>
                <a:latin typeface="Comic Sans MS" panose="030F0702030302020204" pitchFamily="66" charset="0"/>
              </a:rPr>
              <a:t>“Toate acestea deci urmând să fie descompuse, ce fel de oameni trebuie să </a:t>
            </a:r>
            <a:r>
              <a:rPr lang="ro-RO" b="1" dirty="0" smtClean="0">
                <a:solidFill>
                  <a:srgbClr val="FFA3A3"/>
                </a:solidFill>
                <a:latin typeface="Comic Sans MS" panose="030F0702030302020204" pitchFamily="66" charset="0"/>
              </a:rPr>
              <a:t>fiţi </a:t>
            </a:r>
            <a:r>
              <a:rPr lang="ro-RO" b="1" dirty="0" smtClean="0">
                <a:solidFill>
                  <a:srgbClr val="FFA3A3"/>
                </a:solidFill>
                <a:latin typeface="Comic Sans MS" panose="030F0702030302020204" pitchFamily="66" charset="0"/>
              </a:rPr>
              <a:t>voi, în purtare sfântă </a:t>
            </a:r>
            <a:r>
              <a:rPr lang="ro-RO" b="1" dirty="0" smtClean="0">
                <a:solidFill>
                  <a:srgbClr val="FFA3A3"/>
                </a:solidFill>
                <a:latin typeface="Comic Sans MS" panose="030F0702030302020204" pitchFamily="66" charset="0"/>
              </a:rPr>
              <a:t>şi </a:t>
            </a:r>
            <a:r>
              <a:rPr lang="ro-RO" b="1" dirty="0" smtClean="0">
                <a:solidFill>
                  <a:srgbClr val="FFA3A3"/>
                </a:solidFill>
                <a:latin typeface="Comic Sans MS" panose="030F0702030302020204" pitchFamily="66" charset="0"/>
              </a:rPr>
              <a:t>evlavie, </a:t>
            </a:r>
            <a:r>
              <a:rPr lang="ro-RO" b="1" dirty="0" smtClean="0">
                <a:solidFill>
                  <a:srgbClr val="FFA3A3"/>
                </a:solidFill>
                <a:latin typeface="Comic Sans MS" panose="030F0702030302020204" pitchFamily="66" charset="0"/>
              </a:rPr>
              <a:t>aşteptând şi </a:t>
            </a:r>
            <a:r>
              <a:rPr lang="ro-RO" b="1" dirty="0" smtClean="0">
                <a:solidFill>
                  <a:srgbClr val="FFA3A3"/>
                </a:solidFill>
                <a:latin typeface="Comic Sans MS" panose="030F0702030302020204" pitchFamily="66" charset="0"/>
              </a:rPr>
              <a:t>grăbind venirea zilei lui Dumnezeu…” </a:t>
            </a:r>
            <a:r>
              <a:rPr lang="ro-RO" sz="1600" b="1" dirty="0" smtClean="0">
                <a:solidFill>
                  <a:srgbClr val="FFA3A3"/>
                </a:solidFill>
                <a:latin typeface="Comic Sans MS" panose="030F0702030302020204" pitchFamily="66" charset="0"/>
              </a:rPr>
              <a:t>(2 Petru 3:11-12 GBV)</a:t>
            </a:r>
            <a:endParaRPr lang="ro-RO" b="1" dirty="0">
              <a:solidFill>
                <a:srgbClr val="FFA3A3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7A9421A-F948-49AF-AA45-E57692E2DF91}"/>
              </a:ext>
            </a:extLst>
          </p:cNvPr>
          <p:cNvSpPr txBox="1"/>
          <p:nvPr/>
        </p:nvSpPr>
        <p:spPr>
          <a:xfrm>
            <a:off x="2225616" y="1787533"/>
            <a:ext cx="634904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Ce legătură are A Doua Venire cu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viaţa </a:t>
            </a:r>
            <a:r>
              <a:rPr lang="ro-RO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mea de zi cu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zi?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Aşteptarea </a:t>
            </a:r>
            <a:r>
              <a:rPr lang="ro-RO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ne poate determina câteva atitudini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periculoase:</a:t>
            </a:r>
            <a:endParaRPr lang="ro-RO" sz="2000" b="1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BCB19B0B-D16C-44E1-8E3C-19C7D0ED0A3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336700062"/>
              </p:ext>
            </p:extLst>
          </p:nvPr>
        </p:nvGraphicFramePr>
        <p:xfrm>
          <a:off x="1505940" y="2494678"/>
          <a:ext cx="8466196" cy="331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371E5BC-E375-41E5-9495-4A755B6E85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09" y="1787533"/>
            <a:ext cx="1616529" cy="18557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6B06A9E-173D-4A2C-8185-51420F3239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0" y="3805686"/>
            <a:ext cx="2078966" cy="138597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5B8134BA-6989-420E-8DD8-EEE4671B70F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0" y="5354041"/>
            <a:ext cx="2078966" cy="138597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8B43578-A8C2-4C76-A3AE-9E3ABA63DAF8}"/>
              </a:ext>
            </a:extLst>
          </p:cNvPr>
          <p:cNvSpPr txBox="1"/>
          <p:nvPr/>
        </p:nvSpPr>
        <p:spPr>
          <a:xfrm>
            <a:off x="2851659" y="5814027"/>
            <a:ext cx="5973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De aceea, Petru ne invită să grăbim revenirea lui Isus, concentrându-ne toate energiile în răspândirea Evangheliei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trăirea unei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vieţi </a:t>
            </a:r>
            <a:r>
              <a:rPr lang="ro-RO" sz="2000" b="1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sfinte. </a:t>
            </a:r>
          </a:p>
        </p:txBody>
      </p:sp>
    </p:spTree>
    <p:extLst>
      <p:ext uri="{BB962C8B-B14F-4D97-AF65-F5344CB8AC3E}">
        <p14:creationId xmlns="" xmlns:p14="http://schemas.microsoft.com/office/powerpoint/2010/main" val="1409447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8CB4C-ABBA-4843-A588-44ACDF800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B1E8CB4C-ABBA-4843-A588-44ACDF800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18527D-A7CE-4BB9-ACF2-727D718D6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718527D-A7CE-4BB9-ACF2-727D718D6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9186AD-38F2-475F-B531-08371C054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7D9186AD-38F2-475F-B531-08371C054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A73340-1CB8-4F86-AD1E-332B7FEB1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25A73340-1CB8-4F86-AD1E-332B7FEB1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uild="p"/>
      <p:bldGraphic spid="3" grpId="0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3215A8F-A3A0-4786-A6FE-5B057FE3E667}"/>
              </a:ext>
            </a:extLst>
          </p:cNvPr>
          <p:cNvSpPr/>
          <p:nvPr/>
        </p:nvSpPr>
        <p:spPr>
          <a:xfrm>
            <a:off x="400111" y="-86260"/>
            <a:ext cx="6751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dirty="0">
                <a:ln w="0"/>
                <a:solidFill>
                  <a:srgbClr val="D8AEAC"/>
                </a:solidFill>
                <a:effectLst>
                  <a:outerShdw blurRad="50800" dist="38100" dir="10800000" algn="r" rotWithShape="0">
                    <a:schemeClr val="bg1"/>
                  </a:outerShdw>
                </a:effectLst>
              </a:rPr>
              <a:t>CUM SĂ TRĂIM </a:t>
            </a:r>
            <a:r>
              <a:rPr lang="ro-RO" sz="4400" dirty="0" smtClean="0">
                <a:ln w="0"/>
                <a:solidFill>
                  <a:srgbClr val="D8AEAC"/>
                </a:solidFill>
                <a:effectLst>
                  <a:outerShdw blurRad="50800" dist="38100" dir="10800000" algn="r" rotWithShape="0">
                    <a:schemeClr val="bg1"/>
                  </a:outerShdw>
                </a:effectLst>
              </a:rPr>
              <a:t>AŞTEPTAREA</a:t>
            </a:r>
            <a:endParaRPr lang="ro-RO" sz="4400" dirty="0">
              <a:ln w="0"/>
              <a:solidFill>
                <a:srgbClr val="D8AEAC"/>
              </a:solidFill>
              <a:effectLst>
                <a:outerShdw blurRad="50800" dist="38100" dir="10800000" algn="r" rotWithShape="0">
                  <a:schemeClr val="bg1"/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0F3B4619-3225-4230-9169-2A0D79A64D97}"/>
              </a:ext>
            </a:extLst>
          </p:cNvPr>
          <p:cNvSpPr/>
          <p:nvPr/>
        </p:nvSpPr>
        <p:spPr>
          <a:xfrm rot="16200000">
            <a:off x="-1069045" y="1080967"/>
            <a:ext cx="2562045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b="1" smtClean="0"/>
              <a:t>2 Petru 3:14-18</a:t>
            </a:r>
            <a:endParaRPr lang="ro-RO" sz="2000" b="1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676C6469-129C-4204-8C3A-FD50E760C10F}"/>
              </a:ext>
            </a:extLst>
          </p:cNvPr>
          <p:cNvSpPr/>
          <p:nvPr/>
        </p:nvSpPr>
        <p:spPr>
          <a:xfrm>
            <a:off x="681489" y="819357"/>
            <a:ext cx="6124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E6D4B4"/>
                </a:solidFill>
                <a:latin typeface="Comic Sans MS" panose="030F0702030302020204" pitchFamily="66" charset="0"/>
              </a:rPr>
              <a:t>“De aceea, prea </a:t>
            </a:r>
            <a:r>
              <a:rPr lang="ro-RO" b="1" dirty="0" smtClean="0">
                <a:solidFill>
                  <a:srgbClr val="E6D4B4"/>
                </a:solidFill>
                <a:latin typeface="Comic Sans MS" panose="030F0702030302020204" pitchFamily="66" charset="0"/>
              </a:rPr>
              <a:t>iubiţilor</a:t>
            </a:r>
            <a:r>
              <a:rPr lang="ro-RO" b="1" dirty="0" smtClean="0">
                <a:solidFill>
                  <a:srgbClr val="E6D4B4"/>
                </a:solidFill>
                <a:latin typeface="Comic Sans MS" panose="030F0702030302020204" pitchFamily="66" charset="0"/>
              </a:rPr>
              <a:t>, fiindcă </a:t>
            </a:r>
            <a:r>
              <a:rPr lang="ro-RO" b="1" dirty="0" smtClean="0">
                <a:solidFill>
                  <a:srgbClr val="E6D4B4"/>
                </a:solidFill>
                <a:latin typeface="Comic Sans MS" panose="030F0702030302020204" pitchFamily="66" charset="0"/>
              </a:rPr>
              <a:t>aşteptaţi </a:t>
            </a:r>
            <a:r>
              <a:rPr lang="ro-RO" b="1" dirty="0" smtClean="0">
                <a:solidFill>
                  <a:srgbClr val="E6D4B4"/>
                </a:solidFill>
                <a:latin typeface="Comic Sans MS" panose="030F0702030302020204" pitchFamily="66" charset="0"/>
              </a:rPr>
              <a:t>aceste lucruri, </a:t>
            </a:r>
            <a:r>
              <a:rPr lang="ro-RO" b="1" dirty="0" smtClean="0">
                <a:solidFill>
                  <a:srgbClr val="E6D4B4"/>
                </a:solidFill>
                <a:latin typeface="Comic Sans MS" panose="030F0702030302020204" pitchFamily="66" charset="0"/>
              </a:rPr>
              <a:t>siliţi-vă </a:t>
            </a:r>
            <a:r>
              <a:rPr lang="ro-RO" b="1" dirty="0" smtClean="0">
                <a:solidFill>
                  <a:srgbClr val="E6D4B4"/>
                </a:solidFill>
                <a:latin typeface="Comic Sans MS" panose="030F0702030302020204" pitchFamily="66" charset="0"/>
              </a:rPr>
              <a:t>să </a:t>
            </a:r>
            <a:r>
              <a:rPr lang="ro-RO" b="1" dirty="0" smtClean="0">
                <a:solidFill>
                  <a:srgbClr val="E6D4B4"/>
                </a:solidFill>
                <a:latin typeface="Comic Sans MS" panose="030F0702030302020204" pitchFamily="66" charset="0"/>
              </a:rPr>
              <a:t>fiţi găsiţi </a:t>
            </a:r>
            <a:r>
              <a:rPr lang="ro-RO" b="1" dirty="0" smtClean="0">
                <a:solidFill>
                  <a:srgbClr val="E6D4B4"/>
                </a:solidFill>
                <a:latin typeface="Comic Sans MS" panose="030F0702030302020204" pitchFamily="66" charset="0"/>
              </a:rPr>
              <a:t>înaintea Lui fără prihană, fără vină, </a:t>
            </a:r>
            <a:r>
              <a:rPr lang="ro-RO" b="1" dirty="0" smtClean="0">
                <a:solidFill>
                  <a:srgbClr val="E6D4B4"/>
                </a:solidFill>
                <a:latin typeface="Comic Sans MS" panose="030F0702030302020204" pitchFamily="66" charset="0"/>
              </a:rPr>
              <a:t>şi </a:t>
            </a:r>
            <a:r>
              <a:rPr lang="ro-RO" b="1" dirty="0" smtClean="0">
                <a:solidFill>
                  <a:srgbClr val="E6D4B4"/>
                </a:solidFill>
                <a:latin typeface="Comic Sans MS" panose="030F0702030302020204" pitchFamily="66" charset="0"/>
              </a:rPr>
              <a:t>în pace.” </a:t>
            </a:r>
            <a:r>
              <a:rPr lang="ro-RO" sz="1600" b="1" dirty="0" smtClean="0">
                <a:solidFill>
                  <a:srgbClr val="E6D4B4"/>
                </a:solidFill>
                <a:latin typeface="Comic Sans MS" panose="030F0702030302020204" pitchFamily="66" charset="0"/>
              </a:rPr>
              <a:t>(2 Petru 3:14)</a:t>
            </a:r>
            <a:endParaRPr lang="ro-RO" b="1" dirty="0">
              <a:solidFill>
                <a:srgbClr val="E6D4B4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6E30A3F-29E6-4A89-9A82-EE9456636703}"/>
              </a:ext>
            </a:extLst>
          </p:cNvPr>
          <p:cNvSpPr txBox="1"/>
          <p:nvPr/>
        </p:nvSpPr>
        <p:spPr>
          <a:xfrm>
            <a:off x="836761" y="2008047"/>
            <a:ext cx="4261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Petru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îşi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încheie epistola cu trei avertizări de care fiecare dintre noi ar trebui să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ţinem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seama:</a:t>
            </a:r>
            <a:endParaRPr lang="ro-RO" sz="2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662D884-C355-45B1-9B6C-F8B495146ABC}"/>
              </a:ext>
            </a:extLst>
          </p:cNvPr>
          <p:cNvSpPr txBox="1"/>
          <p:nvPr/>
        </p:nvSpPr>
        <p:spPr>
          <a:xfrm>
            <a:off x="681489" y="3145388"/>
            <a:ext cx="47639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6D4B4"/>
              </a:buClr>
              <a:buFont typeface="+mj-lt"/>
              <a:buAutoNum type="arabicPeriod"/>
            </a:pP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Să ne dăm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silinţa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să fim în pace cu Dumnezeu, prin meritele lui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Hristos</a:t>
            </a:r>
            <a:b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(v. 14-15).</a:t>
            </a:r>
          </a:p>
          <a:p>
            <a:pPr marL="342900" indent="-342900">
              <a:spcBef>
                <a:spcPts val="600"/>
              </a:spcBef>
              <a:buClr>
                <a:srgbClr val="E6D4B4"/>
              </a:buClr>
              <a:buFont typeface="+mj-lt"/>
              <a:buAutoNum type="arabicPeriod"/>
            </a:pP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Să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nu căutăm în scrierile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profeţilor</a:t>
            </a: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sau în scrisorile lui Pavel, scuze ca să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păcătuim (v. 15-16).</a:t>
            </a:r>
          </a:p>
          <a:p>
            <a:pPr marL="342900" indent="-342900">
              <a:spcBef>
                <a:spcPts val="600"/>
              </a:spcBef>
              <a:buClr>
                <a:srgbClr val="E6D4B4"/>
              </a:buClr>
              <a:buFont typeface="+mj-lt"/>
              <a:buAutoNum type="arabicPeriod"/>
            </a:pP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Să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nu fim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târâţi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“rătăcirea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acestor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nelegiuiţi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”, ci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să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creştem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în har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şi cunoaşterea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lui Isus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Hristos.</a:t>
            </a:r>
            <a:endParaRPr lang="ro-RO" sz="2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921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EC804714-AF50-4DEC-81B8-CB53654BF1F5}"/>
              </a:ext>
            </a:extLst>
          </p:cNvPr>
          <p:cNvSpPr/>
          <p:nvPr/>
        </p:nvSpPr>
        <p:spPr>
          <a:xfrm>
            <a:off x="707363" y="538542"/>
            <a:ext cx="7798279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spcBef>
                <a:spcPts val="600"/>
              </a:spcBef>
            </a:pP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“Sfârşitul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tuturor lucrurilor se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apropie. Ceea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 am făcut nu poate pune punct lucrării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noastre. Căpitanul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Mântuirii noastre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spune: “Înainte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 Vine noaptea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şi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nimeni nu poate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lucra”. Trebuie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să ne mărim constant utilitatea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Vieţile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noastre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trebuie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să fie totdeauna sub puterea lui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Hristos. Lămpile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noastre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trebuie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să ardă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continuu... Cel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care se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aşează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într-un loc de unde poate fi luminat de Dumnezeu, avansează de la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întuneric parţial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până la plinătatea strălucirii amiezii. </a:t>
            </a:r>
          </a:p>
          <a:p>
            <a:pPr indent="363538" algn="just">
              <a:spcBef>
                <a:spcPts val="600"/>
              </a:spcBef>
            </a:pP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Trebuie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să punem la lucru fiecare nerv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şi muşchi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Spiritual... Dumnezeu... nu doreşte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să rămânem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începători. El doreşte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 să atingem treapta cea mai înaltă a scării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şi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să trecem de acolo în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Împărăţia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Domnului 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şi 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Mântuitorului nostru Isus Hristos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</a:t>
            </a:r>
            <a:endParaRPr lang="ro-RO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73019C9-4BDA-4D29-BB77-A8779C202810}"/>
              </a:ext>
            </a:extLst>
          </p:cNvPr>
          <p:cNvSpPr txBox="1"/>
          <p:nvPr/>
        </p:nvSpPr>
        <p:spPr>
          <a:xfrm>
            <a:off x="4650922" y="6107435"/>
            <a:ext cx="3802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dirty="0" smtClean="0"/>
              <a:t>E.G.W. (Dumnezeu </a:t>
            </a:r>
            <a:r>
              <a:rPr lang="ro-RO" sz="1600" b="1" dirty="0"/>
              <a:t>ne </a:t>
            </a:r>
            <a:r>
              <a:rPr lang="ro-RO" sz="1600" b="1" dirty="0" smtClean="0"/>
              <a:t>îngrijeşte, 18 aprilie)</a:t>
            </a:r>
            <a:endParaRPr lang="ro-RO" sz="1600" b="1" dirty="0"/>
          </a:p>
        </p:txBody>
      </p:sp>
    </p:spTree>
    <p:extLst>
      <p:ext uri="{BB962C8B-B14F-4D97-AF65-F5344CB8AC3E}">
        <p14:creationId xmlns="" xmlns:p14="http://schemas.microsoft.com/office/powerpoint/2010/main" val="3973548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890</Words>
  <Application>Microsoft Office PowerPoint</Application>
  <PresentationFormat>Expunere pe ecran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12 - Ziua Domnului</dc:title>
  <dc:subject>Studiu Biblic, Trim. II, 2017 – Invataturi din epistolele lui Petru</dc:subject>
  <dc:creator>Sergio Fustero Carreras</dc:creator>
  <cp:keywords>http://www.fustero.net/es/index_ro.php</cp:keywords>
  <cp:lastModifiedBy>isj</cp:lastModifiedBy>
  <cp:revision>76</cp:revision>
  <dcterms:created xsi:type="dcterms:W3CDTF">2017-06-04T15:55:57Z</dcterms:created>
  <dcterms:modified xsi:type="dcterms:W3CDTF">2017-06-13T07:05:34Z</dcterms:modified>
</cp:coreProperties>
</file>