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4" r:id="rId4"/>
    <p:sldId id="257" r:id="rId5"/>
    <p:sldId id="258" r:id="rId6"/>
    <p:sldId id="271" r:id="rId7"/>
    <p:sldId id="262" r:id="rId8"/>
    <p:sldId id="260" r:id="rId9"/>
    <p:sldId id="261" r:id="rId10"/>
    <p:sldId id="270" r:id="rId11"/>
    <p:sldId id="268" r:id="rId12"/>
    <p:sldId id="269"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D9D9"/>
    <a:srgbClr val="CAD2AE"/>
    <a:srgbClr val="444B2A"/>
    <a:srgbClr val="D2C681"/>
    <a:srgbClr val="2A471D"/>
    <a:srgbClr val="BEDFAF"/>
    <a:srgbClr val="9CCE86"/>
    <a:srgbClr val="FFFFA7"/>
    <a:srgbClr val="626000"/>
    <a:srgbClr val="FFFE6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907677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31932633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2191210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56560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167984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8179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513296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169907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371976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01768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00320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3975878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102233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097565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B768C65-F766-4686-9176-6EE69D32021F}" type="datetimeFigureOut">
              <a:rPr lang="es-ES" smtClean="0">
                <a:solidFill>
                  <a:prstClr val="black">
                    <a:tint val="75000"/>
                  </a:prstClr>
                </a:solidFill>
              </a:rPr>
              <a:pPr/>
              <a:t>23/05/2017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39AB31C-DD53-4361-9A7E-C1B7F049AAB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88817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3519406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2489536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607218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2918053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547379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18358791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EE4E722-1CCB-496E-AA24-A956BBE064BE}" type="datetimeFigureOut">
              <a:rPr lang="es-ES" smtClean="0"/>
              <a:pPr/>
              <a:t>23/05/2017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1964294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4E722-1CCB-496E-AA24-A956BBE064BE}" type="datetimeFigureOut">
              <a:rPr lang="es-ES" smtClean="0"/>
              <a:pPr/>
              <a:t>23/05/2017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DB5EA-6D23-4F66-AC71-ABF51FEE7676}" type="slidenum">
              <a:rPr lang="es-ES" smtClean="0"/>
              <a:pPr/>
              <a:t>‹#›</a:t>
            </a:fld>
            <a:endParaRPr lang="es-ES"/>
          </a:p>
        </p:txBody>
      </p:sp>
    </p:spTree>
    <p:extLst>
      <p:ext uri="{BB962C8B-B14F-4D97-AF65-F5344CB8AC3E}">
        <p14:creationId xmlns:p14="http://schemas.microsoft.com/office/powerpoint/2010/main" xmlns="" val="1856534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B768C65-F766-4686-9176-6EE69D32021F}" type="datetimeFigureOut">
              <a:rPr lang="es-ES" smtClean="0">
                <a:solidFill>
                  <a:prstClr val="black">
                    <a:tint val="75000"/>
                  </a:prstClr>
                </a:solidFill>
              </a:rPr>
              <a:pPr defTabSz="914400"/>
              <a:t>23/05/2017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39AB31C-DD53-4361-9A7E-C1B7F049AAB2}"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2306659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3925019" y="388189"/>
            <a:ext cx="5218981" cy="3139321"/>
          </a:xfrm>
          <a:prstGeom prst="rect">
            <a:avLst/>
          </a:prstGeom>
          <a:noFill/>
        </p:spPr>
        <p:txBody>
          <a:bodyPr wrap="square" rtlCol="0">
            <a:spAutoFit/>
          </a:bodyPr>
          <a:lstStyle/>
          <a:p>
            <a:pPr algn="ctr"/>
            <a:r>
              <a:rPr lang="ro-RO" sz="6600" b="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FACEȚI CINSTE NUMELUI DE CREȘTIN!</a:t>
            </a:r>
            <a:endParaRPr lang="ro-RO" sz="66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p:cNvSpPr txBox="1"/>
          <p:nvPr/>
        </p:nvSpPr>
        <p:spPr>
          <a:xfrm>
            <a:off x="5436447" y="5693435"/>
            <a:ext cx="3707553" cy="369332"/>
          </a:xfrm>
          <a:prstGeom prst="rect">
            <a:avLst/>
          </a:prstGeom>
          <a:noFill/>
        </p:spPr>
        <p:txBody>
          <a:bodyPr wrap="square" rtlCol="0">
            <a:spAutoFit/>
          </a:bodyPr>
          <a:lstStyle/>
          <a:p>
            <a:pPr algn="r"/>
            <a:r>
              <a:rPr lang="ro-RO" b="1" smtClean="0">
                <a:solidFill>
                  <a:srgbClr val="D9D9D9"/>
                </a:solidFill>
              </a:rPr>
              <a:t>Studiul</a:t>
            </a:r>
            <a:r>
              <a:rPr lang="ro-RO" b="1" smtClean="0">
                <a:solidFill>
                  <a:srgbClr val="D9D9D9"/>
                </a:solidFill>
              </a:rPr>
              <a:t> 9 </a:t>
            </a:r>
            <a:r>
              <a:rPr lang="ro-RO" b="1" smtClean="0">
                <a:solidFill>
                  <a:srgbClr val="D9D9D9"/>
                </a:solidFill>
              </a:rPr>
              <a:t>pentru </a:t>
            </a:r>
            <a:r>
              <a:rPr lang="ro-RO" b="1" smtClean="0">
                <a:solidFill>
                  <a:srgbClr val="D9D9D9"/>
                </a:solidFill>
              </a:rPr>
              <a:t>27 </a:t>
            </a:r>
            <a:r>
              <a:rPr lang="ro-RO" b="1" smtClean="0">
                <a:solidFill>
                  <a:srgbClr val="D9D9D9"/>
                </a:solidFill>
              </a:rPr>
              <a:t>mai </a:t>
            </a:r>
            <a:r>
              <a:rPr lang="ro-RO" b="1" smtClean="0">
                <a:solidFill>
                  <a:srgbClr val="D9D9D9"/>
                </a:solidFill>
              </a:rPr>
              <a:t>2017</a:t>
            </a:r>
            <a:endParaRPr lang="ro-RO" b="1">
              <a:solidFill>
                <a:srgbClr val="D9D9D9"/>
              </a:solidFill>
            </a:endParaRPr>
          </a:p>
        </p:txBody>
      </p:sp>
    </p:spTree>
    <p:extLst>
      <p:ext uri="{BB962C8B-B14F-4D97-AF65-F5344CB8AC3E}">
        <p14:creationId xmlns:p14="http://schemas.microsoft.com/office/powerpoint/2010/main" xmlns="" val="2580850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775489" y="0"/>
            <a:ext cx="7368510" cy="769441"/>
          </a:xfrm>
          <a:prstGeom prst="rect">
            <a:avLst/>
          </a:prstGeom>
        </p:spPr>
        <p:txBody>
          <a:bodyPr wrap="square">
            <a:spAutoFit/>
            <a:scene3d>
              <a:camera prst="orthographicFront"/>
              <a:lightRig rig="twoPt" dir="t"/>
            </a:scene3d>
            <a:sp3d extrusionH="57150">
              <a:bevelT w="38100" h="38100"/>
            </a:sp3d>
          </a:bodyPr>
          <a:lstStyle/>
          <a:p>
            <a:pPr algn="ctr"/>
            <a:r>
              <a:rPr lang="ro-RO" sz="4400" b="1" spc="300" smtClean="0">
                <a:ln w="12700">
                  <a:solidFill>
                    <a:schemeClr val="accent3">
                      <a:lumMod val="50000"/>
                    </a:schemeClr>
                  </a:solidFill>
                  <a:prstDash val="solid"/>
                </a:ln>
                <a:pattFill prst="narHorz">
                  <a:fgClr>
                    <a:schemeClr val="accent4">
                      <a:lumMod val="50000"/>
                    </a:schemeClr>
                  </a:fgClr>
                  <a:bgClr>
                    <a:schemeClr val="accent4">
                      <a:lumMod val="40000"/>
                      <a:lumOff val="60000"/>
                    </a:schemeClr>
                  </a:bgClr>
                </a:pattFill>
                <a:effectLst>
                  <a:innerShdw blurRad="177800">
                    <a:schemeClr val="accent3">
                      <a:lumMod val="50000"/>
                    </a:schemeClr>
                  </a:innerShdw>
                </a:effectLst>
              </a:rPr>
              <a:t>CREDINȚA ÎN FAȚA MORȚII. </a:t>
            </a:r>
            <a:endParaRPr lang="ro-RO" sz="4400" b="1" spc="300">
              <a:ln w="12700">
                <a:solidFill>
                  <a:schemeClr val="accent3">
                    <a:lumMod val="50000"/>
                  </a:schemeClr>
                </a:solidFill>
                <a:prstDash val="solid"/>
              </a:ln>
              <a:pattFill prst="narHorz">
                <a:fgClr>
                  <a:schemeClr val="accent4">
                    <a:lumMod val="50000"/>
                  </a:schemeClr>
                </a:fgClr>
                <a:bgClr>
                  <a:schemeClr val="accent4">
                    <a:lumMod val="40000"/>
                    <a:lumOff val="60000"/>
                  </a:schemeClr>
                </a:bgClr>
              </a:pattFill>
              <a:effectLst>
                <a:innerShdw blurRad="177800">
                  <a:schemeClr val="accent3">
                    <a:lumMod val="50000"/>
                  </a:schemeClr>
                </a:innerShdw>
              </a:effectLst>
            </a:endParaRPr>
          </a:p>
        </p:txBody>
      </p:sp>
      <p:sp>
        <p:nvSpPr>
          <p:cNvPr id="3" name="Rectángulo 2"/>
          <p:cNvSpPr/>
          <p:nvPr/>
        </p:nvSpPr>
        <p:spPr>
          <a:xfrm>
            <a:off x="129396" y="200054"/>
            <a:ext cx="1646092" cy="369332"/>
          </a:xfrm>
          <a:prstGeom prst="rect">
            <a:avLst/>
          </a:prstGeom>
          <a:solidFill>
            <a:srgbClr val="CAD2AE"/>
          </a:solidFill>
          <a:ln w="34925" cmpd="dbl">
            <a:solidFill>
              <a:srgbClr val="2A471D"/>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a:spAutoFit/>
          </a:bodyPr>
          <a:lstStyle/>
          <a:p>
            <a:r>
              <a:rPr lang="ro-RO" b="1"/>
              <a:t>2 </a:t>
            </a:r>
            <a:r>
              <a:rPr lang="ro-RO" b="1"/>
              <a:t>Petru </a:t>
            </a:r>
            <a:r>
              <a:rPr lang="ro-RO" b="1" smtClean="0"/>
              <a:t>1:12-15</a:t>
            </a:r>
            <a:endParaRPr lang="ro-RO" b="1"/>
          </a:p>
        </p:txBody>
      </p:sp>
      <p:sp>
        <p:nvSpPr>
          <p:cNvPr id="5" name="Rectángulo 4"/>
          <p:cNvSpPr/>
          <p:nvPr/>
        </p:nvSpPr>
        <p:spPr>
          <a:xfrm>
            <a:off x="314865" y="679905"/>
            <a:ext cx="8514271" cy="646331"/>
          </a:xfrm>
          <a:prstGeom prst="rect">
            <a:avLst/>
          </a:prstGeom>
        </p:spPr>
        <p:txBody>
          <a:bodyPr wrap="square">
            <a:spAutoFit/>
          </a:bodyPr>
          <a:lstStyle/>
          <a:p>
            <a:r>
              <a:rPr lang="ro-RO" b="1" smtClean="0">
                <a:solidFill>
                  <a:srgbClr val="D2C681"/>
                </a:solidFill>
                <a:latin typeface="Comic Sans MS" panose="030F0702030302020204" pitchFamily="66" charset="0"/>
              </a:rPr>
              <a:t>“</a:t>
            </a:r>
            <a:r>
              <a:rPr lang="ro-RO" b="1" smtClean="0">
                <a:solidFill>
                  <a:srgbClr val="D2C681"/>
                </a:solidFill>
                <a:latin typeface="Comic Sans MS" panose="030F0702030302020204" pitchFamily="66" charset="0"/>
              </a:rPr>
              <a:t>Îmi voi da osteneala </a:t>
            </a:r>
            <a:r>
              <a:rPr lang="ro-RO" b="1" smtClean="0">
                <a:solidFill>
                  <a:srgbClr val="D2C681"/>
                </a:solidFill>
                <a:latin typeface="Comic Sans MS" panose="030F0702030302020204" pitchFamily="66" charset="0"/>
              </a:rPr>
              <a:t>dar</a:t>
            </a:r>
            <a:r>
              <a:rPr lang="ro-RO" b="1" smtClean="0">
                <a:solidFill>
                  <a:srgbClr val="D2C681"/>
                </a:solidFill>
                <a:latin typeface="Comic Sans MS" panose="030F0702030302020204" pitchFamily="66" charset="0"/>
              </a:rPr>
              <a:t>, </a:t>
            </a:r>
            <a:r>
              <a:rPr lang="ro-RO" b="1" smtClean="0">
                <a:solidFill>
                  <a:srgbClr val="D2C681"/>
                </a:solidFill>
                <a:latin typeface="Comic Sans MS" panose="030F0702030302020204" pitchFamily="66" charset="0"/>
              </a:rPr>
              <a:t>ca</a:t>
            </a:r>
            <a:r>
              <a:rPr lang="ro-RO" b="1" smtClean="0">
                <a:solidFill>
                  <a:srgbClr val="D2C681"/>
                </a:solidFill>
                <a:latin typeface="Comic Sans MS" panose="030F0702030302020204" pitchFamily="66" charset="0"/>
              </a:rPr>
              <a:t>, şi după moartea </a:t>
            </a:r>
            <a:r>
              <a:rPr lang="ro-RO" b="1" smtClean="0">
                <a:solidFill>
                  <a:srgbClr val="D2C681"/>
                </a:solidFill>
                <a:latin typeface="Comic Sans MS" panose="030F0702030302020204" pitchFamily="66" charset="0"/>
              </a:rPr>
              <a:t>mea</a:t>
            </a:r>
            <a:r>
              <a:rPr lang="ro-RO" b="1" smtClean="0">
                <a:solidFill>
                  <a:srgbClr val="D2C681"/>
                </a:solidFill>
                <a:latin typeface="Comic Sans MS" panose="030F0702030302020204" pitchFamily="66" charset="0"/>
              </a:rPr>
              <a:t>, să vă puteţi aduce totdeauna aminte de aceste </a:t>
            </a:r>
            <a:r>
              <a:rPr lang="ro-RO" b="1" smtClean="0">
                <a:solidFill>
                  <a:srgbClr val="D2C681"/>
                </a:solidFill>
                <a:latin typeface="Comic Sans MS" panose="030F0702030302020204" pitchFamily="66" charset="0"/>
              </a:rPr>
              <a:t>lucruri.</a:t>
            </a:r>
            <a:r>
              <a:rPr lang="ro-RO" b="1" smtClean="0">
                <a:solidFill>
                  <a:srgbClr val="D2C681"/>
                </a:solidFill>
                <a:latin typeface="Comic Sans MS" panose="030F0702030302020204" pitchFamily="66" charset="0"/>
              </a:rPr>
              <a:t>” </a:t>
            </a:r>
            <a:r>
              <a:rPr lang="ro-RO" sz="1600" b="1" smtClean="0">
                <a:solidFill>
                  <a:srgbClr val="D2C681"/>
                </a:solidFill>
                <a:latin typeface="Comic Sans MS" panose="030F0702030302020204" pitchFamily="66" charset="0"/>
              </a:rPr>
              <a:t>(2 </a:t>
            </a:r>
            <a:r>
              <a:rPr lang="ro-RO" sz="1600" b="1">
                <a:solidFill>
                  <a:srgbClr val="D2C681"/>
                </a:solidFill>
                <a:latin typeface="Comic Sans MS" panose="030F0702030302020204" pitchFamily="66" charset="0"/>
              </a:rPr>
              <a:t>Petru </a:t>
            </a:r>
            <a:r>
              <a:rPr lang="ro-RO" sz="1600" b="1" smtClean="0">
                <a:solidFill>
                  <a:srgbClr val="D2C681"/>
                </a:solidFill>
                <a:latin typeface="Comic Sans MS" panose="030F0702030302020204" pitchFamily="66" charset="0"/>
              </a:rPr>
              <a:t>1:15)</a:t>
            </a:r>
            <a:endParaRPr lang="ro-RO" sz="1600" b="1">
              <a:solidFill>
                <a:srgbClr val="D2C681"/>
              </a:solidFill>
              <a:latin typeface="Comic Sans MS" panose="030F0702030302020204" pitchFamily="66" charset="0"/>
            </a:endParaRPr>
          </a:p>
        </p:txBody>
      </p:sp>
      <p:sp>
        <p:nvSpPr>
          <p:cNvPr id="4" name="CuadroTexto 3"/>
          <p:cNvSpPr txBox="1"/>
          <p:nvPr/>
        </p:nvSpPr>
        <p:spPr>
          <a:xfrm>
            <a:off x="388185" y="1435533"/>
            <a:ext cx="4540481" cy="1015663"/>
          </a:xfrm>
          <a:prstGeom prst="rect">
            <a:avLst/>
          </a:prstGeom>
          <a:noFill/>
        </p:spPr>
        <p:txBody>
          <a:bodyPr wrap="square" rtlCol="0">
            <a:spAutoFit/>
          </a:bodyPr>
          <a:lstStyle/>
          <a:p>
            <a:pPr>
              <a:spcBef>
                <a:spcPts val="600"/>
              </a:spcBef>
            </a:pPr>
            <a:r>
              <a:rPr lang="ro-RO" sz="2000" b="1"/>
              <a:t>Împlinind profeția </a:t>
            </a:r>
            <a:r>
              <a:rPr lang="ro-RO" sz="2000" b="1"/>
              <a:t>lui </a:t>
            </a:r>
            <a:r>
              <a:rPr lang="ro-RO" sz="2000" b="1" smtClean="0"/>
              <a:t>Isus</a:t>
            </a:r>
            <a:r>
              <a:rPr lang="ro-RO" sz="2000" b="1" smtClean="0"/>
              <a:t/>
            </a:r>
            <a:br>
              <a:rPr lang="ro-RO" sz="2000" b="1" smtClean="0"/>
            </a:br>
            <a:r>
              <a:rPr lang="ro-RO" sz="2000" b="1" smtClean="0"/>
              <a:t>(</a:t>
            </a:r>
            <a:r>
              <a:rPr lang="ro-RO" sz="2000" b="1" smtClean="0"/>
              <a:t>Ioan</a:t>
            </a:r>
            <a:r>
              <a:rPr lang="ro-RO" sz="2000" b="1" smtClean="0"/>
              <a:t> </a:t>
            </a:r>
            <a:r>
              <a:rPr lang="ro-RO" sz="2000" b="1" smtClean="0"/>
              <a:t>21:18-19</a:t>
            </a:r>
            <a:r>
              <a:rPr lang="ro-RO" sz="2000" b="1" smtClean="0"/>
              <a:t>), Petru </a:t>
            </a:r>
            <a:r>
              <a:rPr lang="ro-RO" sz="2000" b="1"/>
              <a:t>urma să fie crucificat curând, din ordinul lui </a:t>
            </a:r>
            <a:r>
              <a:rPr lang="ro-RO" sz="2000" b="1"/>
              <a:t>Nero</a:t>
            </a:r>
            <a:r>
              <a:rPr lang="ro-RO" sz="2000" b="1" smtClean="0"/>
              <a:t>.</a:t>
            </a:r>
            <a:endParaRPr lang="ro-RO" sz="2000" b="1"/>
          </a:p>
        </p:txBody>
      </p:sp>
      <p:pic>
        <p:nvPicPr>
          <p:cNvPr id="7" name="Imagen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937292" y="1609287"/>
            <a:ext cx="3783923" cy="2837942"/>
          </a:xfrm>
          <a:prstGeom prst="snip2DiagRect">
            <a:avLst/>
          </a:prstGeom>
          <a:solidFill>
            <a:srgbClr val="FFFFFF">
              <a:shade val="85000"/>
            </a:srgbClr>
          </a:solidFill>
          <a:ln w="88900" cap="sq">
            <a:solidFill>
              <a:srgbClr val="D2C68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ángulo 7"/>
          <p:cNvSpPr/>
          <p:nvPr/>
        </p:nvSpPr>
        <p:spPr>
          <a:xfrm>
            <a:off x="3739487" y="5462889"/>
            <a:ext cx="5046517" cy="1323439"/>
          </a:xfrm>
          <a:prstGeom prst="rect">
            <a:avLst/>
          </a:prstGeom>
        </p:spPr>
        <p:txBody>
          <a:bodyPr wrap="square">
            <a:spAutoFit/>
          </a:bodyPr>
          <a:lstStyle/>
          <a:p>
            <a:pPr>
              <a:spcBef>
                <a:spcPts val="600"/>
              </a:spcBef>
            </a:pPr>
            <a:r>
              <a:rPr lang="ro-RO" sz="2000" b="1"/>
              <a:t>Ca și păstor al turmei pe care Dumnezeu i-a lăsat-o în grijă, preocuparea lui Petru era de a lăsa ceva ce să-i încurajeze pe frații din toate vremurile să </a:t>
            </a:r>
            <a:r>
              <a:rPr lang="ro-RO" sz="2000" b="1" smtClean="0"/>
              <a:t>Îl </a:t>
            </a:r>
            <a:r>
              <a:rPr lang="ro-RO" sz="2000" b="1"/>
              <a:t>urmeze credincioși pe Isus</a:t>
            </a:r>
            <a:r>
              <a:rPr lang="ro-RO" sz="2000" b="1"/>
              <a:t>. </a:t>
            </a:r>
            <a:endParaRPr lang="ro-RO" sz="2000" b="1"/>
          </a:p>
        </p:txBody>
      </p:sp>
      <p:sp>
        <p:nvSpPr>
          <p:cNvPr id="11" name="Rectángulo 10"/>
          <p:cNvSpPr/>
          <p:nvPr/>
        </p:nvSpPr>
        <p:spPr>
          <a:xfrm>
            <a:off x="3122761" y="4464478"/>
            <a:ext cx="5486311" cy="1015663"/>
          </a:xfrm>
          <a:prstGeom prst="rect">
            <a:avLst/>
          </a:prstGeom>
        </p:spPr>
        <p:txBody>
          <a:bodyPr wrap="square">
            <a:spAutoFit/>
          </a:bodyPr>
          <a:lstStyle/>
          <a:p>
            <a:pPr>
              <a:spcBef>
                <a:spcPts val="600"/>
              </a:spcBef>
            </a:pPr>
            <a:r>
              <a:rPr lang="ro-RO" sz="2000" b="1"/>
              <a:t>Nu avea nici o grijă sau preocupare pentru el însuși. Mulțumită promisiunii unei vieți veșnice, credinciosul nu trebuie să se teamă de moarte</a:t>
            </a:r>
            <a:r>
              <a:rPr lang="ro-RO" sz="2000" b="1"/>
              <a:t>. </a:t>
            </a:r>
            <a:endParaRPr lang="ro-RO" sz="2000" b="1"/>
          </a:p>
        </p:txBody>
      </p:sp>
      <p:sp>
        <p:nvSpPr>
          <p:cNvPr id="12" name="Rectángulo 11"/>
          <p:cNvSpPr/>
          <p:nvPr/>
        </p:nvSpPr>
        <p:spPr>
          <a:xfrm>
            <a:off x="3096883" y="2557428"/>
            <a:ext cx="1814531" cy="1631216"/>
          </a:xfrm>
          <a:prstGeom prst="rect">
            <a:avLst/>
          </a:prstGeom>
        </p:spPr>
        <p:txBody>
          <a:bodyPr wrap="square">
            <a:spAutoFit/>
          </a:bodyPr>
          <a:lstStyle/>
          <a:p>
            <a:pPr algn="ctr">
              <a:spcBef>
                <a:spcPts val="600"/>
              </a:spcBef>
            </a:pPr>
            <a:r>
              <a:rPr lang="ro-RO" sz="2000" b="1"/>
              <a:t>Care era îngrijorarea lui Petru </a:t>
            </a:r>
            <a:r>
              <a:rPr lang="ro-RO" sz="2000" b="1" smtClean="0"/>
              <a:t>dinaintea </a:t>
            </a:r>
            <a:r>
              <a:rPr lang="ro-RO" sz="2000" b="1"/>
              <a:t>morții </a:t>
            </a:r>
            <a:r>
              <a:rPr lang="ro-RO" sz="2000" b="1"/>
              <a:t>sale </a:t>
            </a:r>
            <a:r>
              <a:rPr lang="ro-RO" sz="2000" b="1" smtClean="0"/>
              <a:t>iminente</a:t>
            </a:r>
            <a:r>
              <a:rPr lang="ro-RO" sz="2000" b="1" smtClean="0"/>
              <a:t>?</a:t>
            </a:r>
            <a:endParaRPr lang="ro-RO" sz="2000" b="1"/>
          </a:p>
        </p:txBody>
      </p:sp>
    </p:spTree>
    <p:extLst>
      <p:ext uri="{BB962C8B-B14F-4D97-AF65-F5344CB8AC3E}">
        <p14:creationId xmlns:p14="http://schemas.microsoft.com/office/powerpoint/2010/main" xmlns="" val="469346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900" decel="100000" fill="hold"/>
                                        <p:tgtEl>
                                          <p:spTgt spid="8"/>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38021" y="656775"/>
            <a:ext cx="8867955" cy="5632311"/>
          </a:xfrm>
          <a:prstGeom prst="rect">
            <a:avLst/>
          </a:prstGeom>
        </p:spPr>
        <p:txBody>
          <a:bodyPr wrap="square">
            <a:spAutoFit/>
          </a:bodyPr>
          <a:lstStyle/>
          <a:p>
            <a:pPr indent="360363" algn="just">
              <a:spcBef>
                <a:spcPts val="600"/>
              </a:spcBef>
            </a:pPr>
            <a:r>
              <a:rPr lang="ro-RO" sz="2400" b="1" dirty="0" smtClean="0">
                <a:effectLst>
                  <a:outerShdw blurRad="38100" dist="38100" dir="2700000" algn="tl">
                    <a:srgbClr val="000000">
                      <a:alpha val="43137"/>
                    </a:srgbClr>
                  </a:outerShdw>
                </a:effectLst>
                <a:latin typeface="Arial (Corp)"/>
              </a:rPr>
              <a:t>„Timp </a:t>
            </a:r>
            <a:r>
              <a:rPr lang="ro-RO" sz="2400" b="1" dirty="0" smtClean="0">
                <a:effectLst>
                  <a:outerShdw blurRad="38100" dist="38100" dir="2700000" algn="tl">
                    <a:srgbClr val="000000">
                      <a:alpha val="43137"/>
                    </a:srgbClr>
                  </a:outerShdw>
                </a:effectLst>
                <a:latin typeface="Arial (Corp)"/>
              </a:rPr>
              <a:t>de mulţi ani, Petru stăruise pe lângă credincioşi în legătură cu nevoia unei creşteri continue în har şi în cunoaşterea adevărului; şi acum, ştiind că în curând avea să fie chemat să sufere martiriul pentru credinţa sa, el atrage încă o dată atenţia la preţioasele privilegii care pot fi la îndemâna fiecărui credincios. Deplin asigurat de credinţa sa, bătrânul apostol i-a îndemnat pe fraţii săi la statornicie în ceea ce priveşte ţinta vieţii creştine. „Căutaţi cu atât mai mult”, stăruia el, „să vă întăriţi chemarea şi alegerea voastră; căci, dacă faceţi lucrul acesta nu veţi aluneca niciodată. În adevăr, în chipul acesta vi se va da din belşug intrare în Împărăţia veşnică a Domnului şi Mântuitorului nostru Isus Hristos”. Preţioasă asigurare! Glorioasă este nădejdea ce stă în faţa credinciosului în timp ce înaintează prin credinţă către înălţimile desăvârşirii creştine!</a:t>
            </a:r>
            <a:r>
              <a:rPr lang="ro-RO" sz="2400" b="1" dirty="0" smtClean="0">
                <a:effectLst>
                  <a:outerShdw blurRad="38100" dist="38100" dir="2700000" algn="tl">
                    <a:srgbClr val="000000">
                      <a:alpha val="43137"/>
                    </a:srgbClr>
                  </a:outerShdw>
                </a:effectLst>
                <a:latin typeface="Arial (Corp)"/>
              </a:rPr>
              <a:t>”</a:t>
            </a:r>
            <a:endParaRPr lang="ro-RO" sz="2400" b="1" dirty="0">
              <a:effectLst>
                <a:outerShdw blurRad="38100" dist="38100" dir="2700000" algn="tl">
                  <a:srgbClr val="000000">
                    <a:alpha val="43137"/>
                  </a:srgbClr>
                </a:outerShdw>
              </a:effectLst>
              <a:latin typeface="Arial (Corp)"/>
            </a:endParaRPr>
          </a:p>
        </p:txBody>
      </p:sp>
      <p:sp>
        <p:nvSpPr>
          <p:cNvPr id="3" name="CuadroTexto 2"/>
          <p:cNvSpPr txBox="1"/>
          <p:nvPr/>
        </p:nvSpPr>
        <p:spPr>
          <a:xfrm>
            <a:off x="450376" y="6511850"/>
            <a:ext cx="9144000" cy="338554"/>
          </a:xfrm>
          <a:prstGeom prst="rect">
            <a:avLst/>
          </a:prstGeom>
          <a:noFill/>
        </p:spPr>
        <p:txBody>
          <a:bodyPr wrap="square" rtlCol="0">
            <a:spAutoFit/>
          </a:bodyPr>
          <a:lstStyle/>
          <a:p>
            <a:pPr algn="ctr"/>
            <a:r>
              <a:rPr lang="ro-RO" sz="1600" b="1" smtClean="0"/>
              <a:t>E.G.W. (</a:t>
            </a:r>
            <a:r>
              <a:rPr lang="ro-RO" sz="1600" b="1" smtClean="0"/>
              <a:t>Faptele </a:t>
            </a:r>
            <a:r>
              <a:rPr lang="ro-RO" sz="1600" b="1" smtClean="0"/>
              <a:t>apostolilor</a:t>
            </a:r>
            <a:r>
              <a:rPr lang="ro-RO" sz="1600" b="1" smtClean="0"/>
              <a:t>, </a:t>
            </a:r>
            <a:r>
              <a:rPr lang="ro-RO" sz="1600" b="1" smtClean="0"/>
              <a:t>pa</a:t>
            </a:r>
            <a:r>
              <a:rPr lang="ro-RO" sz="1600" b="1" smtClean="0"/>
              <a:t>g. 425)</a:t>
            </a:r>
            <a:endParaRPr lang="ro-RO" sz="1600" b="1"/>
          </a:p>
        </p:txBody>
      </p:sp>
    </p:spTree>
    <p:extLst>
      <p:ext uri="{BB962C8B-B14F-4D97-AF65-F5344CB8AC3E}">
        <p14:creationId xmlns:p14="http://schemas.microsoft.com/office/powerpoint/2010/main" xmlns="" val="4117473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flipH="1">
            <a:off x="179512" y="80045"/>
            <a:ext cx="8784976" cy="1692771"/>
          </a:xfrm>
          <a:prstGeom prst="rect">
            <a:avLst/>
          </a:prstGeom>
          <a:solidFill>
            <a:schemeClr val="bg1">
              <a:alpha val="74000"/>
            </a:schemeClr>
          </a:solidFill>
          <a:effectLst>
            <a:softEdge rad="25400"/>
          </a:effectLst>
        </p:spPr>
        <p:txBody>
          <a:bodyPr wrap="square" lIns="0" tIns="0" rIns="108000" bIns="0">
            <a:spAutoFit/>
          </a:bodyPr>
          <a:lstStyle/>
          <a:p>
            <a:pPr algn="r" defTabSz="914400"/>
            <a:r>
              <a:rPr lang="ro-RO" sz="2200" b="1" smtClean="0">
                <a:solidFill>
                  <a:prstClr val="black"/>
                </a:solidFill>
                <a:latin typeface="Comic Sans MS" panose="030F0702030302020204" pitchFamily="66" charset="0"/>
              </a:rPr>
              <a:t>“</a:t>
            </a:r>
            <a:r>
              <a:rPr lang="ro-RO" sz="2200" b="1" smtClean="0">
                <a:solidFill>
                  <a:prstClr val="black"/>
                </a:solidFill>
                <a:latin typeface="Comic Sans MS" panose="030F0702030302020204" pitchFamily="66" charset="0"/>
              </a:rPr>
              <a:t>De </a:t>
            </a:r>
            <a:r>
              <a:rPr lang="ro-RO" sz="2200" b="1" smtClean="0">
                <a:solidFill>
                  <a:prstClr val="black"/>
                </a:solidFill>
                <a:latin typeface="Comic Sans MS" panose="030F0702030302020204" pitchFamily="66" charset="0"/>
              </a:rPr>
              <a:t>aceea</a:t>
            </a:r>
            <a:r>
              <a:rPr lang="ro-RO" sz="2200" b="1" smtClean="0">
                <a:solidFill>
                  <a:prstClr val="black"/>
                </a:solidFill>
                <a:latin typeface="Comic Sans MS" panose="030F0702030302020204" pitchFamily="66" charset="0"/>
              </a:rPr>
              <a:t>, daţi-vă şi voi toate silinţele ca să uniţi cu credinţa voastră </a:t>
            </a:r>
            <a:r>
              <a:rPr lang="ro-RO" sz="2200" b="1" smtClean="0">
                <a:solidFill>
                  <a:prstClr val="black"/>
                </a:solidFill>
                <a:latin typeface="Comic Sans MS" panose="030F0702030302020204" pitchFamily="66" charset="0"/>
              </a:rPr>
              <a:t>fapta</a:t>
            </a:r>
            <a:r>
              <a:rPr lang="ro-RO" sz="2200" b="1" smtClean="0">
                <a:solidFill>
                  <a:prstClr val="black"/>
                </a:solidFill>
                <a:latin typeface="Comic Sans MS" panose="030F0702030302020204" pitchFamily="66" charset="0"/>
              </a:rPr>
              <a:t>; cu </a:t>
            </a:r>
            <a:r>
              <a:rPr lang="ro-RO" sz="2200" b="1" smtClean="0">
                <a:solidFill>
                  <a:prstClr val="black"/>
                </a:solidFill>
                <a:latin typeface="Comic Sans MS" panose="030F0702030302020204" pitchFamily="66" charset="0"/>
              </a:rPr>
              <a:t>fapta</a:t>
            </a:r>
            <a:r>
              <a:rPr lang="ro-RO" sz="2200" b="1" smtClean="0">
                <a:solidFill>
                  <a:prstClr val="black"/>
                </a:solidFill>
                <a:latin typeface="Comic Sans MS" panose="030F0702030302020204" pitchFamily="66" charset="0"/>
              </a:rPr>
              <a:t>, </a:t>
            </a:r>
            <a:r>
              <a:rPr lang="ro-RO" sz="2200" b="1" smtClean="0">
                <a:solidFill>
                  <a:prstClr val="black"/>
                </a:solidFill>
                <a:latin typeface="Comic Sans MS" panose="030F0702030302020204" pitchFamily="66" charset="0"/>
              </a:rPr>
              <a:t>cunoştinţa</a:t>
            </a:r>
            <a:r>
              <a:rPr lang="ro-RO" sz="2200" b="1" smtClean="0">
                <a:solidFill>
                  <a:prstClr val="black"/>
                </a:solidFill>
                <a:latin typeface="Comic Sans MS" panose="030F0702030302020204" pitchFamily="66" charset="0"/>
              </a:rPr>
              <a:t>; </a:t>
            </a:r>
            <a:r>
              <a:rPr lang="ro-RO" sz="2200" b="1" smtClean="0">
                <a:solidFill>
                  <a:prstClr val="black"/>
                </a:solidFill>
                <a:latin typeface="Comic Sans MS" panose="030F0702030302020204" pitchFamily="66" charset="0"/>
              </a:rPr>
              <a:t>cu cunoştinţa</a:t>
            </a:r>
            <a:r>
              <a:rPr lang="ro-RO" sz="2200" b="1" smtClean="0">
                <a:solidFill>
                  <a:prstClr val="black"/>
                </a:solidFill>
                <a:latin typeface="Comic Sans MS" panose="030F0702030302020204" pitchFamily="66" charset="0"/>
              </a:rPr>
              <a:t>, </a:t>
            </a:r>
            <a:r>
              <a:rPr lang="ro-RO" sz="2200" b="1" smtClean="0">
                <a:solidFill>
                  <a:prstClr val="black"/>
                </a:solidFill>
                <a:latin typeface="Comic Sans MS" panose="030F0702030302020204" pitchFamily="66" charset="0"/>
              </a:rPr>
              <a:t>înfrâ</a:t>
            </a:r>
            <a:r>
              <a:rPr lang="ro-RO" sz="2200" b="1" smtClean="0">
                <a:solidFill>
                  <a:prstClr val="black"/>
                </a:solidFill>
                <a:latin typeface="Comic Sans MS" panose="030F0702030302020204" pitchFamily="66" charset="0"/>
              </a:rPr>
              <a:t>narea; </a:t>
            </a:r>
            <a:r>
              <a:rPr lang="ro-RO" sz="2200" b="1" smtClean="0">
                <a:solidFill>
                  <a:prstClr val="black"/>
                </a:solidFill>
                <a:latin typeface="Comic Sans MS" panose="030F0702030302020204" pitchFamily="66" charset="0"/>
              </a:rPr>
              <a:t>cu </a:t>
            </a:r>
            <a:r>
              <a:rPr lang="ro-RO" sz="2200" b="1" smtClean="0">
                <a:solidFill>
                  <a:prstClr val="black"/>
                </a:solidFill>
                <a:latin typeface="Comic Sans MS" panose="030F0702030302020204" pitchFamily="66" charset="0"/>
              </a:rPr>
              <a:t>înfrâ</a:t>
            </a:r>
            <a:r>
              <a:rPr lang="ro-RO" sz="2200" b="1" smtClean="0">
                <a:solidFill>
                  <a:prstClr val="black"/>
                </a:solidFill>
                <a:latin typeface="Comic Sans MS" panose="030F0702030302020204" pitchFamily="66" charset="0"/>
              </a:rPr>
              <a:t>narea, răbdarea; cu răbdarea, evlavia; cu evlavia, dragostea de fraţi; cu dragostea de fraţi, iubirea de </a:t>
            </a:r>
            <a:r>
              <a:rPr lang="ro-RO" sz="2200" b="1" smtClean="0">
                <a:solidFill>
                  <a:prstClr val="black"/>
                </a:solidFill>
                <a:latin typeface="Comic Sans MS" panose="030F0702030302020204" pitchFamily="66" charset="0"/>
              </a:rPr>
              <a:t>oameni</a:t>
            </a:r>
            <a:r>
              <a:rPr lang="ro-RO" sz="2200" b="1" smtClean="0">
                <a:solidFill>
                  <a:prstClr val="black"/>
                </a:solidFill>
                <a:latin typeface="Comic Sans MS" panose="030F0702030302020204" pitchFamily="66" charset="0"/>
              </a:rPr>
              <a:t>.</a:t>
            </a:r>
            <a:r>
              <a:rPr lang="ro-RO" sz="2200" b="1" smtClean="0">
                <a:solidFill>
                  <a:prstClr val="black"/>
                </a:solidFill>
                <a:latin typeface="Comic Sans MS" panose="030F0702030302020204" pitchFamily="66" charset="0"/>
              </a:rPr>
              <a:t>” </a:t>
            </a:r>
            <a:r>
              <a:rPr lang="ro-RO" b="1" smtClean="0">
                <a:solidFill>
                  <a:prstClr val="black"/>
                </a:solidFill>
                <a:latin typeface="Comic Sans MS" panose="030F0702030302020204" pitchFamily="66" charset="0"/>
              </a:rPr>
              <a:t>(</a:t>
            </a:r>
            <a:r>
              <a:rPr lang="ro-RO" b="1" smtClean="0">
                <a:solidFill>
                  <a:prstClr val="black"/>
                </a:solidFill>
                <a:latin typeface="Comic Sans MS" panose="030F0702030302020204" pitchFamily="66" charset="0"/>
              </a:rPr>
              <a:t>2 </a:t>
            </a:r>
            <a:r>
              <a:rPr lang="ro-RO" b="1" smtClean="0">
                <a:solidFill>
                  <a:prstClr val="black"/>
                </a:solidFill>
                <a:latin typeface="Comic Sans MS" panose="030F0702030302020204" pitchFamily="66" charset="0"/>
              </a:rPr>
              <a:t>Petru</a:t>
            </a:r>
            <a:r>
              <a:rPr lang="ro-RO" b="1" smtClean="0">
                <a:solidFill>
                  <a:prstClr val="black"/>
                </a:solidFill>
                <a:latin typeface="Comic Sans MS" panose="030F0702030302020204" pitchFamily="66" charset="0"/>
              </a:rPr>
              <a:t> </a:t>
            </a:r>
            <a:r>
              <a:rPr lang="ro-RO" b="1" smtClean="0">
                <a:solidFill>
                  <a:prstClr val="black"/>
                </a:solidFill>
                <a:latin typeface="Comic Sans MS" panose="030F0702030302020204" pitchFamily="66" charset="0"/>
              </a:rPr>
              <a:t>1:5-7)</a:t>
            </a:r>
            <a:endParaRPr lang="ro-RO" sz="2000" b="1">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2365101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129052" y="3500465"/>
            <a:ext cx="6954564" cy="3046988"/>
          </a:xfrm>
          <a:prstGeom prst="rect">
            <a:avLst/>
          </a:prstGeom>
          <a:noFill/>
        </p:spPr>
        <p:txBody>
          <a:bodyPr wrap="square" rtlCol="0">
            <a:spAutoFit/>
          </a:bodyPr>
          <a:lstStyle/>
          <a:p>
            <a:pPr marL="342900" indent="-342900">
              <a:lnSpc>
                <a:spcPct val="200000"/>
              </a:lnSpc>
              <a:buSzPct val="120000"/>
              <a:buFont typeface="Wingdings" panose="05000000000000000000" pitchFamily="2" charset="2"/>
              <a:buChar char=""/>
            </a:pPr>
            <a:r>
              <a:rPr lang="ro-RO" sz="2400" b="1">
                <a:solidFill>
                  <a:schemeClr val="accent2">
                    <a:lumMod val="40000"/>
                    <a:lumOff val="60000"/>
                  </a:schemeClr>
                </a:solidFill>
                <a:effectLst>
                  <a:glow rad="127000">
                    <a:schemeClr val="tx1"/>
                  </a:glow>
                </a:effectLst>
              </a:rPr>
              <a:t>O credință </a:t>
            </a:r>
            <a:r>
              <a:rPr lang="ro-RO" sz="2400" b="1" smtClean="0">
                <a:solidFill>
                  <a:schemeClr val="accent2">
                    <a:lumMod val="40000"/>
                    <a:lumOff val="60000"/>
                  </a:schemeClr>
                </a:solidFill>
                <a:effectLst>
                  <a:glow rad="127000">
                    <a:schemeClr val="tx1"/>
                  </a:glow>
                </a:effectLst>
              </a:rPr>
              <a:t>prețioasă. </a:t>
            </a:r>
            <a:r>
              <a:rPr lang="ro-RO" sz="2400" b="1" smtClean="0">
                <a:solidFill>
                  <a:schemeClr val="bg1"/>
                </a:solidFill>
                <a:effectLst>
                  <a:glow rad="127000">
                    <a:schemeClr val="tx1"/>
                  </a:glow>
                </a:effectLst>
              </a:rPr>
              <a:t>2 Petru 1:1-4.</a:t>
            </a:r>
          </a:p>
          <a:p>
            <a:pPr marL="342900" indent="-342900">
              <a:lnSpc>
                <a:spcPct val="200000"/>
              </a:lnSpc>
              <a:buSzPct val="120000"/>
              <a:buFont typeface="Wingdings" panose="05000000000000000000" pitchFamily="2" charset="2"/>
              <a:buChar char=""/>
            </a:pPr>
            <a:r>
              <a:rPr lang="ro-RO" sz="2400" b="1" smtClean="0">
                <a:solidFill>
                  <a:schemeClr val="accent5">
                    <a:lumMod val="40000"/>
                    <a:lumOff val="60000"/>
                  </a:schemeClr>
                </a:solidFill>
                <a:effectLst>
                  <a:glow rad="127000">
                    <a:schemeClr val="tx1"/>
                  </a:glow>
                </a:effectLst>
              </a:rPr>
              <a:t>De </a:t>
            </a:r>
            <a:r>
              <a:rPr lang="ro-RO" sz="2400" b="1">
                <a:solidFill>
                  <a:schemeClr val="accent5">
                    <a:lumMod val="40000"/>
                    <a:lumOff val="60000"/>
                  </a:schemeClr>
                </a:solidFill>
                <a:effectLst>
                  <a:glow rad="127000">
                    <a:schemeClr val="tx1"/>
                  </a:glow>
                </a:effectLst>
              </a:rPr>
              <a:t>la credință la </a:t>
            </a:r>
            <a:r>
              <a:rPr lang="ro-RO" sz="2400" b="1" smtClean="0">
                <a:solidFill>
                  <a:schemeClr val="accent5">
                    <a:lumMod val="40000"/>
                    <a:lumOff val="60000"/>
                  </a:schemeClr>
                </a:solidFill>
                <a:effectLst>
                  <a:glow rad="127000">
                    <a:schemeClr val="tx1"/>
                  </a:glow>
                </a:effectLst>
              </a:rPr>
              <a:t>dragoste. </a:t>
            </a:r>
            <a:r>
              <a:rPr lang="ro-RO" sz="2400" b="1" smtClean="0">
                <a:solidFill>
                  <a:schemeClr val="bg1"/>
                </a:solidFill>
                <a:effectLst>
                  <a:glow rad="127000">
                    <a:schemeClr val="tx1"/>
                  </a:glow>
                </a:effectLst>
              </a:rPr>
              <a:t>2 Petru 1:5-7.</a:t>
            </a:r>
          </a:p>
          <a:p>
            <a:pPr marL="342900" indent="-342900">
              <a:lnSpc>
                <a:spcPct val="200000"/>
              </a:lnSpc>
              <a:buSzPct val="120000"/>
              <a:buFont typeface="Wingdings" panose="05000000000000000000" pitchFamily="2" charset="2"/>
              <a:buChar char=""/>
            </a:pPr>
            <a:r>
              <a:rPr lang="ro-RO" sz="2400" b="1" smtClean="0">
                <a:solidFill>
                  <a:schemeClr val="accent6">
                    <a:lumMod val="40000"/>
                    <a:lumOff val="60000"/>
                  </a:schemeClr>
                </a:solidFill>
                <a:effectLst>
                  <a:glow rad="127000">
                    <a:schemeClr val="tx1"/>
                  </a:glow>
                </a:effectLst>
                <a:latin typeface="Calibri" pitchFamily="34" charset="0"/>
              </a:rPr>
              <a:t>Faceți cinste numelui de creștin! </a:t>
            </a:r>
            <a:r>
              <a:rPr lang="ro-RO" sz="2400" b="1" smtClean="0">
                <a:solidFill>
                  <a:schemeClr val="bg1"/>
                </a:solidFill>
                <a:effectLst>
                  <a:glow rad="127000">
                    <a:schemeClr val="tx1"/>
                  </a:glow>
                </a:effectLst>
              </a:rPr>
              <a:t>2 Petru 1:8-11.</a:t>
            </a:r>
          </a:p>
          <a:p>
            <a:pPr marL="342900" indent="-342900">
              <a:lnSpc>
                <a:spcPct val="200000"/>
              </a:lnSpc>
              <a:buSzPct val="120000"/>
              <a:buFont typeface="Wingdings" panose="05000000000000000000" pitchFamily="2" charset="2"/>
              <a:buChar char=""/>
            </a:pPr>
            <a:r>
              <a:rPr lang="ro-RO" sz="2400" b="1" smtClean="0">
                <a:solidFill>
                  <a:schemeClr val="accent4">
                    <a:lumMod val="40000"/>
                    <a:lumOff val="60000"/>
                  </a:schemeClr>
                </a:solidFill>
                <a:effectLst>
                  <a:glow rad="127000">
                    <a:schemeClr val="tx1"/>
                  </a:glow>
                </a:effectLst>
              </a:rPr>
              <a:t>Credința </a:t>
            </a:r>
            <a:r>
              <a:rPr lang="ro-RO" sz="2400" b="1">
                <a:solidFill>
                  <a:schemeClr val="accent4">
                    <a:lumMod val="40000"/>
                    <a:lumOff val="60000"/>
                  </a:schemeClr>
                </a:solidFill>
                <a:effectLst>
                  <a:glow rad="127000">
                    <a:schemeClr val="tx1"/>
                  </a:glow>
                </a:effectLst>
              </a:rPr>
              <a:t>în fața </a:t>
            </a:r>
            <a:r>
              <a:rPr lang="ro-RO" sz="2400" b="1" smtClean="0">
                <a:solidFill>
                  <a:schemeClr val="accent4">
                    <a:lumMod val="40000"/>
                    <a:lumOff val="60000"/>
                  </a:schemeClr>
                </a:solidFill>
                <a:effectLst>
                  <a:glow rad="127000">
                    <a:schemeClr val="tx1"/>
                  </a:glow>
                </a:effectLst>
              </a:rPr>
              <a:t>morții. </a:t>
            </a:r>
            <a:r>
              <a:rPr lang="ro-RO" sz="2400" b="1" smtClean="0">
                <a:solidFill>
                  <a:schemeClr val="bg1"/>
                </a:solidFill>
                <a:effectLst>
                  <a:glow rad="127000">
                    <a:schemeClr val="tx1"/>
                  </a:glow>
                </a:effectLst>
              </a:rPr>
              <a:t>2 Petru 1:12-15.</a:t>
            </a:r>
            <a:endParaRPr lang="ro-RO" sz="2400" b="1">
              <a:solidFill>
                <a:schemeClr val="bg1"/>
              </a:solidFill>
              <a:effectLst>
                <a:glow rad="127000">
                  <a:schemeClr val="tx1"/>
                </a:glow>
              </a:effectLst>
            </a:endParaRPr>
          </a:p>
        </p:txBody>
      </p:sp>
      <p:sp>
        <p:nvSpPr>
          <p:cNvPr id="3" name="CuadroTexto 2"/>
          <p:cNvSpPr txBox="1"/>
          <p:nvPr/>
        </p:nvSpPr>
        <p:spPr>
          <a:xfrm>
            <a:off x="2941607" y="250164"/>
            <a:ext cx="6142008" cy="3123932"/>
          </a:xfrm>
          <a:prstGeom prst="rect">
            <a:avLst/>
          </a:prstGeom>
          <a:noFill/>
        </p:spPr>
        <p:txBody>
          <a:bodyPr wrap="square" rtlCol="0">
            <a:spAutoFit/>
          </a:bodyPr>
          <a:lstStyle/>
          <a:p>
            <a:pPr>
              <a:spcBef>
                <a:spcPts val="600"/>
              </a:spcBef>
            </a:pPr>
            <a:r>
              <a:rPr lang="ro-RO" sz="2400" b="1" dirty="0">
                <a:solidFill>
                  <a:schemeClr val="bg1"/>
                </a:solidFill>
              </a:rPr>
              <a:t>La începutul celei de-a doua epistole, Petru ne scrie despre </a:t>
            </a:r>
            <a:r>
              <a:rPr lang="ro-RO" sz="2400" b="1" dirty="0" err="1">
                <a:solidFill>
                  <a:schemeClr val="bg1"/>
                </a:solidFill>
              </a:rPr>
              <a:t>credință</a:t>
            </a:r>
            <a:r>
              <a:rPr lang="ro-RO" sz="2400" b="1" dirty="0">
                <a:solidFill>
                  <a:schemeClr val="bg1"/>
                </a:solidFill>
              </a:rPr>
              <a:t>, pentru ca </a:t>
            </a:r>
            <a:r>
              <a:rPr lang="ro-RO" sz="2400" b="1" dirty="0" smtClean="0">
                <a:solidFill>
                  <a:schemeClr val="bg1"/>
                </a:solidFill>
              </a:rPr>
              <a:t>“</a:t>
            </a:r>
            <a:r>
              <a:rPr lang="ro-RO" sz="2400" b="1" dirty="0" smtClean="0">
                <a:solidFill>
                  <a:schemeClr val="bg1"/>
                </a:solidFill>
                <a:latin typeface="Calibri" pitchFamily="34" charset="0"/>
              </a:rPr>
              <a:t>şi după moartea mea, să vă puteţi aduce totdeauna aminte de aceste lucruri</a:t>
            </a:r>
            <a:r>
              <a:rPr lang="ro-RO" sz="2400" b="1" dirty="0" smtClean="0">
                <a:solidFill>
                  <a:schemeClr val="bg1"/>
                </a:solidFill>
              </a:rPr>
              <a:t>” (2 Petru 1:15).</a:t>
            </a:r>
          </a:p>
          <a:p>
            <a:pPr>
              <a:spcBef>
                <a:spcPts val="600"/>
              </a:spcBef>
            </a:pPr>
            <a:r>
              <a:rPr lang="ro-RO" sz="2400" b="1" dirty="0" smtClean="0">
                <a:solidFill>
                  <a:schemeClr val="bg1"/>
                </a:solidFill>
              </a:rPr>
              <a:t>Ne </a:t>
            </a:r>
            <a:r>
              <a:rPr lang="ro-RO" sz="2400" b="1" dirty="0" err="1">
                <a:solidFill>
                  <a:schemeClr val="bg1"/>
                </a:solidFill>
              </a:rPr>
              <a:t>învață</a:t>
            </a:r>
            <a:r>
              <a:rPr lang="ro-RO" sz="2400" b="1" dirty="0">
                <a:solidFill>
                  <a:schemeClr val="bg1"/>
                </a:solidFill>
              </a:rPr>
              <a:t> despre o </a:t>
            </a:r>
            <a:r>
              <a:rPr lang="ro-RO" sz="2400" b="1" dirty="0" err="1">
                <a:solidFill>
                  <a:schemeClr val="bg1"/>
                </a:solidFill>
              </a:rPr>
              <a:t>credință</a:t>
            </a:r>
            <a:r>
              <a:rPr lang="ro-RO" sz="2400" b="1" dirty="0">
                <a:solidFill>
                  <a:schemeClr val="bg1"/>
                </a:solidFill>
              </a:rPr>
              <a:t> </a:t>
            </a:r>
            <a:r>
              <a:rPr lang="ro-RO" sz="2400" b="1" dirty="0" err="1">
                <a:solidFill>
                  <a:schemeClr val="bg1"/>
                </a:solidFill>
              </a:rPr>
              <a:t>prețioasă</a:t>
            </a:r>
            <a:r>
              <a:rPr lang="ro-RO" sz="2400" b="1" dirty="0">
                <a:solidFill>
                  <a:schemeClr val="bg1"/>
                </a:solidFill>
              </a:rPr>
              <a:t> care </a:t>
            </a:r>
            <a:r>
              <a:rPr lang="ro-RO" sz="2400" b="1" dirty="0" err="1">
                <a:solidFill>
                  <a:schemeClr val="bg1"/>
                </a:solidFill>
              </a:rPr>
              <a:t>crește</a:t>
            </a:r>
            <a:r>
              <a:rPr lang="ro-RO" sz="2400" b="1" dirty="0">
                <a:solidFill>
                  <a:schemeClr val="bg1"/>
                </a:solidFill>
              </a:rPr>
              <a:t> până ce cuprinde </a:t>
            </a:r>
            <a:r>
              <a:rPr lang="ro-RO" sz="2400" b="1" dirty="0" smtClean="0">
                <a:solidFill>
                  <a:schemeClr val="bg1"/>
                </a:solidFill>
              </a:rPr>
              <a:t>întreaga </a:t>
            </a:r>
            <a:r>
              <a:rPr lang="ro-RO" sz="2400" b="1" dirty="0">
                <a:solidFill>
                  <a:schemeClr val="bg1"/>
                </a:solidFill>
              </a:rPr>
              <a:t>noastră </a:t>
            </a:r>
            <a:r>
              <a:rPr lang="ro-RO" sz="2400" b="1" dirty="0" err="1">
                <a:solidFill>
                  <a:schemeClr val="bg1"/>
                </a:solidFill>
              </a:rPr>
              <a:t>viață</a:t>
            </a:r>
            <a:r>
              <a:rPr lang="ro-RO" sz="2400" b="1" dirty="0">
                <a:solidFill>
                  <a:schemeClr val="bg1"/>
                </a:solidFill>
              </a:rPr>
              <a:t>, ajutându-ne să înfruntăm moartea </a:t>
            </a:r>
            <a:r>
              <a:rPr lang="ro-RO" sz="2400" b="1" dirty="0" err="1">
                <a:solidFill>
                  <a:schemeClr val="bg1"/>
                </a:solidFill>
              </a:rPr>
              <a:t>și</a:t>
            </a:r>
            <a:r>
              <a:rPr lang="ro-RO" sz="2400" b="1" dirty="0">
                <a:solidFill>
                  <a:schemeClr val="bg1"/>
                </a:solidFill>
              </a:rPr>
              <a:t> dându-ne </a:t>
            </a:r>
            <a:r>
              <a:rPr lang="ro-RO" sz="2400" b="1" dirty="0" err="1">
                <a:solidFill>
                  <a:schemeClr val="bg1"/>
                </a:solidFill>
              </a:rPr>
              <a:t>siguranța</a:t>
            </a:r>
            <a:r>
              <a:rPr lang="ro-RO" sz="2400" b="1" dirty="0">
                <a:solidFill>
                  <a:schemeClr val="bg1"/>
                </a:solidFill>
              </a:rPr>
              <a:t> </a:t>
            </a:r>
            <a:r>
              <a:rPr lang="ro-RO" sz="2400" b="1" dirty="0" err="1">
                <a:solidFill>
                  <a:schemeClr val="bg1"/>
                </a:solidFill>
              </a:rPr>
              <a:t>vieții</a:t>
            </a:r>
            <a:r>
              <a:rPr lang="ro-RO" sz="2400" b="1" dirty="0">
                <a:solidFill>
                  <a:schemeClr val="bg1"/>
                </a:solidFill>
              </a:rPr>
              <a:t> </a:t>
            </a:r>
            <a:r>
              <a:rPr lang="ro-RO" sz="2400" b="1" dirty="0" err="1">
                <a:solidFill>
                  <a:schemeClr val="bg1"/>
                </a:solidFill>
              </a:rPr>
              <a:t>veșnice</a:t>
            </a:r>
            <a:r>
              <a:rPr lang="ro-RO" sz="2400" b="1" dirty="0">
                <a:solidFill>
                  <a:schemeClr val="bg1"/>
                </a:solidFill>
              </a:rPr>
              <a:t>. </a:t>
            </a:r>
          </a:p>
        </p:txBody>
      </p:sp>
    </p:spTree>
    <p:extLst>
      <p:ext uri="{BB962C8B-B14F-4D97-AF65-F5344CB8AC3E}">
        <p14:creationId xmlns:p14="http://schemas.microsoft.com/office/powerpoint/2010/main" xmlns="" val="781547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wipe(left)">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wipe(left)">
                                      <p:cBhvr>
                                        <p:cTn id="3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532824" y="138735"/>
            <a:ext cx="7611176" cy="630942"/>
          </a:xfrm>
          <a:prstGeom prst="rect">
            <a:avLst/>
          </a:prstGeom>
        </p:spPr>
        <p:txBody>
          <a:bodyPr wrap="square">
            <a:spAutoFit/>
          </a:bodyPr>
          <a:lstStyle/>
          <a:p>
            <a:pPr algn="ctr"/>
            <a:r>
              <a:rPr lang="ro-RO" sz="3500" b="1" spc="600" smtClean="0">
                <a:ln w="10160">
                  <a:solidFill>
                    <a:schemeClr val="accent5"/>
                  </a:solidFill>
                  <a:prstDash val="solid"/>
                </a:ln>
                <a:solidFill>
                  <a:srgbClr val="FFFFFF"/>
                </a:solidFill>
                <a:effectLst>
                  <a:outerShdw blurRad="38100" dist="22860" dir="5400000" algn="tl" rotWithShape="0">
                    <a:srgbClr val="002060"/>
                  </a:outerShdw>
                </a:effectLst>
              </a:rPr>
              <a:t>O </a:t>
            </a:r>
            <a:r>
              <a:rPr lang="ro-RO" sz="3500" b="1" spc="600" smtClean="0">
                <a:ln w="10160">
                  <a:solidFill>
                    <a:schemeClr val="accent5"/>
                  </a:solidFill>
                  <a:prstDash val="solid"/>
                </a:ln>
                <a:solidFill>
                  <a:srgbClr val="FFFFFF"/>
                </a:solidFill>
                <a:effectLst>
                  <a:outerShdw blurRad="38100" dist="22860" dir="5400000" algn="tl" rotWithShape="0">
                    <a:srgbClr val="002060"/>
                  </a:outerShdw>
                </a:effectLst>
              </a:rPr>
              <a:t>CREDINȚĂ </a:t>
            </a:r>
            <a:r>
              <a:rPr lang="ro-RO" sz="3500" b="1" spc="600" smtClean="0">
                <a:ln w="10160">
                  <a:solidFill>
                    <a:schemeClr val="accent5"/>
                  </a:solidFill>
                  <a:prstDash val="solid"/>
                </a:ln>
                <a:solidFill>
                  <a:srgbClr val="FFFFFF"/>
                </a:solidFill>
                <a:effectLst>
                  <a:outerShdw blurRad="38100" dist="22860" dir="5400000" algn="tl" rotWithShape="0">
                    <a:srgbClr val="002060"/>
                  </a:outerShdw>
                </a:effectLst>
              </a:rPr>
              <a:t>PREȚIOASĂ</a:t>
            </a:r>
            <a:endParaRPr lang="ro-RO" sz="3500" b="1" spc="600">
              <a:ln w="10160">
                <a:solidFill>
                  <a:schemeClr val="accent5"/>
                </a:solidFill>
                <a:prstDash val="solid"/>
              </a:ln>
              <a:solidFill>
                <a:srgbClr val="FFFFFF"/>
              </a:solidFill>
              <a:effectLst>
                <a:outerShdw blurRad="38100" dist="22860" dir="5400000" algn="tl" rotWithShape="0">
                  <a:srgbClr val="002060"/>
                </a:outerShdw>
              </a:effectLst>
            </a:endParaRPr>
          </a:p>
        </p:txBody>
      </p:sp>
      <p:sp>
        <p:nvSpPr>
          <p:cNvPr id="3" name="Rectángulo 2"/>
          <p:cNvSpPr/>
          <p:nvPr/>
        </p:nvSpPr>
        <p:spPr>
          <a:xfrm>
            <a:off x="849702" y="723510"/>
            <a:ext cx="7444596" cy="923330"/>
          </a:xfrm>
          <a:prstGeom prst="rect">
            <a:avLst/>
          </a:prstGeom>
        </p:spPr>
        <p:txBody>
          <a:bodyPr wrap="square">
            <a:spAutoFit/>
          </a:bodyPr>
          <a:lstStyle/>
          <a:p>
            <a:r>
              <a:rPr lang="ro-RO" b="1" dirty="0" smtClean="0">
                <a:solidFill>
                  <a:srgbClr val="002060"/>
                </a:solidFill>
                <a:latin typeface="Comic Sans MS" panose="030F0702030302020204" pitchFamily="66" charset="0"/>
              </a:rPr>
              <a:t>“Simon Petru, rob şi apostol al lui Isus Hristos, către cei ce au căpătat o credinţă de acelaşi preţ cu a noastră, prin dreptatea Dumnezeului şi Mântuitorului nostru Isus Hristos” </a:t>
            </a:r>
            <a:r>
              <a:rPr lang="ro-RO" sz="1600" b="1" dirty="0" smtClean="0">
                <a:solidFill>
                  <a:srgbClr val="002060"/>
                </a:solidFill>
                <a:latin typeface="Comic Sans MS" panose="030F0702030302020204" pitchFamily="66" charset="0"/>
              </a:rPr>
              <a:t>(2 </a:t>
            </a:r>
            <a:r>
              <a:rPr lang="ro-RO" sz="1600" b="1" dirty="0">
                <a:solidFill>
                  <a:srgbClr val="002060"/>
                </a:solidFill>
                <a:latin typeface="Comic Sans MS" panose="030F0702030302020204" pitchFamily="66" charset="0"/>
              </a:rPr>
              <a:t>Petru </a:t>
            </a:r>
            <a:r>
              <a:rPr lang="ro-RO" sz="1600" b="1" dirty="0" smtClean="0">
                <a:solidFill>
                  <a:srgbClr val="002060"/>
                </a:solidFill>
                <a:latin typeface="Comic Sans MS" panose="030F0702030302020204" pitchFamily="66" charset="0"/>
              </a:rPr>
              <a:t>1:</a:t>
            </a:r>
            <a:r>
              <a:rPr lang="ro-RO" sz="1600" b="1" dirty="0" err="1" smtClean="0">
                <a:solidFill>
                  <a:srgbClr val="002060"/>
                </a:solidFill>
                <a:latin typeface="Comic Sans MS" panose="030F0702030302020204" pitchFamily="66" charset="0"/>
              </a:rPr>
              <a:t>1</a:t>
            </a:r>
            <a:r>
              <a:rPr lang="ro-RO" sz="1600" b="1" dirty="0" smtClean="0">
                <a:solidFill>
                  <a:srgbClr val="002060"/>
                </a:solidFill>
                <a:latin typeface="Comic Sans MS" panose="030F0702030302020204" pitchFamily="66" charset="0"/>
              </a:rPr>
              <a:t>)</a:t>
            </a:r>
            <a:endParaRPr lang="ro-RO" b="1" dirty="0">
              <a:solidFill>
                <a:srgbClr val="002060"/>
              </a:solidFill>
              <a:latin typeface="Comic Sans MS" panose="030F0702030302020204" pitchFamily="66" charset="0"/>
            </a:endParaRPr>
          </a:p>
        </p:txBody>
      </p:sp>
      <p:sp>
        <p:nvSpPr>
          <p:cNvPr id="4" name="Rectángulo 3"/>
          <p:cNvSpPr/>
          <p:nvPr/>
        </p:nvSpPr>
        <p:spPr>
          <a:xfrm>
            <a:off x="120770" y="200054"/>
            <a:ext cx="1412053" cy="369332"/>
          </a:xfrm>
          <a:prstGeom prst="rect">
            <a:avLst/>
          </a:prstGeom>
          <a:solidFill>
            <a:schemeClr val="accent5">
              <a:lumMod val="20000"/>
              <a:lumOff val="80000"/>
            </a:schemeClr>
          </a:solidFill>
          <a:ln w="34925" cmpd="dbl">
            <a:solidFill>
              <a:schemeClr val="accent5">
                <a:lumMod val="75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a:spAutoFit/>
          </a:bodyPr>
          <a:lstStyle/>
          <a:p>
            <a:r>
              <a:rPr lang="ro-RO" b="1"/>
              <a:t>2 </a:t>
            </a:r>
            <a:r>
              <a:rPr lang="ro-RO" b="1"/>
              <a:t>Petru </a:t>
            </a:r>
            <a:r>
              <a:rPr lang="ro-RO" b="1" smtClean="0"/>
              <a:t>1:1-4</a:t>
            </a:r>
            <a:endParaRPr lang="ro-RO"/>
          </a:p>
        </p:txBody>
      </p:sp>
      <p:sp>
        <p:nvSpPr>
          <p:cNvPr id="6" name="CuadroTexto 5"/>
          <p:cNvSpPr txBox="1"/>
          <p:nvPr/>
        </p:nvSpPr>
        <p:spPr>
          <a:xfrm>
            <a:off x="120770" y="1680200"/>
            <a:ext cx="9023230" cy="1785104"/>
          </a:xfrm>
          <a:prstGeom prst="rect">
            <a:avLst/>
          </a:prstGeom>
          <a:noFill/>
        </p:spPr>
        <p:txBody>
          <a:bodyPr wrap="square" rtlCol="0">
            <a:spAutoFit/>
          </a:bodyPr>
          <a:lstStyle/>
          <a:p>
            <a:pPr>
              <a:spcBef>
                <a:spcPts val="600"/>
              </a:spcBef>
            </a:pPr>
            <a:r>
              <a:rPr lang="ro-RO" sz="2000" b="1"/>
              <a:t>Am dobândit credința, nu prin propriile noastre merite, </a:t>
            </a:r>
            <a:r>
              <a:rPr lang="ro-RO" sz="2000" b="1"/>
              <a:t>ci </a:t>
            </a:r>
            <a:r>
              <a:rPr lang="ro-RO" sz="2000" b="1" smtClean="0"/>
              <a:t>“</a:t>
            </a:r>
            <a:r>
              <a:rPr lang="ro-RO" sz="2000" b="1" smtClean="0">
                <a:latin typeface="Calibri" pitchFamily="34" charset="0"/>
              </a:rPr>
              <a:t>prin dreptatea Dumnezeului şi </a:t>
            </a:r>
            <a:r>
              <a:rPr lang="ro-RO" sz="2000" b="1" smtClean="0">
                <a:latin typeface="Calibri" pitchFamily="34" charset="0"/>
              </a:rPr>
              <a:t>Mâ</a:t>
            </a:r>
            <a:r>
              <a:rPr lang="ro-RO" sz="2000" b="1" smtClean="0">
                <a:latin typeface="Calibri" pitchFamily="34" charset="0"/>
              </a:rPr>
              <a:t>ntuitorului nostru </a:t>
            </a:r>
            <a:r>
              <a:rPr lang="ro-RO" sz="2000" b="1" smtClean="0">
                <a:latin typeface="Calibri" pitchFamily="34" charset="0"/>
              </a:rPr>
              <a:t>Isus </a:t>
            </a:r>
            <a:r>
              <a:rPr lang="ro-RO" sz="2000" b="1" smtClean="0">
                <a:latin typeface="Calibri" pitchFamily="34" charset="0"/>
              </a:rPr>
              <a:t>Hristos”.</a:t>
            </a:r>
            <a:endParaRPr lang="ro-RO" sz="2000" b="1" smtClean="0">
              <a:latin typeface="Calibri" pitchFamily="34" charset="0"/>
            </a:endParaRPr>
          </a:p>
          <a:p>
            <a:pPr>
              <a:spcBef>
                <a:spcPts val="600"/>
              </a:spcBef>
            </a:pPr>
            <a:r>
              <a:rPr lang="ro-RO" sz="2000" b="1" smtClean="0"/>
              <a:t>O </a:t>
            </a:r>
            <a:r>
              <a:rPr lang="ro-RO" sz="2000" b="1"/>
              <a:t>primim prin cunoașterea de Dumnezeu și de </a:t>
            </a:r>
            <a:r>
              <a:rPr lang="ro-RO" sz="2000" b="1"/>
              <a:t>Isus </a:t>
            </a:r>
            <a:r>
              <a:rPr lang="ro-RO" sz="2000" b="1" smtClean="0"/>
              <a:t>(v. 2-3).</a:t>
            </a:r>
          </a:p>
          <a:p>
            <a:pPr>
              <a:spcBef>
                <a:spcPts val="600"/>
              </a:spcBef>
            </a:pPr>
            <a:r>
              <a:rPr lang="ro-RO" sz="2000" b="1" smtClean="0"/>
              <a:t>Ajungem </a:t>
            </a:r>
            <a:r>
              <a:rPr lang="ro-RO" sz="2000" b="1"/>
              <a:t>să Îl cunoaștem pe Dumnezeu prin intermediul Cuvântului, creației, transformarea vieții noastre, ascultarea și harul pe care El le revarsă </a:t>
            </a:r>
            <a:r>
              <a:rPr lang="ro-RO" sz="2000" b="1"/>
              <a:t>asupra </a:t>
            </a:r>
            <a:r>
              <a:rPr lang="ro-RO" sz="2000" b="1" smtClean="0"/>
              <a:t>noastră</a:t>
            </a:r>
            <a:r>
              <a:rPr lang="ro-RO" sz="2000" b="1" smtClean="0"/>
              <a:t>.</a:t>
            </a:r>
            <a:endParaRPr lang="ro-RO" sz="2000" b="1"/>
          </a:p>
        </p:txBody>
      </p:sp>
      <p:pic>
        <p:nvPicPr>
          <p:cNvPr id="7" name="Imagen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58633" y="3511679"/>
            <a:ext cx="2653575" cy="1275927"/>
          </a:xfrm>
          <a:prstGeom prst="roundRect">
            <a:avLst>
              <a:gd name="adj" fmla="val 8594"/>
            </a:avLst>
          </a:prstGeom>
          <a:solidFill>
            <a:srgbClr val="FFFFFF">
              <a:shade val="85000"/>
            </a:srgbClr>
          </a:solidFill>
          <a:ln>
            <a:noFill/>
          </a:ln>
          <a:effectLst/>
          <a:scene3d>
            <a:camera prst="orthographicFront"/>
            <a:lightRig rig="threePt" dir="t"/>
          </a:scene3d>
          <a:sp3d>
            <a:bevelT/>
          </a:sp3d>
        </p:spPr>
      </p:pic>
      <p:pic>
        <p:nvPicPr>
          <p:cNvPr id="1028" name="Picture 4" descr="http://panamapuntocom.com/wp-content/uploads/2015/11/estudios-naturaleza-y-salud.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829027" y="3511679"/>
            <a:ext cx="2280982" cy="1283053"/>
          </a:xfrm>
          <a:prstGeom prst="roundRect">
            <a:avLst>
              <a:gd name="adj" fmla="val 8594"/>
            </a:avLst>
          </a:prstGeom>
          <a:solidFill>
            <a:srgbClr val="FFFFFF">
              <a:shade val="85000"/>
            </a:srgbClr>
          </a:solidFill>
          <a:ln>
            <a:noFill/>
          </a:ln>
          <a:effectLst/>
          <a:scene3d>
            <a:camera prst="orthographicFront"/>
            <a:lightRig rig="threePt" dir="t"/>
          </a:scene3d>
          <a:sp3d>
            <a:bevelT/>
          </a:sp3d>
          <a:extLst/>
        </p:spPr>
      </p:pic>
      <p:pic>
        <p:nvPicPr>
          <p:cNvPr id="10" name="Imagen 9"/>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126828" y="3511680"/>
            <a:ext cx="1267854" cy="1267854"/>
          </a:xfrm>
          <a:prstGeom prst="roundRect">
            <a:avLst>
              <a:gd name="adj" fmla="val 8594"/>
            </a:avLst>
          </a:prstGeom>
          <a:solidFill>
            <a:srgbClr val="FFFFFF">
              <a:shade val="85000"/>
            </a:srgbClr>
          </a:solidFill>
          <a:ln>
            <a:noFill/>
          </a:ln>
          <a:effectLst/>
          <a:scene3d>
            <a:camera prst="orthographicFront"/>
            <a:lightRig rig="threePt" dir="t"/>
          </a:scene3d>
          <a:sp3d>
            <a:bevelT/>
          </a:sp3d>
        </p:spPr>
      </p:pic>
      <p:pic>
        <p:nvPicPr>
          <p:cNvPr id="12" name="Imagen 11"/>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7297947" y="3504916"/>
            <a:ext cx="1699973" cy="1274980"/>
          </a:xfrm>
          <a:prstGeom prst="roundRect">
            <a:avLst>
              <a:gd name="adj" fmla="val 8594"/>
            </a:avLst>
          </a:prstGeom>
          <a:solidFill>
            <a:srgbClr val="FFFFFF">
              <a:shade val="85000"/>
            </a:srgbClr>
          </a:solidFill>
          <a:ln>
            <a:noFill/>
          </a:ln>
          <a:effectLst/>
          <a:scene3d>
            <a:camera prst="orthographicFront"/>
            <a:lightRig rig="threePt" dir="t"/>
          </a:scene3d>
          <a:sp3d>
            <a:bevelT/>
          </a:sp3d>
        </p:spPr>
      </p:pic>
      <p:pic>
        <p:nvPicPr>
          <p:cNvPr id="14" name="Imagen 13"/>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a:off x="6411501" y="3540031"/>
            <a:ext cx="869627" cy="1239503"/>
          </a:xfrm>
          <a:prstGeom prst="roundRect">
            <a:avLst>
              <a:gd name="adj" fmla="val 8594"/>
            </a:avLst>
          </a:prstGeom>
          <a:solidFill>
            <a:srgbClr val="FFFFFF">
              <a:shade val="85000"/>
            </a:srgbClr>
          </a:solidFill>
          <a:ln>
            <a:noFill/>
          </a:ln>
          <a:effectLst/>
          <a:scene3d>
            <a:camera prst="orthographicFront"/>
            <a:lightRig rig="threePt" dir="t"/>
          </a:scene3d>
          <a:sp3d>
            <a:bevelT/>
          </a:sp3d>
        </p:spPr>
      </p:pic>
      <p:pic>
        <p:nvPicPr>
          <p:cNvPr id="17" name="Imagen 16"/>
          <p:cNvPicPr>
            <a:picLocks noChangeAspect="1"/>
          </p:cNvPicPr>
          <p:nvPr/>
        </p:nvPicPr>
        <p:blipFill>
          <a:blip r:embed="rId8" cstate="email">
            <a:extLst>
              <a:ext uri="{BEBA8EAE-BF5A-486C-A8C5-ECC9F3942E4B}">
                <a14:imgProps xmlns:a14="http://schemas.microsoft.com/office/drawing/2010/main" xmlns="">
                  <a14:imgLayer r:embed="rId9">
                    <a14:imgEffect>
                      <a14:brightnessContrast contrast="20000"/>
                    </a14:imgEffect>
                  </a14:imgLayer>
                </a14:imgProps>
              </a:ext>
              <a:ext uri="{28A0092B-C50C-407E-A947-70E740481C1C}">
                <a14:useLocalDpi xmlns:a14="http://schemas.microsoft.com/office/drawing/2010/main" xmlns=""/>
              </a:ext>
            </a:extLst>
          </a:blip>
          <a:stretch>
            <a:fillRect/>
          </a:stretch>
        </p:blipFill>
        <p:spPr>
          <a:xfrm>
            <a:off x="4720282" y="4881174"/>
            <a:ext cx="1496538" cy="1861621"/>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5" name="Rectángulo 14"/>
          <p:cNvSpPr/>
          <p:nvPr/>
        </p:nvSpPr>
        <p:spPr>
          <a:xfrm>
            <a:off x="1" y="4884241"/>
            <a:ext cx="4615134" cy="1938992"/>
          </a:xfrm>
          <a:prstGeom prst="rect">
            <a:avLst/>
          </a:prstGeom>
        </p:spPr>
        <p:txBody>
          <a:bodyPr wrap="square">
            <a:spAutoFit/>
          </a:bodyPr>
          <a:lstStyle/>
          <a:p>
            <a:pPr>
              <a:spcBef>
                <a:spcPts val="600"/>
              </a:spcBef>
            </a:pPr>
            <a:r>
              <a:rPr lang="ro-RO" sz="2000" b="1"/>
              <a:t>Această credință ne face să </a:t>
            </a:r>
            <a:r>
              <a:rPr lang="ro-RO" sz="2000" b="1"/>
              <a:t>fugim </a:t>
            </a:r>
            <a:r>
              <a:rPr lang="ro-RO" sz="2000" b="1" smtClean="0"/>
              <a:t>“</a:t>
            </a:r>
            <a:r>
              <a:rPr lang="ro-RO" sz="2000" b="1" smtClean="0">
                <a:latin typeface="Calibri" pitchFamily="34" charset="0"/>
              </a:rPr>
              <a:t>de </a:t>
            </a:r>
            <a:r>
              <a:rPr lang="ro-RO" sz="2000" b="1" smtClean="0">
                <a:latin typeface="Calibri" pitchFamily="34" charset="0"/>
              </a:rPr>
              <a:t>stri-</a:t>
            </a:r>
            <a:r>
              <a:rPr lang="ro-RO" sz="2000" b="1" smtClean="0">
                <a:latin typeface="Calibri" pitchFamily="34" charset="0"/>
              </a:rPr>
              <a:t>căciunea, care este în lume prin </a:t>
            </a:r>
            <a:r>
              <a:rPr lang="ro-RO" sz="2000" b="1" smtClean="0">
                <a:latin typeface="Calibri" pitchFamily="34" charset="0"/>
              </a:rPr>
              <a:t>pofte</a:t>
            </a:r>
            <a:r>
              <a:rPr lang="ro-RO" sz="2000" b="1" smtClean="0">
                <a:latin typeface="Calibri" pitchFamily="34" charset="0"/>
              </a:rPr>
              <a:t>.</a:t>
            </a:r>
            <a:r>
              <a:rPr lang="ro-RO" sz="2000" b="1" smtClean="0"/>
              <a:t>” </a:t>
            </a:r>
            <a:r>
              <a:rPr lang="ro-RO" sz="2000" b="1" smtClean="0"/>
              <a:t>(v</a:t>
            </a:r>
            <a:r>
              <a:rPr lang="ro-RO" sz="2000" b="1" smtClean="0"/>
              <a:t>. </a:t>
            </a:r>
            <a:r>
              <a:rPr lang="ro-RO" sz="2000" b="1" smtClean="0"/>
              <a:t>4</a:t>
            </a:r>
            <a:r>
              <a:rPr lang="ro-RO" sz="2000" b="1" smtClean="0"/>
              <a:t>). Dragostea </a:t>
            </a:r>
            <a:r>
              <a:rPr lang="ro-RO" sz="2000" b="1"/>
              <a:t>lui Isus transformă viața noastră și dorințele noastre, în așa fel încât nu dorim să luăm parte la păcatul care domnește în această lume</a:t>
            </a:r>
            <a:r>
              <a:rPr lang="ro-RO" sz="2000" b="1"/>
              <a:t>. </a:t>
            </a:r>
            <a:endParaRPr lang="ro-RO" sz="2000" b="1"/>
          </a:p>
        </p:txBody>
      </p:sp>
      <p:pic>
        <p:nvPicPr>
          <p:cNvPr id="19" name="Imagen 18"/>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6382350" y="4881174"/>
            <a:ext cx="2615570" cy="184829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34163873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900" decel="100000" fill="hold"/>
                                        <p:tgtEl>
                                          <p:spTgt spid="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250"/>
                                  </p:stCondLst>
                                  <p:childTnLst>
                                    <p:set>
                                      <p:cBhvr>
                                        <p:cTn id="42" dur="1" fill="hold">
                                          <p:stCondLst>
                                            <p:cond delay="0"/>
                                          </p:stCondLst>
                                        </p:cTn>
                                        <p:tgtEl>
                                          <p:spTgt spid="1028"/>
                                        </p:tgtEl>
                                        <p:attrNameLst>
                                          <p:attrName>style.visibility</p:attrName>
                                        </p:attrNameLst>
                                      </p:cBhvr>
                                      <p:to>
                                        <p:strVal val="visible"/>
                                      </p:to>
                                    </p:set>
                                    <p:animEffect transition="in" filter="fade">
                                      <p:cBhvr>
                                        <p:cTn id="43" dur="1000"/>
                                        <p:tgtEl>
                                          <p:spTgt spid="1028"/>
                                        </p:tgtEl>
                                      </p:cBhvr>
                                    </p:animEffect>
                                    <p:anim calcmode="lin" valueType="num">
                                      <p:cBhvr>
                                        <p:cTn id="44" dur="1000" fill="hold"/>
                                        <p:tgtEl>
                                          <p:spTgt spid="1028"/>
                                        </p:tgtEl>
                                        <p:attrNameLst>
                                          <p:attrName>ppt_x</p:attrName>
                                        </p:attrNameLst>
                                      </p:cBhvr>
                                      <p:tavLst>
                                        <p:tav tm="0">
                                          <p:val>
                                            <p:strVal val="#ppt_x"/>
                                          </p:val>
                                        </p:tav>
                                        <p:tav tm="100000">
                                          <p:val>
                                            <p:strVal val="#ppt_x"/>
                                          </p:val>
                                        </p:tav>
                                      </p:tavLst>
                                    </p:anim>
                                    <p:anim calcmode="lin" valueType="num">
                                      <p:cBhvr>
                                        <p:cTn id="45" dur="900" decel="100000" fill="hold"/>
                                        <p:tgtEl>
                                          <p:spTgt spid="102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28"/>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50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900" decel="100000" fill="hold"/>
                                        <p:tgtEl>
                                          <p:spTgt spid="10"/>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75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900" decel="100000" fill="hold"/>
                                        <p:tgtEl>
                                          <p:spTgt spid="1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100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900" decel="100000" fill="hold"/>
                                        <p:tgtEl>
                                          <p:spTgt spid="1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6">
                                            <p:txEl>
                                              <p:pRg st="2" end="2"/>
                                            </p:txEl>
                                          </p:spTgt>
                                        </p:tgtEl>
                                        <p:attrNameLst>
                                          <p:attrName>style.visibility</p:attrName>
                                        </p:attrNameLst>
                                      </p:cBhvr>
                                      <p:to>
                                        <p:strVal val="visible"/>
                                      </p:to>
                                    </p:set>
                                    <p:animEffect transition="in" filter="wipe(left)">
                                      <p:cBhvr>
                                        <p:cTn id="68" dur="500"/>
                                        <p:tgtEl>
                                          <p:spTgt spid="6">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528"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anim calcmode="lin" valueType="num">
                                      <p:cBhvr>
                                        <p:cTn id="76" dur="500" fill="hold"/>
                                        <p:tgtEl>
                                          <p:spTgt spid="15"/>
                                        </p:tgtEl>
                                        <p:attrNameLst>
                                          <p:attrName>ppt_x</p:attrName>
                                        </p:attrNameLst>
                                      </p:cBhvr>
                                      <p:tavLst>
                                        <p:tav tm="0">
                                          <p:val>
                                            <p:fltVal val="0.5"/>
                                          </p:val>
                                        </p:tav>
                                        <p:tav tm="100000">
                                          <p:val>
                                            <p:strVal val="#ppt_x"/>
                                          </p:val>
                                        </p:tav>
                                      </p:tavLst>
                                    </p:anim>
                                    <p:anim calcmode="lin" valueType="num">
                                      <p:cBhvr>
                                        <p:cTn id="77" dur="500" fill="hold"/>
                                        <p:tgtEl>
                                          <p:spTgt spid="15"/>
                                        </p:tgtEl>
                                        <p:attrNameLst>
                                          <p:attrName>ppt_y</p:attrName>
                                        </p:attrNameLst>
                                      </p:cBhvr>
                                      <p:tavLst>
                                        <p:tav tm="0">
                                          <p:val>
                                            <p:fltVal val="0.5"/>
                                          </p:val>
                                        </p:tav>
                                        <p:tav tm="100000">
                                          <p:val>
                                            <p:strVal val="#ppt_y"/>
                                          </p:val>
                                        </p:tav>
                                      </p:tavLst>
                                    </p:anim>
                                  </p:childTnLst>
                                </p:cTn>
                              </p:par>
                              <p:par>
                                <p:cTn id="78" presetID="53" presetClass="entr" presetSubtype="528" fill="hold"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ppt_w</p:attrName>
                                        </p:attrNameLst>
                                      </p:cBhvr>
                                      <p:tavLst>
                                        <p:tav tm="0">
                                          <p:val>
                                            <p:fltVal val="0"/>
                                          </p:val>
                                        </p:tav>
                                        <p:tav tm="100000">
                                          <p:val>
                                            <p:strVal val="#ppt_w"/>
                                          </p:val>
                                        </p:tav>
                                      </p:tavLst>
                                    </p:anim>
                                    <p:anim calcmode="lin" valueType="num">
                                      <p:cBhvr>
                                        <p:cTn id="81" dur="500" fill="hold"/>
                                        <p:tgtEl>
                                          <p:spTgt spid="19"/>
                                        </p:tgtEl>
                                        <p:attrNameLst>
                                          <p:attrName>ppt_h</p:attrName>
                                        </p:attrNameLst>
                                      </p:cBhvr>
                                      <p:tavLst>
                                        <p:tav tm="0">
                                          <p:val>
                                            <p:fltVal val="0"/>
                                          </p:val>
                                        </p:tav>
                                        <p:tav tm="100000">
                                          <p:val>
                                            <p:strVal val="#ppt_h"/>
                                          </p:val>
                                        </p:tav>
                                      </p:tavLst>
                                    </p:anim>
                                    <p:animEffect transition="in" filter="fade">
                                      <p:cBhvr>
                                        <p:cTn id="82" dur="500"/>
                                        <p:tgtEl>
                                          <p:spTgt spid="19"/>
                                        </p:tgtEl>
                                      </p:cBhvr>
                                    </p:animEffect>
                                    <p:anim calcmode="lin" valueType="num">
                                      <p:cBhvr>
                                        <p:cTn id="83" dur="500" fill="hold"/>
                                        <p:tgtEl>
                                          <p:spTgt spid="19"/>
                                        </p:tgtEl>
                                        <p:attrNameLst>
                                          <p:attrName>ppt_x</p:attrName>
                                        </p:attrNameLst>
                                      </p:cBhvr>
                                      <p:tavLst>
                                        <p:tav tm="0">
                                          <p:val>
                                            <p:fltVal val="0.5"/>
                                          </p:val>
                                        </p:tav>
                                        <p:tav tm="100000">
                                          <p:val>
                                            <p:strVal val="#ppt_x"/>
                                          </p:val>
                                        </p:tav>
                                      </p:tavLst>
                                    </p:anim>
                                    <p:anim calcmode="lin" valueType="num">
                                      <p:cBhvr>
                                        <p:cTn id="84"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uiExpand="1" build="p"/>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extLst>
              <a:ext uri="{BEBA8EAE-BF5A-486C-A8C5-ECC9F3942E4B}">
                <a14:imgProps xmlns:a14="http://schemas.microsoft.com/office/drawing/2010/main" xmlns="">
                  <a14:imgLayer r:embed="rId3">
                    <a14:imgEffect>
                      <a14:artisticBlur radius="3"/>
                    </a14:imgEffect>
                    <a14:imgEffect>
                      <a14:brightnessContrast bright="16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3" name="Imagen 3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19774" y="3245543"/>
            <a:ext cx="1499843" cy="1046084"/>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ángulo 1"/>
          <p:cNvSpPr/>
          <p:nvPr/>
        </p:nvSpPr>
        <p:spPr>
          <a:xfrm>
            <a:off x="1980065" y="-34504"/>
            <a:ext cx="7163933" cy="707886"/>
          </a:xfrm>
          <a:prstGeom prst="rect">
            <a:avLst/>
          </a:prstGeom>
        </p:spPr>
        <p:txBody>
          <a:bodyPr wrap="square">
            <a:spAutoFit/>
          </a:bodyPr>
          <a:lstStyle/>
          <a:p>
            <a:pPr algn="ctr"/>
            <a:r>
              <a:rPr lang="ro-RO" sz="4000" b="1" smtClean="0">
                <a:ln w="6600">
                  <a:solidFill>
                    <a:srgbClr val="FF0000"/>
                  </a:solidFill>
                  <a:prstDash val="solid"/>
                </a:ln>
                <a:solidFill>
                  <a:srgbClr val="FFFFFF"/>
                </a:solidFill>
                <a:effectLst>
                  <a:outerShdw dist="38100" dir="2700000" algn="tl" rotWithShape="0">
                    <a:schemeClr val="accent2"/>
                  </a:outerShdw>
                </a:effectLst>
              </a:rPr>
              <a:t>DE LA CREDINȚĂ LA DRAGOSTE</a:t>
            </a:r>
            <a:endParaRPr lang="ro-RO" sz="4000" b="1">
              <a:ln w="6600">
                <a:solidFill>
                  <a:srgbClr val="FF0000"/>
                </a:solidFill>
                <a:prstDash val="solid"/>
              </a:ln>
              <a:solidFill>
                <a:srgbClr val="FFFFFF"/>
              </a:solidFill>
              <a:effectLst>
                <a:outerShdw dist="38100" dir="2700000" algn="tl" rotWithShape="0">
                  <a:schemeClr val="accent2"/>
                </a:outerShdw>
              </a:effectLst>
            </a:endParaRPr>
          </a:p>
        </p:txBody>
      </p:sp>
      <p:sp>
        <p:nvSpPr>
          <p:cNvPr id="3" name="Rectángulo 2"/>
          <p:cNvSpPr/>
          <p:nvPr/>
        </p:nvSpPr>
        <p:spPr>
          <a:xfrm>
            <a:off x="138022" y="200054"/>
            <a:ext cx="1412053" cy="369332"/>
          </a:xfrm>
          <a:prstGeom prst="rect">
            <a:avLst/>
          </a:prstGeom>
          <a:solidFill>
            <a:schemeClr val="accent2">
              <a:lumMod val="60000"/>
              <a:lumOff val="40000"/>
            </a:schemeClr>
          </a:solidFill>
          <a:ln w="34925" cmpd="dbl">
            <a:solidFill>
              <a:schemeClr val="accent2">
                <a:lumMod val="50000"/>
              </a:schemeClr>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a:spAutoFit/>
          </a:bodyPr>
          <a:lstStyle/>
          <a:p>
            <a:r>
              <a:rPr lang="ro-RO" b="1"/>
              <a:t>2 </a:t>
            </a:r>
            <a:r>
              <a:rPr lang="ro-RO" b="1"/>
              <a:t>Petru </a:t>
            </a:r>
            <a:r>
              <a:rPr lang="ro-RO" b="1" smtClean="0"/>
              <a:t>1:5-7</a:t>
            </a:r>
            <a:endParaRPr lang="ro-RO" b="1"/>
          </a:p>
        </p:txBody>
      </p:sp>
      <p:sp>
        <p:nvSpPr>
          <p:cNvPr id="4" name="Rectángulo 3"/>
          <p:cNvSpPr/>
          <p:nvPr/>
        </p:nvSpPr>
        <p:spPr>
          <a:xfrm>
            <a:off x="470140" y="670803"/>
            <a:ext cx="8203721" cy="1200329"/>
          </a:xfrm>
          <a:prstGeom prst="rect">
            <a:avLst/>
          </a:prstGeom>
          <a:solidFill>
            <a:srgbClr val="F1D9CA"/>
          </a:solidFill>
          <a:ln w="34925" cmpd="dbl"/>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ro-RO" b="1" smtClean="0">
                <a:solidFill>
                  <a:srgbClr val="661A02"/>
                </a:solidFill>
                <a:latin typeface="Comic Sans MS" panose="030F0702030302020204" pitchFamily="66" charset="0"/>
              </a:rPr>
              <a:t>“</a:t>
            </a:r>
            <a:r>
              <a:rPr lang="ro-RO" b="1" smtClean="0">
                <a:solidFill>
                  <a:srgbClr val="661A02"/>
                </a:solidFill>
                <a:latin typeface="Comic Sans MS" panose="030F0702030302020204" pitchFamily="66" charset="0"/>
              </a:rPr>
              <a:t>De </a:t>
            </a:r>
            <a:r>
              <a:rPr lang="ro-RO" b="1" smtClean="0">
                <a:solidFill>
                  <a:srgbClr val="661A02"/>
                </a:solidFill>
                <a:latin typeface="Comic Sans MS" panose="030F0702030302020204" pitchFamily="66" charset="0"/>
              </a:rPr>
              <a:t>aceea</a:t>
            </a:r>
            <a:r>
              <a:rPr lang="ro-RO" b="1" smtClean="0">
                <a:solidFill>
                  <a:srgbClr val="661A02"/>
                </a:solidFill>
                <a:latin typeface="Comic Sans MS" panose="030F0702030302020204" pitchFamily="66" charset="0"/>
              </a:rPr>
              <a:t>, daţi-vă şi voi toate silinţele ca să uniţi cu credinţa voastră </a:t>
            </a:r>
            <a:r>
              <a:rPr lang="ro-RO" b="1" smtClean="0">
                <a:solidFill>
                  <a:srgbClr val="661A02"/>
                </a:solidFill>
                <a:latin typeface="Comic Sans MS" panose="030F0702030302020204" pitchFamily="66" charset="0"/>
              </a:rPr>
              <a:t>fapta</a:t>
            </a:r>
            <a:r>
              <a:rPr lang="ro-RO" b="1" smtClean="0">
                <a:solidFill>
                  <a:srgbClr val="661A02"/>
                </a:solidFill>
                <a:latin typeface="Comic Sans MS" panose="030F0702030302020204" pitchFamily="66" charset="0"/>
              </a:rPr>
              <a:t>; cu </a:t>
            </a:r>
            <a:r>
              <a:rPr lang="ro-RO" b="1" smtClean="0">
                <a:solidFill>
                  <a:srgbClr val="661A02"/>
                </a:solidFill>
                <a:latin typeface="Comic Sans MS" panose="030F0702030302020204" pitchFamily="66" charset="0"/>
              </a:rPr>
              <a:t>fapta</a:t>
            </a:r>
            <a:r>
              <a:rPr lang="ro-RO" b="1" smtClean="0">
                <a:solidFill>
                  <a:srgbClr val="661A02"/>
                </a:solidFill>
                <a:latin typeface="Comic Sans MS" panose="030F0702030302020204" pitchFamily="66" charset="0"/>
              </a:rPr>
              <a:t>, </a:t>
            </a:r>
            <a:r>
              <a:rPr lang="ro-RO" b="1" smtClean="0">
                <a:solidFill>
                  <a:srgbClr val="661A02"/>
                </a:solidFill>
                <a:latin typeface="Comic Sans MS" panose="030F0702030302020204" pitchFamily="66" charset="0"/>
              </a:rPr>
              <a:t>cunoştinţa</a:t>
            </a:r>
            <a:r>
              <a:rPr lang="ro-RO" b="1" smtClean="0">
                <a:solidFill>
                  <a:srgbClr val="661A02"/>
                </a:solidFill>
                <a:latin typeface="Comic Sans MS" panose="030F0702030302020204" pitchFamily="66" charset="0"/>
              </a:rPr>
              <a:t>; cu </a:t>
            </a:r>
            <a:r>
              <a:rPr lang="ro-RO" b="1" smtClean="0">
                <a:solidFill>
                  <a:srgbClr val="661A02"/>
                </a:solidFill>
                <a:latin typeface="Comic Sans MS" panose="030F0702030302020204" pitchFamily="66" charset="0"/>
              </a:rPr>
              <a:t>cunoştinţa</a:t>
            </a:r>
            <a:r>
              <a:rPr lang="ro-RO" b="1" smtClean="0">
                <a:solidFill>
                  <a:srgbClr val="661A02"/>
                </a:solidFill>
                <a:latin typeface="Comic Sans MS" panose="030F0702030302020204" pitchFamily="66" charset="0"/>
              </a:rPr>
              <a:t>, </a:t>
            </a:r>
            <a:r>
              <a:rPr lang="ro-RO" b="1" smtClean="0">
                <a:solidFill>
                  <a:srgbClr val="661A02"/>
                </a:solidFill>
                <a:latin typeface="Comic Sans MS" panose="030F0702030302020204" pitchFamily="66" charset="0"/>
              </a:rPr>
              <a:t>înfrâ</a:t>
            </a:r>
            <a:r>
              <a:rPr lang="ro-RO" b="1" smtClean="0">
                <a:solidFill>
                  <a:srgbClr val="661A02"/>
                </a:solidFill>
                <a:latin typeface="Comic Sans MS" panose="030F0702030302020204" pitchFamily="66" charset="0"/>
              </a:rPr>
              <a:t>narea; </a:t>
            </a:r>
            <a:r>
              <a:rPr lang="ro-RO" b="1" smtClean="0">
                <a:solidFill>
                  <a:srgbClr val="661A02"/>
                </a:solidFill>
                <a:latin typeface="Comic Sans MS" panose="030F0702030302020204" pitchFamily="66" charset="0"/>
              </a:rPr>
              <a:t>cu </a:t>
            </a:r>
            <a:r>
              <a:rPr lang="ro-RO" b="1" smtClean="0">
                <a:solidFill>
                  <a:srgbClr val="661A02"/>
                </a:solidFill>
                <a:latin typeface="Comic Sans MS" panose="030F0702030302020204" pitchFamily="66" charset="0"/>
              </a:rPr>
              <a:t>înfrâ</a:t>
            </a:r>
            <a:r>
              <a:rPr lang="ro-RO" b="1" smtClean="0">
                <a:solidFill>
                  <a:srgbClr val="661A02"/>
                </a:solidFill>
                <a:latin typeface="Comic Sans MS" panose="030F0702030302020204" pitchFamily="66" charset="0"/>
              </a:rPr>
              <a:t>narea, răbdarea; cu răbdarea, evlavia; cu evlavia, dragostea de fraţi; cu dragostea de fraţi, iubirea de </a:t>
            </a:r>
            <a:r>
              <a:rPr lang="ro-RO" b="1" smtClean="0">
                <a:solidFill>
                  <a:srgbClr val="661A02"/>
                </a:solidFill>
                <a:latin typeface="Comic Sans MS" panose="030F0702030302020204" pitchFamily="66" charset="0"/>
              </a:rPr>
              <a:t>oameni</a:t>
            </a:r>
            <a:r>
              <a:rPr lang="ro-RO" b="1" smtClean="0">
                <a:solidFill>
                  <a:srgbClr val="661A02"/>
                </a:solidFill>
                <a:latin typeface="Comic Sans MS" panose="030F0702030302020204" pitchFamily="66" charset="0"/>
              </a:rPr>
              <a:t>.</a:t>
            </a:r>
            <a:r>
              <a:rPr lang="ro-RO" b="1" smtClean="0">
                <a:solidFill>
                  <a:srgbClr val="661A02"/>
                </a:solidFill>
                <a:latin typeface="Comic Sans MS" panose="030F0702030302020204" pitchFamily="66" charset="0"/>
              </a:rPr>
              <a:t>” </a:t>
            </a:r>
            <a:r>
              <a:rPr lang="ro-RO" sz="1600" b="1" smtClean="0">
                <a:solidFill>
                  <a:srgbClr val="661A02"/>
                </a:solidFill>
                <a:latin typeface="Comic Sans MS" panose="030F0702030302020204" pitchFamily="66" charset="0"/>
              </a:rPr>
              <a:t>(2 </a:t>
            </a:r>
            <a:r>
              <a:rPr lang="ro-RO" sz="1600" b="1">
                <a:solidFill>
                  <a:srgbClr val="661A02"/>
                </a:solidFill>
                <a:latin typeface="Comic Sans MS" panose="030F0702030302020204" pitchFamily="66" charset="0"/>
              </a:rPr>
              <a:t>Petru </a:t>
            </a:r>
            <a:r>
              <a:rPr lang="ro-RO" sz="1600" b="1" smtClean="0">
                <a:solidFill>
                  <a:srgbClr val="661A02"/>
                </a:solidFill>
                <a:latin typeface="Comic Sans MS" panose="030F0702030302020204" pitchFamily="66" charset="0"/>
              </a:rPr>
              <a:t>1:5-7)</a:t>
            </a:r>
            <a:endParaRPr lang="ro-RO" sz="1600" b="1">
              <a:solidFill>
                <a:srgbClr val="661A02"/>
              </a:solidFill>
              <a:latin typeface="Comic Sans MS" panose="030F0702030302020204" pitchFamily="66" charset="0"/>
            </a:endParaRPr>
          </a:p>
        </p:txBody>
      </p:sp>
      <p:sp>
        <p:nvSpPr>
          <p:cNvPr id="5" name="CuadroTexto 4"/>
          <p:cNvSpPr txBox="1"/>
          <p:nvPr/>
        </p:nvSpPr>
        <p:spPr>
          <a:xfrm>
            <a:off x="77639" y="1819376"/>
            <a:ext cx="5633941" cy="1323439"/>
          </a:xfrm>
          <a:prstGeom prst="rect">
            <a:avLst/>
          </a:prstGeom>
          <a:noFill/>
        </p:spPr>
        <p:txBody>
          <a:bodyPr wrap="square" rtlCol="0">
            <a:spAutoFit/>
          </a:bodyPr>
          <a:lstStyle/>
          <a:p>
            <a:pPr>
              <a:spcBef>
                <a:spcPts val="600"/>
              </a:spcBef>
            </a:pPr>
            <a:r>
              <a:rPr lang="ro-RO" sz="2000" b="1"/>
              <a:t>La darurile pe care Dumnezeu ni le-a dat, trebuie să adăugăm căutarea noastră atentă după virtuțile creștine. Creștinul poate crește în viața sfântă dacă cooperează cu Dumnezeu</a:t>
            </a:r>
            <a:r>
              <a:rPr lang="ro-RO" sz="2000" b="1"/>
              <a:t>. </a:t>
            </a:r>
            <a:endParaRPr lang="ro-RO" sz="2000" b="1"/>
          </a:p>
        </p:txBody>
      </p:sp>
      <p:sp>
        <p:nvSpPr>
          <p:cNvPr id="10" name="Forma libre: forma 9"/>
          <p:cNvSpPr/>
          <p:nvPr/>
        </p:nvSpPr>
        <p:spPr>
          <a:xfrm>
            <a:off x="39784" y="5886182"/>
            <a:ext cx="2358342" cy="984885"/>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C9C9C9"/>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marL="0" lvl="0" indent="0" algn="l" defTabSz="889000">
              <a:lnSpc>
                <a:spcPct val="90000"/>
              </a:lnSpc>
              <a:spcBef>
                <a:spcPct val="0"/>
              </a:spcBef>
              <a:buNone/>
            </a:pPr>
            <a:r>
              <a:rPr lang="ro-RO" sz="2000" b="1" i="1" kern="1200" smtClean="0">
                <a:solidFill>
                  <a:srgbClr val="565656"/>
                </a:solidFill>
              </a:rPr>
              <a:t>1</a:t>
            </a:r>
            <a:r>
              <a:rPr lang="ro-RO" sz="2000" b="1" i="1" kern="1200" smtClean="0">
                <a:solidFill>
                  <a:srgbClr val="565656"/>
                </a:solidFill>
              </a:rPr>
              <a:t>. </a:t>
            </a:r>
            <a:r>
              <a:rPr lang="ro-RO" sz="2000" b="1" i="1" u="sng" smtClean="0">
                <a:solidFill>
                  <a:srgbClr val="565656"/>
                </a:solidFill>
              </a:rPr>
              <a:t>C</a:t>
            </a:r>
            <a:r>
              <a:rPr lang="ro-RO" sz="2000" b="1" i="1" u="sng" kern="1200" smtClean="0">
                <a:solidFill>
                  <a:srgbClr val="565656"/>
                </a:solidFill>
              </a:rPr>
              <a:t>redința</a:t>
            </a:r>
            <a:endParaRPr lang="ro-RO" sz="2000" b="1" i="1" u="sng" kern="1200" smtClean="0">
              <a:solidFill>
                <a:srgbClr val="565656"/>
              </a:solidFill>
            </a:endParaRPr>
          </a:p>
          <a:p>
            <a:pPr lvl="0" defTabSz="889000">
              <a:lnSpc>
                <a:spcPct val="90000"/>
              </a:lnSpc>
              <a:spcBef>
                <a:spcPct val="0"/>
              </a:spcBef>
            </a:pPr>
            <a:r>
              <a:rPr lang="ro-RO" sz="2000" b="1" smtClean="0"/>
              <a:t>Încrederea </a:t>
            </a:r>
            <a:r>
              <a:rPr lang="ro-RO" sz="2000" b="1"/>
              <a:t>mântuitoare </a:t>
            </a:r>
            <a:r>
              <a:rPr lang="ro-RO" sz="2000" b="1"/>
              <a:t>în </a:t>
            </a:r>
            <a:r>
              <a:rPr lang="ro-RO" sz="2000" b="1" smtClean="0"/>
              <a:t>Isus</a:t>
            </a:r>
            <a:endParaRPr lang="ro-RO" sz="2000" b="1" kern="1200"/>
          </a:p>
        </p:txBody>
      </p:sp>
      <p:grpSp>
        <p:nvGrpSpPr>
          <p:cNvPr id="6" name="Grupo 5"/>
          <p:cNvGrpSpPr/>
          <p:nvPr/>
        </p:nvGrpSpPr>
        <p:grpSpPr>
          <a:xfrm>
            <a:off x="39783" y="5322866"/>
            <a:ext cx="1039380" cy="906711"/>
            <a:chOff x="39783" y="5322866"/>
            <a:chExt cx="1039380" cy="906711"/>
          </a:xfrm>
        </p:grpSpPr>
        <p:sp>
          <p:nvSpPr>
            <p:cNvPr id="9" name="Forma en L 8"/>
            <p:cNvSpPr/>
            <p:nvPr/>
          </p:nvSpPr>
          <p:spPr>
            <a:xfrm rot="5400000">
              <a:off x="246741" y="5399233"/>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Triángulo isósceles 10"/>
            <p:cNvSpPr/>
            <p:nvPr/>
          </p:nvSpPr>
          <p:spPr>
            <a:xfrm>
              <a:off x="902469" y="5322866"/>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193614"/>
                <a:satOff val="7143"/>
                <a:lumOff val="-1050"/>
                <a:alphaOff val="0"/>
              </a:schemeClr>
            </a:lnRef>
            <a:fillRef idx="3">
              <a:schemeClr val="accent3">
                <a:hueOff val="193614"/>
                <a:satOff val="7143"/>
                <a:lumOff val="-1050"/>
                <a:alphaOff val="0"/>
              </a:schemeClr>
            </a:fillRef>
            <a:effectRef idx="2">
              <a:schemeClr val="accent3">
                <a:hueOff val="193614"/>
                <a:satOff val="7143"/>
                <a:lumOff val="-1050"/>
                <a:alphaOff val="0"/>
              </a:schemeClr>
            </a:effectRef>
            <a:fontRef idx="minor">
              <a:schemeClr val="lt1"/>
            </a:fontRef>
          </p:style>
        </p:sp>
      </p:grpSp>
      <p:sp>
        <p:nvSpPr>
          <p:cNvPr id="13" name="Forma libre: forma 12"/>
          <p:cNvSpPr/>
          <p:nvPr/>
        </p:nvSpPr>
        <p:spPr>
          <a:xfrm>
            <a:off x="0" y="4366194"/>
            <a:ext cx="2081331" cy="984885"/>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FE8A8"/>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algn="r" defTabSz="889000">
              <a:lnSpc>
                <a:spcPct val="90000"/>
              </a:lnSpc>
              <a:spcBef>
                <a:spcPct val="0"/>
              </a:spcBef>
            </a:pPr>
            <a:r>
              <a:rPr lang="ro-RO" sz="2000" b="1" i="1" smtClean="0">
                <a:solidFill>
                  <a:srgbClr val="604F2E"/>
                </a:solidFill>
              </a:rPr>
              <a:t>2</a:t>
            </a:r>
            <a:r>
              <a:rPr lang="ro-RO" sz="2000" b="1" i="1" smtClean="0">
                <a:solidFill>
                  <a:srgbClr val="604F2E"/>
                </a:solidFill>
              </a:rPr>
              <a:t>. </a:t>
            </a:r>
            <a:r>
              <a:rPr lang="ro-RO" sz="2000" b="1" i="1" u="sng" smtClean="0">
                <a:solidFill>
                  <a:srgbClr val="604F2E"/>
                </a:solidFill>
              </a:rPr>
              <a:t>Fapta</a:t>
            </a:r>
            <a:endParaRPr lang="ro-RO" sz="2000" b="1" i="1" u="sng" smtClean="0">
              <a:solidFill>
                <a:srgbClr val="604F2E"/>
              </a:solidFill>
            </a:endParaRPr>
          </a:p>
          <a:p>
            <a:pPr algn="r" defTabSz="889000">
              <a:lnSpc>
                <a:spcPct val="90000"/>
              </a:lnSpc>
              <a:spcBef>
                <a:spcPct val="0"/>
              </a:spcBef>
            </a:pPr>
            <a:r>
              <a:rPr lang="ro-RO" sz="2000" b="1" smtClean="0"/>
              <a:t>Excelența </a:t>
            </a:r>
            <a:r>
              <a:rPr lang="ro-RO" sz="2000" b="1"/>
              <a:t>morală </a:t>
            </a:r>
            <a:r>
              <a:rPr lang="ro-RO" sz="2000" b="1"/>
              <a:t>a </a:t>
            </a:r>
            <a:r>
              <a:rPr lang="ro-RO" sz="2000" b="1" smtClean="0"/>
              <a:t>credinciosului</a:t>
            </a:r>
            <a:endParaRPr lang="ro-RO" sz="2000" b="1"/>
          </a:p>
        </p:txBody>
      </p:sp>
      <p:grpSp>
        <p:nvGrpSpPr>
          <p:cNvPr id="7" name="Grupo 6"/>
          <p:cNvGrpSpPr/>
          <p:nvPr/>
        </p:nvGrpSpPr>
        <p:grpSpPr>
          <a:xfrm>
            <a:off x="1186219" y="5039179"/>
            <a:ext cx="1039380" cy="906712"/>
            <a:chOff x="1186219" y="5039179"/>
            <a:chExt cx="1039380" cy="906712"/>
          </a:xfrm>
        </p:grpSpPr>
        <p:sp>
          <p:nvSpPr>
            <p:cNvPr id="12" name="Forma en L 11"/>
            <p:cNvSpPr/>
            <p:nvPr/>
          </p:nvSpPr>
          <p:spPr>
            <a:xfrm rot="5400000">
              <a:off x="1393177" y="5115547"/>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387228"/>
                <a:satOff val="14286"/>
                <a:lumOff val="-2101"/>
                <a:alphaOff val="0"/>
              </a:schemeClr>
            </a:lnRef>
            <a:fillRef idx="3">
              <a:schemeClr val="accent3">
                <a:hueOff val="387228"/>
                <a:satOff val="14286"/>
                <a:lumOff val="-2101"/>
                <a:alphaOff val="0"/>
              </a:schemeClr>
            </a:fillRef>
            <a:effectRef idx="2">
              <a:schemeClr val="accent3">
                <a:hueOff val="387228"/>
                <a:satOff val="14286"/>
                <a:lumOff val="-2101"/>
                <a:alphaOff val="0"/>
              </a:schemeClr>
            </a:effectRef>
            <a:fontRef idx="minor">
              <a:schemeClr val="lt1"/>
            </a:fontRef>
          </p:style>
        </p:sp>
        <p:sp>
          <p:nvSpPr>
            <p:cNvPr id="14" name="Triángulo isósceles 13"/>
            <p:cNvSpPr/>
            <p:nvPr/>
          </p:nvSpPr>
          <p:spPr>
            <a:xfrm>
              <a:off x="2048905" y="5039179"/>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580843"/>
                <a:satOff val="21429"/>
                <a:lumOff val="-3151"/>
                <a:alphaOff val="0"/>
              </a:schemeClr>
            </a:lnRef>
            <a:fillRef idx="3">
              <a:schemeClr val="accent3">
                <a:hueOff val="580843"/>
                <a:satOff val="21429"/>
                <a:lumOff val="-3151"/>
                <a:alphaOff val="0"/>
              </a:schemeClr>
            </a:fillRef>
            <a:effectRef idx="2">
              <a:schemeClr val="accent3">
                <a:hueOff val="580843"/>
                <a:satOff val="21429"/>
                <a:lumOff val="-3151"/>
                <a:alphaOff val="0"/>
              </a:schemeClr>
            </a:effectRef>
            <a:fontRef idx="minor">
              <a:schemeClr val="lt1"/>
            </a:fontRef>
          </p:style>
        </p:sp>
      </p:grpSp>
      <p:sp>
        <p:nvSpPr>
          <p:cNvPr id="16" name="Forma libre: forma 15"/>
          <p:cNvSpPr/>
          <p:nvPr/>
        </p:nvSpPr>
        <p:spPr>
          <a:xfrm>
            <a:off x="2398126" y="5288441"/>
            <a:ext cx="2458546" cy="1261884"/>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FEA7C"/>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defTabSz="889000">
              <a:lnSpc>
                <a:spcPct val="90000"/>
              </a:lnSpc>
              <a:spcBef>
                <a:spcPct val="0"/>
              </a:spcBef>
            </a:pPr>
            <a:r>
              <a:rPr lang="ro-RO" sz="2000" b="1" i="1" smtClean="0">
                <a:solidFill>
                  <a:srgbClr val="6B4B0B"/>
                </a:solidFill>
              </a:rPr>
              <a:t>3</a:t>
            </a:r>
            <a:r>
              <a:rPr lang="ro-RO" sz="2000" b="1" i="1" smtClean="0">
                <a:solidFill>
                  <a:srgbClr val="6B4B0B"/>
                </a:solidFill>
              </a:rPr>
              <a:t>. </a:t>
            </a:r>
            <a:r>
              <a:rPr lang="ro-RO" sz="2000" b="1" i="1" u="sng" smtClean="0">
                <a:solidFill>
                  <a:srgbClr val="6B4B0B"/>
                </a:solidFill>
              </a:rPr>
              <a:t>Cunoștința</a:t>
            </a:r>
            <a:endParaRPr lang="ro-RO" sz="2000" b="1" i="1" u="sng" smtClean="0">
              <a:solidFill>
                <a:srgbClr val="6B4B0B"/>
              </a:solidFill>
            </a:endParaRPr>
          </a:p>
          <a:p>
            <a:pPr defTabSz="889000">
              <a:lnSpc>
                <a:spcPct val="90000"/>
              </a:lnSpc>
              <a:spcBef>
                <a:spcPct val="0"/>
              </a:spcBef>
            </a:pPr>
            <a:r>
              <a:rPr lang="ro-RO" sz="2000" b="1" smtClean="0"/>
              <a:t>Înțelegerea </a:t>
            </a:r>
            <a:r>
              <a:rPr lang="ro-RO" sz="2000" b="1"/>
              <a:t>practică a căilor și planurilor lui Dumnezeu </a:t>
            </a:r>
            <a:r>
              <a:rPr lang="ro-RO" sz="2000" b="1"/>
              <a:t>pentru </a:t>
            </a:r>
            <a:r>
              <a:rPr lang="ro-RO" sz="2000" b="1" smtClean="0"/>
              <a:t>noi</a:t>
            </a:r>
            <a:endParaRPr lang="ro-RO" sz="2000" b="1"/>
          </a:p>
        </p:txBody>
      </p:sp>
      <p:grpSp>
        <p:nvGrpSpPr>
          <p:cNvPr id="8" name="Grupo 7"/>
          <p:cNvGrpSpPr/>
          <p:nvPr/>
        </p:nvGrpSpPr>
        <p:grpSpPr>
          <a:xfrm>
            <a:off x="2332655" y="4755493"/>
            <a:ext cx="1039379" cy="906711"/>
            <a:chOff x="2332655" y="4755493"/>
            <a:chExt cx="1039379" cy="906711"/>
          </a:xfrm>
        </p:grpSpPr>
        <p:sp>
          <p:nvSpPr>
            <p:cNvPr id="15" name="Forma en L 14"/>
            <p:cNvSpPr/>
            <p:nvPr/>
          </p:nvSpPr>
          <p:spPr>
            <a:xfrm rot="5400000">
              <a:off x="2539613" y="4831860"/>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774457"/>
                <a:satOff val="28571"/>
                <a:lumOff val="-4202"/>
                <a:alphaOff val="0"/>
              </a:schemeClr>
            </a:lnRef>
            <a:fillRef idx="3">
              <a:schemeClr val="accent3">
                <a:hueOff val="774457"/>
                <a:satOff val="28571"/>
                <a:lumOff val="-4202"/>
                <a:alphaOff val="0"/>
              </a:schemeClr>
            </a:fillRef>
            <a:effectRef idx="2">
              <a:schemeClr val="accent3">
                <a:hueOff val="774457"/>
                <a:satOff val="28571"/>
                <a:lumOff val="-4202"/>
                <a:alphaOff val="0"/>
              </a:schemeClr>
            </a:effectRef>
            <a:fontRef idx="minor">
              <a:schemeClr val="lt1"/>
            </a:fontRef>
          </p:style>
        </p:sp>
        <p:sp>
          <p:nvSpPr>
            <p:cNvPr id="17" name="Triángulo isósceles 16"/>
            <p:cNvSpPr/>
            <p:nvPr/>
          </p:nvSpPr>
          <p:spPr>
            <a:xfrm>
              <a:off x="3195340" y="4755493"/>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968071"/>
                <a:satOff val="35714"/>
                <a:lumOff val="-5252"/>
                <a:alphaOff val="0"/>
              </a:schemeClr>
            </a:lnRef>
            <a:fillRef idx="3">
              <a:schemeClr val="accent3">
                <a:hueOff val="968071"/>
                <a:satOff val="35714"/>
                <a:lumOff val="-5252"/>
                <a:alphaOff val="0"/>
              </a:schemeClr>
            </a:fillRef>
            <a:effectRef idx="2">
              <a:schemeClr val="accent3">
                <a:hueOff val="968071"/>
                <a:satOff val="35714"/>
                <a:lumOff val="-5252"/>
                <a:alphaOff val="0"/>
              </a:schemeClr>
            </a:effectRef>
            <a:fontRef idx="minor">
              <a:schemeClr val="lt1"/>
            </a:fontRef>
          </p:style>
        </p:sp>
      </p:grpSp>
      <p:sp>
        <p:nvSpPr>
          <p:cNvPr id="19" name="Forma libre: forma 18"/>
          <p:cNvSpPr/>
          <p:nvPr/>
        </p:nvSpPr>
        <p:spPr>
          <a:xfrm>
            <a:off x="2048904" y="3245543"/>
            <a:ext cx="2350231" cy="1538883"/>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FD162"/>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algn="r" defTabSz="889000">
              <a:lnSpc>
                <a:spcPct val="90000"/>
              </a:lnSpc>
              <a:spcBef>
                <a:spcPct val="0"/>
              </a:spcBef>
            </a:pPr>
            <a:r>
              <a:rPr lang="ro-RO" sz="2000" b="1" i="1" smtClean="0">
                <a:solidFill>
                  <a:srgbClr val="6B4001"/>
                </a:solidFill>
              </a:rPr>
              <a:t>4</a:t>
            </a:r>
            <a:r>
              <a:rPr lang="ro-RO" sz="2000" b="1" i="1" smtClean="0">
                <a:solidFill>
                  <a:srgbClr val="6B4001"/>
                </a:solidFill>
              </a:rPr>
              <a:t>. </a:t>
            </a:r>
            <a:r>
              <a:rPr lang="ro-RO" sz="2000" b="1" i="1" u="sng" smtClean="0">
                <a:solidFill>
                  <a:srgbClr val="6B4001"/>
                </a:solidFill>
              </a:rPr>
              <a:t>Înfrânarea</a:t>
            </a:r>
            <a:endParaRPr lang="ro-RO" sz="2000" b="1" i="1" u="sng" smtClean="0">
              <a:solidFill>
                <a:srgbClr val="6B4001"/>
              </a:solidFill>
            </a:endParaRPr>
          </a:p>
          <a:p>
            <a:pPr algn="r" defTabSz="889000">
              <a:lnSpc>
                <a:spcPct val="90000"/>
              </a:lnSpc>
              <a:spcBef>
                <a:spcPct val="0"/>
              </a:spcBef>
            </a:pPr>
            <a:r>
              <a:rPr lang="ro-RO" sz="2000" b="1" smtClean="0"/>
              <a:t>Creștinii </a:t>
            </a:r>
            <a:r>
              <a:rPr lang="ro-RO" sz="2000" b="1"/>
              <a:t>maturi sunt capabili să își </a:t>
            </a:r>
            <a:r>
              <a:rPr lang="ro-RO" sz="2000" b="1"/>
              <a:t>controleze </a:t>
            </a:r>
            <a:r>
              <a:rPr lang="ro-RO" sz="2000" b="1" smtClean="0"/>
              <a:t>impulsurile</a:t>
            </a:r>
            <a:endParaRPr lang="ro-RO" sz="2000" b="1"/>
          </a:p>
        </p:txBody>
      </p:sp>
      <p:grpSp>
        <p:nvGrpSpPr>
          <p:cNvPr id="32" name="Grupo 31"/>
          <p:cNvGrpSpPr/>
          <p:nvPr/>
        </p:nvGrpSpPr>
        <p:grpSpPr>
          <a:xfrm>
            <a:off x="3479090" y="4471806"/>
            <a:ext cx="1039380" cy="906711"/>
            <a:chOff x="3479090" y="4471806"/>
            <a:chExt cx="1039380" cy="906711"/>
          </a:xfrm>
        </p:grpSpPr>
        <p:sp>
          <p:nvSpPr>
            <p:cNvPr id="18" name="Forma en L 17"/>
            <p:cNvSpPr/>
            <p:nvPr/>
          </p:nvSpPr>
          <p:spPr>
            <a:xfrm rot="5400000">
              <a:off x="3686048" y="4548173"/>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1161685"/>
                <a:satOff val="42857"/>
                <a:lumOff val="-6303"/>
                <a:alphaOff val="0"/>
              </a:schemeClr>
            </a:lnRef>
            <a:fillRef idx="3">
              <a:schemeClr val="accent3">
                <a:hueOff val="1161685"/>
                <a:satOff val="42857"/>
                <a:lumOff val="-6303"/>
                <a:alphaOff val="0"/>
              </a:schemeClr>
            </a:fillRef>
            <a:effectRef idx="2">
              <a:schemeClr val="accent3">
                <a:hueOff val="1161685"/>
                <a:satOff val="42857"/>
                <a:lumOff val="-6303"/>
                <a:alphaOff val="0"/>
              </a:schemeClr>
            </a:effectRef>
            <a:fontRef idx="minor">
              <a:schemeClr val="lt1"/>
            </a:fontRef>
          </p:style>
        </p:sp>
        <p:sp>
          <p:nvSpPr>
            <p:cNvPr id="20" name="Triángulo isósceles 19"/>
            <p:cNvSpPr/>
            <p:nvPr/>
          </p:nvSpPr>
          <p:spPr>
            <a:xfrm>
              <a:off x="4341776" y="4471806"/>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1355300"/>
                <a:satOff val="50000"/>
                <a:lumOff val="-7353"/>
                <a:alphaOff val="0"/>
              </a:schemeClr>
            </a:lnRef>
            <a:fillRef idx="3">
              <a:schemeClr val="accent3">
                <a:hueOff val="1355300"/>
                <a:satOff val="50000"/>
                <a:lumOff val="-7353"/>
                <a:alphaOff val="0"/>
              </a:schemeClr>
            </a:fillRef>
            <a:effectRef idx="2">
              <a:schemeClr val="accent3">
                <a:hueOff val="1355300"/>
                <a:satOff val="50000"/>
                <a:lumOff val="-7353"/>
                <a:alphaOff val="0"/>
              </a:schemeClr>
            </a:effectRef>
            <a:fontRef idx="minor">
              <a:schemeClr val="lt1"/>
            </a:fontRef>
          </p:style>
        </p:sp>
      </p:grpSp>
      <p:sp>
        <p:nvSpPr>
          <p:cNvPr id="22" name="Forma libre: forma 21"/>
          <p:cNvSpPr/>
          <p:nvPr/>
        </p:nvSpPr>
        <p:spPr>
          <a:xfrm>
            <a:off x="4831938" y="4807328"/>
            <a:ext cx="2048411" cy="1261884"/>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FA846"/>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defTabSz="889000">
              <a:lnSpc>
                <a:spcPct val="90000"/>
              </a:lnSpc>
              <a:spcBef>
                <a:spcPct val="0"/>
              </a:spcBef>
            </a:pPr>
            <a:r>
              <a:rPr lang="ro-RO" sz="2000" b="1" i="1" dirty="0" smtClean="0">
                <a:solidFill>
                  <a:srgbClr val="723702"/>
                </a:solidFill>
              </a:rPr>
              <a:t>5. </a:t>
            </a:r>
            <a:r>
              <a:rPr lang="ro-RO" sz="2000" b="1" i="1" u="sng" dirty="0" smtClean="0">
                <a:solidFill>
                  <a:srgbClr val="723702"/>
                </a:solidFill>
              </a:rPr>
              <a:t>Răbdarea</a:t>
            </a:r>
          </a:p>
          <a:p>
            <a:pPr defTabSz="889000">
              <a:lnSpc>
                <a:spcPct val="90000"/>
              </a:lnSpc>
              <a:spcBef>
                <a:spcPct val="0"/>
              </a:spcBef>
            </a:pPr>
            <a:r>
              <a:rPr lang="ro-RO" sz="2000" b="1" dirty="0" err="1" smtClean="0"/>
              <a:t>Perseverență</a:t>
            </a:r>
            <a:r>
              <a:rPr lang="ro-RO" sz="2000" b="1" dirty="0" smtClean="0"/>
              <a:t> </a:t>
            </a:r>
            <a:r>
              <a:rPr lang="ro-RO" sz="2000" b="1" dirty="0"/>
              <a:t>tare </a:t>
            </a:r>
            <a:r>
              <a:rPr lang="ro-RO" sz="2000" b="1" dirty="0" err="1"/>
              <a:t>și</a:t>
            </a:r>
            <a:r>
              <a:rPr lang="ro-RO" sz="2000" b="1" dirty="0"/>
              <a:t> fermă în </a:t>
            </a:r>
            <a:r>
              <a:rPr lang="ro-RO" sz="2000" b="1" dirty="0" err="1"/>
              <a:t>fața</a:t>
            </a:r>
            <a:r>
              <a:rPr lang="ro-RO" sz="2000" b="1" dirty="0"/>
              <a:t> </a:t>
            </a:r>
            <a:r>
              <a:rPr lang="ro-RO" sz="2000" b="1" dirty="0" smtClean="0"/>
              <a:t>i</a:t>
            </a:r>
            <a:r>
              <a:rPr lang="ro-RO" sz="2000" b="1" dirty="0" smtClean="0"/>
              <a:t>ntemperiilor</a:t>
            </a:r>
            <a:endParaRPr lang="ro-RO" sz="2000" b="1" dirty="0"/>
          </a:p>
        </p:txBody>
      </p:sp>
      <p:grpSp>
        <p:nvGrpSpPr>
          <p:cNvPr id="34" name="Grupo 33"/>
          <p:cNvGrpSpPr/>
          <p:nvPr/>
        </p:nvGrpSpPr>
        <p:grpSpPr>
          <a:xfrm>
            <a:off x="4625526" y="4188119"/>
            <a:ext cx="1039380" cy="906711"/>
            <a:chOff x="4625526" y="4188119"/>
            <a:chExt cx="1039380" cy="906711"/>
          </a:xfrm>
        </p:grpSpPr>
        <p:sp>
          <p:nvSpPr>
            <p:cNvPr id="21" name="Forma en L 20"/>
            <p:cNvSpPr/>
            <p:nvPr/>
          </p:nvSpPr>
          <p:spPr>
            <a:xfrm rot="5400000">
              <a:off x="4832484" y="4264486"/>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1548914"/>
                <a:satOff val="57143"/>
                <a:lumOff val="-8403"/>
                <a:alphaOff val="0"/>
              </a:schemeClr>
            </a:lnRef>
            <a:fillRef idx="3">
              <a:schemeClr val="accent3">
                <a:hueOff val="1548914"/>
                <a:satOff val="57143"/>
                <a:lumOff val="-8403"/>
                <a:alphaOff val="0"/>
              </a:schemeClr>
            </a:fillRef>
            <a:effectRef idx="2">
              <a:schemeClr val="accent3">
                <a:hueOff val="1548914"/>
                <a:satOff val="57143"/>
                <a:lumOff val="-8403"/>
                <a:alphaOff val="0"/>
              </a:schemeClr>
            </a:effectRef>
            <a:fontRef idx="minor">
              <a:schemeClr val="lt1"/>
            </a:fontRef>
          </p:style>
        </p:sp>
        <p:sp>
          <p:nvSpPr>
            <p:cNvPr id="23" name="Triángulo isósceles 22"/>
            <p:cNvSpPr/>
            <p:nvPr/>
          </p:nvSpPr>
          <p:spPr>
            <a:xfrm>
              <a:off x="5488212" y="4188119"/>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1742528"/>
                <a:satOff val="64286"/>
                <a:lumOff val="-9454"/>
                <a:alphaOff val="0"/>
              </a:schemeClr>
            </a:lnRef>
            <a:fillRef idx="3">
              <a:schemeClr val="accent3">
                <a:hueOff val="1742528"/>
                <a:satOff val="64286"/>
                <a:lumOff val="-9454"/>
                <a:alphaOff val="0"/>
              </a:schemeClr>
            </a:fillRef>
            <a:effectRef idx="2">
              <a:schemeClr val="accent3">
                <a:hueOff val="1742528"/>
                <a:satOff val="64286"/>
                <a:lumOff val="-9454"/>
                <a:alphaOff val="0"/>
              </a:schemeClr>
            </a:effectRef>
            <a:fontRef idx="minor">
              <a:schemeClr val="lt1"/>
            </a:fontRef>
          </p:style>
        </p:sp>
      </p:grpSp>
      <p:sp>
        <p:nvSpPr>
          <p:cNvPr id="25" name="Forma libre: forma 24"/>
          <p:cNvSpPr/>
          <p:nvPr/>
        </p:nvSpPr>
        <p:spPr>
          <a:xfrm>
            <a:off x="4516392" y="2709800"/>
            <a:ext cx="2172719" cy="1538883"/>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E9446"/>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algn="r" defTabSz="889000">
              <a:lnSpc>
                <a:spcPct val="90000"/>
              </a:lnSpc>
              <a:spcBef>
                <a:spcPct val="0"/>
              </a:spcBef>
            </a:pPr>
            <a:r>
              <a:rPr lang="ro-RO" sz="2000" b="1" i="1" smtClean="0">
                <a:solidFill>
                  <a:srgbClr val="682800"/>
                </a:solidFill>
              </a:rPr>
              <a:t>6</a:t>
            </a:r>
            <a:r>
              <a:rPr lang="ro-RO" sz="2000" b="1" i="1" smtClean="0">
                <a:solidFill>
                  <a:srgbClr val="682800"/>
                </a:solidFill>
              </a:rPr>
              <a:t>. </a:t>
            </a:r>
            <a:r>
              <a:rPr lang="ro-RO" sz="2000" b="1" i="1" u="sng" smtClean="0">
                <a:solidFill>
                  <a:srgbClr val="682800"/>
                </a:solidFill>
              </a:rPr>
              <a:t>Evlavia</a:t>
            </a:r>
            <a:endParaRPr lang="ro-RO" sz="2000" b="1" i="1" u="sng" smtClean="0">
              <a:solidFill>
                <a:srgbClr val="682800"/>
              </a:solidFill>
            </a:endParaRPr>
          </a:p>
          <a:p>
            <a:pPr algn="r" defTabSz="889000">
              <a:lnSpc>
                <a:spcPct val="90000"/>
              </a:lnSpc>
              <a:spcBef>
                <a:spcPct val="0"/>
              </a:spcBef>
            </a:pPr>
            <a:r>
              <a:rPr lang="ro-RO" sz="2000" b="1" smtClean="0"/>
              <a:t>Comportament </a:t>
            </a:r>
            <a:r>
              <a:rPr lang="ro-RO" sz="2000" b="1"/>
              <a:t>amabil și umil, în concordanță cu </a:t>
            </a:r>
            <a:r>
              <a:rPr lang="ro-RO" sz="2000" b="1"/>
              <a:t>credința </a:t>
            </a:r>
            <a:r>
              <a:rPr lang="ro-RO" sz="2000" b="1" smtClean="0"/>
              <a:t>noastră</a:t>
            </a:r>
            <a:endParaRPr lang="ro-RO" sz="2000" b="1"/>
          </a:p>
        </p:txBody>
      </p:sp>
      <p:grpSp>
        <p:nvGrpSpPr>
          <p:cNvPr id="35" name="Grupo 34"/>
          <p:cNvGrpSpPr/>
          <p:nvPr/>
        </p:nvGrpSpPr>
        <p:grpSpPr>
          <a:xfrm>
            <a:off x="5771962" y="3904432"/>
            <a:ext cx="1039380" cy="906712"/>
            <a:chOff x="5771962" y="3904432"/>
            <a:chExt cx="1039380" cy="906712"/>
          </a:xfrm>
        </p:grpSpPr>
        <p:sp>
          <p:nvSpPr>
            <p:cNvPr id="24" name="Forma en L 23"/>
            <p:cNvSpPr/>
            <p:nvPr/>
          </p:nvSpPr>
          <p:spPr>
            <a:xfrm rot="5400000">
              <a:off x="5978920" y="3980800"/>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1936142"/>
                <a:satOff val="71429"/>
                <a:lumOff val="-10504"/>
                <a:alphaOff val="0"/>
              </a:schemeClr>
            </a:lnRef>
            <a:fillRef idx="3">
              <a:schemeClr val="accent3">
                <a:hueOff val="1936142"/>
                <a:satOff val="71429"/>
                <a:lumOff val="-10504"/>
                <a:alphaOff val="0"/>
              </a:schemeClr>
            </a:fillRef>
            <a:effectRef idx="2">
              <a:schemeClr val="accent3">
                <a:hueOff val="1936142"/>
                <a:satOff val="71429"/>
                <a:lumOff val="-10504"/>
                <a:alphaOff val="0"/>
              </a:schemeClr>
            </a:effectRef>
            <a:fontRef idx="minor">
              <a:schemeClr val="lt1"/>
            </a:fontRef>
          </p:style>
        </p:sp>
        <p:sp>
          <p:nvSpPr>
            <p:cNvPr id="26" name="Triángulo isósceles 25"/>
            <p:cNvSpPr/>
            <p:nvPr/>
          </p:nvSpPr>
          <p:spPr>
            <a:xfrm>
              <a:off x="6634648" y="3904432"/>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2129756"/>
                <a:satOff val="78571"/>
                <a:lumOff val="-11555"/>
                <a:alphaOff val="0"/>
              </a:schemeClr>
            </a:lnRef>
            <a:fillRef idx="3">
              <a:schemeClr val="accent3">
                <a:hueOff val="2129756"/>
                <a:satOff val="78571"/>
                <a:lumOff val="-11555"/>
                <a:alphaOff val="0"/>
              </a:schemeClr>
            </a:fillRef>
            <a:effectRef idx="2">
              <a:schemeClr val="accent3">
                <a:hueOff val="2129756"/>
                <a:satOff val="78571"/>
                <a:lumOff val="-11555"/>
                <a:alphaOff val="0"/>
              </a:schemeClr>
            </a:effectRef>
            <a:fontRef idx="minor">
              <a:schemeClr val="lt1"/>
            </a:fontRef>
          </p:style>
        </p:sp>
      </p:grpSp>
      <p:sp>
        <p:nvSpPr>
          <p:cNvPr id="28" name="Forma libre: forma 27"/>
          <p:cNvSpPr/>
          <p:nvPr/>
        </p:nvSpPr>
        <p:spPr>
          <a:xfrm>
            <a:off x="7035655" y="4243770"/>
            <a:ext cx="2087268" cy="1538883"/>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E7633"/>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defTabSz="889000">
              <a:lnSpc>
                <a:spcPct val="90000"/>
              </a:lnSpc>
              <a:spcBef>
                <a:spcPct val="0"/>
              </a:spcBef>
            </a:pPr>
            <a:r>
              <a:rPr lang="ro-RO" sz="2000" b="1" i="1" smtClean="0">
                <a:solidFill>
                  <a:srgbClr val="601E00"/>
                </a:solidFill>
              </a:rPr>
              <a:t>7. </a:t>
            </a:r>
            <a:r>
              <a:rPr lang="ro-RO" sz="2000" b="1" i="1" u="sng" smtClean="0">
                <a:solidFill>
                  <a:srgbClr val="601E00"/>
                </a:solidFill>
              </a:rPr>
              <a:t>Dragostea </a:t>
            </a:r>
            <a:r>
              <a:rPr lang="ro-RO" sz="2000" b="1" i="1" u="sng" smtClean="0">
                <a:solidFill>
                  <a:srgbClr val="601E00"/>
                </a:solidFill>
              </a:rPr>
              <a:t>frățească</a:t>
            </a:r>
            <a:endParaRPr lang="ro-RO" sz="2000" b="1" i="1" u="sng" smtClean="0">
              <a:solidFill>
                <a:srgbClr val="601E00"/>
              </a:solidFill>
            </a:endParaRPr>
          </a:p>
          <a:p>
            <a:pPr defTabSz="889000">
              <a:lnSpc>
                <a:spcPct val="90000"/>
              </a:lnSpc>
              <a:spcBef>
                <a:spcPct val="0"/>
              </a:spcBef>
            </a:pPr>
            <a:r>
              <a:rPr lang="ro-RO" sz="2000" b="1" smtClean="0"/>
              <a:t>Creștinii </a:t>
            </a:r>
            <a:r>
              <a:rPr lang="ro-RO" sz="2000" b="1"/>
              <a:t>fac parte dintr-o familie </a:t>
            </a:r>
            <a:r>
              <a:rPr lang="ro-RO" sz="2000" b="1"/>
              <a:t>bine </a:t>
            </a:r>
            <a:r>
              <a:rPr lang="ro-RO" sz="2000" b="1" smtClean="0"/>
              <a:t>întemeiată</a:t>
            </a:r>
            <a:endParaRPr lang="ro-RO" sz="2000" b="1"/>
          </a:p>
        </p:txBody>
      </p:sp>
      <p:grpSp>
        <p:nvGrpSpPr>
          <p:cNvPr id="36" name="Grupo 35"/>
          <p:cNvGrpSpPr/>
          <p:nvPr/>
        </p:nvGrpSpPr>
        <p:grpSpPr>
          <a:xfrm>
            <a:off x="6918398" y="3620746"/>
            <a:ext cx="1039380" cy="906711"/>
            <a:chOff x="6918398" y="3620746"/>
            <a:chExt cx="1039380" cy="906711"/>
          </a:xfrm>
        </p:grpSpPr>
        <p:sp>
          <p:nvSpPr>
            <p:cNvPr id="27" name="Forma en L 26"/>
            <p:cNvSpPr/>
            <p:nvPr/>
          </p:nvSpPr>
          <p:spPr>
            <a:xfrm rot="5400000">
              <a:off x="7125356" y="3697113"/>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2323371"/>
                <a:satOff val="85714"/>
                <a:lumOff val="-12605"/>
                <a:alphaOff val="0"/>
              </a:schemeClr>
            </a:lnRef>
            <a:fillRef idx="3">
              <a:schemeClr val="accent3">
                <a:hueOff val="2323371"/>
                <a:satOff val="85714"/>
                <a:lumOff val="-12605"/>
                <a:alphaOff val="0"/>
              </a:schemeClr>
            </a:fillRef>
            <a:effectRef idx="2">
              <a:schemeClr val="accent3">
                <a:hueOff val="2323371"/>
                <a:satOff val="85714"/>
                <a:lumOff val="-12605"/>
                <a:alphaOff val="0"/>
              </a:schemeClr>
            </a:effectRef>
            <a:fontRef idx="minor">
              <a:schemeClr val="lt1"/>
            </a:fontRef>
          </p:style>
        </p:sp>
        <p:sp>
          <p:nvSpPr>
            <p:cNvPr id="29" name="Triángulo isósceles 28"/>
            <p:cNvSpPr/>
            <p:nvPr/>
          </p:nvSpPr>
          <p:spPr>
            <a:xfrm>
              <a:off x="7781084" y="3620746"/>
              <a:ext cx="176694" cy="176694"/>
            </a:xfrm>
            <a:prstGeom prst="triangle">
              <a:avLst>
                <a:gd name="adj" fmla="val 100000"/>
              </a:avLst>
            </a:prstGeom>
            <a:scene3d>
              <a:camera prst="orthographicFront"/>
              <a:lightRig rig="threePt" dir="t">
                <a:rot lat="0" lon="0" rev="7500000"/>
              </a:lightRig>
            </a:scene3d>
            <a:sp3d prstMaterial="plastic">
              <a:bevelT w="127000" h="25400" prst="relaxedInset"/>
            </a:sp3d>
          </p:spPr>
          <p:style>
            <a:lnRef idx="0">
              <a:schemeClr val="accent3">
                <a:hueOff val="2516985"/>
                <a:satOff val="92857"/>
                <a:lumOff val="-13656"/>
                <a:alphaOff val="0"/>
              </a:schemeClr>
            </a:lnRef>
            <a:fillRef idx="3">
              <a:schemeClr val="accent3">
                <a:hueOff val="2516985"/>
                <a:satOff val="92857"/>
                <a:lumOff val="-13656"/>
                <a:alphaOff val="0"/>
              </a:schemeClr>
            </a:fillRef>
            <a:effectRef idx="2">
              <a:schemeClr val="accent3">
                <a:hueOff val="2516985"/>
                <a:satOff val="92857"/>
                <a:lumOff val="-13656"/>
                <a:alphaOff val="0"/>
              </a:schemeClr>
            </a:effectRef>
            <a:fontRef idx="minor">
              <a:schemeClr val="lt1"/>
            </a:fontRef>
          </p:style>
        </p:sp>
      </p:grpSp>
      <p:sp>
        <p:nvSpPr>
          <p:cNvPr id="30" name="Forma en L 29"/>
          <p:cNvSpPr/>
          <p:nvPr/>
        </p:nvSpPr>
        <p:spPr>
          <a:xfrm rot="5400000">
            <a:off x="8271792" y="3413426"/>
            <a:ext cx="623386" cy="1037301"/>
          </a:xfrm>
          <a:prstGeom prst="corner">
            <a:avLst>
              <a:gd name="adj1" fmla="val 16120"/>
              <a:gd name="adj2" fmla="val 16110"/>
            </a:avLst>
          </a:prstGeom>
          <a:scene3d>
            <a:camera prst="orthographicFront"/>
            <a:lightRig rig="threePt" dir="t">
              <a:rot lat="0" lon="0" rev="7500000"/>
            </a:lightRig>
          </a:scene3d>
          <a:sp3d prstMaterial="plastic">
            <a:bevelT w="127000" h="25400" prst="relaxedInset"/>
          </a:sp3d>
        </p:spPr>
        <p:style>
          <a:lnRef idx="0">
            <a:schemeClr val="accent3">
              <a:hueOff val="2710599"/>
              <a:satOff val="100000"/>
              <a:lumOff val="-14706"/>
              <a:alphaOff val="0"/>
            </a:schemeClr>
          </a:lnRef>
          <a:fillRef idx="3">
            <a:schemeClr val="accent3">
              <a:hueOff val="2710599"/>
              <a:satOff val="100000"/>
              <a:lumOff val="-14706"/>
              <a:alphaOff val="0"/>
            </a:schemeClr>
          </a:fillRef>
          <a:effectRef idx="2">
            <a:schemeClr val="accent3">
              <a:hueOff val="2710599"/>
              <a:satOff val="100000"/>
              <a:lumOff val="-14706"/>
              <a:alphaOff val="0"/>
            </a:schemeClr>
          </a:effectRef>
          <a:fontRef idx="minor">
            <a:schemeClr val="lt1"/>
          </a:fontRef>
        </p:style>
      </p:sp>
      <p:sp>
        <p:nvSpPr>
          <p:cNvPr id="31" name="Forma libre: forma 30"/>
          <p:cNvSpPr/>
          <p:nvPr/>
        </p:nvSpPr>
        <p:spPr>
          <a:xfrm>
            <a:off x="6634648" y="2061297"/>
            <a:ext cx="2467488" cy="1538883"/>
          </a:xfrm>
          <a:custGeom>
            <a:avLst/>
            <a:gdLst>
              <a:gd name="connsiteX0" fmla="*/ 0 w 936481"/>
              <a:gd name="connsiteY0" fmla="*/ 0 h 820880"/>
              <a:gd name="connsiteX1" fmla="*/ 936481 w 936481"/>
              <a:gd name="connsiteY1" fmla="*/ 0 h 820880"/>
              <a:gd name="connsiteX2" fmla="*/ 936481 w 936481"/>
              <a:gd name="connsiteY2" fmla="*/ 820880 h 820880"/>
              <a:gd name="connsiteX3" fmla="*/ 0 w 936481"/>
              <a:gd name="connsiteY3" fmla="*/ 820880 h 820880"/>
              <a:gd name="connsiteX4" fmla="*/ 0 w 936481"/>
              <a:gd name="connsiteY4" fmla="*/ 0 h 82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81" h="820880">
                <a:moveTo>
                  <a:pt x="0" y="0"/>
                </a:moveTo>
                <a:lnTo>
                  <a:pt x="936481" y="0"/>
                </a:lnTo>
                <a:lnTo>
                  <a:pt x="936481" y="820880"/>
                </a:lnTo>
                <a:lnTo>
                  <a:pt x="0" y="820880"/>
                </a:lnTo>
                <a:lnTo>
                  <a:pt x="0" y="0"/>
                </a:lnTo>
                <a:close/>
              </a:path>
            </a:pathLst>
          </a:custGeom>
          <a:solidFill>
            <a:srgbClr val="FB6433"/>
          </a:solidFill>
          <a:effectLst>
            <a:softEdge rad="63500"/>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spAutoFit/>
          </a:bodyPr>
          <a:lstStyle/>
          <a:p>
            <a:pPr algn="r" defTabSz="889000">
              <a:lnSpc>
                <a:spcPct val="90000"/>
              </a:lnSpc>
              <a:spcBef>
                <a:spcPct val="0"/>
              </a:spcBef>
            </a:pPr>
            <a:r>
              <a:rPr lang="ro-RO" sz="2000" b="1" i="1" dirty="0" smtClean="0">
                <a:solidFill>
                  <a:srgbClr val="661A02"/>
                </a:solidFill>
              </a:rPr>
              <a:t>8. </a:t>
            </a:r>
            <a:r>
              <a:rPr lang="ro-RO" sz="2000" b="1" i="1" u="sng" dirty="0" smtClean="0">
                <a:solidFill>
                  <a:srgbClr val="661A02"/>
                </a:solidFill>
              </a:rPr>
              <a:t>Iubirea</a:t>
            </a:r>
          </a:p>
          <a:p>
            <a:pPr algn="r" defTabSz="889000">
              <a:lnSpc>
                <a:spcPct val="90000"/>
              </a:lnSpc>
              <a:spcBef>
                <a:spcPct val="0"/>
              </a:spcBef>
            </a:pPr>
            <a:r>
              <a:rPr lang="ro-RO" sz="2000" b="1" dirty="0" smtClean="0"/>
              <a:t>A </a:t>
            </a:r>
            <a:r>
              <a:rPr lang="ro-RO" sz="2000" b="1" dirty="0"/>
              <a:t>fi dispus să </a:t>
            </a:r>
            <a:r>
              <a:rPr lang="ro-RO" sz="2000" b="1" dirty="0" smtClean="0"/>
              <a:t>sacrifici </a:t>
            </a:r>
            <a:r>
              <a:rPr lang="ro-RO" sz="2000" b="1" dirty="0"/>
              <a:t>eul pentru binele celui iubit </a:t>
            </a:r>
            <a:r>
              <a:rPr lang="ro-RO" sz="2000" b="1" dirty="0" smtClean="0"/>
              <a:t>(prieten </a:t>
            </a:r>
            <a:r>
              <a:rPr lang="ro-RO" sz="2000" b="1" dirty="0"/>
              <a:t>sau </a:t>
            </a:r>
            <a:r>
              <a:rPr lang="ro-RO" sz="2000" b="1" dirty="0" err="1" smtClean="0"/>
              <a:t>dușman</a:t>
            </a:r>
            <a:r>
              <a:rPr lang="ro-RO" sz="2000" b="1" dirty="0" smtClean="0"/>
              <a:t>)</a:t>
            </a:r>
            <a:endParaRPr lang="ro-RO" sz="2000" b="1" dirty="0"/>
          </a:p>
        </p:txBody>
      </p:sp>
      <p:pic>
        <p:nvPicPr>
          <p:cNvPr id="37" name="Imagen 36"/>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590420" y="5781207"/>
            <a:ext cx="1017835" cy="1017835"/>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xmlns="" val="3607000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1000"/>
                                        <p:tgtEl>
                                          <p:spTgt spid="4"/>
                                        </p:tgtEl>
                                      </p:cBhvr>
                                    </p:animEffect>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80">
                                          <p:stCondLst>
                                            <p:cond delay="0"/>
                                          </p:stCondLst>
                                        </p:cTn>
                                        <p:tgtEl>
                                          <p:spTgt spid="33"/>
                                        </p:tgtEl>
                                      </p:cBhvr>
                                    </p:animEffect>
                                    <p:anim calcmode="lin" valueType="num">
                                      <p:cBhvr>
                                        <p:cTn id="2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6" dur="26">
                                          <p:stCondLst>
                                            <p:cond delay="650"/>
                                          </p:stCondLst>
                                        </p:cTn>
                                        <p:tgtEl>
                                          <p:spTgt spid="33"/>
                                        </p:tgtEl>
                                      </p:cBhvr>
                                      <p:to x="100000" y="60000"/>
                                    </p:animScale>
                                    <p:animScale>
                                      <p:cBhvr>
                                        <p:cTn id="27" dur="166" decel="50000">
                                          <p:stCondLst>
                                            <p:cond delay="676"/>
                                          </p:stCondLst>
                                        </p:cTn>
                                        <p:tgtEl>
                                          <p:spTgt spid="33"/>
                                        </p:tgtEl>
                                      </p:cBhvr>
                                      <p:to x="100000" y="100000"/>
                                    </p:animScale>
                                    <p:animScale>
                                      <p:cBhvr>
                                        <p:cTn id="28" dur="26">
                                          <p:stCondLst>
                                            <p:cond delay="1312"/>
                                          </p:stCondLst>
                                        </p:cTn>
                                        <p:tgtEl>
                                          <p:spTgt spid="33"/>
                                        </p:tgtEl>
                                      </p:cBhvr>
                                      <p:to x="100000" y="80000"/>
                                    </p:animScale>
                                    <p:animScale>
                                      <p:cBhvr>
                                        <p:cTn id="29" dur="166" decel="50000">
                                          <p:stCondLst>
                                            <p:cond delay="1338"/>
                                          </p:stCondLst>
                                        </p:cTn>
                                        <p:tgtEl>
                                          <p:spTgt spid="33"/>
                                        </p:tgtEl>
                                      </p:cBhvr>
                                      <p:to x="100000" y="100000"/>
                                    </p:animScale>
                                    <p:animScale>
                                      <p:cBhvr>
                                        <p:cTn id="30" dur="26">
                                          <p:stCondLst>
                                            <p:cond delay="1642"/>
                                          </p:stCondLst>
                                        </p:cTn>
                                        <p:tgtEl>
                                          <p:spTgt spid="33"/>
                                        </p:tgtEl>
                                      </p:cBhvr>
                                      <p:to x="100000" y="90000"/>
                                    </p:animScale>
                                    <p:animScale>
                                      <p:cBhvr>
                                        <p:cTn id="31" dur="166" decel="50000">
                                          <p:stCondLst>
                                            <p:cond delay="1668"/>
                                          </p:stCondLst>
                                        </p:cTn>
                                        <p:tgtEl>
                                          <p:spTgt spid="33"/>
                                        </p:tgtEl>
                                      </p:cBhvr>
                                      <p:to x="100000" y="100000"/>
                                    </p:animScale>
                                    <p:animScale>
                                      <p:cBhvr>
                                        <p:cTn id="32" dur="26">
                                          <p:stCondLst>
                                            <p:cond delay="1808"/>
                                          </p:stCondLst>
                                        </p:cTn>
                                        <p:tgtEl>
                                          <p:spTgt spid="33"/>
                                        </p:tgtEl>
                                      </p:cBhvr>
                                      <p:to x="100000" y="95000"/>
                                    </p:animScale>
                                    <p:animScale>
                                      <p:cBhvr>
                                        <p:cTn id="33" dur="166" decel="50000">
                                          <p:stCondLst>
                                            <p:cond delay="1834"/>
                                          </p:stCondLst>
                                        </p:cTn>
                                        <p:tgtEl>
                                          <p:spTgt spid="33"/>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80">
                                          <p:stCondLst>
                                            <p:cond delay="0"/>
                                          </p:stCondLst>
                                        </p:cTn>
                                        <p:tgtEl>
                                          <p:spTgt spid="37"/>
                                        </p:tgtEl>
                                      </p:cBhvr>
                                    </p:animEffect>
                                    <p:anim calcmode="lin" valueType="num">
                                      <p:cBhvr>
                                        <p:cTn id="45"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0" dur="26">
                                          <p:stCondLst>
                                            <p:cond delay="650"/>
                                          </p:stCondLst>
                                        </p:cTn>
                                        <p:tgtEl>
                                          <p:spTgt spid="37"/>
                                        </p:tgtEl>
                                      </p:cBhvr>
                                      <p:to x="100000" y="60000"/>
                                    </p:animScale>
                                    <p:animScale>
                                      <p:cBhvr>
                                        <p:cTn id="51" dur="166" decel="50000">
                                          <p:stCondLst>
                                            <p:cond delay="676"/>
                                          </p:stCondLst>
                                        </p:cTn>
                                        <p:tgtEl>
                                          <p:spTgt spid="37"/>
                                        </p:tgtEl>
                                      </p:cBhvr>
                                      <p:to x="100000" y="100000"/>
                                    </p:animScale>
                                    <p:animScale>
                                      <p:cBhvr>
                                        <p:cTn id="52" dur="26">
                                          <p:stCondLst>
                                            <p:cond delay="1312"/>
                                          </p:stCondLst>
                                        </p:cTn>
                                        <p:tgtEl>
                                          <p:spTgt spid="37"/>
                                        </p:tgtEl>
                                      </p:cBhvr>
                                      <p:to x="100000" y="80000"/>
                                    </p:animScale>
                                    <p:animScale>
                                      <p:cBhvr>
                                        <p:cTn id="53" dur="166" decel="50000">
                                          <p:stCondLst>
                                            <p:cond delay="1338"/>
                                          </p:stCondLst>
                                        </p:cTn>
                                        <p:tgtEl>
                                          <p:spTgt spid="37"/>
                                        </p:tgtEl>
                                      </p:cBhvr>
                                      <p:to x="100000" y="100000"/>
                                    </p:animScale>
                                    <p:animScale>
                                      <p:cBhvr>
                                        <p:cTn id="54" dur="26">
                                          <p:stCondLst>
                                            <p:cond delay="1642"/>
                                          </p:stCondLst>
                                        </p:cTn>
                                        <p:tgtEl>
                                          <p:spTgt spid="37"/>
                                        </p:tgtEl>
                                      </p:cBhvr>
                                      <p:to x="100000" y="90000"/>
                                    </p:animScale>
                                    <p:animScale>
                                      <p:cBhvr>
                                        <p:cTn id="55" dur="166" decel="50000">
                                          <p:stCondLst>
                                            <p:cond delay="1668"/>
                                          </p:stCondLst>
                                        </p:cTn>
                                        <p:tgtEl>
                                          <p:spTgt spid="37"/>
                                        </p:tgtEl>
                                      </p:cBhvr>
                                      <p:to x="100000" y="100000"/>
                                    </p:animScale>
                                    <p:animScale>
                                      <p:cBhvr>
                                        <p:cTn id="56" dur="26">
                                          <p:stCondLst>
                                            <p:cond delay="1808"/>
                                          </p:stCondLst>
                                        </p:cTn>
                                        <p:tgtEl>
                                          <p:spTgt spid="37"/>
                                        </p:tgtEl>
                                      </p:cBhvr>
                                      <p:to x="100000" y="95000"/>
                                    </p:animScale>
                                    <p:animScale>
                                      <p:cBhvr>
                                        <p:cTn id="57" dur="166" decel="50000">
                                          <p:stCondLst>
                                            <p:cond delay="1834"/>
                                          </p:stCondLst>
                                        </p:cTn>
                                        <p:tgtEl>
                                          <p:spTgt spid="37"/>
                                        </p:tgtEl>
                                      </p:cBhvr>
                                      <p:to x="100000" y="100000"/>
                                    </p:animScale>
                                  </p:childTnLst>
                                </p:cTn>
                              </p:par>
                            </p:childTnLst>
                          </p:cTn>
                        </p:par>
                        <p:par>
                          <p:cTn id="58" fill="hold">
                            <p:stCondLst>
                              <p:cond delay="2000"/>
                            </p:stCondLst>
                            <p:childTnLst>
                              <p:par>
                                <p:cTn id="59" presetID="42"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10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fade">
                                      <p:cBhvr>
                                        <p:cTn id="78" dur="1000"/>
                                        <p:tgtEl>
                                          <p:spTgt spid="7"/>
                                        </p:tgtEl>
                                      </p:cBhvr>
                                    </p:animEffect>
                                    <p:anim calcmode="lin" valueType="num">
                                      <p:cBhvr>
                                        <p:cTn id="79" dur="1000" fill="hold"/>
                                        <p:tgtEl>
                                          <p:spTgt spid="7"/>
                                        </p:tgtEl>
                                        <p:attrNameLst>
                                          <p:attrName>ppt_x</p:attrName>
                                        </p:attrNameLst>
                                      </p:cBhvr>
                                      <p:tavLst>
                                        <p:tav tm="0">
                                          <p:val>
                                            <p:strVal val="#ppt_x"/>
                                          </p:val>
                                        </p:tav>
                                        <p:tav tm="100000">
                                          <p:val>
                                            <p:strVal val="#ppt_x"/>
                                          </p:val>
                                        </p:tav>
                                      </p:tavLst>
                                    </p:anim>
                                    <p:anim calcmode="lin" valueType="num">
                                      <p:cBhvr>
                                        <p:cTn id="8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1000"/>
                                        <p:tgtEl>
                                          <p:spTgt spid="16"/>
                                        </p:tgtEl>
                                      </p:cBhvr>
                                    </p:animEffect>
                                    <p:anim calcmode="lin" valueType="num">
                                      <p:cBhvr>
                                        <p:cTn id="91" dur="1000" fill="hold"/>
                                        <p:tgtEl>
                                          <p:spTgt spid="16"/>
                                        </p:tgtEl>
                                        <p:attrNameLst>
                                          <p:attrName>ppt_x</p:attrName>
                                        </p:attrNameLst>
                                      </p:cBhvr>
                                      <p:tavLst>
                                        <p:tav tm="0">
                                          <p:val>
                                            <p:strVal val="#ppt_x"/>
                                          </p:val>
                                        </p:tav>
                                        <p:tav tm="100000">
                                          <p:val>
                                            <p:strVal val="#ppt_x"/>
                                          </p:val>
                                        </p:tav>
                                      </p:tavLst>
                                    </p:anim>
                                    <p:anim calcmode="lin" valueType="num">
                                      <p:cBhvr>
                                        <p:cTn id="9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7" presetClass="entr" presetSubtype="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1000"/>
                                        <p:tgtEl>
                                          <p:spTgt spid="19"/>
                                        </p:tgtEl>
                                      </p:cBhvr>
                                    </p:animEffect>
                                    <p:anim calcmode="lin" valueType="num">
                                      <p:cBhvr>
                                        <p:cTn id="98" dur="1000" fill="hold"/>
                                        <p:tgtEl>
                                          <p:spTgt spid="19"/>
                                        </p:tgtEl>
                                        <p:attrNameLst>
                                          <p:attrName>ppt_x</p:attrName>
                                        </p:attrNameLst>
                                      </p:cBhvr>
                                      <p:tavLst>
                                        <p:tav tm="0">
                                          <p:val>
                                            <p:strVal val="#ppt_x"/>
                                          </p:val>
                                        </p:tav>
                                        <p:tav tm="100000">
                                          <p:val>
                                            <p:strVal val="#ppt_x"/>
                                          </p:val>
                                        </p:tav>
                                      </p:tavLst>
                                    </p:anim>
                                    <p:anim calcmode="lin" valueType="num">
                                      <p:cBhvr>
                                        <p:cTn id="99" dur="1000" fill="hold"/>
                                        <p:tgtEl>
                                          <p:spTgt spid="19"/>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00"/>
                                        <p:tgtEl>
                                          <p:spTgt spid="32"/>
                                        </p:tgtEl>
                                      </p:cBhvr>
                                    </p:animEffect>
                                    <p:anim calcmode="lin" valueType="num">
                                      <p:cBhvr>
                                        <p:cTn id="103" dur="1000" fill="hold"/>
                                        <p:tgtEl>
                                          <p:spTgt spid="32"/>
                                        </p:tgtEl>
                                        <p:attrNameLst>
                                          <p:attrName>ppt_x</p:attrName>
                                        </p:attrNameLst>
                                      </p:cBhvr>
                                      <p:tavLst>
                                        <p:tav tm="0">
                                          <p:val>
                                            <p:strVal val="#ppt_x"/>
                                          </p:val>
                                        </p:tav>
                                        <p:tav tm="100000">
                                          <p:val>
                                            <p:strVal val="#ppt_x"/>
                                          </p:val>
                                        </p:tav>
                                      </p:tavLst>
                                    </p:anim>
                                    <p:anim calcmode="lin" valueType="num">
                                      <p:cBhvr>
                                        <p:cTn id="10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000"/>
                                        <p:tgtEl>
                                          <p:spTgt spid="34"/>
                                        </p:tgtEl>
                                      </p:cBhvr>
                                    </p:animEffect>
                                    <p:anim calcmode="lin" valueType="num">
                                      <p:cBhvr>
                                        <p:cTn id="110" dur="1000" fill="hold"/>
                                        <p:tgtEl>
                                          <p:spTgt spid="34"/>
                                        </p:tgtEl>
                                        <p:attrNameLst>
                                          <p:attrName>ppt_x</p:attrName>
                                        </p:attrNameLst>
                                      </p:cBhvr>
                                      <p:tavLst>
                                        <p:tav tm="0">
                                          <p:val>
                                            <p:strVal val="#ppt_x"/>
                                          </p:val>
                                        </p:tav>
                                        <p:tav tm="100000">
                                          <p:val>
                                            <p:strVal val="#ppt_x"/>
                                          </p:val>
                                        </p:tav>
                                      </p:tavLst>
                                    </p:anim>
                                    <p:anim calcmode="lin" valueType="num">
                                      <p:cBhvr>
                                        <p:cTn id="111" dur="1000" fill="hold"/>
                                        <p:tgtEl>
                                          <p:spTgt spid="3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fade">
                                      <p:cBhvr>
                                        <p:cTn id="114" dur="1000"/>
                                        <p:tgtEl>
                                          <p:spTgt spid="22"/>
                                        </p:tgtEl>
                                      </p:cBhvr>
                                    </p:animEffect>
                                    <p:anim calcmode="lin" valueType="num">
                                      <p:cBhvr>
                                        <p:cTn id="115" dur="1000" fill="hold"/>
                                        <p:tgtEl>
                                          <p:spTgt spid="22"/>
                                        </p:tgtEl>
                                        <p:attrNameLst>
                                          <p:attrName>ppt_x</p:attrName>
                                        </p:attrNameLst>
                                      </p:cBhvr>
                                      <p:tavLst>
                                        <p:tav tm="0">
                                          <p:val>
                                            <p:strVal val="#ppt_x"/>
                                          </p:val>
                                        </p:tav>
                                        <p:tav tm="100000">
                                          <p:val>
                                            <p:strVal val="#ppt_x"/>
                                          </p:val>
                                        </p:tav>
                                      </p:tavLst>
                                    </p:anim>
                                    <p:anim calcmode="lin" valueType="num">
                                      <p:cBhvr>
                                        <p:cTn id="1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animEffect transition="in" filter="fade">
                                      <p:cBhvr>
                                        <p:cTn id="121" dur="1000"/>
                                        <p:tgtEl>
                                          <p:spTgt spid="25"/>
                                        </p:tgtEl>
                                      </p:cBhvr>
                                    </p:animEffect>
                                    <p:anim calcmode="lin" valueType="num">
                                      <p:cBhvr>
                                        <p:cTn id="122" dur="1000" fill="hold"/>
                                        <p:tgtEl>
                                          <p:spTgt spid="25"/>
                                        </p:tgtEl>
                                        <p:attrNameLst>
                                          <p:attrName>ppt_x</p:attrName>
                                        </p:attrNameLst>
                                      </p:cBhvr>
                                      <p:tavLst>
                                        <p:tav tm="0">
                                          <p:val>
                                            <p:strVal val="#ppt_x"/>
                                          </p:val>
                                        </p:tav>
                                        <p:tav tm="100000">
                                          <p:val>
                                            <p:strVal val="#ppt_x"/>
                                          </p:val>
                                        </p:tav>
                                      </p:tavLst>
                                    </p:anim>
                                    <p:anim calcmode="lin" valueType="num">
                                      <p:cBhvr>
                                        <p:cTn id="123" dur="1000" fill="hold"/>
                                        <p:tgtEl>
                                          <p:spTgt spid="25"/>
                                        </p:tgtEl>
                                        <p:attrNameLst>
                                          <p:attrName>ppt_y</p:attrName>
                                        </p:attrNameLst>
                                      </p:cBhvr>
                                      <p:tavLst>
                                        <p:tav tm="0">
                                          <p:val>
                                            <p:strVal val="#ppt_y-.1"/>
                                          </p:val>
                                        </p:tav>
                                        <p:tav tm="100000">
                                          <p:val>
                                            <p:strVal val="#ppt_y"/>
                                          </p:val>
                                        </p:tav>
                                      </p:tavLst>
                                    </p:anim>
                                  </p:childTnLst>
                                </p:cTn>
                              </p:par>
                              <p:par>
                                <p:cTn id="124" presetID="47" presetClass="entr" presetSubtype="0" fill="hold" nodeType="with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fade">
                                      <p:cBhvr>
                                        <p:cTn id="126" dur="1000"/>
                                        <p:tgtEl>
                                          <p:spTgt spid="35"/>
                                        </p:tgtEl>
                                      </p:cBhvr>
                                    </p:animEffect>
                                    <p:anim calcmode="lin" valueType="num">
                                      <p:cBhvr>
                                        <p:cTn id="127" dur="1000" fill="hold"/>
                                        <p:tgtEl>
                                          <p:spTgt spid="35"/>
                                        </p:tgtEl>
                                        <p:attrNameLst>
                                          <p:attrName>ppt_x</p:attrName>
                                        </p:attrNameLst>
                                      </p:cBhvr>
                                      <p:tavLst>
                                        <p:tav tm="0">
                                          <p:val>
                                            <p:strVal val="#ppt_x"/>
                                          </p:val>
                                        </p:tav>
                                        <p:tav tm="100000">
                                          <p:val>
                                            <p:strVal val="#ppt_x"/>
                                          </p:val>
                                        </p:tav>
                                      </p:tavLst>
                                    </p:anim>
                                    <p:anim calcmode="lin" valueType="num">
                                      <p:cBhvr>
                                        <p:cTn id="1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fade">
                                      <p:cBhvr>
                                        <p:cTn id="145" dur="1000"/>
                                        <p:tgtEl>
                                          <p:spTgt spid="31"/>
                                        </p:tgtEl>
                                      </p:cBhvr>
                                    </p:animEffect>
                                    <p:anim calcmode="lin" valueType="num">
                                      <p:cBhvr>
                                        <p:cTn id="146" dur="1000" fill="hold"/>
                                        <p:tgtEl>
                                          <p:spTgt spid="31"/>
                                        </p:tgtEl>
                                        <p:attrNameLst>
                                          <p:attrName>ppt_x</p:attrName>
                                        </p:attrNameLst>
                                      </p:cBhvr>
                                      <p:tavLst>
                                        <p:tav tm="0">
                                          <p:val>
                                            <p:strVal val="#ppt_x"/>
                                          </p:val>
                                        </p:tav>
                                        <p:tav tm="100000">
                                          <p:val>
                                            <p:strVal val="#ppt_x"/>
                                          </p:val>
                                        </p:tav>
                                      </p:tavLst>
                                    </p:anim>
                                    <p:anim calcmode="lin" valueType="num">
                                      <p:cBhvr>
                                        <p:cTn id="147" dur="1000" fill="hold"/>
                                        <p:tgtEl>
                                          <p:spTgt spid="31"/>
                                        </p:tgtEl>
                                        <p:attrNameLst>
                                          <p:attrName>ppt_y</p:attrName>
                                        </p:attrNameLst>
                                      </p:cBhvr>
                                      <p:tavLst>
                                        <p:tav tm="0">
                                          <p:val>
                                            <p:strVal val="#ppt_y-.1"/>
                                          </p:val>
                                        </p:tav>
                                        <p:tav tm="100000">
                                          <p:val>
                                            <p:strVal val="#ppt_y"/>
                                          </p:val>
                                        </p:tav>
                                      </p:tavLst>
                                    </p:anim>
                                  </p:childTnLst>
                                </p:cTn>
                              </p:par>
                              <p:par>
                                <p:cTn id="148" presetID="47" presetClass="entr" presetSubtype="0" fill="hold" nodeType="with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fade">
                                      <p:cBhvr>
                                        <p:cTn id="150" dur="1000"/>
                                        <p:tgtEl>
                                          <p:spTgt spid="30"/>
                                        </p:tgtEl>
                                      </p:cBhvr>
                                    </p:animEffect>
                                    <p:anim calcmode="lin" valueType="num">
                                      <p:cBhvr>
                                        <p:cTn id="151" dur="1000" fill="hold"/>
                                        <p:tgtEl>
                                          <p:spTgt spid="30"/>
                                        </p:tgtEl>
                                        <p:attrNameLst>
                                          <p:attrName>ppt_x</p:attrName>
                                        </p:attrNameLst>
                                      </p:cBhvr>
                                      <p:tavLst>
                                        <p:tav tm="0">
                                          <p:val>
                                            <p:strVal val="#ppt_x"/>
                                          </p:val>
                                        </p:tav>
                                        <p:tav tm="100000">
                                          <p:val>
                                            <p:strVal val="#ppt_x"/>
                                          </p:val>
                                        </p:tav>
                                      </p:tavLst>
                                    </p:anim>
                                    <p:anim calcmode="lin" valueType="num">
                                      <p:cBhvr>
                                        <p:cTn id="15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10" grpId="0" animBg="1"/>
      <p:bldP spid="13" grpId="0" animBg="1"/>
      <p:bldP spid="16" grpId="0" animBg="1"/>
      <p:bldP spid="19" grpId="0" animBg="1"/>
      <p:bldP spid="22" grpId="0" animBg="1"/>
      <p:bldP spid="25" grpId="0" animBg="1"/>
      <p:bldP spid="28"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0" y="0"/>
            <a:ext cx="7617120" cy="5572664"/>
          </a:xfrm>
          <a:prstGeom prst="rect">
            <a:avLst/>
          </a:prstGeom>
          <a:solidFill>
            <a:srgbClr val="EDE6D0">
              <a:alpha val="81000"/>
            </a:srgb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Rectángulo 1"/>
          <p:cNvSpPr/>
          <p:nvPr/>
        </p:nvSpPr>
        <p:spPr>
          <a:xfrm>
            <a:off x="250166" y="129390"/>
            <a:ext cx="7366954" cy="4893647"/>
          </a:xfrm>
          <a:prstGeom prst="rect">
            <a:avLst/>
          </a:prstGeom>
        </p:spPr>
        <p:txBody>
          <a:bodyPr wrap="square">
            <a:spAutoFit/>
          </a:bodyPr>
          <a:lstStyle/>
          <a:p>
            <a:pPr indent="360363" algn="just">
              <a:spcBef>
                <a:spcPts val="600"/>
              </a:spcBef>
            </a:pPr>
            <a:r>
              <a:rPr lang="ro-RO" sz="2400" b="1" dirty="0" smtClean="0">
                <a:effectLst>
                  <a:outerShdw blurRad="38100" dist="38100" dir="2700000" algn="tl">
                    <a:srgbClr val="000000">
                      <a:alpha val="43137"/>
                    </a:srgbClr>
                  </a:outerShdw>
                </a:effectLst>
                <a:latin typeface="Arial (Corp)"/>
              </a:rPr>
              <a:t>Aceste cuvinte sunt pline de învăţătură şi descoperă ideea fundamentală a biruinţei. Apostolul înfăţişează credincioşilor scara progresului creştin, fiecare treaptă reprezentând înaintarea în cunoaşterea lui Dumnezeu şi în urcarea căreia nu este nici un loc de oprire. Credinţa, fapta, cunoştinţa, înfrânarea, evlavia, dragostea de fraţi şi iubirea de oameni sunt treptele scării. Suntem mântuiţi urcând treaptă după treaptă, suind pas cu pas, până la măsura idealului lui Hristos pentru noi. În felul acesta, El S-a făcut pentru noi înţelepciune, neprihănire, sfinţire şi răscumpărare. </a:t>
            </a:r>
            <a:endParaRPr lang="ro-RO" sz="2400" b="1" dirty="0">
              <a:effectLst>
                <a:outerShdw blurRad="38100" dist="38100" dir="2700000" algn="tl">
                  <a:srgbClr val="000000">
                    <a:alpha val="43137"/>
                  </a:srgbClr>
                </a:outerShdw>
              </a:effectLst>
              <a:latin typeface="Arial (Corp)"/>
            </a:endParaRPr>
          </a:p>
        </p:txBody>
      </p:sp>
      <p:sp>
        <p:nvSpPr>
          <p:cNvPr id="3" name="CuadroTexto 2"/>
          <p:cNvSpPr txBox="1"/>
          <p:nvPr/>
        </p:nvSpPr>
        <p:spPr>
          <a:xfrm>
            <a:off x="4231302" y="6493568"/>
            <a:ext cx="3299558" cy="338554"/>
          </a:xfrm>
          <a:prstGeom prst="rect">
            <a:avLst/>
          </a:prstGeom>
          <a:noFill/>
        </p:spPr>
        <p:txBody>
          <a:bodyPr wrap="none" rtlCol="0">
            <a:spAutoFit/>
          </a:bodyPr>
          <a:lstStyle/>
          <a:p>
            <a:pPr algn="r"/>
            <a:r>
              <a:rPr lang="ro-RO" sz="1600" b="1" smtClean="0"/>
              <a:t>E.G.W. (</a:t>
            </a:r>
            <a:r>
              <a:rPr lang="ro-RO" sz="1600" b="1" smtClean="0"/>
              <a:t>Faptele </a:t>
            </a:r>
            <a:r>
              <a:rPr lang="ro-RO" sz="1600" b="1" smtClean="0"/>
              <a:t>apostolilor</a:t>
            </a:r>
            <a:r>
              <a:rPr lang="ro-RO" sz="1600" b="1" smtClean="0"/>
              <a:t>, </a:t>
            </a:r>
            <a:r>
              <a:rPr lang="ro-RO" sz="1600" b="1" smtClean="0"/>
              <a:t>pa</a:t>
            </a:r>
            <a:r>
              <a:rPr lang="ro-RO" sz="1600" b="1" smtClean="0"/>
              <a:t>g</a:t>
            </a:r>
            <a:r>
              <a:rPr lang="ro-RO" sz="1600" b="1" smtClean="0"/>
              <a:t>. </a:t>
            </a:r>
            <a:r>
              <a:rPr lang="ro-RO" sz="1600" b="1" smtClean="0"/>
              <a:t>530</a:t>
            </a:r>
            <a:r>
              <a:rPr lang="ro-RO" sz="1600" b="1" smtClean="0"/>
              <a:t>)</a:t>
            </a:r>
            <a:endParaRPr lang="ro-RO" sz="1600" b="1"/>
          </a:p>
        </p:txBody>
      </p:sp>
    </p:spTree>
    <p:extLst>
      <p:ext uri="{BB962C8B-B14F-4D97-AF65-F5344CB8AC3E}">
        <p14:creationId xmlns:p14="http://schemas.microsoft.com/office/powerpoint/2010/main" xmlns="" val="3839908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649843" y="0"/>
            <a:ext cx="7494155" cy="646331"/>
          </a:xfrm>
          <a:prstGeom prst="rect">
            <a:avLst/>
          </a:prstGeom>
        </p:spPr>
        <p:txBody>
          <a:bodyPr wrap="square">
            <a:spAutoFit/>
          </a:bodyPr>
          <a:lstStyle/>
          <a:p>
            <a:pPr algn="ctr"/>
            <a:r>
              <a:rPr lang="ro-RO" sz="3600" smtClean="0">
                <a:ln w="0"/>
                <a:effectLst>
                  <a:outerShdw blurRad="38100" dist="19050" dir="2700000" algn="tl" rotWithShape="0">
                    <a:schemeClr val="dk1">
                      <a:alpha val="40000"/>
                    </a:schemeClr>
                  </a:outerShdw>
                </a:effectLst>
              </a:rPr>
              <a:t>FACEȚI CINSTE NUMELUI DE CREȘTIN!</a:t>
            </a:r>
            <a:endParaRPr lang="ro-RO" sz="3600">
              <a:ln w="0"/>
              <a:effectLst>
                <a:outerShdw blurRad="38100" dist="19050" dir="2700000" algn="tl" rotWithShape="0">
                  <a:schemeClr val="dk1">
                    <a:alpha val="40000"/>
                  </a:schemeClr>
                </a:outerShdw>
              </a:effectLst>
            </a:endParaRPr>
          </a:p>
        </p:txBody>
      </p:sp>
      <p:sp>
        <p:nvSpPr>
          <p:cNvPr id="3" name="Rectángulo 2"/>
          <p:cNvSpPr/>
          <p:nvPr/>
        </p:nvSpPr>
        <p:spPr>
          <a:xfrm>
            <a:off x="120770" y="200054"/>
            <a:ext cx="1529073" cy="369332"/>
          </a:xfrm>
          <a:prstGeom prst="rect">
            <a:avLst/>
          </a:prstGeom>
          <a:solidFill>
            <a:srgbClr val="FFFFA7"/>
          </a:solidFill>
          <a:ln w="34925" cmpd="dbl">
            <a:solidFill>
              <a:srgbClr val="626000"/>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a:spAutoFit/>
          </a:bodyPr>
          <a:lstStyle/>
          <a:p>
            <a:r>
              <a:rPr lang="ro-RO" b="1"/>
              <a:t>2 </a:t>
            </a:r>
            <a:r>
              <a:rPr lang="ro-RO" b="1"/>
              <a:t>Petru </a:t>
            </a:r>
            <a:r>
              <a:rPr lang="ro-RO" b="1" smtClean="0"/>
              <a:t>1:8-11</a:t>
            </a:r>
            <a:endParaRPr lang="ro-RO" b="1"/>
          </a:p>
        </p:txBody>
      </p:sp>
      <p:sp>
        <p:nvSpPr>
          <p:cNvPr id="4" name="Rectángulo 3"/>
          <p:cNvSpPr/>
          <p:nvPr/>
        </p:nvSpPr>
        <p:spPr>
          <a:xfrm>
            <a:off x="120770" y="672232"/>
            <a:ext cx="9023228" cy="923330"/>
          </a:xfrm>
          <a:prstGeom prst="rect">
            <a:avLst/>
          </a:prstGeom>
        </p:spPr>
        <p:txBody>
          <a:bodyPr wrap="square">
            <a:spAutoFit/>
          </a:bodyPr>
          <a:lstStyle/>
          <a:p>
            <a:pPr algn="r"/>
            <a:r>
              <a:rPr lang="ro-RO" b="1" smtClean="0">
                <a:solidFill>
                  <a:srgbClr val="4C2600"/>
                </a:solidFill>
                <a:latin typeface="Comic Sans MS" panose="030F0702030302020204" pitchFamily="66" charset="0"/>
              </a:rPr>
              <a:t>“</a:t>
            </a:r>
            <a:r>
              <a:rPr lang="ro-RO" b="1" smtClean="0">
                <a:solidFill>
                  <a:srgbClr val="4C2600"/>
                </a:solidFill>
                <a:latin typeface="Comic Sans MS" panose="030F0702030302020204" pitchFamily="66" charset="0"/>
              </a:rPr>
              <a:t>De </a:t>
            </a:r>
            <a:r>
              <a:rPr lang="ro-RO" b="1" smtClean="0">
                <a:solidFill>
                  <a:srgbClr val="4C2600"/>
                </a:solidFill>
                <a:latin typeface="Comic Sans MS" panose="030F0702030302020204" pitchFamily="66" charset="0"/>
              </a:rPr>
              <a:t>aceea</a:t>
            </a:r>
            <a:r>
              <a:rPr lang="ro-RO" b="1" smtClean="0">
                <a:solidFill>
                  <a:srgbClr val="4C2600"/>
                </a:solidFill>
                <a:latin typeface="Comic Sans MS" panose="030F0702030302020204" pitchFamily="66" charset="0"/>
              </a:rPr>
              <a:t>, </a:t>
            </a:r>
            <a:r>
              <a:rPr lang="ro-RO" b="1" smtClean="0">
                <a:solidFill>
                  <a:srgbClr val="4C2600"/>
                </a:solidFill>
                <a:latin typeface="Comic Sans MS" panose="030F0702030302020204" pitchFamily="66" charset="0"/>
              </a:rPr>
              <a:t>fraţilor</a:t>
            </a:r>
            <a:r>
              <a:rPr lang="ro-RO" b="1" smtClean="0">
                <a:solidFill>
                  <a:srgbClr val="4C2600"/>
                </a:solidFill>
                <a:latin typeface="Comic Sans MS" panose="030F0702030302020204" pitchFamily="66" charset="0"/>
              </a:rPr>
              <a:t>, căutaţi cu </a:t>
            </a:r>
            <a:r>
              <a:rPr lang="ro-RO" b="1" smtClean="0">
                <a:solidFill>
                  <a:srgbClr val="4C2600"/>
                </a:solidFill>
                <a:latin typeface="Comic Sans MS" panose="030F0702030302020204" pitchFamily="66" charset="0"/>
              </a:rPr>
              <a:t>atâ</a:t>
            </a:r>
            <a:r>
              <a:rPr lang="ro-RO" b="1" smtClean="0">
                <a:solidFill>
                  <a:srgbClr val="4C2600"/>
                </a:solidFill>
                <a:latin typeface="Comic Sans MS" panose="030F0702030302020204" pitchFamily="66" charset="0"/>
              </a:rPr>
              <a:t>t mai mult să vă întăriţi chemarea şi alegerea voastră; căci, dacă faceţi lucrul acesta, nu veţi aluneca </a:t>
            </a:r>
            <a:r>
              <a:rPr lang="ro-RO" b="1" smtClean="0">
                <a:solidFill>
                  <a:srgbClr val="4C2600"/>
                </a:solidFill>
                <a:latin typeface="Comic Sans MS" panose="030F0702030302020204" pitchFamily="66" charset="0"/>
              </a:rPr>
              <a:t>niciodată</a:t>
            </a:r>
            <a:r>
              <a:rPr lang="ro-RO" b="1" smtClean="0">
                <a:solidFill>
                  <a:srgbClr val="4C2600"/>
                </a:solidFill>
                <a:latin typeface="Comic Sans MS" panose="030F0702030302020204" pitchFamily="66" charset="0"/>
              </a:rPr>
              <a:t>.</a:t>
            </a:r>
            <a:r>
              <a:rPr lang="ro-RO" b="1" smtClean="0">
                <a:solidFill>
                  <a:srgbClr val="4C2600"/>
                </a:solidFill>
                <a:latin typeface="Comic Sans MS" panose="030F0702030302020204" pitchFamily="66" charset="0"/>
              </a:rPr>
              <a:t>” </a:t>
            </a:r>
            <a:r>
              <a:rPr lang="ro-RO" sz="1600" b="1" smtClean="0">
                <a:solidFill>
                  <a:srgbClr val="4C2600"/>
                </a:solidFill>
                <a:latin typeface="Comic Sans MS" panose="030F0702030302020204" pitchFamily="66" charset="0"/>
              </a:rPr>
              <a:t>(2 </a:t>
            </a:r>
            <a:r>
              <a:rPr lang="ro-RO" sz="1600" b="1">
                <a:solidFill>
                  <a:srgbClr val="4C2600"/>
                </a:solidFill>
                <a:latin typeface="Comic Sans MS" panose="030F0702030302020204" pitchFamily="66" charset="0"/>
              </a:rPr>
              <a:t>Petru </a:t>
            </a:r>
            <a:r>
              <a:rPr lang="ro-RO" sz="1600" b="1" smtClean="0">
                <a:solidFill>
                  <a:srgbClr val="4C2600"/>
                </a:solidFill>
                <a:latin typeface="Comic Sans MS" panose="030F0702030302020204" pitchFamily="66" charset="0"/>
              </a:rPr>
              <a:t>1:10</a:t>
            </a:r>
            <a:r>
              <a:rPr lang="ro-RO" sz="1600" b="1" smtClean="0">
                <a:solidFill>
                  <a:srgbClr val="4C2600"/>
                </a:solidFill>
                <a:latin typeface="Comic Sans MS" panose="030F0702030302020204" pitchFamily="66" charset="0"/>
              </a:rPr>
              <a:t>)</a:t>
            </a:r>
            <a:endParaRPr lang="ro-RO" b="1">
              <a:solidFill>
                <a:srgbClr val="4C2600"/>
              </a:solidFill>
              <a:latin typeface="Comic Sans MS" panose="030F0702030302020204" pitchFamily="66" charset="0"/>
            </a:endParaRPr>
          </a:p>
        </p:txBody>
      </p:sp>
      <p:sp>
        <p:nvSpPr>
          <p:cNvPr id="5" name="CuadroTexto 4"/>
          <p:cNvSpPr txBox="1"/>
          <p:nvPr/>
        </p:nvSpPr>
        <p:spPr>
          <a:xfrm>
            <a:off x="250166" y="1421409"/>
            <a:ext cx="8738559" cy="707886"/>
          </a:xfrm>
          <a:prstGeom prst="rect">
            <a:avLst/>
          </a:prstGeom>
          <a:noFill/>
        </p:spPr>
        <p:txBody>
          <a:bodyPr wrap="square" rtlCol="0">
            <a:spAutoFit/>
          </a:bodyPr>
          <a:lstStyle/>
          <a:p>
            <a:pPr>
              <a:spcBef>
                <a:spcPts val="600"/>
              </a:spcBef>
            </a:pPr>
            <a:r>
              <a:rPr lang="ro-RO" sz="2000" b="1"/>
              <a:t>După ce ne invită să urcăm </a:t>
            </a:r>
            <a:r>
              <a:rPr lang="ro-RO" sz="2000" b="1"/>
              <a:t>pe </a:t>
            </a:r>
            <a:r>
              <a:rPr lang="ro-RO" sz="2000" b="1" smtClean="0"/>
              <a:t>“</a:t>
            </a:r>
            <a:r>
              <a:rPr lang="ro-RO" sz="2000" b="1" smtClean="0"/>
              <a:t>scara </a:t>
            </a:r>
            <a:r>
              <a:rPr lang="ro-RO" sz="2000" b="1" smtClean="0"/>
              <a:t>credinței</a:t>
            </a:r>
            <a:r>
              <a:rPr lang="ro-RO" sz="2000" b="1" smtClean="0"/>
              <a:t>”, Petru </a:t>
            </a:r>
            <a:r>
              <a:rPr lang="ro-RO" sz="2000" b="1"/>
              <a:t>ne arată </a:t>
            </a:r>
            <a:r>
              <a:rPr lang="ro-RO" sz="2000" b="1"/>
              <a:t>rezultatul </a:t>
            </a:r>
            <a:r>
              <a:rPr lang="ro-RO" sz="2000" b="1" smtClean="0"/>
              <a:t>“</a:t>
            </a:r>
            <a:r>
              <a:rPr lang="ro-RO" sz="2000" b="1" smtClean="0"/>
              <a:t>întăririi</a:t>
            </a:r>
            <a:r>
              <a:rPr lang="ro-RO" sz="2000" b="1" smtClean="0"/>
              <a:t>” virtuților </a:t>
            </a:r>
            <a:r>
              <a:rPr lang="ro-RO" sz="2000" b="1"/>
              <a:t>menționate </a:t>
            </a:r>
            <a:r>
              <a:rPr lang="ro-RO" sz="2000" b="1" smtClean="0"/>
              <a:t>(v. 8) </a:t>
            </a:r>
            <a:r>
              <a:rPr lang="ro-RO" sz="2000" b="1"/>
              <a:t>sau a lipsei </a:t>
            </a:r>
            <a:r>
              <a:rPr lang="ro-RO" sz="2000" b="1"/>
              <a:t>acestora </a:t>
            </a:r>
            <a:r>
              <a:rPr lang="ro-RO" sz="2000" b="1" smtClean="0"/>
              <a:t>(v. 9).</a:t>
            </a:r>
            <a:endParaRPr lang="ro-RO" sz="2000" b="1"/>
          </a:p>
        </p:txBody>
      </p:sp>
      <p:sp>
        <p:nvSpPr>
          <p:cNvPr id="13" name="Flecha: hacia arriba 12"/>
          <p:cNvSpPr/>
          <p:nvPr/>
        </p:nvSpPr>
        <p:spPr>
          <a:xfrm>
            <a:off x="-57302" y="2506240"/>
            <a:ext cx="1850366" cy="1950720"/>
          </a:xfrm>
          <a:prstGeom prst="upArrow">
            <a:avLst/>
          </a:prstGeom>
          <a:solidFill>
            <a:srgbClr val="00B050"/>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Forma libre: forma 13"/>
          <p:cNvSpPr/>
          <p:nvPr/>
        </p:nvSpPr>
        <p:spPr>
          <a:xfrm>
            <a:off x="1848573" y="2359569"/>
            <a:ext cx="3012343" cy="1950720"/>
          </a:xfrm>
          <a:custGeom>
            <a:avLst/>
            <a:gdLst>
              <a:gd name="connsiteX0" fmla="*/ 0 w 3140015"/>
              <a:gd name="connsiteY0" fmla="*/ 0 h 1950720"/>
              <a:gd name="connsiteX1" fmla="*/ 3140015 w 3140015"/>
              <a:gd name="connsiteY1" fmla="*/ 0 h 1950720"/>
              <a:gd name="connsiteX2" fmla="*/ 3140015 w 3140015"/>
              <a:gd name="connsiteY2" fmla="*/ 1950720 h 1950720"/>
              <a:gd name="connsiteX3" fmla="*/ 0 w 3140015"/>
              <a:gd name="connsiteY3" fmla="*/ 1950720 h 1950720"/>
              <a:gd name="connsiteX4" fmla="*/ 0 w 3140015"/>
              <a:gd name="connsiteY4" fmla="*/ 0 h 19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015" h="1950720">
                <a:moveTo>
                  <a:pt x="0" y="0"/>
                </a:moveTo>
                <a:lnTo>
                  <a:pt x="3140015" y="0"/>
                </a:lnTo>
                <a:lnTo>
                  <a:pt x="3140015" y="1950720"/>
                </a:lnTo>
                <a:lnTo>
                  <a:pt x="0" y="1950720"/>
                </a:lnTo>
                <a:lnTo>
                  <a:pt x="0" y="0"/>
                </a:lnTo>
                <a:close/>
              </a:path>
            </a:pathLst>
          </a:custGeom>
          <a:scene3d>
            <a:camera prst="isometricOffAxis2Left" zoom="95000">
              <a:rot lat="0" lon="0" rev="0"/>
            </a:camera>
            <a:lightRig rig="fla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0" rIns="142240" bIns="142240" numCol="1" spcCol="1270" anchor="ctr" anchorCtr="0">
            <a:noAutofit/>
            <a:sp3d extrusionH="57150">
              <a:bevelT w="38100" h="38100"/>
            </a:sp3d>
          </a:bodyPr>
          <a:lstStyle/>
          <a:p>
            <a:pPr marL="0" lvl="0" indent="0" algn="ctr" defTabSz="889000">
              <a:lnSpc>
                <a:spcPct val="90000"/>
              </a:lnSpc>
              <a:spcBef>
                <a:spcPct val="0"/>
              </a:spcBef>
              <a:buNone/>
            </a:pPr>
            <a:r>
              <a:rPr lang="ro-RO" sz="2400" b="1" kern="1200" dirty="0">
                <a:solidFill>
                  <a:srgbClr val="00AF50"/>
                </a:solidFill>
              </a:rPr>
              <a:t>A </a:t>
            </a:r>
            <a:r>
              <a:rPr lang="ro-RO" sz="2400" b="1" kern="1200" dirty="0" smtClean="0">
                <a:solidFill>
                  <a:srgbClr val="00AF50"/>
                </a:solidFill>
              </a:rPr>
              <a:t>ÎNTĂRI</a:t>
            </a:r>
            <a:endParaRPr lang="ro-RO" sz="2000" b="1" kern="1200" dirty="0" smtClean="0">
              <a:solidFill>
                <a:srgbClr val="00AF50"/>
              </a:solidFill>
            </a:endParaRPr>
          </a:p>
          <a:p>
            <a:pPr marL="0" lvl="1" algn="l" defTabSz="889000">
              <a:lnSpc>
                <a:spcPct val="90000"/>
              </a:lnSpc>
              <a:spcBef>
                <a:spcPct val="0"/>
              </a:spcBef>
            </a:pPr>
            <a:r>
              <a:rPr lang="ro-RO" sz="2000" b="1" kern="1200" dirty="0" smtClean="0"/>
              <a:t>Nu </a:t>
            </a:r>
            <a:r>
              <a:rPr lang="ro-RO" sz="2000" b="1" kern="1200" dirty="0"/>
              <a:t>vom fi </a:t>
            </a:r>
            <a:r>
              <a:rPr lang="ro-RO" sz="2000" b="1" kern="1200" dirty="0" err="1"/>
              <a:t>leneși</a:t>
            </a:r>
            <a:r>
              <a:rPr lang="ro-RO" sz="2000" b="1" kern="1200" dirty="0"/>
              <a:t> sau </a:t>
            </a:r>
            <a:r>
              <a:rPr lang="ro-RO" sz="2000" b="1" kern="1200" dirty="0" smtClean="0"/>
              <a:t>neroditori (vom </a:t>
            </a:r>
            <a:r>
              <a:rPr lang="ro-RO" sz="2000" b="1" dirty="0" err="1"/>
              <a:t>î</a:t>
            </a:r>
            <a:r>
              <a:rPr lang="ro-RO" sz="2000" b="1" kern="1200" dirty="0" err="1" smtClean="0"/>
              <a:t>mpărtăși</a:t>
            </a:r>
            <a:r>
              <a:rPr lang="ro-RO" sz="2000" b="1" kern="1200" dirty="0" smtClean="0"/>
              <a:t> </a:t>
            </a:r>
            <a:r>
              <a:rPr lang="ro-RO" sz="2000" b="1" kern="1200" dirty="0" err="1"/>
              <a:t>credința</a:t>
            </a:r>
            <a:r>
              <a:rPr lang="ro-RO" sz="2000" b="1" kern="1200" dirty="0"/>
              <a:t> </a:t>
            </a:r>
            <a:r>
              <a:rPr lang="ro-RO" sz="2000" b="1" kern="1200" dirty="0" smtClean="0"/>
              <a:t>noastră) </a:t>
            </a:r>
            <a:r>
              <a:rPr lang="ro-RO" sz="2000" b="1" kern="1200" dirty="0" err="1" smtClean="0"/>
              <a:t>și</a:t>
            </a:r>
            <a:r>
              <a:rPr lang="ro-RO" sz="2000" b="1" kern="1200" dirty="0" smtClean="0"/>
              <a:t> </a:t>
            </a:r>
            <a:r>
              <a:rPr lang="ro-RO" sz="2000" b="1" kern="1200" dirty="0"/>
              <a:t>vom </a:t>
            </a:r>
            <a:r>
              <a:rPr lang="ro-RO" sz="2000" b="1" kern="1200" dirty="0" err="1"/>
              <a:t>crește</a:t>
            </a:r>
            <a:r>
              <a:rPr lang="ro-RO" sz="2000" b="1" kern="1200" dirty="0"/>
              <a:t> în </a:t>
            </a:r>
            <a:r>
              <a:rPr lang="ro-RO" sz="2000" b="1" kern="1200" dirty="0" err="1"/>
              <a:t>cunoașterea</a:t>
            </a:r>
            <a:r>
              <a:rPr lang="ro-RO" sz="2000" b="1" kern="1200" dirty="0"/>
              <a:t> lui </a:t>
            </a:r>
            <a:r>
              <a:rPr lang="ro-RO" sz="2000" b="1" kern="1200" dirty="0" smtClean="0"/>
              <a:t>Isus.</a:t>
            </a:r>
            <a:endParaRPr lang="ro-RO" sz="2000" b="1" kern="1200" dirty="0"/>
          </a:p>
        </p:txBody>
      </p:sp>
      <p:sp>
        <p:nvSpPr>
          <p:cNvPr id="15" name="Flecha: hacia abajo 14"/>
          <p:cNvSpPr/>
          <p:nvPr/>
        </p:nvSpPr>
        <p:spPr>
          <a:xfrm>
            <a:off x="497808" y="4619520"/>
            <a:ext cx="1850366" cy="1950720"/>
          </a:xfrm>
          <a:prstGeom prst="downArrow">
            <a:avLst/>
          </a:prstGeom>
          <a:solidFill>
            <a:srgbClr val="FF2F2F"/>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16" name="Forma libre: forma 15"/>
          <p:cNvSpPr/>
          <p:nvPr/>
        </p:nvSpPr>
        <p:spPr>
          <a:xfrm>
            <a:off x="2285365" y="4418337"/>
            <a:ext cx="3451200" cy="1950720"/>
          </a:xfrm>
          <a:custGeom>
            <a:avLst/>
            <a:gdLst>
              <a:gd name="connsiteX0" fmla="*/ 0 w 3140015"/>
              <a:gd name="connsiteY0" fmla="*/ 0 h 1950720"/>
              <a:gd name="connsiteX1" fmla="*/ 3140015 w 3140015"/>
              <a:gd name="connsiteY1" fmla="*/ 0 h 1950720"/>
              <a:gd name="connsiteX2" fmla="*/ 3140015 w 3140015"/>
              <a:gd name="connsiteY2" fmla="*/ 1950720 h 1950720"/>
              <a:gd name="connsiteX3" fmla="*/ 0 w 3140015"/>
              <a:gd name="connsiteY3" fmla="*/ 1950720 h 1950720"/>
              <a:gd name="connsiteX4" fmla="*/ 0 w 3140015"/>
              <a:gd name="connsiteY4" fmla="*/ 0 h 1950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0015" h="1950720">
                <a:moveTo>
                  <a:pt x="0" y="0"/>
                </a:moveTo>
                <a:lnTo>
                  <a:pt x="3140015" y="0"/>
                </a:lnTo>
                <a:lnTo>
                  <a:pt x="3140015" y="1950720"/>
                </a:lnTo>
                <a:lnTo>
                  <a:pt x="0" y="1950720"/>
                </a:lnTo>
                <a:lnTo>
                  <a:pt x="0" y="0"/>
                </a:lnTo>
                <a:close/>
              </a:path>
            </a:pathLst>
          </a:custGeom>
          <a:scene3d>
            <a:camera prst="isometricOffAxis2Left" zoom="95000">
              <a:rot lat="0" lon="0" rev="0"/>
            </a:camera>
            <a:lightRig rig="flat" dir="t"/>
          </a:scene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2240" tIns="0" rIns="142240" bIns="142240" numCol="1" spcCol="1270" anchor="ctr" anchorCtr="0">
            <a:noAutofit/>
            <a:sp3d extrusionH="57150">
              <a:bevelT w="38100" h="38100"/>
            </a:sp3d>
          </a:bodyPr>
          <a:lstStyle/>
          <a:p>
            <a:pPr algn="ctr" defTabSz="889000">
              <a:lnSpc>
                <a:spcPct val="90000"/>
              </a:lnSpc>
              <a:spcBef>
                <a:spcPct val="0"/>
              </a:spcBef>
            </a:pPr>
            <a:r>
              <a:rPr lang="ro-RO" sz="2400" b="1">
                <a:solidFill>
                  <a:srgbClr val="FF2F2F"/>
                </a:solidFill>
              </a:rPr>
              <a:t>A </a:t>
            </a:r>
            <a:r>
              <a:rPr lang="ro-RO" sz="2400" b="1">
                <a:solidFill>
                  <a:srgbClr val="FF2F2F"/>
                </a:solidFill>
              </a:rPr>
              <a:t>NU </a:t>
            </a:r>
            <a:r>
              <a:rPr lang="ro-RO" sz="2400" b="1" smtClean="0">
                <a:solidFill>
                  <a:srgbClr val="FF2F2F"/>
                </a:solidFill>
              </a:rPr>
              <a:t>ÎNTĂRI</a:t>
            </a:r>
            <a:endParaRPr lang="ro-RO" sz="2400" b="1" smtClean="0">
              <a:solidFill>
                <a:srgbClr val="FF2F2F"/>
              </a:solidFill>
            </a:endParaRPr>
          </a:p>
          <a:p>
            <a:pPr marL="0" lvl="1" defTabSz="889000">
              <a:lnSpc>
                <a:spcPct val="90000"/>
              </a:lnSpc>
              <a:spcBef>
                <a:spcPct val="0"/>
              </a:spcBef>
            </a:pPr>
            <a:r>
              <a:rPr lang="ro-RO" sz="2000" b="1" smtClean="0"/>
              <a:t>Suntem </a:t>
            </a:r>
            <a:r>
              <a:rPr lang="ro-RO" sz="2000" b="1"/>
              <a:t>orbi. Incapabili de a vedea rezultatul </a:t>
            </a:r>
            <a:r>
              <a:rPr lang="ro-RO" sz="2000" b="1"/>
              <a:t>îndreptățirii </a:t>
            </a:r>
            <a:r>
              <a:rPr lang="ro-RO" sz="2000" b="1" smtClean="0"/>
              <a:t>(</a:t>
            </a:r>
            <a:r>
              <a:rPr lang="ro-RO" sz="2000" b="1" smtClean="0"/>
              <a:t>sfințirii</a:t>
            </a:r>
            <a:r>
              <a:rPr lang="ro-RO" sz="2000" b="1" smtClean="0"/>
              <a:t>), pierdem </a:t>
            </a:r>
            <a:r>
              <a:rPr lang="ro-RO" sz="2000" b="1"/>
              <a:t>relația noastră salvatoare </a:t>
            </a:r>
            <a:r>
              <a:rPr lang="ro-RO" sz="2000" b="1"/>
              <a:t>cu </a:t>
            </a:r>
            <a:r>
              <a:rPr lang="ro-RO" sz="2000" b="1" smtClean="0"/>
              <a:t>Isus</a:t>
            </a:r>
            <a:r>
              <a:rPr lang="ro-RO" sz="2000" b="1" smtClean="0"/>
              <a:t>.</a:t>
            </a:r>
            <a:endParaRPr lang="ro-RO" sz="2000" b="1"/>
          </a:p>
        </p:txBody>
      </p:sp>
      <p:pic>
        <p:nvPicPr>
          <p:cNvPr id="9" name="Imagen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5965" y="2178432"/>
            <a:ext cx="2609553" cy="26494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Imagen 1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195013" y="4273774"/>
            <a:ext cx="2793711" cy="20952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CuadroTexto 7"/>
          <p:cNvSpPr txBox="1"/>
          <p:nvPr/>
        </p:nvSpPr>
        <p:spPr>
          <a:xfrm>
            <a:off x="120770" y="6426674"/>
            <a:ext cx="8773064" cy="400110"/>
          </a:xfrm>
          <a:prstGeom prst="rect">
            <a:avLst/>
          </a:prstGeom>
          <a:noFill/>
        </p:spPr>
        <p:txBody>
          <a:bodyPr wrap="square" rtlCol="0">
            <a:spAutoFit/>
          </a:bodyPr>
          <a:lstStyle/>
          <a:p>
            <a:pPr>
              <a:spcBef>
                <a:spcPts val="600"/>
              </a:spcBef>
            </a:pPr>
            <a:r>
              <a:rPr lang="ro-RO" sz="2000" b="1"/>
              <a:t>Trebuie să trăim conform cu </a:t>
            </a:r>
            <a:r>
              <a:rPr lang="ro-RO" sz="2000" b="1"/>
              <a:t>credința </a:t>
            </a:r>
            <a:r>
              <a:rPr lang="ro-RO" sz="2000" b="1" smtClean="0"/>
              <a:t>noastră</a:t>
            </a:r>
            <a:r>
              <a:rPr lang="ro-RO" sz="2000" b="1" smtClean="0"/>
              <a:t>. Altfel</a:t>
            </a:r>
            <a:r>
              <a:rPr lang="ro-RO" sz="2000" b="1"/>
              <a:t>, o negăm</a:t>
            </a:r>
            <a:r>
              <a:rPr lang="ro-RO" sz="2000" b="1"/>
              <a:t>. </a:t>
            </a:r>
            <a:endParaRPr lang="ro-RO" sz="2000" b="1"/>
          </a:p>
        </p:txBody>
      </p:sp>
    </p:spTree>
    <p:extLst>
      <p:ext uri="{BB962C8B-B14F-4D97-AF65-F5344CB8AC3E}">
        <p14:creationId xmlns:p14="http://schemas.microsoft.com/office/powerpoint/2010/main" xmlns="" val="7176454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5"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par>
                          <p:cTn id="47" fill="hold">
                            <p:stCondLst>
                              <p:cond delay="2000"/>
                            </p:stCondLst>
                            <p:childTnLst>
                              <p:par>
                                <p:cTn id="48" presetID="25"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3" dur="1000" fill="hold"/>
                                        <p:tgtEl>
                                          <p:spTgt spid="11"/>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5"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1000" fill="hold"/>
                                        <p:tgtEl>
                                          <p:spTgt spid="8"/>
                                        </p:tgtEl>
                                        <p:attrNameLst>
                                          <p:attrName>ppt_w</p:attrName>
                                        </p:attrNameLst>
                                      </p:cBhvr>
                                      <p:tavLst>
                                        <p:tav tm="0">
                                          <p:val>
                                            <p:fltVal val="0"/>
                                          </p:val>
                                        </p:tav>
                                        <p:tav tm="100000">
                                          <p:val>
                                            <p:strVal val="#ppt_w"/>
                                          </p:val>
                                        </p:tav>
                                      </p:tavLst>
                                    </p:anim>
                                    <p:anim calcmode="lin" valueType="num">
                                      <p:cBhvr>
                                        <p:cTn id="75" dur="1000" fill="hold"/>
                                        <p:tgtEl>
                                          <p:spTgt spid="8"/>
                                        </p:tgtEl>
                                        <p:attrNameLst>
                                          <p:attrName>ppt_h</p:attrName>
                                        </p:attrNameLst>
                                      </p:cBhvr>
                                      <p:tavLst>
                                        <p:tav tm="0">
                                          <p:val>
                                            <p:fltVal val="0"/>
                                          </p:val>
                                        </p:tav>
                                        <p:tav tm="100000">
                                          <p:val>
                                            <p:strVal val="#ppt_h"/>
                                          </p:val>
                                        </p:tav>
                                      </p:tavLst>
                                    </p:anim>
                                    <p:anim calcmode="lin" valueType="num">
                                      <p:cBhvr>
                                        <p:cTn id="7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14" grpId="0"/>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6">
                <a:tint val="45000"/>
                <a:satMod val="400000"/>
              </a:schemeClr>
            </a:duotone>
            <a:extLst>
              <a:ext uri="{BEBA8EAE-BF5A-486C-A8C5-ECC9F3942E4B}">
                <a14:imgProps xmlns:a14="http://schemas.microsoft.com/office/drawing/2010/main" xmlns="">
                  <a14:imgLayer r:embed="rId3">
                    <a14:imgEffect>
                      <a14:artisticBlur radius="5"/>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775489" y="0"/>
            <a:ext cx="7368510" cy="769441"/>
          </a:xfrm>
          <a:prstGeom prst="rect">
            <a:avLst/>
          </a:prstGeom>
        </p:spPr>
        <p:txBody>
          <a:bodyPr wrap="square">
            <a:spAutoFit/>
            <a:scene3d>
              <a:camera prst="orthographicFront"/>
              <a:lightRig rig="twoPt" dir="t"/>
            </a:scene3d>
            <a:sp3d extrusionH="57150">
              <a:bevelT w="38100" h="38100"/>
            </a:sp3d>
          </a:bodyPr>
          <a:lstStyle/>
          <a:p>
            <a:pPr algn="ctr"/>
            <a:r>
              <a:rPr lang="ro-RO" sz="4400" b="1" spc="300" smtClean="0">
                <a:ln w="12700">
                  <a:solidFill>
                    <a:schemeClr val="accent3">
                      <a:lumMod val="50000"/>
                    </a:schemeClr>
                  </a:solidFill>
                  <a:prstDash val="solid"/>
                </a:ln>
                <a:pattFill prst="narHorz">
                  <a:fgClr>
                    <a:schemeClr val="accent4">
                      <a:lumMod val="50000"/>
                    </a:schemeClr>
                  </a:fgClr>
                  <a:bgClr>
                    <a:schemeClr val="accent4">
                      <a:lumMod val="40000"/>
                      <a:lumOff val="60000"/>
                    </a:schemeClr>
                  </a:bgClr>
                </a:pattFill>
                <a:effectLst>
                  <a:innerShdw blurRad="177800">
                    <a:schemeClr val="accent3">
                      <a:lumMod val="50000"/>
                    </a:schemeClr>
                  </a:innerShdw>
                </a:effectLst>
              </a:rPr>
              <a:t>CREDINȚA ÎN FAȚA MORȚII</a:t>
            </a:r>
            <a:endParaRPr lang="ro-RO" sz="4400" b="1" spc="300">
              <a:ln w="12700">
                <a:solidFill>
                  <a:schemeClr val="accent3">
                    <a:lumMod val="50000"/>
                  </a:schemeClr>
                </a:solidFill>
                <a:prstDash val="solid"/>
              </a:ln>
              <a:pattFill prst="narHorz">
                <a:fgClr>
                  <a:schemeClr val="accent4">
                    <a:lumMod val="50000"/>
                  </a:schemeClr>
                </a:fgClr>
                <a:bgClr>
                  <a:schemeClr val="accent4">
                    <a:lumMod val="40000"/>
                    <a:lumOff val="60000"/>
                  </a:schemeClr>
                </a:bgClr>
              </a:pattFill>
              <a:effectLst>
                <a:innerShdw blurRad="177800">
                  <a:schemeClr val="accent3">
                    <a:lumMod val="50000"/>
                  </a:schemeClr>
                </a:innerShdw>
              </a:effectLst>
            </a:endParaRPr>
          </a:p>
        </p:txBody>
      </p:sp>
      <p:sp>
        <p:nvSpPr>
          <p:cNvPr id="3" name="Rectángulo 2"/>
          <p:cNvSpPr/>
          <p:nvPr/>
        </p:nvSpPr>
        <p:spPr>
          <a:xfrm>
            <a:off x="129396" y="200054"/>
            <a:ext cx="1646092" cy="369332"/>
          </a:xfrm>
          <a:prstGeom prst="rect">
            <a:avLst/>
          </a:prstGeom>
          <a:solidFill>
            <a:srgbClr val="BEDFAF"/>
          </a:solidFill>
          <a:ln w="34925" cmpd="dbl">
            <a:solidFill>
              <a:srgbClr val="2A471D"/>
            </a:solid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none">
            <a:spAutoFit/>
          </a:bodyPr>
          <a:lstStyle/>
          <a:p>
            <a:r>
              <a:rPr lang="ro-RO" b="1"/>
              <a:t>2 </a:t>
            </a:r>
            <a:r>
              <a:rPr lang="ro-RO" b="1"/>
              <a:t>Petru </a:t>
            </a:r>
            <a:r>
              <a:rPr lang="ro-RO" b="1" smtClean="0"/>
              <a:t>1:12-15</a:t>
            </a:r>
            <a:endParaRPr lang="ro-RO" b="1"/>
          </a:p>
        </p:txBody>
      </p:sp>
      <p:sp>
        <p:nvSpPr>
          <p:cNvPr id="5" name="Rectángulo 4"/>
          <p:cNvSpPr/>
          <p:nvPr/>
        </p:nvSpPr>
        <p:spPr>
          <a:xfrm>
            <a:off x="112146" y="780606"/>
            <a:ext cx="8962848" cy="923330"/>
          </a:xfrm>
          <a:prstGeom prst="rect">
            <a:avLst/>
          </a:prstGeom>
        </p:spPr>
        <p:txBody>
          <a:bodyPr wrap="square">
            <a:spAutoFit/>
          </a:bodyPr>
          <a:lstStyle/>
          <a:p>
            <a:r>
              <a:rPr lang="ro-RO" b="1" smtClean="0">
                <a:solidFill>
                  <a:srgbClr val="2A471D"/>
                </a:solidFill>
                <a:latin typeface="Comic Sans MS" panose="030F0702030302020204" pitchFamily="66" charset="0"/>
              </a:rPr>
              <a:t>“</a:t>
            </a:r>
            <a:r>
              <a:rPr lang="ro-RO" b="1" smtClean="0">
                <a:solidFill>
                  <a:srgbClr val="2A471D"/>
                </a:solidFill>
                <a:latin typeface="Comic Sans MS" panose="030F0702030302020204" pitchFamily="66" charset="0"/>
              </a:rPr>
              <a:t>Dar consider că este drept </a:t>
            </a:r>
            <a:r>
              <a:rPr lang="ro-RO" b="1" smtClean="0">
                <a:solidFill>
                  <a:srgbClr val="2A471D"/>
                </a:solidFill>
                <a:latin typeface="Comic Sans MS" panose="030F0702030302020204" pitchFamily="66" charset="0"/>
              </a:rPr>
              <a:t>ca</a:t>
            </a:r>
            <a:r>
              <a:rPr lang="ro-RO" b="1" smtClean="0">
                <a:solidFill>
                  <a:srgbClr val="2A471D"/>
                </a:solidFill>
                <a:latin typeface="Comic Sans MS" panose="030F0702030302020204" pitchFamily="66" charset="0"/>
              </a:rPr>
              <a:t>, atâta timp cât sunt în cortul </a:t>
            </a:r>
            <a:r>
              <a:rPr lang="ro-RO" b="1" smtClean="0">
                <a:solidFill>
                  <a:srgbClr val="2A471D"/>
                </a:solidFill>
                <a:latin typeface="Comic Sans MS" panose="030F0702030302020204" pitchFamily="66" charset="0"/>
              </a:rPr>
              <a:t>acesta</a:t>
            </a:r>
            <a:r>
              <a:rPr lang="ro-RO" b="1" smtClean="0">
                <a:solidFill>
                  <a:srgbClr val="2A471D"/>
                </a:solidFill>
                <a:latin typeface="Comic Sans MS" panose="030F0702030302020204" pitchFamily="66" charset="0"/>
              </a:rPr>
              <a:t>, să vă reîmprospătez </a:t>
            </a:r>
            <a:r>
              <a:rPr lang="ro-RO" b="1" smtClean="0">
                <a:solidFill>
                  <a:srgbClr val="2A471D"/>
                </a:solidFill>
                <a:latin typeface="Comic Sans MS" panose="030F0702030302020204" pitchFamily="66" charset="0"/>
              </a:rPr>
              <a:t>memoria</a:t>
            </a:r>
            <a:r>
              <a:rPr lang="ro-RO" b="1" smtClean="0">
                <a:solidFill>
                  <a:srgbClr val="2A471D"/>
                </a:solidFill>
                <a:latin typeface="Comic Sans MS" panose="030F0702030302020204" pitchFamily="66" charset="0"/>
              </a:rPr>
              <a:t>, întrucât ştiu că mutarea cortului meu este </a:t>
            </a:r>
            <a:r>
              <a:rPr lang="ro-RO" b="1" smtClean="0">
                <a:solidFill>
                  <a:srgbClr val="2A471D"/>
                </a:solidFill>
                <a:latin typeface="Comic Sans MS" panose="030F0702030302020204" pitchFamily="66" charset="0"/>
              </a:rPr>
              <a:t>iminentă</a:t>
            </a:r>
            <a:r>
              <a:rPr lang="ro-RO" b="1" smtClean="0">
                <a:solidFill>
                  <a:srgbClr val="2A471D"/>
                </a:solidFill>
                <a:latin typeface="Comic Sans MS" panose="030F0702030302020204" pitchFamily="66" charset="0"/>
              </a:rPr>
              <a:t>, după cum mi-a făcut clar Domnul nostru Isus </a:t>
            </a:r>
            <a:r>
              <a:rPr lang="ro-RO" b="1" smtClean="0">
                <a:solidFill>
                  <a:srgbClr val="2A471D"/>
                </a:solidFill>
                <a:latin typeface="Comic Sans MS" panose="030F0702030302020204" pitchFamily="66" charset="0"/>
              </a:rPr>
              <a:t>Cristos.</a:t>
            </a:r>
            <a:r>
              <a:rPr lang="ro-RO" b="1" smtClean="0">
                <a:solidFill>
                  <a:srgbClr val="2A471D"/>
                </a:solidFill>
                <a:latin typeface="Comic Sans MS" panose="030F0702030302020204" pitchFamily="66" charset="0"/>
              </a:rPr>
              <a:t>” </a:t>
            </a:r>
            <a:r>
              <a:rPr lang="ro-RO" sz="1600" b="1" smtClean="0">
                <a:solidFill>
                  <a:srgbClr val="2A471D"/>
                </a:solidFill>
                <a:latin typeface="Comic Sans MS" panose="030F0702030302020204" pitchFamily="66" charset="0"/>
              </a:rPr>
              <a:t>(2 </a:t>
            </a:r>
            <a:r>
              <a:rPr lang="ro-RO" sz="1600" b="1">
                <a:solidFill>
                  <a:srgbClr val="2A471D"/>
                </a:solidFill>
                <a:latin typeface="Comic Sans MS" panose="030F0702030302020204" pitchFamily="66" charset="0"/>
              </a:rPr>
              <a:t>Petru </a:t>
            </a:r>
            <a:r>
              <a:rPr lang="ro-RO" sz="1600" b="1" smtClean="0">
                <a:solidFill>
                  <a:srgbClr val="2A471D"/>
                </a:solidFill>
                <a:latin typeface="Comic Sans MS" panose="030F0702030302020204" pitchFamily="66" charset="0"/>
              </a:rPr>
              <a:t>1:13-14 </a:t>
            </a:r>
            <a:r>
              <a:rPr lang="ro-RO" sz="1600" b="1" smtClean="0">
                <a:solidFill>
                  <a:srgbClr val="2A471D"/>
                </a:solidFill>
                <a:latin typeface="Comic Sans MS" panose="030F0702030302020204" pitchFamily="66" charset="0"/>
              </a:rPr>
              <a:t>NTR</a:t>
            </a:r>
            <a:r>
              <a:rPr lang="ro-RO" sz="1600" b="1" smtClean="0">
                <a:solidFill>
                  <a:srgbClr val="2A471D"/>
                </a:solidFill>
                <a:latin typeface="Comic Sans MS" panose="030F0702030302020204" pitchFamily="66" charset="0"/>
              </a:rPr>
              <a:t>)</a:t>
            </a:r>
            <a:endParaRPr lang="ro-RO" sz="1600" b="1">
              <a:solidFill>
                <a:srgbClr val="2A471D"/>
              </a:solidFill>
              <a:latin typeface="Comic Sans MS" panose="030F0702030302020204" pitchFamily="66" charset="0"/>
            </a:endParaRPr>
          </a:p>
        </p:txBody>
      </p:sp>
      <p:sp>
        <p:nvSpPr>
          <p:cNvPr id="6" name="CuadroTexto 5"/>
          <p:cNvSpPr txBox="1"/>
          <p:nvPr/>
        </p:nvSpPr>
        <p:spPr>
          <a:xfrm>
            <a:off x="3795628" y="1875054"/>
            <a:ext cx="5279366" cy="4632037"/>
          </a:xfrm>
          <a:prstGeom prst="rect">
            <a:avLst/>
          </a:prstGeom>
          <a:noFill/>
        </p:spPr>
        <p:txBody>
          <a:bodyPr wrap="square" rtlCol="0">
            <a:spAutoFit/>
          </a:bodyPr>
          <a:lstStyle/>
          <a:p>
            <a:pPr>
              <a:spcBef>
                <a:spcPts val="600"/>
              </a:spcBef>
            </a:pPr>
            <a:r>
              <a:rPr lang="ro-RO" sz="2000" b="1" dirty="0"/>
              <a:t>Petru </a:t>
            </a:r>
            <a:r>
              <a:rPr lang="ro-RO" sz="2000" b="1" dirty="0" err="1"/>
              <a:t>vorbește</a:t>
            </a:r>
            <a:r>
              <a:rPr lang="ro-RO" sz="2000" b="1" dirty="0"/>
              <a:t> despre corp ca de un </a:t>
            </a:r>
            <a:r>
              <a:rPr lang="ro-RO" sz="2000" b="1" dirty="0" smtClean="0"/>
              <a:t>“cort trecător” </a:t>
            </a:r>
            <a:r>
              <a:rPr lang="ro-RO" sz="2000" b="1" dirty="0"/>
              <a:t>sau </a:t>
            </a:r>
            <a:r>
              <a:rPr lang="ro-RO" sz="2000" b="1" dirty="0" smtClean="0"/>
              <a:t>un “chivot” [RV1909] pe </a:t>
            </a:r>
            <a:r>
              <a:rPr lang="ro-RO" sz="2000" b="1" dirty="0"/>
              <a:t>care îl va abandona </a:t>
            </a:r>
            <a:r>
              <a:rPr lang="ro-RO" sz="2000" b="1" dirty="0" smtClean="0"/>
              <a:t>curând. </a:t>
            </a:r>
            <a:r>
              <a:rPr lang="ro-RO" sz="2000" b="1" dirty="0" err="1" smtClean="0"/>
              <a:t>Așadar</a:t>
            </a:r>
            <a:r>
              <a:rPr lang="ro-RO" sz="2000" b="1" dirty="0"/>
              <a:t>, </a:t>
            </a:r>
            <a:r>
              <a:rPr lang="ro-RO" sz="2000" b="1" dirty="0" err="1"/>
              <a:t>aștepta</a:t>
            </a:r>
            <a:r>
              <a:rPr lang="ro-RO" sz="2000" b="1" dirty="0"/>
              <a:t> Petru ca sufletul său să urce la cer la moarte? </a:t>
            </a:r>
          </a:p>
          <a:p>
            <a:pPr>
              <a:spcBef>
                <a:spcPts val="600"/>
              </a:spcBef>
            </a:pPr>
            <a:r>
              <a:rPr lang="ro-RO" sz="2000" b="1" dirty="0"/>
              <a:t>În realitate, Petru se </a:t>
            </a:r>
            <a:r>
              <a:rPr lang="ro-RO" sz="2000" b="1" dirty="0" err="1"/>
              <a:t>gândește</a:t>
            </a:r>
            <a:r>
              <a:rPr lang="ro-RO" sz="2000" b="1" dirty="0"/>
              <a:t> la corpul său muritor, material, ca la ceva </a:t>
            </a:r>
            <a:r>
              <a:rPr lang="ro-RO" sz="2000" b="1" dirty="0" smtClean="0"/>
              <a:t>temporar</a:t>
            </a:r>
            <a:r>
              <a:rPr lang="ro-RO" sz="2000" b="1" dirty="0"/>
              <a:t>, ce în final, va fi înlocuit cu ceva nemuritor. </a:t>
            </a:r>
          </a:p>
          <a:p>
            <a:pPr>
              <a:spcBef>
                <a:spcPts val="600"/>
              </a:spcBef>
            </a:pPr>
            <a:r>
              <a:rPr lang="ro-RO" sz="2000" b="1" dirty="0"/>
              <a:t>Pavel declară emfatic că </a:t>
            </a:r>
            <a:r>
              <a:rPr lang="ro-RO" sz="2000" b="1" dirty="0" err="1"/>
              <a:t>speranța</a:t>
            </a:r>
            <a:r>
              <a:rPr lang="ro-RO" sz="2000" b="1" dirty="0"/>
              <a:t> noastră după moarte este învierea, </a:t>
            </a:r>
            <a:r>
              <a:rPr lang="ro-RO" sz="2000" b="1" dirty="0" err="1"/>
              <a:t>și</a:t>
            </a:r>
            <a:r>
              <a:rPr lang="ro-RO" sz="2000" b="1" dirty="0"/>
              <a:t> nu o </a:t>
            </a:r>
            <a:r>
              <a:rPr lang="ro-RO" sz="2000" b="1" dirty="0" err="1"/>
              <a:t>viață</a:t>
            </a:r>
            <a:r>
              <a:rPr lang="ro-RO" sz="2000" b="1" dirty="0"/>
              <a:t> </a:t>
            </a:r>
            <a:r>
              <a:rPr lang="ro-RO" sz="2000" b="1" dirty="0" err="1"/>
              <a:t>veșnică</a:t>
            </a:r>
            <a:r>
              <a:rPr lang="ro-RO" sz="2000" b="1" dirty="0"/>
              <a:t> imediată după moarte </a:t>
            </a:r>
            <a:r>
              <a:rPr lang="ro-RO" sz="2000" b="1" dirty="0" smtClean="0"/>
              <a:t>(1 </a:t>
            </a:r>
            <a:r>
              <a:rPr lang="ro-RO" sz="2000" b="1" dirty="0"/>
              <a:t>Corinteni </a:t>
            </a:r>
            <a:r>
              <a:rPr lang="ro-RO" sz="2000" b="1" dirty="0" smtClean="0"/>
              <a:t>15:12-57; 1 Tesaloniceni 4:16-18).</a:t>
            </a:r>
          </a:p>
          <a:p>
            <a:pPr>
              <a:spcBef>
                <a:spcPts val="600"/>
              </a:spcBef>
            </a:pPr>
            <a:r>
              <a:rPr lang="ro-RO" sz="2000" b="1" dirty="0" smtClean="0"/>
              <a:t>În </a:t>
            </a:r>
            <a:r>
              <a:rPr lang="ro-RO" sz="2000" b="1" dirty="0"/>
              <a:t>acel </a:t>
            </a:r>
            <a:r>
              <a:rPr lang="ro-RO" sz="2000" b="1" dirty="0" smtClean="0"/>
              <a:t>moment, “cortul </a:t>
            </a:r>
            <a:r>
              <a:rPr lang="ro-RO" sz="2000" b="1" dirty="0"/>
              <a:t>nostru </a:t>
            </a:r>
            <a:r>
              <a:rPr lang="ro-RO" sz="2000" b="1" dirty="0" smtClean="0"/>
              <a:t>trecător” (corpul muritor) se </a:t>
            </a:r>
            <a:r>
              <a:rPr lang="ro-RO" sz="2000" b="1" dirty="0"/>
              <a:t>va transforma într-un </a:t>
            </a:r>
            <a:r>
              <a:rPr lang="ro-RO" sz="2000" b="1" dirty="0" smtClean="0"/>
              <a:t>“cort </a:t>
            </a:r>
            <a:r>
              <a:rPr lang="ro-RO" sz="2000" b="1" dirty="0" err="1" smtClean="0"/>
              <a:t>veșnic</a:t>
            </a:r>
            <a:r>
              <a:rPr lang="ro-RO" sz="2000" b="1" dirty="0" smtClean="0"/>
              <a:t>” (corp incoruptibil).</a:t>
            </a:r>
            <a:endParaRPr lang="ro-RO" sz="2000" b="1" dirty="0"/>
          </a:p>
        </p:txBody>
      </p:sp>
      <p:pic>
        <p:nvPicPr>
          <p:cNvPr id="7" name="Imagen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112145" y="1932320"/>
            <a:ext cx="3621960" cy="483078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661912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1000"/>
                                        <p:tgtEl>
                                          <p:spTgt spid="6">
                                            <p:txEl>
                                              <p:pRg st="0" end="0"/>
                                            </p:txEl>
                                          </p:spTgt>
                                        </p:tgtEl>
                                      </p:cBhvr>
                                    </p:animEffect>
                                    <p:anim calcmode="lin" valueType="num">
                                      <p:cBhvr>
                                        <p:cTn id="2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1000"/>
                                        <p:tgtEl>
                                          <p:spTgt spid="6">
                                            <p:txEl>
                                              <p:pRg st="2" end="2"/>
                                            </p:txEl>
                                          </p:spTgt>
                                        </p:tgtEl>
                                      </p:cBhvr>
                                    </p:animEffect>
                                    <p:anim calcmode="lin" valueType="num">
                                      <p:cBhvr>
                                        <p:cTn id="4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45" presetID="14" presetClass="entr" presetSubtype="1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fade">
                                      <p:cBhvr>
                                        <p:cTn id="52" dur="1000"/>
                                        <p:tgtEl>
                                          <p:spTgt spid="6">
                                            <p:txEl>
                                              <p:pRg st="3" end="3"/>
                                            </p:txEl>
                                          </p:spTgt>
                                        </p:tgtEl>
                                      </p:cBhvr>
                                    </p:animEffect>
                                    <p:anim calcmode="lin" valueType="num">
                                      <p:cBhvr>
                                        <p:cTn id="5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491703" y="2125327"/>
            <a:ext cx="8367622" cy="3416320"/>
          </a:xfrm>
          <a:prstGeom prst="rect">
            <a:avLst/>
          </a:prstGeom>
        </p:spPr>
        <p:txBody>
          <a:bodyPr wrap="square">
            <a:spAutoFit/>
          </a:bodyPr>
          <a:lstStyle/>
          <a:p>
            <a:pPr indent="360363" algn="just">
              <a:spcBef>
                <a:spcPts val="600"/>
              </a:spcBef>
            </a:pPr>
            <a:r>
              <a:rPr lang="ro-RO" sz="2400" b="1" dirty="0" smtClean="0">
                <a:effectLst>
                  <a:outerShdw blurRad="38100" dist="38100" dir="2700000" algn="tl">
                    <a:srgbClr val="000000">
                      <a:alpha val="43137"/>
                    </a:srgbClr>
                  </a:outerShdw>
                </a:effectLst>
                <a:latin typeface="Arial" pitchFamily="34" charset="0"/>
                <a:cs typeface="Arial" pitchFamily="34" charset="0"/>
              </a:rPr>
              <a:t>“Trupurile </a:t>
            </a:r>
            <a:r>
              <a:rPr lang="ro-RO" sz="2400" b="1" dirty="0">
                <a:effectLst>
                  <a:outerShdw blurRad="38100" dist="38100" dir="2700000" algn="tl">
                    <a:srgbClr val="000000">
                      <a:alpha val="43137"/>
                    </a:srgbClr>
                  </a:outerShdw>
                </a:effectLst>
                <a:latin typeface="Arial" pitchFamily="34" charset="0"/>
                <a:cs typeface="Arial" pitchFamily="34" charset="0"/>
              </a:rPr>
              <a:t>noastre muritoare pot muri </a:t>
            </a:r>
            <a:r>
              <a:rPr lang="ro-RO" sz="2400" b="1" dirty="0" err="1">
                <a:effectLst>
                  <a:outerShdw blurRad="38100" dist="38100" dir="2700000" algn="tl">
                    <a:srgbClr val="000000">
                      <a:alpha val="43137"/>
                    </a:srgbClr>
                  </a:outerShdw>
                </a:effectLst>
                <a:latin typeface="Arial" pitchFamily="34" charset="0"/>
                <a:cs typeface="Arial" pitchFamily="34" charset="0"/>
              </a:rPr>
              <a:t>și</a:t>
            </a:r>
            <a:r>
              <a:rPr lang="ro-RO" sz="2400" b="1" dirty="0">
                <a:effectLst>
                  <a:outerShdw blurRad="38100" dist="38100" dir="2700000" algn="tl">
                    <a:srgbClr val="000000">
                      <a:alpha val="43137"/>
                    </a:srgbClr>
                  </a:outerShdw>
                </a:effectLst>
                <a:latin typeface="Arial" pitchFamily="34" charset="0"/>
                <a:cs typeface="Arial" pitchFamily="34" charset="0"/>
              </a:rPr>
              <a:t> pot fi puse în mormânt. Dar binecuvântata </a:t>
            </a:r>
            <a:r>
              <a:rPr lang="ro-RO" sz="2400" b="1" dirty="0" err="1">
                <a:effectLst>
                  <a:outerShdw blurRad="38100" dist="38100" dir="2700000" algn="tl">
                    <a:srgbClr val="000000">
                      <a:alpha val="43137"/>
                    </a:srgbClr>
                  </a:outerShdw>
                </a:effectLst>
                <a:latin typeface="Arial" pitchFamily="34" charset="0"/>
                <a:cs typeface="Arial" pitchFamily="34" charset="0"/>
              </a:rPr>
              <a:t>speranță</a:t>
            </a:r>
            <a:r>
              <a:rPr lang="ro-RO" sz="2400" b="1" dirty="0">
                <a:effectLst>
                  <a:outerShdw blurRad="38100" dist="38100" dir="2700000" algn="tl">
                    <a:srgbClr val="000000">
                      <a:alpha val="43137"/>
                    </a:srgbClr>
                  </a:outerShdw>
                </a:effectLst>
                <a:latin typeface="Arial" pitchFamily="34" charset="0"/>
                <a:cs typeface="Arial" pitchFamily="34" charset="0"/>
              </a:rPr>
              <a:t> </a:t>
            </a:r>
            <a:r>
              <a:rPr lang="ro-RO" sz="2400" b="1" dirty="0" err="1">
                <a:effectLst>
                  <a:outerShdw blurRad="38100" dist="38100" dir="2700000" algn="tl">
                    <a:srgbClr val="000000">
                      <a:alpha val="43137"/>
                    </a:srgbClr>
                  </a:outerShdw>
                </a:effectLst>
                <a:latin typeface="Arial" pitchFamily="34" charset="0"/>
                <a:cs typeface="Arial" pitchFamily="34" charset="0"/>
              </a:rPr>
              <a:t>trăiește</a:t>
            </a:r>
            <a:r>
              <a:rPr lang="ro-RO" sz="2400" b="1" dirty="0">
                <a:effectLst>
                  <a:outerShdw blurRad="38100" dist="38100" dir="2700000" algn="tl">
                    <a:srgbClr val="000000">
                      <a:alpha val="43137"/>
                    </a:srgbClr>
                  </a:outerShdw>
                </a:effectLst>
                <a:latin typeface="Arial" pitchFamily="34" charset="0"/>
                <a:cs typeface="Arial" pitchFamily="34" charset="0"/>
              </a:rPr>
              <a:t> până la înviere, când vocea lui Isus cheamă </a:t>
            </a:r>
            <a:r>
              <a:rPr lang="ro-RO" sz="2400" b="1" dirty="0" err="1">
                <a:effectLst>
                  <a:outerShdw blurRad="38100" dist="38100" dir="2700000" algn="tl">
                    <a:srgbClr val="000000">
                      <a:alpha val="43137"/>
                    </a:srgbClr>
                  </a:outerShdw>
                </a:effectLst>
                <a:latin typeface="Arial" pitchFamily="34" charset="0"/>
                <a:cs typeface="Arial" pitchFamily="34" charset="0"/>
              </a:rPr>
              <a:t>țărâna</a:t>
            </a:r>
            <a:r>
              <a:rPr lang="ro-RO" sz="2400" b="1" dirty="0">
                <a:effectLst>
                  <a:outerShdw blurRad="38100" dist="38100" dir="2700000" algn="tl">
                    <a:srgbClr val="000000">
                      <a:alpha val="43137"/>
                    </a:srgbClr>
                  </a:outerShdw>
                </a:effectLst>
                <a:latin typeface="Arial" pitchFamily="34" charset="0"/>
                <a:cs typeface="Arial" pitchFamily="34" charset="0"/>
              </a:rPr>
              <a:t> adormită. Atunci ne vom bucura pe deplin de binecuvântata </a:t>
            </a:r>
            <a:r>
              <a:rPr lang="ro-RO" sz="2400" b="1" dirty="0" err="1">
                <a:effectLst>
                  <a:outerShdw blurRad="38100" dist="38100" dir="2700000" algn="tl">
                    <a:srgbClr val="000000">
                      <a:alpha val="43137"/>
                    </a:srgbClr>
                  </a:outerShdw>
                </a:effectLst>
                <a:latin typeface="Arial" pitchFamily="34" charset="0"/>
                <a:cs typeface="Arial" pitchFamily="34" charset="0"/>
              </a:rPr>
              <a:t>și</a:t>
            </a:r>
            <a:r>
              <a:rPr lang="ro-RO" sz="2400" b="1" dirty="0">
                <a:effectLst>
                  <a:outerShdw blurRad="38100" dist="38100" dir="2700000" algn="tl">
                    <a:srgbClr val="000000">
                      <a:alpha val="43137"/>
                    </a:srgbClr>
                  </a:outerShdw>
                </a:effectLst>
                <a:latin typeface="Arial" pitchFamily="34" charset="0"/>
                <a:cs typeface="Arial" pitchFamily="34" charset="0"/>
              </a:rPr>
              <a:t> glorioasa </a:t>
            </a:r>
            <a:r>
              <a:rPr lang="ro-RO" sz="2400" b="1" dirty="0" err="1">
                <a:effectLst>
                  <a:outerShdw blurRad="38100" dist="38100" dir="2700000" algn="tl">
                    <a:srgbClr val="000000">
                      <a:alpha val="43137"/>
                    </a:srgbClr>
                  </a:outerShdw>
                </a:effectLst>
                <a:latin typeface="Arial" pitchFamily="34" charset="0"/>
                <a:cs typeface="Arial" pitchFamily="34" charset="0"/>
              </a:rPr>
              <a:t>speranță</a:t>
            </a:r>
            <a:r>
              <a:rPr lang="ro-RO" sz="2400" b="1" dirty="0">
                <a:effectLst>
                  <a:outerShdw blurRad="38100" dist="38100" dir="2700000" algn="tl">
                    <a:srgbClr val="000000">
                      <a:alpha val="43137"/>
                    </a:srgbClr>
                  </a:outerShdw>
                </a:effectLst>
                <a:latin typeface="Arial" pitchFamily="34" charset="0"/>
                <a:cs typeface="Arial" pitchFamily="34" charset="0"/>
              </a:rPr>
              <a:t>. </a:t>
            </a:r>
            <a:r>
              <a:rPr lang="ro-RO" sz="2400" b="1" dirty="0" err="1">
                <a:effectLst>
                  <a:outerShdw blurRad="38100" dist="38100" dir="2700000" algn="tl">
                    <a:srgbClr val="000000">
                      <a:alpha val="43137"/>
                    </a:srgbClr>
                  </a:outerShdw>
                </a:effectLst>
                <a:latin typeface="Arial" pitchFamily="34" charset="0"/>
                <a:cs typeface="Arial" pitchFamily="34" charset="0"/>
              </a:rPr>
              <a:t>Știm</a:t>
            </a:r>
            <a:r>
              <a:rPr lang="ro-RO" sz="2400" b="1" dirty="0">
                <a:effectLst>
                  <a:outerShdw blurRad="38100" dist="38100" dir="2700000" algn="tl">
                    <a:srgbClr val="000000">
                      <a:alpha val="43137"/>
                    </a:srgbClr>
                  </a:outerShdw>
                </a:effectLst>
                <a:latin typeface="Arial" pitchFamily="34" charset="0"/>
                <a:cs typeface="Arial" pitchFamily="34" charset="0"/>
              </a:rPr>
              <a:t> în cine am crezut. Nu am alergat </a:t>
            </a:r>
            <a:r>
              <a:rPr lang="ro-RO" sz="2400" b="1" dirty="0" err="1">
                <a:effectLst>
                  <a:outerShdw blurRad="38100" dist="38100" dir="2700000" algn="tl">
                    <a:srgbClr val="000000">
                      <a:alpha val="43137"/>
                    </a:srgbClr>
                  </a:outerShdw>
                </a:effectLst>
                <a:latin typeface="Arial" pitchFamily="34" charset="0"/>
                <a:cs typeface="Arial" pitchFamily="34" charset="0"/>
              </a:rPr>
              <a:t>și</a:t>
            </a:r>
            <a:r>
              <a:rPr lang="ro-RO" sz="2400" b="1" dirty="0">
                <a:effectLst>
                  <a:outerShdw blurRad="38100" dist="38100" dir="2700000" algn="tl">
                    <a:srgbClr val="000000">
                      <a:alpha val="43137"/>
                    </a:srgbClr>
                  </a:outerShdw>
                </a:effectLst>
                <a:latin typeface="Arial" pitchFamily="34" charset="0"/>
                <a:cs typeface="Arial" pitchFamily="34" charset="0"/>
              </a:rPr>
              <a:t> muncit în zadar. O recompensă bogată </a:t>
            </a:r>
            <a:r>
              <a:rPr lang="ro-RO" sz="2400" b="1" dirty="0" err="1">
                <a:effectLst>
                  <a:outerShdw blurRad="38100" dist="38100" dir="2700000" algn="tl">
                    <a:srgbClr val="000000">
                      <a:alpha val="43137"/>
                    </a:srgbClr>
                  </a:outerShdw>
                </a:effectLst>
                <a:latin typeface="Arial" pitchFamily="34" charset="0"/>
                <a:cs typeface="Arial" pitchFamily="34" charset="0"/>
              </a:rPr>
              <a:t>și</a:t>
            </a:r>
            <a:r>
              <a:rPr lang="ro-RO" sz="2400" b="1" dirty="0">
                <a:effectLst>
                  <a:outerShdw blurRad="38100" dist="38100" dir="2700000" algn="tl">
                    <a:srgbClr val="000000">
                      <a:alpha val="43137"/>
                    </a:srgbClr>
                  </a:outerShdw>
                </a:effectLst>
                <a:latin typeface="Arial" pitchFamily="34" charset="0"/>
                <a:cs typeface="Arial" pitchFamily="34" charset="0"/>
              </a:rPr>
              <a:t> glorioasă stă înaintea noastră; este premiul după care am alergat </a:t>
            </a:r>
            <a:r>
              <a:rPr lang="ro-RO" sz="2400" b="1" dirty="0" err="1">
                <a:effectLst>
                  <a:outerShdw blurRad="38100" dist="38100" dir="2700000" algn="tl">
                    <a:srgbClr val="000000">
                      <a:alpha val="43137"/>
                    </a:srgbClr>
                  </a:outerShdw>
                </a:effectLst>
                <a:latin typeface="Arial" pitchFamily="34" charset="0"/>
                <a:cs typeface="Arial" pitchFamily="34" charset="0"/>
              </a:rPr>
              <a:t>și</a:t>
            </a:r>
            <a:r>
              <a:rPr lang="ro-RO" sz="2400" b="1" dirty="0">
                <a:effectLst>
                  <a:outerShdw blurRad="38100" dist="38100" dir="2700000" algn="tl">
                    <a:srgbClr val="000000">
                      <a:alpha val="43137"/>
                    </a:srgbClr>
                  </a:outerShdw>
                </a:effectLst>
                <a:latin typeface="Arial" pitchFamily="34" charset="0"/>
                <a:cs typeface="Arial" pitchFamily="34" charset="0"/>
              </a:rPr>
              <a:t> dacă perseverăm cu entuziasm, cu </a:t>
            </a:r>
            <a:r>
              <a:rPr lang="ro-RO" sz="2400" b="1" dirty="0" err="1">
                <a:effectLst>
                  <a:outerShdw blurRad="38100" dist="38100" dir="2700000" algn="tl">
                    <a:srgbClr val="000000">
                      <a:alpha val="43137"/>
                    </a:srgbClr>
                  </a:outerShdw>
                </a:effectLst>
                <a:latin typeface="Arial" pitchFamily="34" charset="0"/>
                <a:cs typeface="Arial" pitchFamily="34" charset="0"/>
              </a:rPr>
              <a:t>siguranță</a:t>
            </a:r>
            <a:r>
              <a:rPr lang="ro-RO" sz="2400" b="1" dirty="0">
                <a:effectLst>
                  <a:outerShdw blurRad="38100" dist="38100" dir="2700000" algn="tl">
                    <a:srgbClr val="000000">
                      <a:alpha val="43137"/>
                    </a:srgbClr>
                  </a:outerShdw>
                </a:effectLst>
                <a:latin typeface="Arial" pitchFamily="34" charset="0"/>
                <a:cs typeface="Arial" pitchFamily="34" charset="0"/>
              </a:rPr>
              <a:t> îl vom </a:t>
            </a:r>
            <a:r>
              <a:rPr lang="ro-RO" sz="2400" b="1" dirty="0" err="1">
                <a:effectLst>
                  <a:outerShdw blurRad="38100" dist="38100" dir="2700000" algn="tl">
                    <a:srgbClr val="000000">
                      <a:alpha val="43137"/>
                    </a:srgbClr>
                  </a:outerShdw>
                </a:effectLst>
                <a:latin typeface="Arial" pitchFamily="34" charset="0"/>
                <a:cs typeface="Arial" pitchFamily="34" charset="0"/>
              </a:rPr>
              <a:t>obține</a:t>
            </a:r>
            <a:r>
              <a:rPr lang="ro-RO" sz="2400" b="1" dirty="0" smtClean="0">
                <a:effectLst>
                  <a:outerShdw blurRad="38100" dist="38100" dir="2700000" algn="tl">
                    <a:srgbClr val="000000">
                      <a:alpha val="43137"/>
                    </a:srgbClr>
                  </a:outerShdw>
                </a:effectLst>
                <a:latin typeface="Arial" pitchFamily="34" charset="0"/>
                <a:cs typeface="Arial" pitchFamily="34" charset="0"/>
              </a:rPr>
              <a:t>.”</a:t>
            </a:r>
            <a:endParaRPr lang="ro-RO"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p:cNvSpPr txBox="1"/>
          <p:nvPr/>
        </p:nvSpPr>
        <p:spPr>
          <a:xfrm>
            <a:off x="5189860" y="6107502"/>
            <a:ext cx="3669466" cy="338554"/>
          </a:xfrm>
          <a:prstGeom prst="rect">
            <a:avLst/>
          </a:prstGeom>
          <a:noFill/>
        </p:spPr>
        <p:txBody>
          <a:bodyPr wrap="none" rtlCol="0">
            <a:spAutoFit/>
          </a:bodyPr>
          <a:lstStyle/>
          <a:p>
            <a:pPr algn="r"/>
            <a:r>
              <a:rPr lang="ro-RO" sz="1600" b="1" dirty="0" smtClean="0"/>
              <a:t>E.G.W. (În </a:t>
            </a:r>
            <a:r>
              <a:rPr lang="ro-RO" sz="1600" b="1" dirty="0"/>
              <a:t>locurile </a:t>
            </a:r>
            <a:r>
              <a:rPr lang="ro-RO" sz="1600" b="1" dirty="0" smtClean="0"/>
              <a:t>cereşti</a:t>
            </a:r>
            <a:r>
              <a:rPr lang="ro-RO" sz="1600" b="1" dirty="0"/>
              <a:t>, </a:t>
            </a:r>
            <a:r>
              <a:rPr lang="ro-RO" sz="1600" b="1" dirty="0" smtClean="0"/>
              <a:t> 11 decembrie)</a:t>
            </a:r>
            <a:endParaRPr lang="ro-RO" sz="1600" b="1" dirty="0"/>
          </a:p>
        </p:txBody>
      </p:sp>
    </p:spTree>
    <p:extLst>
      <p:ext uri="{BB962C8B-B14F-4D97-AF65-F5344CB8AC3E}">
        <p14:creationId xmlns:p14="http://schemas.microsoft.com/office/powerpoint/2010/main" xmlns="" val="1313478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526</TotalTime>
  <Words>1305</Words>
  <Application>Microsoft Office PowerPoint</Application>
  <PresentationFormat>Expunere pe ecran (4:3)</PresentationFormat>
  <Paragraphs>65</Paragraphs>
  <Slides>11</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11</vt:i4>
      </vt:variant>
    </vt:vector>
  </HeadingPairs>
  <TitlesOfParts>
    <vt:vector size="19" baseType="lpstr">
      <vt:lpstr>Arial</vt:lpstr>
      <vt:lpstr>Calibri</vt:lpstr>
      <vt:lpstr>Comic Sans MS</vt:lpstr>
      <vt:lpstr>Wingdings</vt:lpstr>
      <vt:lpstr>Arial (Corp)</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Faceti cinste numelui de crestin</dc:title>
  <dc:subject>Studiu Biblic, Trim. II, 2017 – Invataturi din epistolele lui Petru</dc:subject>
  <dc:creator>Sergio Fustero Carreras</dc:creator>
  <cp:keywords>http://www.fustero.net/es/index_ro.php</cp:keywords>
  <cp:lastModifiedBy>Administrator</cp:lastModifiedBy>
  <cp:revision>87</cp:revision>
  <dcterms:created xsi:type="dcterms:W3CDTF">2017-05-07T06:01:36Z</dcterms:created>
  <dcterms:modified xsi:type="dcterms:W3CDTF">2017-05-23T05:48:42Z</dcterms:modified>
</cp:coreProperties>
</file>