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9" r:id="rId4"/>
    <p:sldId id="257" r:id="rId5"/>
    <p:sldId id="265" r:id="rId6"/>
    <p:sldId id="258" r:id="rId7"/>
    <p:sldId id="259" r:id="rId8"/>
    <p:sldId id="260" r:id="rId9"/>
    <p:sldId id="266" r:id="rId10"/>
    <p:sldId id="261" r:id="rId11"/>
    <p:sldId id="262" r:id="rId12"/>
    <p:sldId id="267"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F9F6"/>
    <a:srgbClr val="09433F"/>
    <a:srgbClr val="4C216D"/>
    <a:srgbClr val="FFFF66"/>
    <a:srgbClr val="5C2A08"/>
    <a:srgbClr val="5C4600"/>
    <a:srgbClr val="77480F"/>
    <a:srgbClr val="52432F"/>
    <a:srgbClr val="F7DFC1"/>
    <a:srgbClr val="E393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85" d="100"/>
          <a:sy n="85" d="100"/>
        </p:scale>
        <p:origin x="-78" y="-4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F2937C9F-90F3-4A25-AAF9-856FF32A7E52}" type="datetimeFigureOut">
              <a:rPr lang="es-ES" smtClean="0"/>
              <a:pPr/>
              <a:t>04/05/2017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75817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937C9F-90F3-4A25-AAF9-856FF32A7E52}" type="datetimeFigureOut">
              <a:rPr lang="es-ES" smtClean="0"/>
              <a:pPr/>
              <a:t>04/05/2017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3831378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937C9F-90F3-4A25-AAF9-856FF32A7E52}" type="datetimeFigureOut">
              <a:rPr lang="es-ES" smtClean="0"/>
              <a:pPr/>
              <a:t>04/05/2017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2494008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04/05/2017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18233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04/05/2017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72897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04/05/2017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738201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04/05/2017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85217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04/05/2017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03155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04/05/2017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798379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04/05/2017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811873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04/05/2017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82227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937C9F-90F3-4A25-AAF9-856FF32A7E52}" type="datetimeFigureOut">
              <a:rPr lang="es-ES" smtClean="0"/>
              <a:pPr/>
              <a:t>04/05/2017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20053894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04/05/2017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92118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04/05/2017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419332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04/05/2017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16558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2937C9F-90F3-4A25-AAF9-856FF32A7E52}" type="datetimeFigureOut">
              <a:rPr lang="es-ES" smtClean="0"/>
              <a:pPr/>
              <a:t>04/05/2017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3035665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2937C9F-90F3-4A25-AAF9-856FF32A7E52}" type="datetimeFigureOut">
              <a:rPr lang="es-ES" smtClean="0"/>
              <a:pPr/>
              <a:t>04/05/2017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233565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2937C9F-90F3-4A25-AAF9-856FF32A7E52}" type="datetimeFigureOut">
              <a:rPr lang="es-ES" smtClean="0"/>
              <a:pPr/>
              <a:t>04/05/2017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3358269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2937C9F-90F3-4A25-AAF9-856FF32A7E52}" type="datetimeFigureOut">
              <a:rPr lang="es-ES" smtClean="0"/>
              <a:pPr/>
              <a:t>04/05/2017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2476201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37C9F-90F3-4A25-AAF9-856FF32A7E52}" type="datetimeFigureOut">
              <a:rPr lang="es-ES" smtClean="0"/>
              <a:pPr/>
              <a:t>04/05/2017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1006493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2937C9F-90F3-4A25-AAF9-856FF32A7E52}" type="datetimeFigureOut">
              <a:rPr lang="es-ES" smtClean="0"/>
              <a:pPr/>
              <a:t>04/05/2017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1640054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2937C9F-90F3-4A25-AAF9-856FF32A7E52}" type="datetimeFigureOut">
              <a:rPr lang="es-ES" smtClean="0"/>
              <a:pPr/>
              <a:t>04/05/2017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843644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37C9F-90F3-4A25-AAF9-856FF32A7E52}" type="datetimeFigureOut">
              <a:rPr lang="es-ES" smtClean="0"/>
              <a:pPr/>
              <a:t>04/05/2017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EE7BF-893F-4D5A-A16B-C4A578C456EA}" type="slidenum">
              <a:rPr lang="es-ES" smtClean="0"/>
              <a:pPr/>
              <a:t>‹#›</a:t>
            </a:fld>
            <a:endParaRPr lang="es-ES"/>
          </a:p>
        </p:txBody>
      </p:sp>
    </p:spTree>
    <p:extLst>
      <p:ext uri="{BB962C8B-B14F-4D97-AF65-F5344CB8AC3E}">
        <p14:creationId xmlns:p14="http://schemas.microsoft.com/office/powerpoint/2010/main" xmlns="" val="2464189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B768C65-F766-4686-9176-6EE69D32021F}" type="datetimeFigureOut">
              <a:rPr lang="es-ES" smtClean="0">
                <a:solidFill>
                  <a:prstClr val="black">
                    <a:tint val="75000"/>
                  </a:prstClr>
                </a:solidFill>
              </a:rPr>
              <a:pPr defTabSz="914400"/>
              <a:t>04/05/2017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39AB31C-DD53-4361-9A7E-C1B7F049AAB2}"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33915778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74062" y="4648099"/>
            <a:ext cx="9144000" cy="923330"/>
          </a:xfrm>
          <a:prstGeom prst="rect">
            <a:avLst/>
          </a:prstGeom>
          <a:noFill/>
        </p:spPr>
        <p:txBody>
          <a:bodyPr wrap="square" rtlCol="0">
            <a:spAutoFit/>
          </a:bodyPr>
          <a:lstStyle/>
          <a:p>
            <a:pPr algn="ctr"/>
            <a:r>
              <a:rPr lang="ro-RO"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SUFERINȚA </a:t>
            </a:r>
            <a:r>
              <a:rPr lang="ro-RO"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PENTRU </a:t>
            </a:r>
            <a:r>
              <a:rPr lang="ro-RO" sz="5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HRISTOS</a:t>
            </a:r>
            <a:endParaRPr lang="ro-RO"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p:cNvSpPr txBox="1"/>
          <p:nvPr/>
        </p:nvSpPr>
        <p:spPr>
          <a:xfrm>
            <a:off x="6244036" y="6409427"/>
            <a:ext cx="2825902" cy="369332"/>
          </a:xfrm>
          <a:prstGeom prst="rect">
            <a:avLst/>
          </a:prstGeom>
          <a:noFill/>
        </p:spPr>
        <p:txBody>
          <a:bodyPr wrap="none" rtlCol="0">
            <a:spAutoFit/>
          </a:bodyPr>
          <a:lstStyle/>
          <a:p>
            <a:pPr algn="r"/>
            <a:r>
              <a:rPr lang="ro-RO" b="1">
                <a:solidFill>
                  <a:schemeClr val="accent4">
                    <a:lumMod val="40000"/>
                    <a:lumOff val="60000"/>
                  </a:schemeClr>
                </a:solidFill>
              </a:rPr>
              <a:t>Studiul </a:t>
            </a:r>
            <a:r>
              <a:rPr lang="ro-RO" b="1" smtClean="0">
                <a:solidFill>
                  <a:schemeClr val="accent4">
                    <a:lumMod val="40000"/>
                    <a:lumOff val="60000"/>
                  </a:schemeClr>
                </a:solidFill>
              </a:rPr>
              <a:t>6 </a:t>
            </a:r>
            <a:r>
              <a:rPr lang="ro-RO" b="1" smtClean="0">
                <a:solidFill>
                  <a:schemeClr val="accent4">
                    <a:lumMod val="40000"/>
                    <a:lumOff val="60000"/>
                  </a:schemeClr>
                </a:solidFill>
              </a:rPr>
              <a:t>pentru </a:t>
            </a:r>
            <a:r>
              <a:rPr lang="ro-RO" b="1" smtClean="0">
                <a:solidFill>
                  <a:schemeClr val="accent4">
                    <a:lumMod val="40000"/>
                    <a:lumOff val="60000"/>
                  </a:schemeClr>
                </a:solidFill>
              </a:rPr>
              <a:t>6 </a:t>
            </a:r>
            <a:r>
              <a:rPr lang="ro-RO" b="1" smtClean="0">
                <a:solidFill>
                  <a:schemeClr val="accent4">
                    <a:lumMod val="40000"/>
                    <a:lumOff val="60000"/>
                  </a:schemeClr>
                </a:solidFill>
              </a:rPr>
              <a:t>mai </a:t>
            </a:r>
            <a:r>
              <a:rPr lang="ro-RO" b="1" smtClean="0">
                <a:solidFill>
                  <a:schemeClr val="accent4">
                    <a:lumMod val="40000"/>
                    <a:lumOff val="60000"/>
                  </a:schemeClr>
                </a:solidFill>
              </a:rPr>
              <a:t>2017</a:t>
            </a:r>
            <a:endParaRPr lang="ro-RO" b="1">
              <a:solidFill>
                <a:schemeClr val="accent4">
                  <a:lumMod val="40000"/>
                  <a:lumOff val="60000"/>
                </a:schemeClr>
              </a:solidFill>
            </a:endParaRPr>
          </a:p>
        </p:txBody>
      </p:sp>
    </p:spTree>
    <p:extLst>
      <p:ext uri="{BB962C8B-B14F-4D97-AF65-F5344CB8AC3E}">
        <p14:creationId xmlns:p14="http://schemas.microsoft.com/office/powerpoint/2010/main" xmlns="" val="2507485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0"/>
            <a:ext cx="9144000" cy="769441"/>
          </a:xfrm>
          <a:prstGeom prst="rect">
            <a:avLst/>
          </a:prstGeom>
        </p:spPr>
        <p:txBody>
          <a:bodyPr wrap="square">
            <a:spAutoFit/>
          </a:bodyPr>
          <a:lstStyle/>
          <a:p>
            <a:pPr algn="ctr"/>
            <a:r>
              <a:rPr lang="ro-RO" sz="4400" b="1">
                <a:ln w="22225">
                  <a:solidFill>
                    <a:srgbClr val="09433F"/>
                  </a:solidFill>
                  <a:prstDash val="solid"/>
                </a:ln>
                <a:solidFill>
                  <a:srgbClr val="D2F9F6"/>
                </a:solidFill>
              </a:rPr>
              <a:t>CREDINȚA </a:t>
            </a:r>
            <a:r>
              <a:rPr lang="ro-RO" sz="4400" b="1">
                <a:ln w="22225">
                  <a:solidFill>
                    <a:srgbClr val="09433F"/>
                  </a:solidFill>
                  <a:prstDash val="solid"/>
                </a:ln>
                <a:solidFill>
                  <a:srgbClr val="D2F9F6"/>
                </a:solidFill>
              </a:rPr>
              <a:t>ÎN </a:t>
            </a:r>
            <a:r>
              <a:rPr lang="ro-RO" sz="4400" b="1" smtClean="0">
                <a:ln w="22225">
                  <a:solidFill>
                    <a:srgbClr val="09433F"/>
                  </a:solidFill>
                  <a:prstDash val="solid"/>
                </a:ln>
                <a:solidFill>
                  <a:srgbClr val="D2F9F6"/>
                </a:solidFill>
              </a:rPr>
              <a:t>SUFERINȚĂ</a:t>
            </a:r>
            <a:endParaRPr lang="ro-RO" sz="4400" b="1">
              <a:ln w="22225">
                <a:solidFill>
                  <a:srgbClr val="09433F"/>
                </a:solidFill>
                <a:prstDash val="solid"/>
              </a:ln>
              <a:solidFill>
                <a:srgbClr val="D2F9F6"/>
              </a:solidFill>
            </a:endParaRPr>
          </a:p>
        </p:txBody>
      </p:sp>
      <p:sp>
        <p:nvSpPr>
          <p:cNvPr id="3" name="Rectángulo 2"/>
          <p:cNvSpPr/>
          <p:nvPr/>
        </p:nvSpPr>
        <p:spPr>
          <a:xfrm>
            <a:off x="354842" y="638203"/>
            <a:ext cx="8355049" cy="646331"/>
          </a:xfrm>
          <a:prstGeom prst="rect">
            <a:avLst/>
          </a:prstGeom>
        </p:spPr>
        <p:txBody>
          <a:bodyPr wrap="square">
            <a:spAutoFit/>
          </a:bodyPr>
          <a:lstStyle/>
          <a:p>
            <a:r>
              <a:rPr lang="ro-RO" b="1" dirty="0" smtClean="0">
                <a:solidFill>
                  <a:srgbClr val="09433F"/>
                </a:solidFill>
                <a:latin typeface="Comic Sans MS" panose="030F0702030302020204" pitchFamily="66" charset="0"/>
              </a:rPr>
              <a:t>“Fiţi treji, şi vegheaţi! Pentru că potrivnicul vostru, diavolul, dă târcoale ca un leu care răcneşte, şi caută pe cine să înghită.” </a:t>
            </a:r>
            <a:r>
              <a:rPr lang="ro-RO" sz="1600" b="1" dirty="0" smtClean="0">
                <a:solidFill>
                  <a:srgbClr val="09433F"/>
                </a:solidFill>
                <a:latin typeface="Comic Sans MS" panose="030F0702030302020204" pitchFamily="66" charset="0"/>
              </a:rPr>
              <a:t>(1 Petru 5:8)</a:t>
            </a:r>
            <a:endParaRPr lang="ro-RO" sz="1600" b="1" dirty="0">
              <a:solidFill>
                <a:srgbClr val="09433F"/>
              </a:solidFill>
              <a:latin typeface="Comic Sans MS" panose="030F0702030302020204" pitchFamily="66" charset="0"/>
            </a:endParaRPr>
          </a:p>
        </p:txBody>
      </p:sp>
      <p:sp>
        <p:nvSpPr>
          <p:cNvPr id="5" name="Rectángulo 4"/>
          <p:cNvSpPr/>
          <p:nvPr/>
        </p:nvSpPr>
        <p:spPr>
          <a:xfrm>
            <a:off x="189782" y="1332153"/>
            <a:ext cx="4572000" cy="4862870"/>
          </a:xfrm>
          <a:prstGeom prst="rect">
            <a:avLst/>
          </a:prstGeom>
        </p:spPr>
        <p:txBody>
          <a:bodyPr>
            <a:spAutoFit/>
          </a:bodyPr>
          <a:lstStyle/>
          <a:p>
            <a:pPr lvl="0">
              <a:spcBef>
                <a:spcPts val="600"/>
              </a:spcBef>
            </a:pPr>
            <a:r>
              <a:rPr lang="ro-RO" sz="2000" b="1" smtClean="0">
                <a:solidFill>
                  <a:prstClr val="black"/>
                </a:solidFill>
              </a:rPr>
              <a:t>Cum </a:t>
            </a:r>
            <a:r>
              <a:rPr lang="ro-RO" sz="2000" b="1">
                <a:solidFill>
                  <a:prstClr val="black"/>
                </a:solidFill>
              </a:rPr>
              <a:t>am văzut, </a:t>
            </a:r>
            <a:r>
              <a:rPr lang="ro-RO" sz="2000" b="1">
                <a:solidFill>
                  <a:prstClr val="black"/>
                </a:solidFill>
              </a:rPr>
              <a:t>suferința </a:t>
            </a:r>
            <a:r>
              <a:rPr lang="ro-RO" sz="2000" b="1" smtClean="0">
                <a:solidFill>
                  <a:prstClr val="black"/>
                </a:solidFill>
              </a:rPr>
              <a:t>“</a:t>
            </a:r>
            <a:r>
              <a:rPr lang="ro-RO" sz="2000" b="1" smtClean="0">
                <a:solidFill>
                  <a:prstClr val="black"/>
                </a:solidFill>
              </a:rPr>
              <a:t>pentru </a:t>
            </a:r>
            <a:r>
              <a:rPr lang="ro-RO" sz="2000" b="1" smtClean="0">
                <a:solidFill>
                  <a:prstClr val="black"/>
                </a:solidFill>
              </a:rPr>
              <a:t>judecată</a:t>
            </a:r>
            <a:r>
              <a:rPr lang="ro-RO" sz="2000" b="1" smtClean="0">
                <a:solidFill>
                  <a:prstClr val="black"/>
                </a:solidFill>
              </a:rPr>
              <a:t>” își </a:t>
            </a:r>
            <a:r>
              <a:rPr lang="ro-RO" sz="2000" b="1">
                <a:solidFill>
                  <a:prstClr val="black"/>
                </a:solidFill>
              </a:rPr>
              <a:t>are originea în conflictul dintre Hristos </a:t>
            </a:r>
            <a:r>
              <a:rPr lang="ro-RO" sz="2000" b="1">
                <a:solidFill>
                  <a:prstClr val="black"/>
                </a:solidFill>
              </a:rPr>
              <a:t>și </a:t>
            </a:r>
            <a:r>
              <a:rPr lang="ro-RO" sz="2000" b="1" smtClean="0">
                <a:solidFill>
                  <a:prstClr val="black"/>
                </a:solidFill>
              </a:rPr>
              <a:t>Satana</a:t>
            </a:r>
            <a:r>
              <a:rPr lang="ro-RO" sz="2000" b="1" smtClean="0">
                <a:solidFill>
                  <a:prstClr val="black"/>
                </a:solidFill>
              </a:rPr>
              <a:t>.</a:t>
            </a:r>
          </a:p>
          <a:p>
            <a:pPr lvl="0">
              <a:spcBef>
                <a:spcPts val="600"/>
              </a:spcBef>
            </a:pPr>
            <a:r>
              <a:rPr lang="ro-RO" sz="2000" b="1" smtClean="0">
                <a:solidFill>
                  <a:prstClr val="black"/>
                </a:solidFill>
              </a:rPr>
              <a:t>Oameni </a:t>
            </a:r>
            <a:r>
              <a:rPr lang="ro-RO" sz="2000" b="1">
                <a:solidFill>
                  <a:prstClr val="black"/>
                </a:solidFill>
              </a:rPr>
              <a:t>de bine, precum Iov, au suferit fără nici un motiv. Ura irațională împotriva creștinilor manifestată de unii împărați romani, sau care încă persistă în unele locuri din lume, e dirijată de părintele tuturor relelor. </a:t>
            </a:r>
          </a:p>
          <a:p>
            <a:pPr lvl="0">
              <a:spcBef>
                <a:spcPts val="600"/>
              </a:spcBef>
            </a:pPr>
            <a:r>
              <a:rPr lang="ro-RO" sz="2000" b="1">
                <a:solidFill>
                  <a:prstClr val="black"/>
                </a:solidFill>
              </a:rPr>
              <a:t>Chiar și atunci când nu locuim în locuri conflictuale pentru credința noastră, înfruntăm opoziție. În încercări, suntem chemați să ne exercităm intens credința în Mântuitorul, încredințându-ne Creatorului și făcând binele</a:t>
            </a:r>
            <a:r>
              <a:rPr lang="ro-RO" sz="2000" b="1">
                <a:solidFill>
                  <a:prstClr val="black"/>
                </a:solidFill>
              </a:rPr>
              <a:t>. </a:t>
            </a:r>
            <a:endParaRPr lang="ro-RO" sz="2000" b="1">
              <a:solidFill>
                <a:prstClr val="black"/>
              </a:solidFill>
            </a:endParaRPr>
          </a:p>
        </p:txBody>
      </p:sp>
      <p:pic>
        <p:nvPicPr>
          <p:cNvPr id="7" name="Imagen 6"/>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779033" y="1327794"/>
            <a:ext cx="4237727" cy="470314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Rectángulo 3"/>
          <p:cNvSpPr/>
          <p:nvPr/>
        </p:nvSpPr>
        <p:spPr>
          <a:xfrm>
            <a:off x="457200" y="6199382"/>
            <a:ext cx="8229601" cy="646331"/>
          </a:xfrm>
          <a:prstGeom prst="rect">
            <a:avLst/>
          </a:prstGeom>
          <a:effectLst/>
        </p:spPr>
        <p:txBody>
          <a:bodyPr wrap="square">
            <a:spAutoFit/>
          </a:bodyPr>
          <a:lstStyle/>
          <a:p>
            <a:pPr algn="ctr"/>
            <a:r>
              <a:rPr lang="ro-RO" b="1" smtClean="0">
                <a:solidFill>
                  <a:srgbClr val="D2F9F6"/>
                </a:solidFill>
                <a:latin typeface="Comic Sans MS" panose="030F0702030302020204" pitchFamily="66" charset="0"/>
              </a:rPr>
              <a:t>“</a:t>
            </a:r>
            <a:r>
              <a:rPr lang="ro-RO" b="1" smtClean="0">
                <a:solidFill>
                  <a:srgbClr val="D2F9F6"/>
                </a:solidFill>
                <a:latin typeface="Comic Sans MS" panose="030F0702030302020204" pitchFamily="66" charset="0"/>
              </a:rPr>
              <a:t>Aşa că cei ce sufăr după voia lui </a:t>
            </a:r>
            <a:r>
              <a:rPr lang="ro-RO" b="1" smtClean="0">
                <a:solidFill>
                  <a:srgbClr val="D2F9F6"/>
                </a:solidFill>
                <a:latin typeface="Comic Sans MS" panose="030F0702030302020204" pitchFamily="66" charset="0"/>
              </a:rPr>
              <a:t>Dumnezeu</a:t>
            </a:r>
            <a:r>
              <a:rPr lang="ro-RO" b="1" smtClean="0">
                <a:solidFill>
                  <a:srgbClr val="D2F9F6"/>
                </a:solidFill>
                <a:latin typeface="Comic Sans MS" panose="030F0702030302020204" pitchFamily="66" charset="0"/>
              </a:rPr>
              <a:t>, să-şi încredinţeze sufletele credinciosului </a:t>
            </a:r>
            <a:r>
              <a:rPr lang="ro-RO" b="1" smtClean="0">
                <a:solidFill>
                  <a:srgbClr val="D2F9F6"/>
                </a:solidFill>
                <a:latin typeface="Comic Sans MS" panose="030F0702030302020204" pitchFamily="66" charset="0"/>
              </a:rPr>
              <a:t>Ziditor</a:t>
            </a:r>
            <a:r>
              <a:rPr lang="ro-RO" b="1" smtClean="0">
                <a:solidFill>
                  <a:srgbClr val="D2F9F6"/>
                </a:solidFill>
                <a:latin typeface="Comic Sans MS" panose="030F0702030302020204" pitchFamily="66" charset="0"/>
              </a:rPr>
              <a:t>, şi să facă ce este </a:t>
            </a:r>
            <a:r>
              <a:rPr lang="ro-RO" b="1" smtClean="0">
                <a:solidFill>
                  <a:srgbClr val="D2F9F6"/>
                </a:solidFill>
                <a:latin typeface="Comic Sans MS" panose="030F0702030302020204" pitchFamily="66" charset="0"/>
              </a:rPr>
              <a:t>bine.</a:t>
            </a:r>
            <a:r>
              <a:rPr lang="ro-RO" b="1" smtClean="0">
                <a:solidFill>
                  <a:srgbClr val="D2F9F6"/>
                </a:solidFill>
                <a:latin typeface="Comic Sans MS" panose="030F0702030302020204" pitchFamily="66" charset="0"/>
              </a:rPr>
              <a:t>” </a:t>
            </a:r>
            <a:r>
              <a:rPr lang="ro-RO" sz="1600" b="1" smtClean="0">
                <a:solidFill>
                  <a:srgbClr val="D2F9F6"/>
                </a:solidFill>
                <a:latin typeface="Comic Sans MS" panose="030F0702030302020204" pitchFamily="66" charset="0"/>
              </a:rPr>
              <a:t>(</a:t>
            </a:r>
            <a:r>
              <a:rPr lang="ro-RO" sz="1600" b="1" smtClean="0">
                <a:solidFill>
                  <a:srgbClr val="D2F9F6"/>
                </a:solidFill>
                <a:latin typeface="Comic Sans MS" panose="030F0702030302020204" pitchFamily="66" charset="0"/>
              </a:rPr>
              <a:t>1</a:t>
            </a:r>
            <a:r>
              <a:rPr lang="ro-RO" sz="1600" b="1" smtClean="0">
                <a:solidFill>
                  <a:srgbClr val="D2F9F6"/>
                </a:solidFill>
                <a:latin typeface="Comic Sans MS" panose="030F0702030302020204" pitchFamily="66" charset="0"/>
              </a:rPr>
              <a:t> </a:t>
            </a:r>
            <a:r>
              <a:rPr lang="ro-RO" sz="1600" b="1" smtClean="0">
                <a:solidFill>
                  <a:srgbClr val="D2F9F6"/>
                </a:solidFill>
                <a:latin typeface="Comic Sans MS" panose="030F0702030302020204" pitchFamily="66" charset="0"/>
              </a:rPr>
              <a:t>Petru</a:t>
            </a:r>
            <a:r>
              <a:rPr lang="ro-RO" sz="1600" b="1" smtClean="0">
                <a:solidFill>
                  <a:srgbClr val="D2F9F6"/>
                </a:solidFill>
                <a:latin typeface="Comic Sans MS" panose="030F0702030302020204" pitchFamily="66" charset="0"/>
              </a:rPr>
              <a:t> </a:t>
            </a:r>
            <a:r>
              <a:rPr lang="ro-RO" sz="1600" b="1" smtClean="0">
                <a:solidFill>
                  <a:srgbClr val="D2F9F6"/>
                </a:solidFill>
                <a:latin typeface="Comic Sans MS" panose="030F0702030302020204" pitchFamily="66" charset="0"/>
              </a:rPr>
              <a:t>4:19)</a:t>
            </a:r>
            <a:endParaRPr lang="ro-RO" b="1">
              <a:solidFill>
                <a:srgbClr val="D2F9F6"/>
              </a:solidFill>
              <a:latin typeface="Comic Sans MS" panose="030F0702030302020204" pitchFamily="66" charset="0"/>
            </a:endParaRPr>
          </a:p>
        </p:txBody>
      </p:sp>
    </p:spTree>
    <p:extLst>
      <p:ext uri="{BB962C8B-B14F-4D97-AF65-F5344CB8AC3E}">
        <p14:creationId xmlns:p14="http://schemas.microsoft.com/office/powerpoint/2010/main" xmlns="" val="1345244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amond(in)">
                                      <p:cBhvr>
                                        <p:cTn id="36" dur="1000"/>
                                        <p:tgtEl>
                                          <p:spTgt spid="7"/>
                                        </p:tgtEl>
                                      </p:cBhvr>
                                    </p:animEffect>
                                  </p:childTnLst>
                                </p:cTn>
                              </p:par>
                            </p:childTnLst>
                          </p:cTn>
                        </p:par>
                        <p:par>
                          <p:cTn id="37" fill="hold">
                            <p:stCondLst>
                              <p:cond delay="1000"/>
                            </p:stCondLst>
                            <p:childTnLst>
                              <p:par>
                                <p:cTn id="38" presetID="37" presetClass="entr" presetSubtype="0" fill="hold" grpId="0" nodeType="after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1000"/>
                                        <p:tgtEl>
                                          <p:spTgt spid="5">
                                            <p:txEl>
                                              <p:pRg st="1" end="1"/>
                                            </p:txEl>
                                          </p:spTgt>
                                        </p:tgtEl>
                                      </p:cBhvr>
                                    </p:animEffect>
                                    <p:anim calcmode="lin" valueType="num">
                                      <p:cBhvr>
                                        <p:cTn id="4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1000"/>
                                        <p:tgtEl>
                                          <p:spTgt spid="5">
                                            <p:txEl>
                                              <p:pRg st="2" end="2"/>
                                            </p:txEl>
                                          </p:spTgt>
                                        </p:tgtEl>
                                      </p:cBhvr>
                                    </p:animEffect>
                                    <p:anim calcmode="lin" valueType="num">
                                      <p:cBhvr>
                                        <p:cTn id="4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1000" fill="hold"/>
                                        <p:tgtEl>
                                          <p:spTgt spid="4"/>
                                        </p:tgtEl>
                                        <p:attrNameLst>
                                          <p:attrName>ppt_w</p:attrName>
                                        </p:attrNameLst>
                                      </p:cBhvr>
                                      <p:tavLst>
                                        <p:tav tm="0">
                                          <p:val>
                                            <p:fltVal val="0"/>
                                          </p:val>
                                        </p:tav>
                                        <p:tav tm="100000">
                                          <p:val>
                                            <p:strVal val="#ppt_w"/>
                                          </p:val>
                                        </p:tav>
                                      </p:tavLst>
                                    </p:anim>
                                    <p:anim calcmode="lin" valueType="num">
                                      <p:cBhvr>
                                        <p:cTn id="57" dur="1000" fill="hold"/>
                                        <p:tgtEl>
                                          <p:spTgt spid="4"/>
                                        </p:tgtEl>
                                        <p:attrNameLst>
                                          <p:attrName>ppt_h</p:attrName>
                                        </p:attrNameLst>
                                      </p:cBhvr>
                                      <p:tavLst>
                                        <p:tav tm="0">
                                          <p:val>
                                            <p:fltVal val="0"/>
                                          </p:val>
                                        </p:tav>
                                        <p:tav tm="100000">
                                          <p:val>
                                            <p:strVal val="#ppt_h"/>
                                          </p:val>
                                        </p:tav>
                                      </p:tavLst>
                                    </p:anim>
                                    <p:anim calcmode="lin" valueType="num">
                                      <p:cBhvr>
                                        <p:cTn id="5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61511" y="683208"/>
            <a:ext cx="8307239" cy="5262979"/>
          </a:xfrm>
          <a:prstGeom prst="rect">
            <a:avLst/>
          </a:prstGeom>
        </p:spPr>
        <p:txBody>
          <a:bodyPr wrap="square">
            <a:spAutoFit/>
          </a:bodyPr>
          <a:lstStyle/>
          <a:p>
            <a:pPr indent="360363" algn="just">
              <a:spcBef>
                <a:spcPts val="600"/>
              </a:spcBef>
            </a:pPr>
            <a:r>
              <a:rPr lang="ro-RO" sz="2100" b="1" dirty="0" smtClean="0">
                <a:latin typeface="Arial" pitchFamily="34" charset="0"/>
                <a:cs typeface="Arial" pitchFamily="34" charset="0"/>
              </a:rPr>
              <a:t>“În felul acesta izbucneşte conflictul, iar urmaşii lui Hristos sunt acuzaţi că provoacă tulburări. Însă comuniunea lor cu Dumnezeu este aceea care le aduce vrăjmăşia din partea lumii. Ei suferă ocara lui Hristos. Ei merg pe cărarea urmată de oamenii cei mai nobili de pe pământ. Ei trebuie să facă faţă persecuţiei nu cu întristare, ci cu bucurie. Orice încercare de foc este mijlocul folosit de Dumnezeu pentru curăţirea lor. Cu fiecare încercare, ei sunt mai pregătiţi să fie împreună-lucrători cu El. Fiecare luptă îşi are locul ei în bătălia cea mare pentru neprihănire şi fiecare va spori bucuria triumfului lor final. Având în vedere lucrul acesta, încercarea credinţei şi a răbdării lor va fi primită cu voie bună, nu cu teamă şi nici cu gândul de a o înlătura. Dornici să-şi îndeplinească misiunea faţă de lume şi aşteptând aprobarea lui Dumnezeu, slujitorii Săi trebuie să-şi împlinească toată datoria fără să ţină seama de teamă sau de favoarea oamenilor.”</a:t>
            </a:r>
            <a:endParaRPr lang="ro-RO" sz="2100" b="1" dirty="0">
              <a:latin typeface="Arial" pitchFamily="34" charset="0"/>
              <a:cs typeface="Arial" pitchFamily="34" charset="0"/>
            </a:endParaRPr>
          </a:p>
        </p:txBody>
      </p:sp>
      <p:sp>
        <p:nvSpPr>
          <p:cNvPr id="3" name="CuadroTexto 2"/>
          <p:cNvSpPr txBox="1"/>
          <p:nvPr/>
        </p:nvSpPr>
        <p:spPr>
          <a:xfrm>
            <a:off x="5262469" y="5826146"/>
            <a:ext cx="3506281" cy="338554"/>
          </a:xfrm>
          <a:prstGeom prst="rect">
            <a:avLst/>
          </a:prstGeom>
          <a:noFill/>
        </p:spPr>
        <p:txBody>
          <a:bodyPr wrap="none" rtlCol="0">
            <a:spAutoFit/>
          </a:bodyPr>
          <a:lstStyle/>
          <a:p>
            <a:pPr algn="r"/>
            <a:r>
              <a:rPr lang="ro-RO" sz="1600" b="1" smtClean="0"/>
              <a:t>E.G.W. (Hristos </a:t>
            </a:r>
            <a:r>
              <a:rPr lang="ro-RO" sz="1600" b="1"/>
              <a:t>Lumina </a:t>
            </a:r>
            <a:r>
              <a:rPr lang="ro-RO" sz="1600" b="1" smtClean="0"/>
              <a:t>Lumii</a:t>
            </a:r>
            <a:r>
              <a:rPr lang="ro-RO" sz="1600" b="1" smtClean="0"/>
              <a:t>, </a:t>
            </a:r>
            <a:r>
              <a:rPr lang="ro-RO" sz="1600" b="1" smtClean="0"/>
              <a:t>pa</a:t>
            </a:r>
            <a:r>
              <a:rPr lang="ro-RO" sz="1600" b="1" smtClean="0"/>
              <a:t>g</a:t>
            </a:r>
            <a:r>
              <a:rPr lang="ro-RO" sz="1600" b="1" smtClean="0"/>
              <a:t>. </a:t>
            </a:r>
            <a:r>
              <a:rPr lang="ro-RO" sz="1600" b="1" smtClean="0"/>
              <a:t>306</a:t>
            </a:r>
            <a:r>
              <a:rPr lang="ro-RO" sz="1600" b="1" smtClean="0"/>
              <a:t>)</a:t>
            </a:r>
            <a:endParaRPr lang="ro-RO" sz="1600" b="1"/>
          </a:p>
        </p:txBody>
      </p:sp>
    </p:spTree>
    <p:extLst>
      <p:ext uri="{BB962C8B-B14F-4D97-AF65-F5344CB8AC3E}">
        <p14:creationId xmlns:p14="http://schemas.microsoft.com/office/powerpoint/2010/main" xmlns="" val="3737422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51000"/>
          </a:stretch>
        </a:blipFill>
        <a:effectLst/>
      </p:bgPr>
    </p:bg>
    <p:spTree>
      <p:nvGrpSpPr>
        <p:cNvPr id="1" name=""/>
        <p:cNvGrpSpPr/>
        <p:nvPr/>
      </p:nvGrpSpPr>
      <p:grpSpPr>
        <a:xfrm>
          <a:off x="0" y="0"/>
          <a:ext cx="0" cy="0"/>
          <a:chOff x="0" y="0"/>
          <a:chExt cx="0" cy="0"/>
        </a:xfrm>
      </p:grpSpPr>
      <p:sp>
        <p:nvSpPr>
          <p:cNvPr id="2" name="1 Rectángulo"/>
          <p:cNvSpPr/>
          <p:nvPr/>
        </p:nvSpPr>
        <p:spPr>
          <a:xfrm>
            <a:off x="395536" y="912927"/>
            <a:ext cx="3672408" cy="4539704"/>
          </a:xfrm>
          <a:prstGeom prst="rect">
            <a:avLst/>
          </a:prstGeom>
        </p:spPr>
        <p:txBody>
          <a:bodyPr wrap="square">
            <a:spAutoFit/>
          </a:bodyPr>
          <a:lstStyle/>
          <a:p>
            <a:pPr algn="ctr" defTabSz="914400">
              <a:spcBef>
                <a:spcPts val="600"/>
              </a:spcBef>
            </a:pPr>
            <a:r>
              <a:rPr lang="ro-RO" sz="3200" b="1" smtClean="0">
                <a:solidFill>
                  <a:srgbClr val="214455"/>
                </a:solidFill>
                <a:latin typeface="Comic Sans MS" panose="030F0702030302020204" pitchFamily="66" charset="0"/>
              </a:rPr>
              <a:t>“</a:t>
            </a:r>
            <a:r>
              <a:rPr lang="ro-RO" sz="3200" b="1" smtClean="0">
                <a:solidFill>
                  <a:srgbClr val="214455"/>
                </a:solidFill>
                <a:latin typeface="Comic Sans MS" panose="030F0702030302020204" pitchFamily="66" charset="0"/>
              </a:rPr>
              <a:t>Şi la aceasta aţi fost </a:t>
            </a:r>
            <a:r>
              <a:rPr lang="ro-RO" sz="3200" b="1" smtClean="0">
                <a:solidFill>
                  <a:srgbClr val="214455"/>
                </a:solidFill>
                <a:latin typeface="Comic Sans MS" panose="030F0702030302020204" pitchFamily="66" charset="0"/>
              </a:rPr>
              <a:t>chemaţi</a:t>
            </a:r>
            <a:r>
              <a:rPr lang="ro-RO" sz="3200" b="1" smtClean="0">
                <a:solidFill>
                  <a:srgbClr val="214455"/>
                </a:solidFill>
                <a:latin typeface="Comic Sans MS" panose="030F0702030302020204" pitchFamily="66" charset="0"/>
              </a:rPr>
              <a:t>; fiindcă şi Hristos a suferit pentru </a:t>
            </a:r>
            <a:r>
              <a:rPr lang="ro-RO" sz="3200" b="1" smtClean="0">
                <a:solidFill>
                  <a:srgbClr val="214455"/>
                </a:solidFill>
                <a:latin typeface="Comic Sans MS" panose="030F0702030302020204" pitchFamily="66" charset="0"/>
              </a:rPr>
              <a:t>voi</a:t>
            </a:r>
            <a:r>
              <a:rPr lang="ro-RO" sz="3200" b="1" smtClean="0">
                <a:solidFill>
                  <a:srgbClr val="214455"/>
                </a:solidFill>
                <a:latin typeface="Comic Sans MS" panose="030F0702030302020204" pitchFamily="66" charset="0"/>
              </a:rPr>
              <a:t>, şi v-a lăsat o </a:t>
            </a:r>
            <a:r>
              <a:rPr lang="ro-RO" sz="3200" b="1" smtClean="0">
                <a:solidFill>
                  <a:srgbClr val="214455"/>
                </a:solidFill>
                <a:latin typeface="Comic Sans MS" panose="030F0702030302020204" pitchFamily="66" charset="0"/>
              </a:rPr>
              <a:t>pildă</a:t>
            </a:r>
            <a:r>
              <a:rPr lang="ro-RO" sz="3200" b="1" smtClean="0">
                <a:solidFill>
                  <a:srgbClr val="214455"/>
                </a:solidFill>
                <a:latin typeface="Comic Sans MS" panose="030F0702030302020204" pitchFamily="66" charset="0"/>
              </a:rPr>
              <a:t>, ca să călcaţi pe urmele </a:t>
            </a:r>
            <a:r>
              <a:rPr lang="ro-RO" sz="3200" b="1" smtClean="0">
                <a:solidFill>
                  <a:srgbClr val="214455"/>
                </a:solidFill>
                <a:latin typeface="Comic Sans MS" panose="030F0702030302020204" pitchFamily="66" charset="0"/>
              </a:rPr>
              <a:t>Lui.”</a:t>
            </a:r>
            <a:endParaRPr lang="ro-RO" sz="3200" b="1" smtClean="0">
              <a:solidFill>
                <a:srgbClr val="214455"/>
              </a:solidFill>
              <a:latin typeface="Comic Sans MS" panose="030F0702030302020204" pitchFamily="66" charset="0"/>
            </a:endParaRPr>
          </a:p>
          <a:p>
            <a:pPr algn="ctr" defTabSz="914400">
              <a:spcBef>
                <a:spcPts val="600"/>
              </a:spcBef>
            </a:pPr>
            <a:r>
              <a:rPr lang="ro-RO" sz="2800" b="1" smtClean="0">
                <a:solidFill>
                  <a:srgbClr val="214455"/>
                </a:solidFill>
                <a:latin typeface="Comic Sans MS" panose="030F0702030302020204" pitchFamily="66" charset="0"/>
              </a:rPr>
              <a:t>(</a:t>
            </a:r>
            <a:r>
              <a:rPr lang="ro-RO" sz="2800" b="1" smtClean="0">
                <a:solidFill>
                  <a:srgbClr val="214455"/>
                </a:solidFill>
                <a:latin typeface="Comic Sans MS" panose="030F0702030302020204" pitchFamily="66" charset="0"/>
              </a:rPr>
              <a:t>1 </a:t>
            </a:r>
            <a:r>
              <a:rPr lang="ro-RO" sz="2800" b="1" smtClean="0">
                <a:solidFill>
                  <a:srgbClr val="214455"/>
                </a:solidFill>
                <a:latin typeface="Comic Sans MS" panose="030F0702030302020204" pitchFamily="66" charset="0"/>
              </a:rPr>
              <a:t>Petru</a:t>
            </a:r>
            <a:r>
              <a:rPr lang="ro-RO" sz="2800" b="1" smtClean="0">
                <a:solidFill>
                  <a:srgbClr val="214455"/>
                </a:solidFill>
                <a:latin typeface="Comic Sans MS" panose="030F0702030302020204" pitchFamily="66" charset="0"/>
              </a:rPr>
              <a:t> </a:t>
            </a:r>
            <a:r>
              <a:rPr lang="ro-RO" sz="2800" b="1" smtClean="0">
                <a:solidFill>
                  <a:srgbClr val="214455"/>
                </a:solidFill>
                <a:latin typeface="Comic Sans MS" panose="030F0702030302020204" pitchFamily="66" charset="0"/>
              </a:rPr>
              <a:t>2:21)</a:t>
            </a:r>
            <a:endParaRPr lang="ro-RO" sz="3200" b="1">
              <a:solidFill>
                <a:srgbClr val="214455"/>
              </a:solidFill>
              <a:latin typeface="Comic Sans MS" panose="030F0702030302020204" pitchFamily="66" charset="0"/>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11014" y="0"/>
            <a:ext cx="4732986" cy="6858000"/>
          </a:xfrm>
          <a:prstGeom prst="rect">
            <a:avLst/>
          </a:prstGeom>
          <a:ln>
            <a:noFill/>
          </a:ln>
          <a:effectLst/>
        </p:spPr>
      </p:pic>
    </p:spTree>
    <p:extLst>
      <p:ext uri="{BB962C8B-B14F-4D97-AF65-F5344CB8AC3E}">
        <p14:creationId xmlns:p14="http://schemas.microsoft.com/office/powerpoint/2010/main" xmlns="" val="2403322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258079" y="4347717"/>
            <a:ext cx="4744528" cy="2246769"/>
          </a:xfrm>
          <a:prstGeom prst="rect">
            <a:avLst/>
          </a:prstGeom>
          <a:noFill/>
        </p:spPr>
        <p:txBody>
          <a:bodyPr wrap="square" rtlCol="0">
            <a:spAutoFit/>
            <a:scene3d>
              <a:camera prst="orthographicFront"/>
              <a:lightRig rig="threePt" dir="t"/>
            </a:scene3d>
            <a:sp3d extrusionH="57150">
              <a:bevelT w="57150" h="38100" prst="artDeco"/>
            </a:sp3d>
          </a:bodyPr>
          <a:lstStyle/>
          <a:p>
            <a:pPr marL="342900" indent="-342900">
              <a:spcBef>
                <a:spcPts val="600"/>
              </a:spcBef>
              <a:buFont typeface="Wingdings" panose="05000000000000000000" pitchFamily="2" charset="2"/>
              <a:buChar char=""/>
            </a:pPr>
            <a:r>
              <a:rPr lang="ro-RO" sz="2400" b="1" dirty="0" err="1">
                <a:solidFill>
                  <a:srgbClr val="C7964D"/>
                </a:solidFill>
              </a:rPr>
              <a:t>Suferința</a:t>
            </a:r>
            <a:r>
              <a:rPr lang="ro-RO" sz="2400" b="1" dirty="0">
                <a:solidFill>
                  <a:srgbClr val="C7964D"/>
                </a:solidFill>
              </a:rPr>
              <a:t> pentru </a:t>
            </a:r>
            <a:r>
              <a:rPr lang="ro-RO" sz="2400" b="1" dirty="0" smtClean="0">
                <a:solidFill>
                  <a:srgbClr val="C7964D"/>
                </a:solidFill>
              </a:rPr>
              <a:t>Hristos.</a:t>
            </a:r>
          </a:p>
          <a:p>
            <a:pPr marL="342900" indent="-342900">
              <a:spcBef>
                <a:spcPts val="600"/>
              </a:spcBef>
              <a:buFont typeface="Wingdings" panose="05000000000000000000" pitchFamily="2" charset="2"/>
              <a:buChar char=""/>
            </a:pPr>
            <a:r>
              <a:rPr lang="ro-RO" sz="2400" b="1" dirty="0" smtClean="0">
                <a:solidFill>
                  <a:srgbClr val="C7964D"/>
                </a:solidFill>
              </a:rPr>
              <a:t>Înfruntarea </a:t>
            </a:r>
            <a:r>
              <a:rPr lang="ro-RO" sz="2400" b="1" dirty="0" err="1" smtClean="0">
                <a:solidFill>
                  <a:srgbClr val="C7964D"/>
                </a:solidFill>
              </a:rPr>
              <a:t>suferinței</a:t>
            </a:r>
            <a:r>
              <a:rPr lang="ro-RO" sz="2400" b="1" dirty="0" smtClean="0">
                <a:solidFill>
                  <a:srgbClr val="C7964D"/>
                </a:solidFill>
              </a:rPr>
              <a:t>.</a:t>
            </a:r>
          </a:p>
          <a:p>
            <a:pPr marL="342900" indent="-342900">
              <a:spcBef>
                <a:spcPts val="600"/>
              </a:spcBef>
              <a:buFont typeface="Wingdings" panose="05000000000000000000" pitchFamily="2" charset="2"/>
              <a:buChar char=""/>
            </a:pPr>
            <a:r>
              <a:rPr lang="ro-RO" sz="2400" b="1" dirty="0" smtClean="0">
                <a:solidFill>
                  <a:srgbClr val="C7964D"/>
                </a:solidFill>
              </a:rPr>
              <a:t>Focul </a:t>
            </a:r>
            <a:r>
              <a:rPr lang="ro-RO" sz="2400" b="1" dirty="0" err="1" smtClean="0">
                <a:solidFill>
                  <a:srgbClr val="C7964D"/>
                </a:solidFill>
              </a:rPr>
              <a:t>suferinței</a:t>
            </a:r>
            <a:r>
              <a:rPr lang="ro-RO" sz="2400" b="1" dirty="0" smtClean="0">
                <a:solidFill>
                  <a:srgbClr val="C7964D"/>
                </a:solidFill>
              </a:rPr>
              <a:t>.</a:t>
            </a:r>
          </a:p>
          <a:p>
            <a:pPr marL="342900" indent="-342900">
              <a:spcBef>
                <a:spcPts val="600"/>
              </a:spcBef>
              <a:buFont typeface="Wingdings" panose="05000000000000000000" pitchFamily="2" charset="2"/>
              <a:buChar char=""/>
            </a:pPr>
            <a:r>
              <a:rPr lang="ro-RO" sz="2400" b="1" dirty="0" err="1" smtClean="0">
                <a:solidFill>
                  <a:srgbClr val="C7964D"/>
                </a:solidFill>
              </a:rPr>
              <a:t>Suferința</a:t>
            </a:r>
            <a:r>
              <a:rPr lang="ro-RO" sz="2400" b="1" dirty="0" smtClean="0">
                <a:solidFill>
                  <a:srgbClr val="C7964D"/>
                </a:solidFill>
              </a:rPr>
              <a:t> </a:t>
            </a:r>
            <a:r>
              <a:rPr lang="ro-RO" sz="2400" b="1" dirty="0" err="1">
                <a:solidFill>
                  <a:srgbClr val="C7964D"/>
                </a:solidFill>
              </a:rPr>
              <a:t>și</a:t>
            </a:r>
            <a:r>
              <a:rPr lang="ro-RO" sz="2400" b="1" dirty="0">
                <a:solidFill>
                  <a:srgbClr val="C7964D"/>
                </a:solidFill>
              </a:rPr>
              <a:t> </a:t>
            </a:r>
            <a:r>
              <a:rPr lang="ro-RO" sz="2400" b="1" dirty="0" smtClean="0">
                <a:solidFill>
                  <a:srgbClr val="C7964D"/>
                </a:solidFill>
              </a:rPr>
              <a:t>judecata.</a:t>
            </a:r>
          </a:p>
          <a:p>
            <a:pPr marL="342900" indent="-342900">
              <a:spcBef>
                <a:spcPts val="600"/>
              </a:spcBef>
              <a:buFont typeface="Wingdings" panose="05000000000000000000" pitchFamily="2" charset="2"/>
              <a:buChar char=""/>
            </a:pPr>
            <a:r>
              <a:rPr lang="ro-RO" sz="2400" b="1" dirty="0" err="1" smtClean="0">
                <a:solidFill>
                  <a:srgbClr val="C7964D"/>
                </a:solidFill>
              </a:rPr>
              <a:t>Credința</a:t>
            </a:r>
            <a:r>
              <a:rPr lang="ro-RO" sz="2400" b="1" dirty="0" smtClean="0">
                <a:solidFill>
                  <a:srgbClr val="C7964D"/>
                </a:solidFill>
              </a:rPr>
              <a:t> </a:t>
            </a:r>
            <a:r>
              <a:rPr lang="ro-RO" sz="2400" b="1" dirty="0">
                <a:solidFill>
                  <a:srgbClr val="C7964D"/>
                </a:solidFill>
              </a:rPr>
              <a:t>în </a:t>
            </a:r>
            <a:r>
              <a:rPr lang="ro-RO" sz="2400" b="1" dirty="0" err="1" smtClean="0">
                <a:solidFill>
                  <a:srgbClr val="C7964D"/>
                </a:solidFill>
              </a:rPr>
              <a:t>suferință</a:t>
            </a:r>
            <a:r>
              <a:rPr lang="ro-RO" sz="2400" b="1" dirty="0" smtClean="0">
                <a:solidFill>
                  <a:srgbClr val="C7964D"/>
                </a:solidFill>
              </a:rPr>
              <a:t>.</a:t>
            </a:r>
            <a:endParaRPr lang="ro-RO" sz="2400" b="1" dirty="0">
              <a:solidFill>
                <a:srgbClr val="C7964D"/>
              </a:solidFill>
            </a:endParaRPr>
          </a:p>
        </p:txBody>
      </p:sp>
      <p:sp>
        <p:nvSpPr>
          <p:cNvPr id="3" name="CuadroTexto 2"/>
          <p:cNvSpPr txBox="1"/>
          <p:nvPr/>
        </p:nvSpPr>
        <p:spPr>
          <a:xfrm>
            <a:off x="675017" y="517586"/>
            <a:ext cx="7793966" cy="707886"/>
          </a:xfrm>
          <a:prstGeom prst="rect">
            <a:avLst/>
          </a:prstGeom>
          <a:noFill/>
        </p:spPr>
        <p:txBody>
          <a:bodyPr wrap="square" rtlCol="0">
            <a:spAutoFit/>
          </a:bodyPr>
          <a:lstStyle/>
          <a:p>
            <a:r>
              <a:rPr lang="ro-RO" sz="2000" b="1" dirty="0">
                <a:solidFill>
                  <a:schemeClr val="bg1"/>
                </a:solidFill>
              </a:rPr>
              <a:t>Cu toate că sunt multe tipuri de </a:t>
            </a:r>
            <a:r>
              <a:rPr lang="ro-RO" sz="2000" b="1" dirty="0" err="1">
                <a:solidFill>
                  <a:schemeClr val="bg1"/>
                </a:solidFill>
              </a:rPr>
              <a:t>suferințe</a:t>
            </a:r>
            <a:r>
              <a:rPr lang="ro-RO" sz="2000" b="1" dirty="0">
                <a:solidFill>
                  <a:schemeClr val="bg1"/>
                </a:solidFill>
              </a:rPr>
              <a:t>, prima epistolă a lui Petru se centrează pe un tip anume: SUFERINȚA PENTRU HRISTOS. </a:t>
            </a:r>
          </a:p>
        </p:txBody>
      </p:sp>
      <p:sp>
        <p:nvSpPr>
          <p:cNvPr id="5" name="Rectángulo 4"/>
          <p:cNvSpPr/>
          <p:nvPr/>
        </p:nvSpPr>
        <p:spPr>
          <a:xfrm>
            <a:off x="973407" y="1880194"/>
            <a:ext cx="4572000" cy="1938992"/>
          </a:xfrm>
          <a:prstGeom prst="rect">
            <a:avLst/>
          </a:prstGeom>
        </p:spPr>
        <p:txBody>
          <a:bodyPr>
            <a:spAutoFit/>
          </a:bodyPr>
          <a:lstStyle/>
          <a:p>
            <a:pPr>
              <a:spcBef>
                <a:spcPts val="600"/>
              </a:spcBef>
            </a:pPr>
            <a:r>
              <a:rPr lang="ro-RO" sz="2000" b="1" dirty="0">
                <a:solidFill>
                  <a:schemeClr val="bg1"/>
                </a:solidFill>
              </a:rPr>
              <a:t>Simplul fapt de a-L accepta pe Hristos implică, din zilele lui Petru </a:t>
            </a:r>
            <a:r>
              <a:rPr lang="ro-RO" sz="2000" b="1" dirty="0" err="1">
                <a:solidFill>
                  <a:schemeClr val="bg1"/>
                </a:solidFill>
              </a:rPr>
              <a:t>și</a:t>
            </a:r>
            <a:r>
              <a:rPr lang="ro-RO" sz="2000" b="1" dirty="0">
                <a:solidFill>
                  <a:schemeClr val="bg1"/>
                </a:solidFill>
              </a:rPr>
              <a:t> până în ale noastre, </a:t>
            </a:r>
            <a:r>
              <a:rPr lang="ro-RO" sz="2000" b="1" dirty="0" err="1">
                <a:solidFill>
                  <a:schemeClr val="bg1"/>
                </a:solidFill>
              </a:rPr>
              <a:t>persecuție</a:t>
            </a:r>
            <a:r>
              <a:rPr lang="ro-RO" sz="2000" b="1" dirty="0">
                <a:solidFill>
                  <a:schemeClr val="bg1"/>
                </a:solidFill>
              </a:rPr>
              <a:t>, încercări, temeri.... Cum ar trebui să înfruntăm aceste </a:t>
            </a:r>
            <a:r>
              <a:rPr lang="ro-RO" sz="2000" b="1" dirty="0" err="1">
                <a:solidFill>
                  <a:schemeClr val="bg1"/>
                </a:solidFill>
              </a:rPr>
              <a:t>situații</a:t>
            </a:r>
            <a:r>
              <a:rPr lang="ro-RO" sz="2000" b="1" dirty="0">
                <a:solidFill>
                  <a:schemeClr val="bg1"/>
                </a:solidFill>
              </a:rPr>
              <a:t> împotrivitoare? Care este consolarea noastră în astfel de încercări? </a:t>
            </a:r>
          </a:p>
        </p:txBody>
      </p:sp>
    </p:spTree>
    <p:extLst>
      <p:ext uri="{BB962C8B-B14F-4D97-AF65-F5344CB8AC3E}">
        <p14:creationId xmlns:p14="http://schemas.microsoft.com/office/powerpoint/2010/main" xmlns="" val="18501567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wipe(left)">
                                      <p:cBhvr>
                                        <p:cTn id="26" dur="500"/>
                                        <p:tgtEl>
                                          <p:spTgt spid="2">
                                            <p:txEl>
                                              <p:pRg st="1" end="1"/>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left)">
                                      <p:cBhvr>
                                        <p:cTn id="30" dur="500"/>
                                        <p:tgtEl>
                                          <p:spTgt spid="2">
                                            <p:txEl>
                                              <p:pRg st="2" end="2"/>
                                            </p:txEl>
                                          </p:spTgt>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left)">
                                      <p:cBhvr>
                                        <p:cTn id="34" dur="500"/>
                                        <p:tgtEl>
                                          <p:spTgt spid="2">
                                            <p:txEl>
                                              <p:pRg st="3" end="3"/>
                                            </p:txEl>
                                          </p:spTgt>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wipe(left)">
                                      <p:cBhvr>
                                        <p:cTn id="3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0"/>
            <a:ext cx="9144000" cy="769441"/>
          </a:xfrm>
          <a:prstGeom prst="rect">
            <a:avLst/>
          </a:prstGeom>
        </p:spPr>
        <p:txBody>
          <a:bodyPr wrap="square">
            <a:spAutoFit/>
          </a:bodyPr>
          <a:lstStyle/>
          <a:p>
            <a:pPr algn="ctr"/>
            <a:r>
              <a:rPr lang="ro-RO" sz="4400" b="1">
                <a:ln w="9525">
                  <a:solidFill>
                    <a:schemeClr val="bg1"/>
                  </a:solidFill>
                  <a:prstDash val="solid"/>
                </a:ln>
                <a:effectLst>
                  <a:outerShdw blurRad="12700" dist="38100" dir="2700000" algn="tl" rotWithShape="0">
                    <a:schemeClr val="bg1">
                      <a:lumMod val="50000"/>
                    </a:schemeClr>
                  </a:outerShdw>
                </a:effectLst>
              </a:rPr>
              <a:t>PERSECUȚIA </a:t>
            </a:r>
            <a:r>
              <a:rPr lang="ro-RO" sz="4400" b="1" smtClean="0">
                <a:ln w="9525">
                  <a:solidFill>
                    <a:schemeClr val="bg1"/>
                  </a:solidFill>
                  <a:prstDash val="solid"/>
                </a:ln>
                <a:effectLst>
                  <a:outerShdw blurRad="12700" dist="38100" dir="2700000" algn="tl" rotWithShape="0">
                    <a:schemeClr val="bg1">
                      <a:lumMod val="50000"/>
                    </a:schemeClr>
                  </a:outerShdw>
                </a:effectLst>
              </a:rPr>
              <a:t>ÎMPĂRĂTEASCĂ</a:t>
            </a:r>
            <a:endParaRPr lang="ro-RO" sz="4400" b="1">
              <a:ln w="9525">
                <a:solidFill>
                  <a:schemeClr val="bg1"/>
                </a:solidFill>
                <a:prstDash val="solid"/>
              </a:ln>
              <a:effectLst>
                <a:outerShdw blurRad="12700" dist="38100" dir="2700000" algn="tl" rotWithShape="0">
                  <a:schemeClr val="bg1">
                    <a:lumMod val="50000"/>
                  </a:schemeClr>
                </a:outerShdw>
              </a:effectLst>
            </a:endParaRPr>
          </a:p>
        </p:txBody>
      </p:sp>
      <p:sp>
        <p:nvSpPr>
          <p:cNvPr id="4" name="Flecha: a la derecha con muesca 3"/>
          <p:cNvSpPr/>
          <p:nvPr/>
        </p:nvSpPr>
        <p:spPr>
          <a:xfrm>
            <a:off x="369498" y="4079637"/>
            <a:ext cx="8405004" cy="948905"/>
          </a:xfrm>
          <a:prstGeom prst="notchedRightArrow">
            <a:avLst/>
          </a:prstGeom>
          <a:ln>
            <a:solidFill>
              <a:schemeClr val="accent2">
                <a:lumMod val="50000"/>
              </a:schemeClr>
            </a:solidFill>
          </a:ln>
          <a:scene3d>
            <a:camera prst="orthographicFront"/>
            <a:lightRig rig="flat" dir="t"/>
          </a:scene3d>
          <a:sp3d z="-190500" extrusionH="12700" prstMaterial="plastic">
            <a:bevelT w="50800" h="50800"/>
          </a:sp3d>
        </p:spPr>
        <p:style>
          <a:lnRef idx="0">
            <a:scrgbClr r="0" g="0" b="0"/>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Forma libre: forma 10"/>
          <p:cNvSpPr/>
          <p:nvPr/>
        </p:nvSpPr>
        <p:spPr>
          <a:xfrm>
            <a:off x="255078" y="3337407"/>
            <a:ext cx="1037367" cy="948905"/>
          </a:xfrm>
          <a:custGeom>
            <a:avLst/>
            <a:gdLst>
              <a:gd name="connsiteX0" fmla="*/ 0 w 804282"/>
              <a:gd name="connsiteY0" fmla="*/ 0 h 948905"/>
              <a:gd name="connsiteX1" fmla="*/ 804282 w 804282"/>
              <a:gd name="connsiteY1" fmla="*/ 0 h 948905"/>
              <a:gd name="connsiteX2" fmla="*/ 804282 w 804282"/>
              <a:gd name="connsiteY2" fmla="*/ 948905 h 948905"/>
              <a:gd name="connsiteX3" fmla="*/ 0 w 804282"/>
              <a:gd name="connsiteY3" fmla="*/ 948905 h 948905"/>
              <a:gd name="connsiteX4" fmla="*/ 0 w 804282"/>
              <a:gd name="connsiteY4" fmla="*/ 0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82" h="948905">
                <a:moveTo>
                  <a:pt x="0" y="0"/>
                </a:moveTo>
                <a:lnTo>
                  <a:pt x="804282" y="0"/>
                </a:lnTo>
                <a:lnTo>
                  <a:pt x="804282" y="948905"/>
                </a:lnTo>
                <a:lnTo>
                  <a:pt x="0" y="94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ro-RO" sz="2000" b="1" kern="1200" smtClean="0"/>
              <a:t>Nero</a:t>
            </a:r>
            <a:r>
              <a:rPr lang="ro-RO" sz="2000" b="1" kern="1200" smtClean="0"/>
              <a:t> </a:t>
            </a:r>
            <a:r>
              <a:rPr lang="ro-RO" sz="2000" b="1" kern="1200" smtClean="0"/>
              <a:t>(64-68)</a:t>
            </a:r>
            <a:endParaRPr lang="ro-RO" sz="2000" b="1" kern="1200"/>
          </a:p>
        </p:txBody>
      </p:sp>
      <p:sp>
        <p:nvSpPr>
          <p:cNvPr id="13" name="Elipse 12"/>
          <p:cNvSpPr/>
          <p:nvPr/>
        </p:nvSpPr>
        <p:spPr>
          <a:xfrm>
            <a:off x="655149" y="4435476"/>
            <a:ext cx="237226" cy="23722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Forma libre: forma 14"/>
          <p:cNvSpPr/>
          <p:nvPr/>
        </p:nvSpPr>
        <p:spPr>
          <a:xfrm>
            <a:off x="853553" y="4791316"/>
            <a:ext cx="1365251" cy="948905"/>
          </a:xfrm>
          <a:custGeom>
            <a:avLst/>
            <a:gdLst>
              <a:gd name="connsiteX0" fmla="*/ 0 w 804282"/>
              <a:gd name="connsiteY0" fmla="*/ 0 h 948905"/>
              <a:gd name="connsiteX1" fmla="*/ 804282 w 804282"/>
              <a:gd name="connsiteY1" fmla="*/ 0 h 948905"/>
              <a:gd name="connsiteX2" fmla="*/ 804282 w 804282"/>
              <a:gd name="connsiteY2" fmla="*/ 948905 h 948905"/>
              <a:gd name="connsiteX3" fmla="*/ 0 w 804282"/>
              <a:gd name="connsiteY3" fmla="*/ 948905 h 948905"/>
              <a:gd name="connsiteX4" fmla="*/ 0 w 804282"/>
              <a:gd name="connsiteY4" fmla="*/ 0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82" h="948905">
                <a:moveTo>
                  <a:pt x="0" y="0"/>
                </a:moveTo>
                <a:lnTo>
                  <a:pt x="804282" y="0"/>
                </a:lnTo>
                <a:lnTo>
                  <a:pt x="804282" y="948905"/>
                </a:lnTo>
                <a:lnTo>
                  <a:pt x="0" y="94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ro-RO" sz="2000" b="1" kern="1200" smtClean="0"/>
              <a:t>Domi</a:t>
            </a:r>
            <a:r>
              <a:rPr lang="ro-RO" sz="2000" b="1" smtClean="0"/>
              <a:t>tian</a:t>
            </a:r>
            <a:r>
              <a:rPr lang="ro-RO" sz="2000" b="1" kern="1200" smtClean="0"/>
              <a:t> </a:t>
            </a:r>
            <a:r>
              <a:rPr lang="ro-RO" sz="2000" b="1" kern="1200" smtClean="0"/>
              <a:t>(81-96)</a:t>
            </a:r>
            <a:endParaRPr lang="ro-RO" sz="2000" b="1" kern="1200"/>
          </a:p>
        </p:txBody>
      </p:sp>
      <p:sp>
        <p:nvSpPr>
          <p:cNvPr id="16" name="Elipse 15"/>
          <p:cNvSpPr/>
          <p:nvPr/>
        </p:nvSpPr>
        <p:spPr>
          <a:xfrm>
            <a:off x="1499646" y="4435476"/>
            <a:ext cx="237226" cy="23722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Forma libre: forma 17"/>
          <p:cNvSpPr/>
          <p:nvPr/>
        </p:nvSpPr>
        <p:spPr>
          <a:xfrm>
            <a:off x="1874813" y="3367958"/>
            <a:ext cx="1233578" cy="948905"/>
          </a:xfrm>
          <a:custGeom>
            <a:avLst/>
            <a:gdLst>
              <a:gd name="connsiteX0" fmla="*/ 0 w 804282"/>
              <a:gd name="connsiteY0" fmla="*/ 0 h 948905"/>
              <a:gd name="connsiteX1" fmla="*/ 804282 w 804282"/>
              <a:gd name="connsiteY1" fmla="*/ 0 h 948905"/>
              <a:gd name="connsiteX2" fmla="*/ 804282 w 804282"/>
              <a:gd name="connsiteY2" fmla="*/ 948905 h 948905"/>
              <a:gd name="connsiteX3" fmla="*/ 0 w 804282"/>
              <a:gd name="connsiteY3" fmla="*/ 948905 h 948905"/>
              <a:gd name="connsiteX4" fmla="*/ 0 w 804282"/>
              <a:gd name="connsiteY4" fmla="*/ 0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82" h="948905">
                <a:moveTo>
                  <a:pt x="0" y="0"/>
                </a:moveTo>
                <a:lnTo>
                  <a:pt x="804282" y="0"/>
                </a:lnTo>
                <a:lnTo>
                  <a:pt x="804282" y="948905"/>
                </a:lnTo>
                <a:lnTo>
                  <a:pt x="0" y="94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ro-RO" sz="2000" b="1" kern="1200" smtClean="0"/>
              <a:t>Traian</a:t>
            </a:r>
            <a:r>
              <a:rPr lang="ro-RO" sz="2000" b="1" kern="1200" smtClean="0"/>
              <a:t> </a:t>
            </a:r>
            <a:r>
              <a:rPr lang="ro-RO" sz="2000" b="1" kern="1200" smtClean="0"/>
              <a:t>(109-111)</a:t>
            </a:r>
            <a:endParaRPr lang="ro-RO" sz="2000" b="1" kern="1200"/>
          </a:p>
        </p:txBody>
      </p:sp>
      <p:sp>
        <p:nvSpPr>
          <p:cNvPr id="19" name="Elipse 18"/>
          <p:cNvSpPr/>
          <p:nvPr/>
        </p:nvSpPr>
        <p:spPr>
          <a:xfrm>
            <a:off x="2344143" y="4435476"/>
            <a:ext cx="237226" cy="23722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1" name="Forma libre: forma 20"/>
          <p:cNvSpPr/>
          <p:nvPr/>
        </p:nvSpPr>
        <p:spPr>
          <a:xfrm>
            <a:off x="2218805" y="4791316"/>
            <a:ext cx="1913282" cy="948905"/>
          </a:xfrm>
          <a:custGeom>
            <a:avLst/>
            <a:gdLst>
              <a:gd name="connsiteX0" fmla="*/ 0 w 804282"/>
              <a:gd name="connsiteY0" fmla="*/ 0 h 948905"/>
              <a:gd name="connsiteX1" fmla="*/ 804282 w 804282"/>
              <a:gd name="connsiteY1" fmla="*/ 0 h 948905"/>
              <a:gd name="connsiteX2" fmla="*/ 804282 w 804282"/>
              <a:gd name="connsiteY2" fmla="*/ 948905 h 948905"/>
              <a:gd name="connsiteX3" fmla="*/ 0 w 804282"/>
              <a:gd name="connsiteY3" fmla="*/ 948905 h 948905"/>
              <a:gd name="connsiteX4" fmla="*/ 0 w 804282"/>
              <a:gd name="connsiteY4" fmla="*/ 0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82" h="948905">
                <a:moveTo>
                  <a:pt x="0" y="0"/>
                </a:moveTo>
                <a:lnTo>
                  <a:pt x="804282" y="0"/>
                </a:lnTo>
                <a:lnTo>
                  <a:pt x="804282" y="948905"/>
                </a:lnTo>
                <a:lnTo>
                  <a:pt x="0" y="94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ro-RO" sz="2000" b="1" kern="1200" smtClean="0"/>
              <a:t>Marcus</a:t>
            </a:r>
            <a:r>
              <a:rPr lang="ro-RO" sz="2000" b="1" kern="1200" smtClean="0"/>
              <a:t> </a:t>
            </a:r>
            <a:r>
              <a:rPr lang="ro-RO" sz="2000" b="1" kern="1200" smtClean="0"/>
              <a:t>Aurelius</a:t>
            </a:r>
            <a:r>
              <a:rPr lang="ro-RO" sz="2000" b="1" kern="1200" smtClean="0"/>
              <a:t> </a:t>
            </a:r>
            <a:r>
              <a:rPr lang="ro-RO" sz="2000" b="1" kern="1200" smtClean="0"/>
              <a:t>(161-180)</a:t>
            </a:r>
            <a:endParaRPr lang="ro-RO" sz="2000" b="1" kern="1200"/>
          </a:p>
        </p:txBody>
      </p:sp>
      <p:sp>
        <p:nvSpPr>
          <p:cNvPr id="23" name="Elipse 22"/>
          <p:cNvSpPr/>
          <p:nvPr/>
        </p:nvSpPr>
        <p:spPr>
          <a:xfrm>
            <a:off x="3188639" y="4435476"/>
            <a:ext cx="237226" cy="23722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4" name="Forma libre: forma 23"/>
          <p:cNvSpPr/>
          <p:nvPr/>
        </p:nvSpPr>
        <p:spPr>
          <a:xfrm>
            <a:off x="2975212" y="3367958"/>
            <a:ext cx="2184462" cy="948905"/>
          </a:xfrm>
          <a:custGeom>
            <a:avLst/>
            <a:gdLst>
              <a:gd name="connsiteX0" fmla="*/ 0 w 804282"/>
              <a:gd name="connsiteY0" fmla="*/ 0 h 948905"/>
              <a:gd name="connsiteX1" fmla="*/ 804282 w 804282"/>
              <a:gd name="connsiteY1" fmla="*/ 0 h 948905"/>
              <a:gd name="connsiteX2" fmla="*/ 804282 w 804282"/>
              <a:gd name="connsiteY2" fmla="*/ 948905 h 948905"/>
              <a:gd name="connsiteX3" fmla="*/ 0 w 804282"/>
              <a:gd name="connsiteY3" fmla="*/ 948905 h 948905"/>
              <a:gd name="connsiteX4" fmla="*/ 0 w 804282"/>
              <a:gd name="connsiteY4" fmla="*/ 0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82" h="948905">
                <a:moveTo>
                  <a:pt x="0" y="0"/>
                </a:moveTo>
                <a:lnTo>
                  <a:pt x="804282" y="0"/>
                </a:lnTo>
                <a:lnTo>
                  <a:pt x="804282" y="948905"/>
                </a:lnTo>
                <a:lnTo>
                  <a:pt x="0" y="94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ro-RO" sz="2000" b="1" kern="1200" smtClean="0"/>
              <a:t>Septimius</a:t>
            </a:r>
            <a:r>
              <a:rPr lang="ro-RO" sz="2000" b="1" kern="1200" smtClean="0"/>
              <a:t> Severus </a:t>
            </a:r>
            <a:r>
              <a:rPr lang="ro-RO" sz="2000" b="1" kern="1200" smtClean="0"/>
              <a:t>(202-210)</a:t>
            </a:r>
            <a:endParaRPr lang="ro-RO" sz="2000" b="1" kern="1200"/>
          </a:p>
        </p:txBody>
      </p:sp>
      <p:sp>
        <p:nvSpPr>
          <p:cNvPr id="25" name="Elipse 24"/>
          <p:cNvSpPr/>
          <p:nvPr/>
        </p:nvSpPr>
        <p:spPr>
          <a:xfrm>
            <a:off x="4033136" y="4435476"/>
            <a:ext cx="237226" cy="23722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6" name="Forma libre: forma 25"/>
          <p:cNvSpPr/>
          <p:nvPr/>
        </p:nvSpPr>
        <p:spPr>
          <a:xfrm>
            <a:off x="4373628" y="4791316"/>
            <a:ext cx="1266301" cy="948905"/>
          </a:xfrm>
          <a:custGeom>
            <a:avLst/>
            <a:gdLst>
              <a:gd name="connsiteX0" fmla="*/ 0 w 804282"/>
              <a:gd name="connsiteY0" fmla="*/ 0 h 948905"/>
              <a:gd name="connsiteX1" fmla="*/ 804282 w 804282"/>
              <a:gd name="connsiteY1" fmla="*/ 0 h 948905"/>
              <a:gd name="connsiteX2" fmla="*/ 804282 w 804282"/>
              <a:gd name="connsiteY2" fmla="*/ 948905 h 948905"/>
              <a:gd name="connsiteX3" fmla="*/ 0 w 804282"/>
              <a:gd name="connsiteY3" fmla="*/ 948905 h 948905"/>
              <a:gd name="connsiteX4" fmla="*/ 0 w 804282"/>
              <a:gd name="connsiteY4" fmla="*/ 0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82" h="948905">
                <a:moveTo>
                  <a:pt x="0" y="0"/>
                </a:moveTo>
                <a:lnTo>
                  <a:pt x="804282" y="0"/>
                </a:lnTo>
                <a:lnTo>
                  <a:pt x="804282" y="948905"/>
                </a:lnTo>
                <a:lnTo>
                  <a:pt x="0" y="94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ro-RO" sz="2000" b="1" kern="1200" smtClean="0"/>
              <a:t>Maximin</a:t>
            </a:r>
            <a:r>
              <a:rPr lang="ro-RO" sz="2000" b="1" kern="1200" smtClean="0"/>
              <a:t> </a:t>
            </a:r>
            <a:r>
              <a:rPr lang="ro-RO" sz="2000" b="1" kern="1200" smtClean="0"/>
              <a:t>(235)</a:t>
            </a:r>
            <a:endParaRPr lang="ro-RO" sz="2000" b="1" kern="1200"/>
          </a:p>
        </p:txBody>
      </p:sp>
      <p:sp>
        <p:nvSpPr>
          <p:cNvPr id="27" name="Elipse 26"/>
          <p:cNvSpPr/>
          <p:nvPr/>
        </p:nvSpPr>
        <p:spPr>
          <a:xfrm>
            <a:off x="4877633" y="4435476"/>
            <a:ext cx="237226" cy="23722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8" name="Forma libre: forma 27"/>
          <p:cNvSpPr/>
          <p:nvPr/>
        </p:nvSpPr>
        <p:spPr>
          <a:xfrm>
            <a:off x="5197063" y="3367958"/>
            <a:ext cx="1223874" cy="948905"/>
          </a:xfrm>
          <a:custGeom>
            <a:avLst/>
            <a:gdLst>
              <a:gd name="connsiteX0" fmla="*/ 0 w 804282"/>
              <a:gd name="connsiteY0" fmla="*/ 0 h 948905"/>
              <a:gd name="connsiteX1" fmla="*/ 804282 w 804282"/>
              <a:gd name="connsiteY1" fmla="*/ 0 h 948905"/>
              <a:gd name="connsiteX2" fmla="*/ 804282 w 804282"/>
              <a:gd name="connsiteY2" fmla="*/ 948905 h 948905"/>
              <a:gd name="connsiteX3" fmla="*/ 0 w 804282"/>
              <a:gd name="connsiteY3" fmla="*/ 948905 h 948905"/>
              <a:gd name="connsiteX4" fmla="*/ 0 w 804282"/>
              <a:gd name="connsiteY4" fmla="*/ 0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82" h="948905">
                <a:moveTo>
                  <a:pt x="0" y="0"/>
                </a:moveTo>
                <a:lnTo>
                  <a:pt x="804282" y="0"/>
                </a:lnTo>
                <a:lnTo>
                  <a:pt x="804282" y="948905"/>
                </a:lnTo>
                <a:lnTo>
                  <a:pt x="0" y="94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ro-RO" sz="2000" b="1" kern="1200" smtClean="0"/>
              <a:t>Decius</a:t>
            </a:r>
            <a:r>
              <a:rPr lang="ro-RO" sz="2000" b="1" kern="1200" smtClean="0"/>
              <a:t> </a:t>
            </a:r>
            <a:r>
              <a:rPr lang="ro-RO" sz="2000" b="1" kern="1200" smtClean="0"/>
              <a:t>(250-251)</a:t>
            </a:r>
            <a:endParaRPr lang="ro-RO" sz="2000" b="1" kern="1200"/>
          </a:p>
        </p:txBody>
      </p:sp>
      <p:sp>
        <p:nvSpPr>
          <p:cNvPr id="29" name="Elipse 28"/>
          <p:cNvSpPr/>
          <p:nvPr/>
        </p:nvSpPr>
        <p:spPr>
          <a:xfrm>
            <a:off x="5722129" y="4435476"/>
            <a:ext cx="237226" cy="23722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0" name="Forma libre: forma 29"/>
          <p:cNvSpPr/>
          <p:nvPr/>
        </p:nvSpPr>
        <p:spPr>
          <a:xfrm>
            <a:off x="6006801" y="4791316"/>
            <a:ext cx="1365251" cy="948905"/>
          </a:xfrm>
          <a:custGeom>
            <a:avLst/>
            <a:gdLst>
              <a:gd name="connsiteX0" fmla="*/ 0 w 804282"/>
              <a:gd name="connsiteY0" fmla="*/ 0 h 948905"/>
              <a:gd name="connsiteX1" fmla="*/ 804282 w 804282"/>
              <a:gd name="connsiteY1" fmla="*/ 0 h 948905"/>
              <a:gd name="connsiteX2" fmla="*/ 804282 w 804282"/>
              <a:gd name="connsiteY2" fmla="*/ 948905 h 948905"/>
              <a:gd name="connsiteX3" fmla="*/ 0 w 804282"/>
              <a:gd name="connsiteY3" fmla="*/ 948905 h 948905"/>
              <a:gd name="connsiteX4" fmla="*/ 0 w 804282"/>
              <a:gd name="connsiteY4" fmla="*/ 0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82" h="948905">
                <a:moveTo>
                  <a:pt x="0" y="0"/>
                </a:moveTo>
                <a:lnTo>
                  <a:pt x="804282" y="0"/>
                </a:lnTo>
                <a:lnTo>
                  <a:pt x="804282" y="948905"/>
                </a:lnTo>
                <a:lnTo>
                  <a:pt x="0" y="94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ro-RO" sz="2000" b="1" kern="1200" smtClean="0"/>
              <a:t>Valerian</a:t>
            </a:r>
            <a:r>
              <a:rPr lang="ro-RO" sz="2000" b="1" kern="1200" smtClean="0"/>
              <a:t> </a:t>
            </a:r>
            <a:r>
              <a:rPr lang="ro-RO" sz="2000" b="1" kern="1200" smtClean="0"/>
              <a:t>(256-259)</a:t>
            </a:r>
            <a:endParaRPr lang="ro-RO" sz="2000" b="1" kern="1200"/>
          </a:p>
        </p:txBody>
      </p:sp>
      <p:sp>
        <p:nvSpPr>
          <p:cNvPr id="31" name="Elipse 30"/>
          <p:cNvSpPr/>
          <p:nvPr/>
        </p:nvSpPr>
        <p:spPr>
          <a:xfrm>
            <a:off x="6566039" y="4431441"/>
            <a:ext cx="237226" cy="23722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2" name="Forma libre: forma 31"/>
          <p:cNvSpPr/>
          <p:nvPr/>
        </p:nvSpPr>
        <p:spPr>
          <a:xfrm>
            <a:off x="6751618" y="3367958"/>
            <a:ext cx="1473551" cy="948905"/>
          </a:xfrm>
          <a:custGeom>
            <a:avLst/>
            <a:gdLst>
              <a:gd name="connsiteX0" fmla="*/ 0 w 804282"/>
              <a:gd name="connsiteY0" fmla="*/ 0 h 948905"/>
              <a:gd name="connsiteX1" fmla="*/ 804282 w 804282"/>
              <a:gd name="connsiteY1" fmla="*/ 0 h 948905"/>
              <a:gd name="connsiteX2" fmla="*/ 804282 w 804282"/>
              <a:gd name="connsiteY2" fmla="*/ 948905 h 948905"/>
              <a:gd name="connsiteX3" fmla="*/ 0 w 804282"/>
              <a:gd name="connsiteY3" fmla="*/ 948905 h 948905"/>
              <a:gd name="connsiteX4" fmla="*/ 0 w 804282"/>
              <a:gd name="connsiteY4" fmla="*/ 0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82" h="948905">
                <a:moveTo>
                  <a:pt x="0" y="0"/>
                </a:moveTo>
                <a:lnTo>
                  <a:pt x="804282" y="0"/>
                </a:lnTo>
                <a:lnTo>
                  <a:pt x="804282" y="948905"/>
                </a:lnTo>
                <a:lnTo>
                  <a:pt x="0" y="9489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ro-RO" sz="2000" b="1" kern="1200" smtClean="0"/>
              <a:t>Dioclețian</a:t>
            </a:r>
            <a:r>
              <a:rPr lang="ro-RO" sz="2000" b="1" kern="1200" smtClean="0"/>
              <a:t> </a:t>
            </a:r>
            <a:r>
              <a:rPr lang="ro-RO" sz="2000" b="1" kern="1200" smtClean="0"/>
              <a:t>(303-313)</a:t>
            </a:r>
            <a:endParaRPr lang="ro-RO" sz="2000" b="1" kern="1200"/>
          </a:p>
        </p:txBody>
      </p:sp>
      <p:sp>
        <p:nvSpPr>
          <p:cNvPr id="33" name="Elipse 32"/>
          <p:cNvSpPr/>
          <p:nvPr/>
        </p:nvSpPr>
        <p:spPr>
          <a:xfrm>
            <a:off x="7424794" y="4431441"/>
            <a:ext cx="237226" cy="23722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Globo: línea doblada doble 6"/>
          <p:cNvSpPr/>
          <p:nvPr/>
        </p:nvSpPr>
        <p:spPr>
          <a:xfrm>
            <a:off x="974784" y="2036449"/>
            <a:ext cx="6711352" cy="1323439"/>
          </a:xfrm>
          <a:prstGeom prst="borderCallout3">
            <a:avLst>
              <a:gd name="adj1" fmla="val 100227"/>
              <a:gd name="adj2" fmla="val 39610"/>
              <a:gd name="adj3" fmla="val 105442"/>
              <a:gd name="adj4" fmla="val 39503"/>
              <a:gd name="adj5" fmla="val 105215"/>
              <a:gd name="adj6" fmla="val 22022"/>
              <a:gd name="adj7" fmla="val 121437"/>
              <a:gd name="adj8" fmla="val 21873"/>
            </a:avLst>
          </a:prstGeom>
          <a:ln w="28575">
            <a:headEnd type="none" w="med" len="med"/>
            <a:tailEnd type="arrow"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ts val="600"/>
              </a:spcBef>
            </a:pPr>
            <a:r>
              <a:rPr lang="ro-RO" sz="2000" b="1" smtClean="0"/>
              <a:t>Pliniu </a:t>
            </a:r>
            <a:r>
              <a:rPr lang="ro-RO" sz="2000" b="1"/>
              <a:t>cel Tânăr a trimis să fie uciși toți creștinii și s-a consultat cu Traian despre aceasta. Răspunsul lui a fost că </a:t>
            </a:r>
            <a:r>
              <a:rPr lang="ro-RO" sz="2000" b="1"/>
              <a:t>dacă </a:t>
            </a:r>
            <a:r>
              <a:rPr lang="ro-RO" sz="2000" b="1" smtClean="0"/>
              <a:t>“</a:t>
            </a:r>
            <a:r>
              <a:rPr lang="ro-RO" sz="2000" b="1" smtClean="0"/>
              <a:t>retractează”și  </a:t>
            </a:r>
            <a:r>
              <a:rPr lang="ro-RO" sz="2000" b="1" smtClean="0"/>
              <a:t>«se </a:t>
            </a:r>
            <a:r>
              <a:rPr lang="ro-RO" sz="2000" b="1"/>
              <a:t>închină la </a:t>
            </a:r>
            <a:r>
              <a:rPr lang="ro-RO" sz="2000" b="1"/>
              <a:t>dumnezeii </a:t>
            </a:r>
            <a:r>
              <a:rPr lang="ro-RO" sz="2000" b="1" smtClean="0"/>
              <a:t>noștri</a:t>
            </a:r>
            <a:r>
              <a:rPr lang="ro-RO" sz="2000" b="1" smtClean="0"/>
              <a:t>», trebuie </a:t>
            </a:r>
            <a:r>
              <a:rPr lang="ro-RO" sz="2000" b="1"/>
              <a:t>să </a:t>
            </a:r>
            <a:r>
              <a:rPr lang="ro-RO" sz="2000" b="1"/>
              <a:t>fie </a:t>
            </a:r>
            <a:r>
              <a:rPr lang="ro-RO" sz="2000" b="1" smtClean="0"/>
              <a:t>eliberați</a:t>
            </a:r>
            <a:r>
              <a:rPr lang="ro-RO" sz="2000" b="1" smtClean="0"/>
              <a:t>. Cei </a:t>
            </a:r>
            <a:r>
              <a:rPr lang="ro-RO" sz="2000" b="1"/>
              <a:t>care persistau, în schimb, trebuiau pedepsiți</a:t>
            </a:r>
            <a:r>
              <a:rPr lang="ro-RO" sz="2000" b="1"/>
              <a:t>. </a:t>
            </a:r>
            <a:endParaRPr lang="ro-RO" sz="2000" b="1"/>
          </a:p>
        </p:txBody>
      </p:sp>
      <p:sp>
        <p:nvSpPr>
          <p:cNvPr id="8" name="Globo: línea doblada doble 7"/>
          <p:cNvSpPr/>
          <p:nvPr/>
        </p:nvSpPr>
        <p:spPr>
          <a:xfrm>
            <a:off x="172520" y="5426080"/>
            <a:ext cx="4572000" cy="1323439"/>
          </a:xfrm>
          <a:prstGeom prst="borderCallout3">
            <a:avLst>
              <a:gd name="adj1" fmla="val 499"/>
              <a:gd name="adj2" fmla="val 3931"/>
              <a:gd name="adj3" fmla="val -29484"/>
              <a:gd name="adj4" fmla="val 4088"/>
              <a:gd name="adj5" fmla="val -29060"/>
              <a:gd name="adj6" fmla="val 10125"/>
              <a:gd name="adj7" fmla="val -29133"/>
              <a:gd name="adj8" fmla="val 14686"/>
            </a:avLst>
          </a:prstGeom>
          <a:gradFill>
            <a:gsLst>
              <a:gs pos="0">
                <a:srgbClr val="C0C0C0"/>
              </a:gs>
              <a:gs pos="50000">
                <a:srgbClr val="ADADAD"/>
              </a:gs>
              <a:gs pos="100000">
                <a:srgbClr val="979797"/>
              </a:gs>
            </a:gsLst>
          </a:gradFill>
          <a:ln w="28575">
            <a:headEnd type="none" w="med" len="med"/>
            <a:tailEnd type="arrow" w="med" len="med"/>
          </a:ln>
        </p:spPr>
        <p:style>
          <a:lnRef idx="1">
            <a:schemeClr val="dk1"/>
          </a:lnRef>
          <a:fillRef idx="2">
            <a:schemeClr val="dk1"/>
          </a:fillRef>
          <a:effectRef idx="1">
            <a:schemeClr val="dk1"/>
          </a:effectRef>
          <a:fontRef idx="minor">
            <a:schemeClr val="dk1"/>
          </a:fontRef>
        </p:style>
        <p:txBody>
          <a:bodyPr>
            <a:spAutoFit/>
          </a:bodyPr>
          <a:lstStyle/>
          <a:p>
            <a:pPr>
              <a:spcBef>
                <a:spcPts val="600"/>
              </a:spcBef>
            </a:pPr>
            <a:r>
              <a:rPr lang="ro-RO" sz="2000" b="1"/>
              <a:t>În acest timp s-a dat o lege </a:t>
            </a:r>
            <a:r>
              <a:rPr lang="ro-RO" sz="2000" b="1"/>
              <a:t>care </a:t>
            </a:r>
            <a:r>
              <a:rPr lang="ro-RO" sz="2000" b="1" smtClean="0"/>
              <a:t>spunea</a:t>
            </a:r>
            <a:r>
              <a:rPr lang="ro-RO" sz="2000" b="1" smtClean="0"/>
              <a:t>: «Ca </a:t>
            </a:r>
            <a:r>
              <a:rPr lang="ro-RO" sz="2000" b="1"/>
              <a:t>niciun creștin odată adus înaintea </a:t>
            </a:r>
            <a:r>
              <a:rPr lang="ro-RO" sz="2000" b="1"/>
              <a:t>unui </a:t>
            </a:r>
            <a:r>
              <a:rPr lang="ro-RO" sz="2000" b="1" smtClean="0"/>
              <a:t>tribunal</a:t>
            </a:r>
            <a:r>
              <a:rPr lang="ro-RO" sz="2000" b="1" smtClean="0"/>
              <a:t>, să </a:t>
            </a:r>
            <a:r>
              <a:rPr lang="ro-RO" sz="2000" b="1"/>
              <a:t>nu rămână nepedepsit până nu renunță la </a:t>
            </a:r>
            <a:r>
              <a:rPr lang="ro-RO" sz="2000" b="1"/>
              <a:t>religia </a:t>
            </a:r>
            <a:r>
              <a:rPr lang="ro-RO" sz="2000" b="1" smtClean="0"/>
              <a:t>lui</a:t>
            </a:r>
            <a:r>
              <a:rPr lang="ro-RO" sz="2000" b="1" smtClean="0"/>
              <a:t>».</a:t>
            </a:r>
            <a:endParaRPr lang="ro-RO" sz="2000" b="1"/>
          </a:p>
        </p:txBody>
      </p:sp>
      <p:sp>
        <p:nvSpPr>
          <p:cNvPr id="9" name="Globo: línea doblada doble 8"/>
          <p:cNvSpPr/>
          <p:nvPr/>
        </p:nvSpPr>
        <p:spPr>
          <a:xfrm>
            <a:off x="4063042" y="652041"/>
            <a:ext cx="4711460" cy="1323439"/>
          </a:xfrm>
          <a:prstGeom prst="borderCallout3">
            <a:avLst>
              <a:gd name="adj1" fmla="val 100227"/>
              <a:gd name="adj2" fmla="val 85961"/>
              <a:gd name="adj3" fmla="val 214295"/>
              <a:gd name="adj4" fmla="val 86415"/>
              <a:gd name="adj5" fmla="val 213416"/>
              <a:gd name="adj6" fmla="val 3290"/>
              <a:gd name="adj7" fmla="val 230290"/>
              <a:gd name="adj8" fmla="val 3386"/>
            </a:avLst>
          </a:prstGeom>
          <a:ln w="28575">
            <a:headEnd type="none" w="med" len="med"/>
            <a:tailEnd type="arrow" w="med" len="med"/>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ts val="600"/>
              </a:spcBef>
            </a:pPr>
            <a:r>
              <a:rPr lang="ro-RO" sz="2000" b="1"/>
              <a:t>În timpul împărăției sale,Titus Flavius Clemens, a lăsat </a:t>
            </a:r>
            <a:r>
              <a:rPr lang="ro-RO" sz="2000" b="1"/>
              <a:t>scris</a:t>
            </a:r>
            <a:r>
              <a:rPr lang="ro-RO" sz="2000" b="1" smtClean="0"/>
              <a:t>:</a:t>
            </a:r>
            <a:r>
              <a:rPr lang="ro-RO" sz="2000" b="1" smtClean="0"/>
              <a:t> «Mulți </a:t>
            </a:r>
            <a:r>
              <a:rPr lang="ro-RO" sz="2000" b="1"/>
              <a:t>martiri sunt arși zilnic, spânzurați sau decapitați înaintea </a:t>
            </a:r>
            <a:r>
              <a:rPr lang="ro-RO" sz="2000" b="1"/>
              <a:t>ochilor </a:t>
            </a:r>
            <a:r>
              <a:rPr lang="ro-RO" sz="2000" b="1" smtClean="0"/>
              <a:t>noștri</a:t>
            </a:r>
            <a:r>
              <a:rPr lang="ro-RO" sz="2000" b="1" smtClean="0"/>
              <a:t>».</a:t>
            </a:r>
            <a:endParaRPr lang="ro-RO" sz="2000" b="1"/>
          </a:p>
        </p:txBody>
      </p:sp>
      <p:sp>
        <p:nvSpPr>
          <p:cNvPr id="10" name="Globo: línea doblada doble 9"/>
          <p:cNvSpPr/>
          <p:nvPr/>
        </p:nvSpPr>
        <p:spPr>
          <a:xfrm>
            <a:off x="4933895" y="5619540"/>
            <a:ext cx="3934060" cy="1015663"/>
          </a:xfrm>
          <a:prstGeom prst="borderCallout3">
            <a:avLst>
              <a:gd name="adj1" fmla="val -785"/>
              <a:gd name="adj2" fmla="val 73676"/>
              <a:gd name="adj3" fmla="val -33060"/>
              <a:gd name="adj4" fmla="val 100865"/>
              <a:gd name="adj5" fmla="val -176884"/>
              <a:gd name="adj6" fmla="val 100426"/>
              <a:gd name="adj7" fmla="val -177511"/>
              <a:gd name="adj8" fmla="val 83982"/>
            </a:avLst>
          </a:prstGeom>
          <a:ln w="28575">
            <a:headEnd type="none" w="med" len="med"/>
            <a:tailEnd type="arrow" w="med" len="med"/>
          </a:ln>
        </p:spPr>
        <p:style>
          <a:lnRef idx="1">
            <a:schemeClr val="accent5"/>
          </a:lnRef>
          <a:fillRef idx="2">
            <a:schemeClr val="accent5"/>
          </a:fillRef>
          <a:effectRef idx="1">
            <a:schemeClr val="accent5"/>
          </a:effectRef>
          <a:fontRef idx="minor">
            <a:schemeClr val="dk1"/>
          </a:fontRef>
        </p:style>
        <p:txBody>
          <a:bodyPr wrap="square" lIns="36000" rIns="36000">
            <a:spAutoFit/>
          </a:bodyPr>
          <a:lstStyle/>
          <a:p>
            <a:pPr>
              <a:spcBef>
                <a:spcPts val="600"/>
              </a:spcBef>
            </a:pPr>
            <a:r>
              <a:rPr lang="ro-RO" sz="2000" b="1"/>
              <a:t>A fost atât de gravă și atât de lungă această persecuție, încât a fost numită epoca </a:t>
            </a:r>
            <a:r>
              <a:rPr lang="ro-RO" sz="2000" b="1"/>
              <a:t>martirilor </a:t>
            </a:r>
            <a:r>
              <a:rPr lang="ro-RO" sz="2000" b="1" smtClean="0"/>
              <a:t>(</a:t>
            </a:r>
            <a:r>
              <a:rPr lang="ro-RO" sz="2000" b="1" smtClean="0"/>
              <a:t>Apoc</a:t>
            </a:r>
            <a:r>
              <a:rPr lang="ro-RO" sz="2000" b="1" smtClean="0"/>
              <a:t>. </a:t>
            </a:r>
            <a:r>
              <a:rPr lang="ro-RO" sz="2000" b="1" smtClean="0"/>
              <a:t>2:10)</a:t>
            </a:r>
            <a:endParaRPr lang="ro-RO" sz="2000" b="1"/>
          </a:p>
        </p:txBody>
      </p:sp>
      <p:cxnSp>
        <p:nvCxnSpPr>
          <p:cNvPr id="12" name="Conector recto de flecha 11"/>
          <p:cNvCxnSpPr>
            <a:cxnSpLocks/>
            <a:stCxn id="13" idx="0"/>
          </p:cNvCxnSpPr>
          <p:nvPr/>
        </p:nvCxnSpPr>
        <p:spPr>
          <a:xfrm flipH="1" flipV="1">
            <a:off x="773761" y="4183811"/>
            <a:ext cx="1" cy="251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Globo: línea doblada doble 5"/>
          <p:cNvSpPr/>
          <p:nvPr/>
        </p:nvSpPr>
        <p:spPr>
          <a:xfrm>
            <a:off x="369498" y="652041"/>
            <a:ext cx="3452004" cy="1323439"/>
          </a:xfrm>
          <a:prstGeom prst="borderCallout3">
            <a:avLst>
              <a:gd name="adj1" fmla="val 23846"/>
              <a:gd name="adj2" fmla="val -336"/>
              <a:gd name="adj3" fmla="val 23846"/>
              <a:gd name="adj4" fmla="val -5172"/>
              <a:gd name="adj5" fmla="val 181201"/>
              <a:gd name="adj6" fmla="val -4922"/>
              <a:gd name="adj7" fmla="val 223614"/>
              <a:gd name="adj8" fmla="val 4911"/>
            </a:avLst>
          </a:prstGeom>
          <a:ln w="28575">
            <a:headEnd type="none" w="med" len="med"/>
            <a:tailEnd type="arrow" w="med" len="med"/>
          </a:ln>
        </p:spPr>
        <p:style>
          <a:lnRef idx="1">
            <a:schemeClr val="accent2"/>
          </a:lnRef>
          <a:fillRef idx="2">
            <a:schemeClr val="accent2"/>
          </a:fillRef>
          <a:effectRef idx="1">
            <a:schemeClr val="accent2"/>
          </a:effectRef>
          <a:fontRef idx="minor">
            <a:schemeClr val="dk1"/>
          </a:fontRef>
        </p:style>
        <p:txBody>
          <a:bodyPr wrap="square">
            <a:spAutoFit/>
          </a:bodyPr>
          <a:lstStyle/>
          <a:p>
            <a:pPr>
              <a:spcBef>
                <a:spcPts val="600"/>
              </a:spcBef>
            </a:pPr>
            <a:r>
              <a:rPr lang="ro-RO" sz="2000" b="1"/>
              <a:t>Conform cu Tacit și Suetonius, Nero i-a acuzat pe </a:t>
            </a:r>
            <a:r>
              <a:rPr lang="ro-RO" sz="2000" b="1" smtClean="0"/>
              <a:t>creștini </a:t>
            </a:r>
            <a:r>
              <a:rPr lang="ro-RO" sz="2000" b="1"/>
              <a:t>de provocarea incendiului din Roma</a:t>
            </a:r>
            <a:r>
              <a:rPr lang="ro-RO" sz="2000" b="1"/>
              <a:t>. </a:t>
            </a:r>
            <a:endParaRPr lang="ro-RO" sz="2000" b="1"/>
          </a:p>
        </p:txBody>
      </p:sp>
      <p:cxnSp>
        <p:nvCxnSpPr>
          <p:cNvPr id="37" name="Conector recto de flecha 36"/>
          <p:cNvCxnSpPr>
            <a:cxnSpLocks/>
          </p:cNvCxnSpPr>
          <p:nvPr/>
        </p:nvCxnSpPr>
        <p:spPr>
          <a:xfrm flipH="1">
            <a:off x="1618259" y="4663032"/>
            <a:ext cx="2" cy="2486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Conector recto de flecha 38"/>
          <p:cNvCxnSpPr>
            <a:cxnSpLocks/>
          </p:cNvCxnSpPr>
          <p:nvPr/>
        </p:nvCxnSpPr>
        <p:spPr>
          <a:xfrm flipH="1" flipV="1">
            <a:off x="2462755" y="4179776"/>
            <a:ext cx="1" cy="251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Conector recto de flecha 39"/>
          <p:cNvCxnSpPr>
            <a:cxnSpLocks/>
          </p:cNvCxnSpPr>
          <p:nvPr/>
        </p:nvCxnSpPr>
        <p:spPr>
          <a:xfrm flipH="1" flipV="1">
            <a:off x="4151748" y="4199100"/>
            <a:ext cx="1" cy="251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Conector recto de flecha 40"/>
          <p:cNvCxnSpPr>
            <a:cxnSpLocks/>
          </p:cNvCxnSpPr>
          <p:nvPr/>
        </p:nvCxnSpPr>
        <p:spPr>
          <a:xfrm flipH="1" flipV="1">
            <a:off x="5840740" y="4179776"/>
            <a:ext cx="1" cy="251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Conector recto de flecha 41"/>
          <p:cNvCxnSpPr>
            <a:cxnSpLocks/>
          </p:cNvCxnSpPr>
          <p:nvPr/>
        </p:nvCxnSpPr>
        <p:spPr>
          <a:xfrm flipH="1" flipV="1">
            <a:off x="7543407" y="4198635"/>
            <a:ext cx="1" cy="251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Conector recto de flecha 42"/>
          <p:cNvCxnSpPr>
            <a:cxnSpLocks/>
          </p:cNvCxnSpPr>
          <p:nvPr/>
        </p:nvCxnSpPr>
        <p:spPr>
          <a:xfrm flipH="1">
            <a:off x="3321098" y="4658684"/>
            <a:ext cx="2" cy="2486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Conector recto de flecha 43"/>
          <p:cNvCxnSpPr>
            <a:cxnSpLocks/>
          </p:cNvCxnSpPr>
          <p:nvPr/>
        </p:nvCxnSpPr>
        <p:spPr>
          <a:xfrm flipH="1">
            <a:off x="5011554" y="4658684"/>
            <a:ext cx="2" cy="2486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Conector recto de flecha 44"/>
          <p:cNvCxnSpPr>
            <a:cxnSpLocks/>
          </p:cNvCxnSpPr>
          <p:nvPr/>
        </p:nvCxnSpPr>
        <p:spPr>
          <a:xfrm flipH="1">
            <a:off x="6689975" y="4670545"/>
            <a:ext cx="2" cy="2486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382231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 fill="hold"/>
                                        <p:tgtEl>
                                          <p:spTgt spid="13"/>
                                        </p:tgtEl>
                                        <p:attrNameLst>
                                          <p:attrName>ppt_w</p:attrName>
                                        </p:attrNameLst>
                                      </p:cBhvr>
                                      <p:tavLst>
                                        <p:tav tm="0">
                                          <p:val>
                                            <p:fltVal val="0"/>
                                          </p:val>
                                        </p:tav>
                                        <p:tav tm="100000">
                                          <p:val>
                                            <p:strVal val="#ppt_w"/>
                                          </p:val>
                                        </p:tav>
                                      </p:tavLst>
                                    </p:anim>
                                    <p:anim calcmode="lin" valueType="num">
                                      <p:cBhvr>
                                        <p:cTn id="17" dur="10" fill="hold"/>
                                        <p:tgtEl>
                                          <p:spTgt spid="13"/>
                                        </p:tgtEl>
                                        <p:attrNameLst>
                                          <p:attrName>ppt_h</p:attrName>
                                        </p:attrNameLst>
                                      </p:cBhvr>
                                      <p:tavLst>
                                        <p:tav tm="0">
                                          <p:val>
                                            <p:fltVal val="0"/>
                                          </p:val>
                                        </p:tav>
                                        <p:tav tm="100000">
                                          <p:val>
                                            <p:strVal val="#ppt_h"/>
                                          </p:val>
                                        </p:tav>
                                      </p:tavLst>
                                    </p:anim>
                                    <p:animEffect transition="in" filter="fade">
                                      <p:cBhvr>
                                        <p:cTn id="18" dur="10"/>
                                        <p:tgtEl>
                                          <p:spTgt spid="13"/>
                                        </p:tgtEl>
                                      </p:cBhvr>
                                    </p:animEffect>
                                  </p:childTnLst>
                                </p:cTn>
                              </p:par>
                            </p:childTnLst>
                          </p:cTn>
                        </p:par>
                        <p:par>
                          <p:cTn id="19" fill="hold">
                            <p:stCondLst>
                              <p:cond delay="10"/>
                            </p:stCondLst>
                            <p:childTnLst>
                              <p:par>
                                <p:cTn id="20" presetID="17"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 fill="hold"/>
                                        <p:tgtEl>
                                          <p:spTgt spid="12"/>
                                        </p:tgtEl>
                                        <p:attrNameLst>
                                          <p:attrName>ppt_x</p:attrName>
                                        </p:attrNameLst>
                                      </p:cBhvr>
                                      <p:tavLst>
                                        <p:tav tm="0">
                                          <p:val>
                                            <p:strVal val="#ppt_x"/>
                                          </p:val>
                                        </p:tav>
                                        <p:tav tm="100000">
                                          <p:val>
                                            <p:strVal val="#ppt_x"/>
                                          </p:val>
                                        </p:tav>
                                      </p:tavLst>
                                    </p:anim>
                                    <p:anim calcmode="lin" valueType="num">
                                      <p:cBhvr>
                                        <p:cTn id="23" dur="10" fill="hold"/>
                                        <p:tgtEl>
                                          <p:spTgt spid="12"/>
                                        </p:tgtEl>
                                        <p:attrNameLst>
                                          <p:attrName>ppt_y</p:attrName>
                                        </p:attrNameLst>
                                      </p:cBhvr>
                                      <p:tavLst>
                                        <p:tav tm="0">
                                          <p:val>
                                            <p:strVal val="#ppt_y+#ppt_h/2"/>
                                          </p:val>
                                        </p:tav>
                                        <p:tav tm="100000">
                                          <p:val>
                                            <p:strVal val="#ppt_y"/>
                                          </p:val>
                                        </p:tav>
                                      </p:tavLst>
                                    </p:anim>
                                    <p:anim calcmode="lin" valueType="num">
                                      <p:cBhvr>
                                        <p:cTn id="24" dur="10" fill="hold"/>
                                        <p:tgtEl>
                                          <p:spTgt spid="12"/>
                                        </p:tgtEl>
                                        <p:attrNameLst>
                                          <p:attrName>ppt_w</p:attrName>
                                        </p:attrNameLst>
                                      </p:cBhvr>
                                      <p:tavLst>
                                        <p:tav tm="0">
                                          <p:val>
                                            <p:strVal val="#ppt_w"/>
                                          </p:val>
                                        </p:tav>
                                        <p:tav tm="100000">
                                          <p:val>
                                            <p:strVal val="#ppt_w"/>
                                          </p:val>
                                        </p:tav>
                                      </p:tavLst>
                                    </p:anim>
                                    <p:anim calcmode="lin" valueType="num">
                                      <p:cBhvr>
                                        <p:cTn id="25" dur="1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20"/>
                            </p:stCondLst>
                            <p:childTnLst>
                              <p:par>
                                <p:cTn id="27" presetID="14"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 fill="hold"/>
                                        <p:tgtEl>
                                          <p:spTgt spid="16"/>
                                        </p:tgtEl>
                                        <p:attrNameLst>
                                          <p:attrName>ppt_w</p:attrName>
                                        </p:attrNameLst>
                                      </p:cBhvr>
                                      <p:tavLst>
                                        <p:tav tm="0">
                                          <p:val>
                                            <p:fltVal val="0"/>
                                          </p:val>
                                        </p:tav>
                                        <p:tav tm="100000">
                                          <p:val>
                                            <p:strVal val="#ppt_w"/>
                                          </p:val>
                                        </p:tav>
                                      </p:tavLst>
                                    </p:anim>
                                    <p:anim calcmode="lin" valueType="num">
                                      <p:cBhvr>
                                        <p:cTn id="40" dur="10" fill="hold"/>
                                        <p:tgtEl>
                                          <p:spTgt spid="16"/>
                                        </p:tgtEl>
                                        <p:attrNameLst>
                                          <p:attrName>ppt_h</p:attrName>
                                        </p:attrNameLst>
                                      </p:cBhvr>
                                      <p:tavLst>
                                        <p:tav tm="0">
                                          <p:val>
                                            <p:fltVal val="0"/>
                                          </p:val>
                                        </p:tav>
                                        <p:tav tm="100000">
                                          <p:val>
                                            <p:strVal val="#ppt_h"/>
                                          </p:val>
                                        </p:tav>
                                      </p:tavLst>
                                    </p:anim>
                                    <p:animEffect transition="in" filter="fade">
                                      <p:cBhvr>
                                        <p:cTn id="41" dur="10"/>
                                        <p:tgtEl>
                                          <p:spTgt spid="16"/>
                                        </p:tgtEl>
                                      </p:cBhvr>
                                    </p:animEffect>
                                  </p:childTnLst>
                                </p:cTn>
                              </p:par>
                            </p:childTnLst>
                          </p:cTn>
                        </p:par>
                        <p:par>
                          <p:cTn id="42" fill="hold">
                            <p:stCondLst>
                              <p:cond delay="10"/>
                            </p:stCondLst>
                            <p:childTnLst>
                              <p:par>
                                <p:cTn id="43" presetID="17" presetClass="entr" presetSubtype="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10" fill="hold"/>
                                        <p:tgtEl>
                                          <p:spTgt spid="37"/>
                                        </p:tgtEl>
                                        <p:attrNameLst>
                                          <p:attrName>ppt_x</p:attrName>
                                        </p:attrNameLst>
                                      </p:cBhvr>
                                      <p:tavLst>
                                        <p:tav tm="0">
                                          <p:val>
                                            <p:strVal val="#ppt_x"/>
                                          </p:val>
                                        </p:tav>
                                        <p:tav tm="100000">
                                          <p:val>
                                            <p:strVal val="#ppt_x"/>
                                          </p:val>
                                        </p:tav>
                                      </p:tavLst>
                                    </p:anim>
                                    <p:anim calcmode="lin" valueType="num">
                                      <p:cBhvr>
                                        <p:cTn id="46" dur="10" fill="hold"/>
                                        <p:tgtEl>
                                          <p:spTgt spid="37"/>
                                        </p:tgtEl>
                                        <p:attrNameLst>
                                          <p:attrName>ppt_y</p:attrName>
                                        </p:attrNameLst>
                                      </p:cBhvr>
                                      <p:tavLst>
                                        <p:tav tm="0">
                                          <p:val>
                                            <p:strVal val="#ppt_y-#ppt_h/2"/>
                                          </p:val>
                                        </p:tav>
                                        <p:tav tm="100000">
                                          <p:val>
                                            <p:strVal val="#ppt_y"/>
                                          </p:val>
                                        </p:tav>
                                      </p:tavLst>
                                    </p:anim>
                                    <p:anim calcmode="lin" valueType="num">
                                      <p:cBhvr>
                                        <p:cTn id="47" dur="10" fill="hold"/>
                                        <p:tgtEl>
                                          <p:spTgt spid="37"/>
                                        </p:tgtEl>
                                        <p:attrNameLst>
                                          <p:attrName>ppt_w</p:attrName>
                                        </p:attrNameLst>
                                      </p:cBhvr>
                                      <p:tavLst>
                                        <p:tav tm="0">
                                          <p:val>
                                            <p:strVal val="#ppt_w"/>
                                          </p:val>
                                        </p:tav>
                                        <p:tav tm="100000">
                                          <p:val>
                                            <p:strVal val="#ppt_w"/>
                                          </p:val>
                                        </p:tav>
                                      </p:tavLst>
                                    </p:anim>
                                    <p:anim calcmode="lin" valueType="num">
                                      <p:cBhvr>
                                        <p:cTn id="48" dur="10" fill="hold"/>
                                        <p:tgtEl>
                                          <p:spTgt spid="37"/>
                                        </p:tgtEl>
                                        <p:attrNameLst>
                                          <p:attrName>ppt_h</p:attrName>
                                        </p:attrNameLst>
                                      </p:cBhvr>
                                      <p:tavLst>
                                        <p:tav tm="0">
                                          <p:val>
                                            <p:fltVal val="0"/>
                                          </p:val>
                                        </p:tav>
                                        <p:tav tm="100000">
                                          <p:val>
                                            <p:strVal val="#ppt_h"/>
                                          </p:val>
                                        </p:tav>
                                      </p:tavLst>
                                    </p:anim>
                                  </p:childTnLst>
                                </p:cTn>
                              </p:par>
                            </p:childTnLst>
                          </p:cTn>
                        </p:par>
                        <p:par>
                          <p:cTn id="49" fill="hold">
                            <p:stCondLst>
                              <p:cond delay="20"/>
                            </p:stCondLst>
                            <p:childTnLst>
                              <p:par>
                                <p:cTn id="50" presetID="14" presetClass="entr" presetSubtype="1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25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 fill="hold"/>
                                        <p:tgtEl>
                                          <p:spTgt spid="19"/>
                                        </p:tgtEl>
                                        <p:attrNameLst>
                                          <p:attrName>ppt_w</p:attrName>
                                        </p:attrNameLst>
                                      </p:cBhvr>
                                      <p:tavLst>
                                        <p:tav tm="0">
                                          <p:val>
                                            <p:fltVal val="0"/>
                                          </p:val>
                                        </p:tav>
                                        <p:tav tm="100000">
                                          <p:val>
                                            <p:strVal val="#ppt_w"/>
                                          </p:val>
                                        </p:tav>
                                      </p:tavLst>
                                    </p:anim>
                                    <p:anim calcmode="lin" valueType="num">
                                      <p:cBhvr>
                                        <p:cTn id="63" dur="10" fill="hold"/>
                                        <p:tgtEl>
                                          <p:spTgt spid="19"/>
                                        </p:tgtEl>
                                        <p:attrNameLst>
                                          <p:attrName>ppt_h</p:attrName>
                                        </p:attrNameLst>
                                      </p:cBhvr>
                                      <p:tavLst>
                                        <p:tav tm="0">
                                          <p:val>
                                            <p:fltVal val="0"/>
                                          </p:val>
                                        </p:tav>
                                        <p:tav tm="100000">
                                          <p:val>
                                            <p:strVal val="#ppt_h"/>
                                          </p:val>
                                        </p:tav>
                                      </p:tavLst>
                                    </p:anim>
                                    <p:animEffect transition="in" filter="fade">
                                      <p:cBhvr>
                                        <p:cTn id="64" dur="10"/>
                                        <p:tgtEl>
                                          <p:spTgt spid="19"/>
                                        </p:tgtEl>
                                      </p:cBhvr>
                                    </p:animEffect>
                                  </p:childTnLst>
                                </p:cTn>
                              </p:par>
                            </p:childTnLst>
                          </p:cTn>
                        </p:par>
                        <p:par>
                          <p:cTn id="65" fill="hold">
                            <p:stCondLst>
                              <p:cond delay="10"/>
                            </p:stCondLst>
                            <p:childTnLst>
                              <p:par>
                                <p:cTn id="66" presetID="17" presetClass="entr" presetSubtype="4"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p:cTn id="68" dur="10" fill="hold"/>
                                        <p:tgtEl>
                                          <p:spTgt spid="39"/>
                                        </p:tgtEl>
                                        <p:attrNameLst>
                                          <p:attrName>ppt_x</p:attrName>
                                        </p:attrNameLst>
                                      </p:cBhvr>
                                      <p:tavLst>
                                        <p:tav tm="0">
                                          <p:val>
                                            <p:strVal val="#ppt_x"/>
                                          </p:val>
                                        </p:tav>
                                        <p:tav tm="100000">
                                          <p:val>
                                            <p:strVal val="#ppt_x"/>
                                          </p:val>
                                        </p:tav>
                                      </p:tavLst>
                                    </p:anim>
                                    <p:anim calcmode="lin" valueType="num">
                                      <p:cBhvr>
                                        <p:cTn id="69" dur="10" fill="hold"/>
                                        <p:tgtEl>
                                          <p:spTgt spid="39"/>
                                        </p:tgtEl>
                                        <p:attrNameLst>
                                          <p:attrName>ppt_y</p:attrName>
                                        </p:attrNameLst>
                                      </p:cBhvr>
                                      <p:tavLst>
                                        <p:tav tm="0">
                                          <p:val>
                                            <p:strVal val="#ppt_y+#ppt_h/2"/>
                                          </p:val>
                                        </p:tav>
                                        <p:tav tm="100000">
                                          <p:val>
                                            <p:strVal val="#ppt_y"/>
                                          </p:val>
                                        </p:tav>
                                      </p:tavLst>
                                    </p:anim>
                                    <p:anim calcmode="lin" valueType="num">
                                      <p:cBhvr>
                                        <p:cTn id="70" dur="10" fill="hold"/>
                                        <p:tgtEl>
                                          <p:spTgt spid="39"/>
                                        </p:tgtEl>
                                        <p:attrNameLst>
                                          <p:attrName>ppt_w</p:attrName>
                                        </p:attrNameLst>
                                      </p:cBhvr>
                                      <p:tavLst>
                                        <p:tav tm="0">
                                          <p:val>
                                            <p:strVal val="#ppt_w"/>
                                          </p:val>
                                        </p:tav>
                                        <p:tav tm="100000">
                                          <p:val>
                                            <p:strVal val="#ppt_w"/>
                                          </p:val>
                                        </p:tav>
                                      </p:tavLst>
                                    </p:anim>
                                    <p:anim calcmode="lin" valueType="num">
                                      <p:cBhvr>
                                        <p:cTn id="71" dur="10" fill="hold"/>
                                        <p:tgtEl>
                                          <p:spTgt spid="39"/>
                                        </p:tgtEl>
                                        <p:attrNameLst>
                                          <p:attrName>ppt_h</p:attrName>
                                        </p:attrNameLst>
                                      </p:cBhvr>
                                      <p:tavLst>
                                        <p:tav tm="0">
                                          <p:val>
                                            <p:fltVal val="0"/>
                                          </p:val>
                                        </p:tav>
                                        <p:tav tm="100000">
                                          <p:val>
                                            <p:strVal val="#ppt_h"/>
                                          </p:val>
                                        </p:tav>
                                      </p:tavLst>
                                    </p:anim>
                                  </p:childTnLst>
                                </p:cTn>
                              </p:par>
                            </p:childTnLst>
                          </p:cTn>
                        </p:par>
                        <p:par>
                          <p:cTn id="72" fill="hold">
                            <p:stCondLst>
                              <p:cond delay="20"/>
                            </p:stCondLst>
                            <p:childTnLst>
                              <p:par>
                                <p:cTn id="73" presetID="14" presetClass="entr" presetSubtype="1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randombar(horizontal)">
                                      <p:cBhvr>
                                        <p:cTn id="75" dur="25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10" fill="hold"/>
                                        <p:tgtEl>
                                          <p:spTgt spid="23"/>
                                        </p:tgtEl>
                                        <p:attrNameLst>
                                          <p:attrName>ppt_w</p:attrName>
                                        </p:attrNameLst>
                                      </p:cBhvr>
                                      <p:tavLst>
                                        <p:tav tm="0">
                                          <p:val>
                                            <p:fltVal val="0"/>
                                          </p:val>
                                        </p:tav>
                                        <p:tav tm="100000">
                                          <p:val>
                                            <p:strVal val="#ppt_w"/>
                                          </p:val>
                                        </p:tav>
                                      </p:tavLst>
                                    </p:anim>
                                    <p:anim calcmode="lin" valueType="num">
                                      <p:cBhvr>
                                        <p:cTn id="86" dur="10" fill="hold"/>
                                        <p:tgtEl>
                                          <p:spTgt spid="23"/>
                                        </p:tgtEl>
                                        <p:attrNameLst>
                                          <p:attrName>ppt_h</p:attrName>
                                        </p:attrNameLst>
                                      </p:cBhvr>
                                      <p:tavLst>
                                        <p:tav tm="0">
                                          <p:val>
                                            <p:fltVal val="0"/>
                                          </p:val>
                                        </p:tav>
                                        <p:tav tm="100000">
                                          <p:val>
                                            <p:strVal val="#ppt_h"/>
                                          </p:val>
                                        </p:tav>
                                      </p:tavLst>
                                    </p:anim>
                                    <p:animEffect transition="in" filter="fade">
                                      <p:cBhvr>
                                        <p:cTn id="87" dur="10"/>
                                        <p:tgtEl>
                                          <p:spTgt spid="23"/>
                                        </p:tgtEl>
                                      </p:cBhvr>
                                    </p:animEffect>
                                  </p:childTnLst>
                                </p:cTn>
                              </p:par>
                            </p:childTnLst>
                          </p:cTn>
                        </p:par>
                        <p:par>
                          <p:cTn id="88" fill="hold">
                            <p:stCondLst>
                              <p:cond delay="10"/>
                            </p:stCondLst>
                            <p:childTnLst>
                              <p:par>
                                <p:cTn id="89" presetID="17" presetClass="entr" presetSubtype="1"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10" fill="hold"/>
                                        <p:tgtEl>
                                          <p:spTgt spid="43"/>
                                        </p:tgtEl>
                                        <p:attrNameLst>
                                          <p:attrName>ppt_x</p:attrName>
                                        </p:attrNameLst>
                                      </p:cBhvr>
                                      <p:tavLst>
                                        <p:tav tm="0">
                                          <p:val>
                                            <p:strVal val="#ppt_x"/>
                                          </p:val>
                                        </p:tav>
                                        <p:tav tm="100000">
                                          <p:val>
                                            <p:strVal val="#ppt_x"/>
                                          </p:val>
                                        </p:tav>
                                      </p:tavLst>
                                    </p:anim>
                                    <p:anim calcmode="lin" valueType="num">
                                      <p:cBhvr>
                                        <p:cTn id="92" dur="10" fill="hold"/>
                                        <p:tgtEl>
                                          <p:spTgt spid="43"/>
                                        </p:tgtEl>
                                        <p:attrNameLst>
                                          <p:attrName>ppt_y</p:attrName>
                                        </p:attrNameLst>
                                      </p:cBhvr>
                                      <p:tavLst>
                                        <p:tav tm="0">
                                          <p:val>
                                            <p:strVal val="#ppt_y-#ppt_h/2"/>
                                          </p:val>
                                        </p:tav>
                                        <p:tav tm="100000">
                                          <p:val>
                                            <p:strVal val="#ppt_y"/>
                                          </p:val>
                                        </p:tav>
                                      </p:tavLst>
                                    </p:anim>
                                    <p:anim calcmode="lin" valueType="num">
                                      <p:cBhvr>
                                        <p:cTn id="93" dur="10" fill="hold"/>
                                        <p:tgtEl>
                                          <p:spTgt spid="43"/>
                                        </p:tgtEl>
                                        <p:attrNameLst>
                                          <p:attrName>ppt_w</p:attrName>
                                        </p:attrNameLst>
                                      </p:cBhvr>
                                      <p:tavLst>
                                        <p:tav tm="0">
                                          <p:val>
                                            <p:strVal val="#ppt_w"/>
                                          </p:val>
                                        </p:tav>
                                        <p:tav tm="100000">
                                          <p:val>
                                            <p:strVal val="#ppt_w"/>
                                          </p:val>
                                        </p:tav>
                                      </p:tavLst>
                                    </p:anim>
                                    <p:anim calcmode="lin" valueType="num">
                                      <p:cBhvr>
                                        <p:cTn id="94" dur="10" fill="hold"/>
                                        <p:tgtEl>
                                          <p:spTgt spid="43"/>
                                        </p:tgtEl>
                                        <p:attrNameLst>
                                          <p:attrName>ppt_h</p:attrName>
                                        </p:attrNameLst>
                                      </p:cBhvr>
                                      <p:tavLst>
                                        <p:tav tm="0">
                                          <p:val>
                                            <p:fltVal val="0"/>
                                          </p:val>
                                        </p:tav>
                                        <p:tav tm="100000">
                                          <p:val>
                                            <p:strVal val="#ppt_h"/>
                                          </p:val>
                                        </p:tav>
                                      </p:tavLst>
                                    </p:anim>
                                  </p:childTnLst>
                                </p:cTn>
                              </p:par>
                            </p:childTnLst>
                          </p:cTn>
                        </p:par>
                        <p:par>
                          <p:cTn id="95" fill="hold">
                            <p:stCondLst>
                              <p:cond delay="20"/>
                            </p:stCondLst>
                            <p:childTnLst>
                              <p:par>
                                <p:cTn id="96" presetID="14" presetClass="entr" presetSubtype="1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randombar(horizontal)">
                                      <p:cBhvr>
                                        <p:cTn id="98" dur="25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10" fill="hold"/>
                                        <p:tgtEl>
                                          <p:spTgt spid="25"/>
                                        </p:tgtEl>
                                        <p:attrNameLst>
                                          <p:attrName>ppt_w</p:attrName>
                                        </p:attrNameLst>
                                      </p:cBhvr>
                                      <p:tavLst>
                                        <p:tav tm="0">
                                          <p:val>
                                            <p:fltVal val="0"/>
                                          </p:val>
                                        </p:tav>
                                        <p:tav tm="100000">
                                          <p:val>
                                            <p:strVal val="#ppt_w"/>
                                          </p:val>
                                        </p:tav>
                                      </p:tavLst>
                                    </p:anim>
                                    <p:anim calcmode="lin" valueType="num">
                                      <p:cBhvr>
                                        <p:cTn id="104" dur="10" fill="hold"/>
                                        <p:tgtEl>
                                          <p:spTgt spid="25"/>
                                        </p:tgtEl>
                                        <p:attrNameLst>
                                          <p:attrName>ppt_h</p:attrName>
                                        </p:attrNameLst>
                                      </p:cBhvr>
                                      <p:tavLst>
                                        <p:tav tm="0">
                                          <p:val>
                                            <p:fltVal val="0"/>
                                          </p:val>
                                        </p:tav>
                                        <p:tav tm="100000">
                                          <p:val>
                                            <p:strVal val="#ppt_h"/>
                                          </p:val>
                                        </p:tav>
                                      </p:tavLst>
                                    </p:anim>
                                    <p:animEffect transition="in" filter="fade">
                                      <p:cBhvr>
                                        <p:cTn id="105" dur="10"/>
                                        <p:tgtEl>
                                          <p:spTgt spid="25"/>
                                        </p:tgtEl>
                                      </p:cBhvr>
                                    </p:animEffect>
                                  </p:childTnLst>
                                </p:cTn>
                              </p:par>
                            </p:childTnLst>
                          </p:cTn>
                        </p:par>
                        <p:par>
                          <p:cTn id="106" fill="hold">
                            <p:stCondLst>
                              <p:cond delay="10"/>
                            </p:stCondLst>
                            <p:childTnLst>
                              <p:par>
                                <p:cTn id="107" presetID="17" presetClass="entr" presetSubtype="4" fill="hold" nodeType="after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p:cTn id="109" dur="10" fill="hold"/>
                                        <p:tgtEl>
                                          <p:spTgt spid="40"/>
                                        </p:tgtEl>
                                        <p:attrNameLst>
                                          <p:attrName>ppt_x</p:attrName>
                                        </p:attrNameLst>
                                      </p:cBhvr>
                                      <p:tavLst>
                                        <p:tav tm="0">
                                          <p:val>
                                            <p:strVal val="#ppt_x"/>
                                          </p:val>
                                        </p:tav>
                                        <p:tav tm="100000">
                                          <p:val>
                                            <p:strVal val="#ppt_x"/>
                                          </p:val>
                                        </p:tav>
                                      </p:tavLst>
                                    </p:anim>
                                    <p:anim calcmode="lin" valueType="num">
                                      <p:cBhvr>
                                        <p:cTn id="110" dur="10" fill="hold"/>
                                        <p:tgtEl>
                                          <p:spTgt spid="40"/>
                                        </p:tgtEl>
                                        <p:attrNameLst>
                                          <p:attrName>ppt_y</p:attrName>
                                        </p:attrNameLst>
                                      </p:cBhvr>
                                      <p:tavLst>
                                        <p:tav tm="0">
                                          <p:val>
                                            <p:strVal val="#ppt_y+#ppt_h/2"/>
                                          </p:val>
                                        </p:tav>
                                        <p:tav tm="100000">
                                          <p:val>
                                            <p:strVal val="#ppt_y"/>
                                          </p:val>
                                        </p:tav>
                                      </p:tavLst>
                                    </p:anim>
                                    <p:anim calcmode="lin" valueType="num">
                                      <p:cBhvr>
                                        <p:cTn id="111" dur="10" fill="hold"/>
                                        <p:tgtEl>
                                          <p:spTgt spid="40"/>
                                        </p:tgtEl>
                                        <p:attrNameLst>
                                          <p:attrName>ppt_w</p:attrName>
                                        </p:attrNameLst>
                                      </p:cBhvr>
                                      <p:tavLst>
                                        <p:tav tm="0">
                                          <p:val>
                                            <p:strVal val="#ppt_w"/>
                                          </p:val>
                                        </p:tav>
                                        <p:tav tm="100000">
                                          <p:val>
                                            <p:strVal val="#ppt_w"/>
                                          </p:val>
                                        </p:tav>
                                      </p:tavLst>
                                    </p:anim>
                                    <p:anim calcmode="lin" valueType="num">
                                      <p:cBhvr>
                                        <p:cTn id="112" dur="10" fill="hold"/>
                                        <p:tgtEl>
                                          <p:spTgt spid="40"/>
                                        </p:tgtEl>
                                        <p:attrNameLst>
                                          <p:attrName>ppt_h</p:attrName>
                                        </p:attrNameLst>
                                      </p:cBhvr>
                                      <p:tavLst>
                                        <p:tav tm="0">
                                          <p:val>
                                            <p:fltVal val="0"/>
                                          </p:val>
                                        </p:tav>
                                        <p:tav tm="100000">
                                          <p:val>
                                            <p:strVal val="#ppt_h"/>
                                          </p:val>
                                        </p:tav>
                                      </p:tavLst>
                                    </p:anim>
                                  </p:childTnLst>
                                </p:cTn>
                              </p:par>
                            </p:childTnLst>
                          </p:cTn>
                        </p:par>
                        <p:par>
                          <p:cTn id="113" fill="hold">
                            <p:stCondLst>
                              <p:cond delay="20"/>
                            </p:stCondLst>
                            <p:childTnLst>
                              <p:par>
                                <p:cTn id="114" presetID="14" presetClass="entr" presetSubtype="10"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randombar(horizontal)">
                                      <p:cBhvr>
                                        <p:cTn id="116" dur="25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wipe(up)">
                                      <p:cBhvr>
                                        <p:cTn id="121" dur="500"/>
                                        <p:tgtEl>
                                          <p:spTgt spid="9"/>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27"/>
                                        </p:tgtEl>
                                        <p:attrNameLst>
                                          <p:attrName>style.visibility</p:attrName>
                                        </p:attrNameLst>
                                      </p:cBhvr>
                                      <p:to>
                                        <p:strVal val="visible"/>
                                      </p:to>
                                    </p:set>
                                    <p:anim calcmode="lin" valueType="num">
                                      <p:cBhvr>
                                        <p:cTn id="126" dur="10" fill="hold"/>
                                        <p:tgtEl>
                                          <p:spTgt spid="27"/>
                                        </p:tgtEl>
                                        <p:attrNameLst>
                                          <p:attrName>ppt_w</p:attrName>
                                        </p:attrNameLst>
                                      </p:cBhvr>
                                      <p:tavLst>
                                        <p:tav tm="0">
                                          <p:val>
                                            <p:fltVal val="0"/>
                                          </p:val>
                                        </p:tav>
                                        <p:tav tm="100000">
                                          <p:val>
                                            <p:strVal val="#ppt_w"/>
                                          </p:val>
                                        </p:tav>
                                      </p:tavLst>
                                    </p:anim>
                                    <p:anim calcmode="lin" valueType="num">
                                      <p:cBhvr>
                                        <p:cTn id="127" dur="10" fill="hold"/>
                                        <p:tgtEl>
                                          <p:spTgt spid="27"/>
                                        </p:tgtEl>
                                        <p:attrNameLst>
                                          <p:attrName>ppt_h</p:attrName>
                                        </p:attrNameLst>
                                      </p:cBhvr>
                                      <p:tavLst>
                                        <p:tav tm="0">
                                          <p:val>
                                            <p:fltVal val="0"/>
                                          </p:val>
                                        </p:tav>
                                        <p:tav tm="100000">
                                          <p:val>
                                            <p:strVal val="#ppt_h"/>
                                          </p:val>
                                        </p:tav>
                                      </p:tavLst>
                                    </p:anim>
                                    <p:animEffect transition="in" filter="fade">
                                      <p:cBhvr>
                                        <p:cTn id="128" dur="10"/>
                                        <p:tgtEl>
                                          <p:spTgt spid="27"/>
                                        </p:tgtEl>
                                      </p:cBhvr>
                                    </p:animEffect>
                                  </p:childTnLst>
                                </p:cTn>
                              </p:par>
                            </p:childTnLst>
                          </p:cTn>
                        </p:par>
                        <p:par>
                          <p:cTn id="129" fill="hold">
                            <p:stCondLst>
                              <p:cond delay="10"/>
                            </p:stCondLst>
                            <p:childTnLst>
                              <p:par>
                                <p:cTn id="130" presetID="17" presetClass="entr" presetSubtype="1" fill="hold"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10" fill="hold"/>
                                        <p:tgtEl>
                                          <p:spTgt spid="44"/>
                                        </p:tgtEl>
                                        <p:attrNameLst>
                                          <p:attrName>ppt_x</p:attrName>
                                        </p:attrNameLst>
                                      </p:cBhvr>
                                      <p:tavLst>
                                        <p:tav tm="0">
                                          <p:val>
                                            <p:strVal val="#ppt_x"/>
                                          </p:val>
                                        </p:tav>
                                        <p:tav tm="100000">
                                          <p:val>
                                            <p:strVal val="#ppt_x"/>
                                          </p:val>
                                        </p:tav>
                                      </p:tavLst>
                                    </p:anim>
                                    <p:anim calcmode="lin" valueType="num">
                                      <p:cBhvr>
                                        <p:cTn id="133" dur="10" fill="hold"/>
                                        <p:tgtEl>
                                          <p:spTgt spid="44"/>
                                        </p:tgtEl>
                                        <p:attrNameLst>
                                          <p:attrName>ppt_y</p:attrName>
                                        </p:attrNameLst>
                                      </p:cBhvr>
                                      <p:tavLst>
                                        <p:tav tm="0">
                                          <p:val>
                                            <p:strVal val="#ppt_y-#ppt_h/2"/>
                                          </p:val>
                                        </p:tav>
                                        <p:tav tm="100000">
                                          <p:val>
                                            <p:strVal val="#ppt_y"/>
                                          </p:val>
                                        </p:tav>
                                      </p:tavLst>
                                    </p:anim>
                                    <p:anim calcmode="lin" valueType="num">
                                      <p:cBhvr>
                                        <p:cTn id="134" dur="10" fill="hold"/>
                                        <p:tgtEl>
                                          <p:spTgt spid="44"/>
                                        </p:tgtEl>
                                        <p:attrNameLst>
                                          <p:attrName>ppt_w</p:attrName>
                                        </p:attrNameLst>
                                      </p:cBhvr>
                                      <p:tavLst>
                                        <p:tav tm="0">
                                          <p:val>
                                            <p:strVal val="#ppt_w"/>
                                          </p:val>
                                        </p:tav>
                                        <p:tav tm="100000">
                                          <p:val>
                                            <p:strVal val="#ppt_w"/>
                                          </p:val>
                                        </p:tav>
                                      </p:tavLst>
                                    </p:anim>
                                    <p:anim calcmode="lin" valueType="num">
                                      <p:cBhvr>
                                        <p:cTn id="135" dur="10" fill="hold"/>
                                        <p:tgtEl>
                                          <p:spTgt spid="44"/>
                                        </p:tgtEl>
                                        <p:attrNameLst>
                                          <p:attrName>ppt_h</p:attrName>
                                        </p:attrNameLst>
                                      </p:cBhvr>
                                      <p:tavLst>
                                        <p:tav tm="0">
                                          <p:val>
                                            <p:fltVal val="0"/>
                                          </p:val>
                                        </p:tav>
                                        <p:tav tm="100000">
                                          <p:val>
                                            <p:strVal val="#ppt_h"/>
                                          </p:val>
                                        </p:tav>
                                      </p:tavLst>
                                    </p:anim>
                                  </p:childTnLst>
                                </p:cTn>
                              </p:par>
                            </p:childTnLst>
                          </p:cTn>
                        </p:par>
                        <p:par>
                          <p:cTn id="136" fill="hold">
                            <p:stCondLst>
                              <p:cond delay="20"/>
                            </p:stCondLst>
                            <p:childTnLst>
                              <p:par>
                                <p:cTn id="137" presetID="14" presetClass="entr" presetSubtype="10"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randombar(horizontal)">
                                      <p:cBhvr>
                                        <p:cTn id="139" dur="250"/>
                                        <p:tgtEl>
                                          <p:spTgt spid="26"/>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nodeType="clickEffect">
                                  <p:stCondLst>
                                    <p:cond delay="0"/>
                                  </p:stCondLst>
                                  <p:childTnLst>
                                    <p:set>
                                      <p:cBhvr>
                                        <p:cTn id="143" dur="1" fill="hold">
                                          <p:stCondLst>
                                            <p:cond delay="0"/>
                                          </p:stCondLst>
                                        </p:cTn>
                                        <p:tgtEl>
                                          <p:spTgt spid="29"/>
                                        </p:tgtEl>
                                        <p:attrNameLst>
                                          <p:attrName>style.visibility</p:attrName>
                                        </p:attrNameLst>
                                      </p:cBhvr>
                                      <p:to>
                                        <p:strVal val="visible"/>
                                      </p:to>
                                    </p:set>
                                    <p:anim calcmode="lin" valueType="num">
                                      <p:cBhvr>
                                        <p:cTn id="144" dur="10" fill="hold"/>
                                        <p:tgtEl>
                                          <p:spTgt spid="29"/>
                                        </p:tgtEl>
                                        <p:attrNameLst>
                                          <p:attrName>ppt_w</p:attrName>
                                        </p:attrNameLst>
                                      </p:cBhvr>
                                      <p:tavLst>
                                        <p:tav tm="0">
                                          <p:val>
                                            <p:fltVal val="0"/>
                                          </p:val>
                                        </p:tav>
                                        <p:tav tm="100000">
                                          <p:val>
                                            <p:strVal val="#ppt_w"/>
                                          </p:val>
                                        </p:tav>
                                      </p:tavLst>
                                    </p:anim>
                                    <p:anim calcmode="lin" valueType="num">
                                      <p:cBhvr>
                                        <p:cTn id="145" dur="10" fill="hold"/>
                                        <p:tgtEl>
                                          <p:spTgt spid="29"/>
                                        </p:tgtEl>
                                        <p:attrNameLst>
                                          <p:attrName>ppt_h</p:attrName>
                                        </p:attrNameLst>
                                      </p:cBhvr>
                                      <p:tavLst>
                                        <p:tav tm="0">
                                          <p:val>
                                            <p:fltVal val="0"/>
                                          </p:val>
                                        </p:tav>
                                        <p:tav tm="100000">
                                          <p:val>
                                            <p:strVal val="#ppt_h"/>
                                          </p:val>
                                        </p:tav>
                                      </p:tavLst>
                                    </p:anim>
                                    <p:animEffect transition="in" filter="fade">
                                      <p:cBhvr>
                                        <p:cTn id="146" dur="10"/>
                                        <p:tgtEl>
                                          <p:spTgt spid="29"/>
                                        </p:tgtEl>
                                      </p:cBhvr>
                                    </p:animEffect>
                                  </p:childTnLst>
                                </p:cTn>
                              </p:par>
                            </p:childTnLst>
                          </p:cTn>
                        </p:par>
                        <p:par>
                          <p:cTn id="147" fill="hold">
                            <p:stCondLst>
                              <p:cond delay="10"/>
                            </p:stCondLst>
                            <p:childTnLst>
                              <p:par>
                                <p:cTn id="148" presetID="17" presetClass="entr" presetSubtype="4" fill="hold" nodeType="afterEffect">
                                  <p:stCondLst>
                                    <p:cond delay="0"/>
                                  </p:stCondLst>
                                  <p:childTnLst>
                                    <p:set>
                                      <p:cBhvr>
                                        <p:cTn id="149" dur="1" fill="hold">
                                          <p:stCondLst>
                                            <p:cond delay="0"/>
                                          </p:stCondLst>
                                        </p:cTn>
                                        <p:tgtEl>
                                          <p:spTgt spid="41"/>
                                        </p:tgtEl>
                                        <p:attrNameLst>
                                          <p:attrName>style.visibility</p:attrName>
                                        </p:attrNameLst>
                                      </p:cBhvr>
                                      <p:to>
                                        <p:strVal val="visible"/>
                                      </p:to>
                                    </p:set>
                                    <p:anim calcmode="lin" valueType="num">
                                      <p:cBhvr>
                                        <p:cTn id="150" dur="10" fill="hold"/>
                                        <p:tgtEl>
                                          <p:spTgt spid="41"/>
                                        </p:tgtEl>
                                        <p:attrNameLst>
                                          <p:attrName>ppt_x</p:attrName>
                                        </p:attrNameLst>
                                      </p:cBhvr>
                                      <p:tavLst>
                                        <p:tav tm="0">
                                          <p:val>
                                            <p:strVal val="#ppt_x"/>
                                          </p:val>
                                        </p:tav>
                                        <p:tav tm="100000">
                                          <p:val>
                                            <p:strVal val="#ppt_x"/>
                                          </p:val>
                                        </p:tav>
                                      </p:tavLst>
                                    </p:anim>
                                    <p:anim calcmode="lin" valueType="num">
                                      <p:cBhvr>
                                        <p:cTn id="151" dur="10" fill="hold"/>
                                        <p:tgtEl>
                                          <p:spTgt spid="41"/>
                                        </p:tgtEl>
                                        <p:attrNameLst>
                                          <p:attrName>ppt_y</p:attrName>
                                        </p:attrNameLst>
                                      </p:cBhvr>
                                      <p:tavLst>
                                        <p:tav tm="0">
                                          <p:val>
                                            <p:strVal val="#ppt_y+#ppt_h/2"/>
                                          </p:val>
                                        </p:tav>
                                        <p:tav tm="100000">
                                          <p:val>
                                            <p:strVal val="#ppt_y"/>
                                          </p:val>
                                        </p:tav>
                                      </p:tavLst>
                                    </p:anim>
                                    <p:anim calcmode="lin" valueType="num">
                                      <p:cBhvr>
                                        <p:cTn id="152" dur="10" fill="hold"/>
                                        <p:tgtEl>
                                          <p:spTgt spid="41"/>
                                        </p:tgtEl>
                                        <p:attrNameLst>
                                          <p:attrName>ppt_w</p:attrName>
                                        </p:attrNameLst>
                                      </p:cBhvr>
                                      <p:tavLst>
                                        <p:tav tm="0">
                                          <p:val>
                                            <p:strVal val="#ppt_w"/>
                                          </p:val>
                                        </p:tav>
                                        <p:tav tm="100000">
                                          <p:val>
                                            <p:strVal val="#ppt_w"/>
                                          </p:val>
                                        </p:tav>
                                      </p:tavLst>
                                    </p:anim>
                                    <p:anim calcmode="lin" valueType="num">
                                      <p:cBhvr>
                                        <p:cTn id="153" dur="10" fill="hold"/>
                                        <p:tgtEl>
                                          <p:spTgt spid="41"/>
                                        </p:tgtEl>
                                        <p:attrNameLst>
                                          <p:attrName>ppt_h</p:attrName>
                                        </p:attrNameLst>
                                      </p:cBhvr>
                                      <p:tavLst>
                                        <p:tav tm="0">
                                          <p:val>
                                            <p:fltVal val="0"/>
                                          </p:val>
                                        </p:tav>
                                        <p:tav tm="100000">
                                          <p:val>
                                            <p:strVal val="#ppt_h"/>
                                          </p:val>
                                        </p:tav>
                                      </p:tavLst>
                                    </p:anim>
                                  </p:childTnLst>
                                </p:cTn>
                              </p:par>
                            </p:childTnLst>
                          </p:cTn>
                        </p:par>
                        <p:par>
                          <p:cTn id="154" fill="hold">
                            <p:stCondLst>
                              <p:cond delay="20"/>
                            </p:stCondLst>
                            <p:childTnLst>
                              <p:par>
                                <p:cTn id="155" presetID="14" presetClass="entr" presetSubtype="10" fill="hold" grpId="0" nodeType="afterEffect">
                                  <p:stCondLst>
                                    <p:cond delay="0"/>
                                  </p:stCondLst>
                                  <p:childTnLst>
                                    <p:set>
                                      <p:cBhvr>
                                        <p:cTn id="156" dur="1" fill="hold">
                                          <p:stCondLst>
                                            <p:cond delay="0"/>
                                          </p:stCondLst>
                                        </p:cTn>
                                        <p:tgtEl>
                                          <p:spTgt spid="28"/>
                                        </p:tgtEl>
                                        <p:attrNameLst>
                                          <p:attrName>style.visibility</p:attrName>
                                        </p:attrNameLst>
                                      </p:cBhvr>
                                      <p:to>
                                        <p:strVal val="visible"/>
                                      </p:to>
                                    </p:set>
                                    <p:animEffect transition="in" filter="randombar(horizontal)">
                                      <p:cBhvr>
                                        <p:cTn id="157" dur="250"/>
                                        <p:tgtEl>
                                          <p:spTgt spid="28"/>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nodeType="clickEffect">
                                  <p:stCondLst>
                                    <p:cond delay="0"/>
                                  </p:stCondLst>
                                  <p:childTnLst>
                                    <p:set>
                                      <p:cBhvr>
                                        <p:cTn id="161" dur="1" fill="hold">
                                          <p:stCondLst>
                                            <p:cond delay="0"/>
                                          </p:stCondLst>
                                        </p:cTn>
                                        <p:tgtEl>
                                          <p:spTgt spid="31"/>
                                        </p:tgtEl>
                                        <p:attrNameLst>
                                          <p:attrName>style.visibility</p:attrName>
                                        </p:attrNameLst>
                                      </p:cBhvr>
                                      <p:to>
                                        <p:strVal val="visible"/>
                                      </p:to>
                                    </p:set>
                                    <p:anim calcmode="lin" valueType="num">
                                      <p:cBhvr>
                                        <p:cTn id="162" dur="10" fill="hold"/>
                                        <p:tgtEl>
                                          <p:spTgt spid="31"/>
                                        </p:tgtEl>
                                        <p:attrNameLst>
                                          <p:attrName>ppt_w</p:attrName>
                                        </p:attrNameLst>
                                      </p:cBhvr>
                                      <p:tavLst>
                                        <p:tav tm="0">
                                          <p:val>
                                            <p:fltVal val="0"/>
                                          </p:val>
                                        </p:tav>
                                        <p:tav tm="100000">
                                          <p:val>
                                            <p:strVal val="#ppt_w"/>
                                          </p:val>
                                        </p:tav>
                                      </p:tavLst>
                                    </p:anim>
                                    <p:anim calcmode="lin" valueType="num">
                                      <p:cBhvr>
                                        <p:cTn id="163" dur="10" fill="hold"/>
                                        <p:tgtEl>
                                          <p:spTgt spid="31"/>
                                        </p:tgtEl>
                                        <p:attrNameLst>
                                          <p:attrName>ppt_h</p:attrName>
                                        </p:attrNameLst>
                                      </p:cBhvr>
                                      <p:tavLst>
                                        <p:tav tm="0">
                                          <p:val>
                                            <p:fltVal val="0"/>
                                          </p:val>
                                        </p:tav>
                                        <p:tav tm="100000">
                                          <p:val>
                                            <p:strVal val="#ppt_h"/>
                                          </p:val>
                                        </p:tav>
                                      </p:tavLst>
                                    </p:anim>
                                    <p:animEffect transition="in" filter="fade">
                                      <p:cBhvr>
                                        <p:cTn id="164" dur="10"/>
                                        <p:tgtEl>
                                          <p:spTgt spid="31"/>
                                        </p:tgtEl>
                                      </p:cBhvr>
                                    </p:animEffect>
                                  </p:childTnLst>
                                </p:cTn>
                              </p:par>
                            </p:childTnLst>
                          </p:cTn>
                        </p:par>
                        <p:par>
                          <p:cTn id="165" fill="hold">
                            <p:stCondLst>
                              <p:cond delay="10"/>
                            </p:stCondLst>
                            <p:childTnLst>
                              <p:par>
                                <p:cTn id="166" presetID="17" presetClass="entr" presetSubtype="1" fill="hold" nodeType="afterEffect">
                                  <p:stCondLst>
                                    <p:cond delay="0"/>
                                  </p:stCondLst>
                                  <p:childTnLst>
                                    <p:set>
                                      <p:cBhvr>
                                        <p:cTn id="167" dur="1" fill="hold">
                                          <p:stCondLst>
                                            <p:cond delay="0"/>
                                          </p:stCondLst>
                                        </p:cTn>
                                        <p:tgtEl>
                                          <p:spTgt spid="45"/>
                                        </p:tgtEl>
                                        <p:attrNameLst>
                                          <p:attrName>style.visibility</p:attrName>
                                        </p:attrNameLst>
                                      </p:cBhvr>
                                      <p:to>
                                        <p:strVal val="visible"/>
                                      </p:to>
                                    </p:set>
                                    <p:anim calcmode="lin" valueType="num">
                                      <p:cBhvr>
                                        <p:cTn id="168" dur="10" fill="hold"/>
                                        <p:tgtEl>
                                          <p:spTgt spid="45"/>
                                        </p:tgtEl>
                                        <p:attrNameLst>
                                          <p:attrName>ppt_x</p:attrName>
                                        </p:attrNameLst>
                                      </p:cBhvr>
                                      <p:tavLst>
                                        <p:tav tm="0">
                                          <p:val>
                                            <p:strVal val="#ppt_x"/>
                                          </p:val>
                                        </p:tav>
                                        <p:tav tm="100000">
                                          <p:val>
                                            <p:strVal val="#ppt_x"/>
                                          </p:val>
                                        </p:tav>
                                      </p:tavLst>
                                    </p:anim>
                                    <p:anim calcmode="lin" valueType="num">
                                      <p:cBhvr>
                                        <p:cTn id="169" dur="10" fill="hold"/>
                                        <p:tgtEl>
                                          <p:spTgt spid="45"/>
                                        </p:tgtEl>
                                        <p:attrNameLst>
                                          <p:attrName>ppt_y</p:attrName>
                                        </p:attrNameLst>
                                      </p:cBhvr>
                                      <p:tavLst>
                                        <p:tav tm="0">
                                          <p:val>
                                            <p:strVal val="#ppt_y-#ppt_h/2"/>
                                          </p:val>
                                        </p:tav>
                                        <p:tav tm="100000">
                                          <p:val>
                                            <p:strVal val="#ppt_y"/>
                                          </p:val>
                                        </p:tav>
                                      </p:tavLst>
                                    </p:anim>
                                    <p:anim calcmode="lin" valueType="num">
                                      <p:cBhvr>
                                        <p:cTn id="170" dur="10" fill="hold"/>
                                        <p:tgtEl>
                                          <p:spTgt spid="45"/>
                                        </p:tgtEl>
                                        <p:attrNameLst>
                                          <p:attrName>ppt_w</p:attrName>
                                        </p:attrNameLst>
                                      </p:cBhvr>
                                      <p:tavLst>
                                        <p:tav tm="0">
                                          <p:val>
                                            <p:strVal val="#ppt_w"/>
                                          </p:val>
                                        </p:tav>
                                        <p:tav tm="100000">
                                          <p:val>
                                            <p:strVal val="#ppt_w"/>
                                          </p:val>
                                        </p:tav>
                                      </p:tavLst>
                                    </p:anim>
                                    <p:anim calcmode="lin" valueType="num">
                                      <p:cBhvr>
                                        <p:cTn id="171" dur="10" fill="hold"/>
                                        <p:tgtEl>
                                          <p:spTgt spid="45"/>
                                        </p:tgtEl>
                                        <p:attrNameLst>
                                          <p:attrName>ppt_h</p:attrName>
                                        </p:attrNameLst>
                                      </p:cBhvr>
                                      <p:tavLst>
                                        <p:tav tm="0">
                                          <p:val>
                                            <p:fltVal val="0"/>
                                          </p:val>
                                        </p:tav>
                                        <p:tav tm="100000">
                                          <p:val>
                                            <p:strVal val="#ppt_h"/>
                                          </p:val>
                                        </p:tav>
                                      </p:tavLst>
                                    </p:anim>
                                  </p:childTnLst>
                                </p:cTn>
                              </p:par>
                            </p:childTnLst>
                          </p:cTn>
                        </p:par>
                        <p:par>
                          <p:cTn id="172" fill="hold">
                            <p:stCondLst>
                              <p:cond delay="20"/>
                            </p:stCondLst>
                            <p:childTnLst>
                              <p:par>
                                <p:cTn id="173" presetID="14" presetClass="entr" presetSubtype="10" fill="hold" grpId="0" nodeType="afterEffect">
                                  <p:stCondLst>
                                    <p:cond delay="0"/>
                                  </p:stCondLst>
                                  <p:childTnLst>
                                    <p:set>
                                      <p:cBhvr>
                                        <p:cTn id="174" dur="1" fill="hold">
                                          <p:stCondLst>
                                            <p:cond delay="0"/>
                                          </p:stCondLst>
                                        </p:cTn>
                                        <p:tgtEl>
                                          <p:spTgt spid="30"/>
                                        </p:tgtEl>
                                        <p:attrNameLst>
                                          <p:attrName>style.visibility</p:attrName>
                                        </p:attrNameLst>
                                      </p:cBhvr>
                                      <p:to>
                                        <p:strVal val="visible"/>
                                      </p:to>
                                    </p:set>
                                    <p:animEffect transition="in" filter="randombar(horizontal)">
                                      <p:cBhvr>
                                        <p:cTn id="175" dur="250"/>
                                        <p:tgtEl>
                                          <p:spTgt spid="30"/>
                                        </p:tgtEl>
                                      </p:cBhvr>
                                    </p:animEffec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nodeType="clickEffect">
                                  <p:stCondLst>
                                    <p:cond delay="0"/>
                                  </p:stCondLst>
                                  <p:childTnLst>
                                    <p:set>
                                      <p:cBhvr>
                                        <p:cTn id="179" dur="1" fill="hold">
                                          <p:stCondLst>
                                            <p:cond delay="0"/>
                                          </p:stCondLst>
                                        </p:cTn>
                                        <p:tgtEl>
                                          <p:spTgt spid="33"/>
                                        </p:tgtEl>
                                        <p:attrNameLst>
                                          <p:attrName>style.visibility</p:attrName>
                                        </p:attrNameLst>
                                      </p:cBhvr>
                                      <p:to>
                                        <p:strVal val="visible"/>
                                      </p:to>
                                    </p:set>
                                    <p:anim calcmode="lin" valueType="num">
                                      <p:cBhvr>
                                        <p:cTn id="180" dur="10" fill="hold"/>
                                        <p:tgtEl>
                                          <p:spTgt spid="33"/>
                                        </p:tgtEl>
                                        <p:attrNameLst>
                                          <p:attrName>ppt_w</p:attrName>
                                        </p:attrNameLst>
                                      </p:cBhvr>
                                      <p:tavLst>
                                        <p:tav tm="0">
                                          <p:val>
                                            <p:fltVal val="0"/>
                                          </p:val>
                                        </p:tav>
                                        <p:tav tm="100000">
                                          <p:val>
                                            <p:strVal val="#ppt_w"/>
                                          </p:val>
                                        </p:tav>
                                      </p:tavLst>
                                    </p:anim>
                                    <p:anim calcmode="lin" valueType="num">
                                      <p:cBhvr>
                                        <p:cTn id="181" dur="10" fill="hold"/>
                                        <p:tgtEl>
                                          <p:spTgt spid="33"/>
                                        </p:tgtEl>
                                        <p:attrNameLst>
                                          <p:attrName>ppt_h</p:attrName>
                                        </p:attrNameLst>
                                      </p:cBhvr>
                                      <p:tavLst>
                                        <p:tav tm="0">
                                          <p:val>
                                            <p:fltVal val="0"/>
                                          </p:val>
                                        </p:tav>
                                        <p:tav tm="100000">
                                          <p:val>
                                            <p:strVal val="#ppt_h"/>
                                          </p:val>
                                        </p:tav>
                                      </p:tavLst>
                                    </p:anim>
                                    <p:animEffect transition="in" filter="fade">
                                      <p:cBhvr>
                                        <p:cTn id="182" dur="10"/>
                                        <p:tgtEl>
                                          <p:spTgt spid="33"/>
                                        </p:tgtEl>
                                      </p:cBhvr>
                                    </p:animEffect>
                                  </p:childTnLst>
                                </p:cTn>
                              </p:par>
                            </p:childTnLst>
                          </p:cTn>
                        </p:par>
                        <p:par>
                          <p:cTn id="183" fill="hold">
                            <p:stCondLst>
                              <p:cond delay="10"/>
                            </p:stCondLst>
                            <p:childTnLst>
                              <p:par>
                                <p:cTn id="184" presetID="17" presetClass="entr" presetSubtype="4" fill="hold" nodeType="afterEffect">
                                  <p:stCondLst>
                                    <p:cond delay="0"/>
                                  </p:stCondLst>
                                  <p:childTnLst>
                                    <p:set>
                                      <p:cBhvr>
                                        <p:cTn id="185" dur="1" fill="hold">
                                          <p:stCondLst>
                                            <p:cond delay="0"/>
                                          </p:stCondLst>
                                        </p:cTn>
                                        <p:tgtEl>
                                          <p:spTgt spid="42"/>
                                        </p:tgtEl>
                                        <p:attrNameLst>
                                          <p:attrName>style.visibility</p:attrName>
                                        </p:attrNameLst>
                                      </p:cBhvr>
                                      <p:to>
                                        <p:strVal val="visible"/>
                                      </p:to>
                                    </p:set>
                                    <p:anim calcmode="lin" valueType="num">
                                      <p:cBhvr>
                                        <p:cTn id="186" dur="10" fill="hold"/>
                                        <p:tgtEl>
                                          <p:spTgt spid="42"/>
                                        </p:tgtEl>
                                        <p:attrNameLst>
                                          <p:attrName>ppt_x</p:attrName>
                                        </p:attrNameLst>
                                      </p:cBhvr>
                                      <p:tavLst>
                                        <p:tav tm="0">
                                          <p:val>
                                            <p:strVal val="#ppt_x"/>
                                          </p:val>
                                        </p:tav>
                                        <p:tav tm="100000">
                                          <p:val>
                                            <p:strVal val="#ppt_x"/>
                                          </p:val>
                                        </p:tav>
                                      </p:tavLst>
                                    </p:anim>
                                    <p:anim calcmode="lin" valueType="num">
                                      <p:cBhvr>
                                        <p:cTn id="187" dur="10" fill="hold"/>
                                        <p:tgtEl>
                                          <p:spTgt spid="42"/>
                                        </p:tgtEl>
                                        <p:attrNameLst>
                                          <p:attrName>ppt_y</p:attrName>
                                        </p:attrNameLst>
                                      </p:cBhvr>
                                      <p:tavLst>
                                        <p:tav tm="0">
                                          <p:val>
                                            <p:strVal val="#ppt_y+#ppt_h/2"/>
                                          </p:val>
                                        </p:tav>
                                        <p:tav tm="100000">
                                          <p:val>
                                            <p:strVal val="#ppt_y"/>
                                          </p:val>
                                        </p:tav>
                                      </p:tavLst>
                                    </p:anim>
                                    <p:anim calcmode="lin" valueType="num">
                                      <p:cBhvr>
                                        <p:cTn id="188" dur="10" fill="hold"/>
                                        <p:tgtEl>
                                          <p:spTgt spid="42"/>
                                        </p:tgtEl>
                                        <p:attrNameLst>
                                          <p:attrName>ppt_w</p:attrName>
                                        </p:attrNameLst>
                                      </p:cBhvr>
                                      <p:tavLst>
                                        <p:tav tm="0">
                                          <p:val>
                                            <p:strVal val="#ppt_w"/>
                                          </p:val>
                                        </p:tav>
                                        <p:tav tm="100000">
                                          <p:val>
                                            <p:strVal val="#ppt_w"/>
                                          </p:val>
                                        </p:tav>
                                      </p:tavLst>
                                    </p:anim>
                                    <p:anim calcmode="lin" valueType="num">
                                      <p:cBhvr>
                                        <p:cTn id="189" dur="10" fill="hold"/>
                                        <p:tgtEl>
                                          <p:spTgt spid="42"/>
                                        </p:tgtEl>
                                        <p:attrNameLst>
                                          <p:attrName>ppt_h</p:attrName>
                                        </p:attrNameLst>
                                      </p:cBhvr>
                                      <p:tavLst>
                                        <p:tav tm="0">
                                          <p:val>
                                            <p:fltVal val="0"/>
                                          </p:val>
                                        </p:tav>
                                        <p:tav tm="100000">
                                          <p:val>
                                            <p:strVal val="#ppt_h"/>
                                          </p:val>
                                        </p:tav>
                                      </p:tavLst>
                                    </p:anim>
                                  </p:childTnLst>
                                </p:cTn>
                              </p:par>
                            </p:childTnLst>
                          </p:cTn>
                        </p:par>
                        <p:par>
                          <p:cTn id="190" fill="hold">
                            <p:stCondLst>
                              <p:cond delay="20"/>
                            </p:stCondLst>
                            <p:childTnLst>
                              <p:par>
                                <p:cTn id="191" presetID="14" presetClass="entr" presetSubtype="10" fill="hold" grpId="0" nodeType="afterEffect">
                                  <p:stCondLst>
                                    <p:cond delay="0"/>
                                  </p:stCondLst>
                                  <p:childTnLst>
                                    <p:set>
                                      <p:cBhvr>
                                        <p:cTn id="192" dur="1" fill="hold">
                                          <p:stCondLst>
                                            <p:cond delay="0"/>
                                          </p:stCondLst>
                                        </p:cTn>
                                        <p:tgtEl>
                                          <p:spTgt spid="32"/>
                                        </p:tgtEl>
                                        <p:attrNameLst>
                                          <p:attrName>style.visibility</p:attrName>
                                        </p:attrNameLst>
                                      </p:cBhvr>
                                      <p:to>
                                        <p:strVal val="visible"/>
                                      </p:to>
                                    </p:set>
                                    <p:animEffect transition="in" filter="randombar(horizontal)">
                                      <p:cBhvr>
                                        <p:cTn id="193" dur="250"/>
                                        <p:tgtEl>
                                          <p:spTgt spid="32"/>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grpId="0" nodeType="clickEffect">
                                  <p:stCondLst>
                                    <p:cond delay="0"/>
                                  </p:stCondLst>
                                  <p:childTnLst>
                                    <p:set>
                                      <p:cBhvr>
                                        <p:cTn id="197" dur="1" fill="hold">
                                          <p:stCondLst>
                                            <p:cond delay="0"/>
                                          </p:stCondLst>
                                        </p:cTn>
                                        <p:tgtEl>
                                          <p:spTgt spid="10"/>
                                        </p:tgtEl>
                                        <p:attrNameLst>
                                          <p:attrName>style.visibility</p:attrName>
                                        </p:attrNameLst>
                                      </p:cBhvr>
                                      <p:to>
                                        <p:strVal val="visible"/>
                                      </p:to>
                                    </p:set>
                                    <p:animEffect transition="in" filter="wipe(down)">
                                      <p:cBhvr>
                                        <p:cTn id="19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5" grpId="0"/>
      <p:bldP spid="18" grpId="0"/>
      <p:bldP spid="21" grpId="0"/>
      <p:bldP spid="24" grpId="0"/>
      <p:bldP spid="26" grpId="0"/>
      <p:bldP spid="28" grpId="0"/>
      <p:bldP spid="30" grpId="0"/>
      <p:bldP spid="32" grpId="0"/>
      <p:bldP spid="7" grpId="0" animBg="1"/>
      <p:bldP spid="8" grpId="0" animBg="1"/>
      <p:bldP spid="9" grpId="0" animBg="1"/>
      <p:bldP spid="10"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0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60382"/>
            <a:ext cx="9144000" cy="769441"/>
          </a:xfrm>
          <a:prstGeom prst="rect">
            <a:avLst/>
          </a:prstGeom>
        </p:spPr>
        <p:txBody>
          <a:bodyPr wrap="square">
            <a:spAutoFit/>
          </a:bodyPr>
          <a:lstStyle/>
          <a:p>
            <a:pPr algn="ctr"/>
            <a:r>
              <a:rPr lang="ro-RO" sz="4400" b="1" spc="600">
                <a:ln w="0"/>
                <a:solidFill>
                  <a:schemeClr val="bg2"/>
                </a:solidFill>
                <a:effectLst>
                  <a:innerShdw blurRad="63500" dist="50800" dir="13500000">
                    <a:srgbClr val="000000">
                      <a:alpha val="50000"/>
                    </a:srgbClr>
                  </a:innerShdw>
                </a:effectLst>
              </a:rPr>
              <a:t>A SUFERI PENTRU </a:t>
            </a:r>
            <a:r>
              <a:rPr lang="ro-RO" sz="4400" b="1" spc="600" smtClean="0">
                <a:ln w="0"/>
                <a:solidFill>
                  <a:schemeClr val="bg2"/>
                </a:solidFill>
                <a:effectLst>
                  <a:innerShdw blurRad="63500" dist="50800" dir="13500000">
                    <a:srgbClr val="000000">
                      <a:alpha val="50000"/>
                    </a:srgbClr>
                  </a:innerShdw>
                </a:effectLst>
              </a:rPr>
              <a:t>HRISTOS</a:t>
            </a:r>
            <a:endParaRPr lang="ro-RO" sz="4400" b="1" spc="600">
              <a:ln w="0"/>
              <a:solidFill>
                <a:schemeClr val="bg2"/>
              </a:solidFill>
              <a:effectLst>
                <a:innerShdw blurRad="63500" dist="50800" dir="13500000">
                  <a:srgbClr val="000000">
                    <a:alpha val="50000"/>
                  </a:srgbClr>
                </a:innerShdw>
              </a:effectLst>
            </a:endParaRPr>
          </a:p>
        </p:txBody>
      </p:sp>
      <p:sp>
        <p:nvSpPr>
          <p:cNvPr id="3" name="Rectángulo 2"/>
          <p:cNvSpPr/>
          <p:nvPr/>
        </p:nvSpPr>
        <p:spPr>
          <a:xfrm>
            <a:off x="194094" y="732946"/>
            <a:ext cx="8755812" cy="923330"/>
          </a:xfrm>
          <a:prstGeom prst="rect">
            <a:avLst/>
          </a:prstGeom>
        </p:spPr>
        <p:txBody>
          <a:bodyPr wrap="square">
            <a:spAutoFit/>
          </a:bodyPr>
          <a:lstStyle/>
          <a:p>
            <a:r>
              <a:rPr lang="ro-RO" b="1" smtClean="0">
                <a:solidFill>
                  <a:srgbClr val="77480F"/>
                </a:solidFill>
                <a:latin typeface="Comic Sans MS" panose="030F0702030302020204" pitchFamily="66" charset="0"/>
              </a:rPr>
              <a:t>“Dumnezeul oricărui har, care v-a chemat în Hristos Isus la slava Sa veşnică, după ce veţi suferi puţină vreme, vă va desăvârşi, vă va întări, vă va da putere şi vă va face neclintiţi.” </a:t>
            </a:r>
            <a:r>
              <a:rPr lang="ro-RO" sz="1600" b="1" smtClean="0">
                <a:solidFill>
                  <a:srgbClr val="77480F"/>
                </a:solidFill>
                <a:latin typeface="Comic Sans MS" panose="030F0702030302020204" pitchFamily="66" charset="0"/>
              </a:rPr>
              <a:t>(1 Petru 5:10)</a:t>
            </a:r>
            <a:endParaRPr lang="ro-RO" b="1">
              <a:solidFill>
                <a:srgbClr val="77480F"/>
              </a:solidFill>
              <a:latin typeface="Comic Sans MS" panose="030F0702030302020204" pitchFamily="66" charset="0"/>
            </a:endParaRPr>
          </a:p>
        </p:txBody>
      </p:sp>
      <p:sp>
        <p:nvSpPr>
          <p:cNvPr id="4" name="CuadroTexto 3"/>
          <p:cNvSpPr txBox="1"/>
          <p:nvPr/>
        </p:nvSpPr>
        <p:spPr>
          <a:xfrm>
            <a:off x="163906" y="1785673"/>
            <a:ext cx="4183563" cy="2939266"/>
          </a:xfrm>
          <a:prstGeom prst="rect">
            <a:avLst/>
          </a:prstGeom>
          <a:noFill/>
        </p:spPr>
        <p:txBody>
          <a:bodyPr wrap="square" rtlCol="0">
            <a:spAutoFit/>
          </a:bodyPr>
          <a:lstStyle/>
          <a:p>
            <a:pPr>
              <a:spcBef>
                <a:spcPts val="600"/>
              </a:spcBef>
            </a:pPr>
            <a:r>
              <a:rPr lang="ro-RO" sz="2000" b="1"/>
              <a:t>Creștinismul a fost privit cu suspiciune de către guvernul roman, deoarece se ciocnea cu obiceiurile și viciile Imperiului. Până în anul </a:t>
            </a:r>
            <a:r>
              <a:rPr lang="ro-RO" sz="2000" b="1" smtClean="0"/>
              <a:t>313 nu </a:t>
            </a:r>
            <a:r>
              <a:rPr lang="ro-RO" sz="2000" b="1"/>
              <a:t>a ajuns să fie o religie acceptată oficial. </a:t>
            </a:r>
            <a:endParaRPr lang="ro-RO" sz="2000" b="1" smtClean="0"/>
          </a:p>
          <a:p>
            <a:pPr>
              <a:spcBef>
                <a:spcPts val="600"/>
              </a:spcBef>
            </a:pPr>
            <a:r>
              <a:rPr lang="ro-RO" sz="2000" b="1" smtClean="0"/>
              <a:t>Petru </a:t>
            </a:r>
            <a:r>
              <a:rPr lang="ro-RO" sz="2000" b="1"/>
              <a:t>și-a avertizat cititorii că avea să </a:t>
            </a:r>
            <a:r>
              <a:rPr lang="ro-RO" sz="2000" b="1" smtClean="0"/>
              <a:t> “sunteți </a:t>
            </a:r>
            <a:r>
              <a:rPr lang="ro-RO" sz="2000" b="1"/>
              <a:t>întristați... </a:t>
            </a:r>
            <a:r>
              <a:rPr lang="ro-RO" sz="2000" b="1" smtClean="0"/>
              <a:t>prin </a:t>
            </a:r>
            <a:r>
              <a:rPr lang="ro-RO" sz="2000" b="1"/>
              <a:t>felurite </a:t>
            </a:r>
            <a:r>
              <a:rPr lang="ro-RO" sz="2000" b="1" smtClean="0"/>
              <a:t>încercări” (1 Petru 1:6).</a:t>
            </a:r>
            <a:endParaRPr lang="ro-RO" sz="2000" b="1"/>
          </a:p>
        </p:txBody>
      </p:sp>
      <p:pic>
        <p:nvPicPr>
          <p:cNvPr id="6" name="Imagen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21525" y="3480017"/>
            <a:ext cx="2224074" cy="166805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52432F"/>
            </a:contourClr>
          </a:sp3d>
        </p:spPr>
      </p:pic>
      <p:pic>
        <p:nvPicPr>
          <p:cNvPr id="10" name="Imagen 9"/>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21524" y="1527500"/>
            <a:ext cx="2225712" cy="175812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52432F"/>
            </a:contourClr>
          </a:sp3d>
        </p:spPr>
      </p:pic>
      <p:pic>
        <p:nvPicPr>
          <p:cNvPr id="12" name="Imagen 11"/>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399473" y="1682263"/>
            <a:ext cx="2309666" cy="350031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52432F"/>
            </a:contourClr>
          </a:sp3d>
        </p:spPr>
      </p:pic>
      <p:sp>
        <p:nvSpPr>
          <p:cNvPr id="13" name="Rectángulo 12"/>
          <p:cNvSpPr/>
          <p:nvPr/>
        </p:nvSpPr>
        <p:spPr>
          <a:xfrm>
            <a:off x="2958771" y="5425923"/>
            <a:ext cx="6185229" cy="1323439"/>
          </a:xfrm>
          <a:prstGeom prst="rect">
            <a:avLst/>
          </a:prstGeom>
        </p:spPr>
        <p:txBody>
          <a:bodyPr wrap="square">
            <a:spAutoFit/>
          </a:bodyPr>
          <a:lstStyle/>
          <a:p>
            <a:pPr>
              <a:spcBef>
                <a:spcPts val="600"/>
              </a:spcBef>
            </a:pPr>
            <a:r>
              <a:rPr lang="ro-RO" sz="2000" b="1"/>
              <a:t>Aceaste încercări nu veneau numai din partea imperiului. </a:t>
            </a:r>
            <a:r>
              <a:rPr lang="ro-RO" sz="2000" b="1" smtClean="0">
                <a:latin typeface="Calibri" pitchFamily="34" charset="0"/>
              </a:rPr>
              <a:t>Prietenii, vecinii și rudele foloseau și folosesc și astăzi acuzații false, reproșuri și plângeri împotriva celor carea au hotărât să Îl urmeze pe Hristos. </a:t>
            </a:r>
            <a:endParaRPr lang="ro-RO" sz="2000" b="1">
              <a:latin typeface="Calibri" pitchFamily="34" charset="0"/>
            </a:endParaRPr>
          </a:p>
        </p:txBody>
      </p:sp>
      <p:pic>
        <p:nvPicPr>
          <p:cNvPr id="16" name="Imagen 15"/>
          <p:cNvPicPr>
            <a:picLocks noChangeAspect="1"/>
          </p:cNvPicPr>
          <p:nvPr/>
        </p:nvPicPr>
        <p:blipFill>
          <a:blip r:embed="rId6"/>
          <a:stretch>
            <a:fillRect/>
          </a:stretch>
        </p:blipFill>
        <p:spPr>
          <a:xfrm>
            <a:off x="379297" y="4817246"/>
            <a:ext cx="2579474" cy="1932116"/>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4058840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7" presetClass="entr" presetSubtype="0" fill="hold" grpId="0" nodeType="after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1000"/>
                                        <p:tgtEl>
                                          <p:spTgt spid="4">
                                            <p:txEl>
                                              <p:pRg st="1" end="1"/>
                                            </p:txEl>
                                          </p:spTgt>
                                        </p:tgtEl>
                                      </p:cBhvr>
                                    </p:animEffect>
                                    <p:anim calcmode="lin" valueType="num">
                                      <p:cBhvr>
                                        <p:cTn id="4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312353" y="1631868"/>
            <a:ext cx="5436444" cy="5436444"/>
          </a:xfrm>
          <a:prstGeom prst="rect">
            <a:avLst/>
          </a:prstGeom>
        </p:spPr>
      </p:pic>
      <p:sp>
        <p:nvSpPr>
          <p:cNvPr id="2" name="Rectángulo 1"/>
          <p:cNvSpPr/>
          <p:nvPr/>
        </p:nvSpPr>
        <p:spPr>
          <a:xfrm>
            <a:off x="0" y="-8626"/>
            <a:ext cx="9144000" cy="769441"/>
          </a:xfrm>
          <a:prstGeom prst="rect">
            <a:avLst/>
          </a:prstGeom>
        </p:spPr>
        <p:txBody>
          <a:bodyPr wrap="square">
            <a:spAutoFit/>
          </a:bodyPr>
          <a:lstStyle/>
          <a:p>
            <a:pPr algn="ctr"/>
            <a:r>
              <a:rPr lang="ro-RO"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innerShdw blurRad="63500" dist="50800" dir="13500000">
                    <a:prstClr val="black">
                      <a:alpha val="50000"/>
                    </a:prstClr>
                  </a:innerShdw>
                </a:effectLst>
              </a:rPr>
              <a:t>ÎNFRUNTAREA </a:t>
            </a:r>
            <a:r>
              <a:rPr lang="ro-RO" sz="4400" b="1" smtClean="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innerShdw blurRad="63500" dist="50800" dir="13500000">
                    <a:prstClr val="black">
                      <a:alpha val="50000"/>
                    </a:prstClr>
                  </a:innerShdw>
                </a:effectLst>
              </a:rPr>
              <a:t>SUFERINȚEI</a:t>
            </a:r>
            <a:endParaRPr lang="ro-RO"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innerShdw blurRad="63500" dist="50800" dir="13500000">
                  <a:prstClr val="black">
                    <a:alpha val="50000"/>
                  </a:prstClr>
                </a:innerShdw>
              </a:effectLst>
            </a:endParaRPr>
          </a:p>
        </p:txBody>
      </p:sp>
      <p:sp>
        <p:nvSpPr>
          <p:cNvPr id="3" name="Rectángulo 2"/>
          <p:cNvSpPr/>
          <p:nvPr/>
        </p:nvSpPr>
        <p:spPr>
          <a:xfrm>
            <a:off x="703052" y="705784"/>
            <a:ext cx="7997603" cy="923330"/>
          </a:xfrm>
          <a:prstGeom prst="rect">
            <a:avLst/>
          </a:prstGeom>
        </p:spPr>
        <p:txBody>
          <a:bodyPr wrap="square">
            <a:spAutoFit/>
          </a:bodyPr>
          <a:lstStyle/>
          <a:p>
            <a:r>
              <a:rPr lang="ro-RO" b="1" dirty="0" smtClean="0">
                <a:solidFill>
                  <a:schemeClr val="accent4">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“Şi cine vă va face rău, dacă sunteţi plini de râvnă pentru bine?  Chiar dacă aveţi de suferit pentru neprihănire, ferice de voi! N-aveţi nici o teamă de ei, şi nu vă tulburaţi!” </a:t>
            </a:r>
            <a:r>
              <a:rPr lang="ro-RO" sz="1600" b="1" dirty="0" smtClean="0">
                <a:solidFill>
                  <a:schemeClr val="accent4">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(1 Petru 3:13-14)</a:t>
            </a:r>
            <a:endParaRPr lang="ro-RO" b="1" dirty="0">
              <a:solidFill>
                <a:schemeClr val="accent4">
                  <a:lumMod val="40000"/>
                  <a:lumOff val="60000"/>
                </a:schemeClr>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4" name="CuadroTexto 3"/>
          <p:cNvSpPr txBox="1"/>
          <p:nvPr/>
        </p:nvSpPr>
        <p:spPr>
          <a:xfrm>
            <a:off x="4287329" y="1966495"/>
            <a:ext cx="4589252" cy="1015663"/>
          </a:xfrm>
          <a:prstGeom prst="rect">
            <a:avLst/>
          </a:prstGeom>
          <a:noFill/>
          <a:effectLst>
            <a:glow rad="127000">
              <a:schemeClr val="tx1"/>
            </a:glow>
          </a:effectLst>
        </p:spPr>
        <p:txBody>
          <a:bodyPr wrap="square" rtlCol="0">
            <a:spAutoFit/>
          </a:bodyPr>
          <a:lstStyle/>
          <a:p>
            <a:pPr>
              <a:spcBef>
                <a:spcPts val="600"/>
              </a:spcBef>
            </a:pPr>
            <a:r>
              <a:rPr lang="ro-RO" sz="2000" b="1">
                <a:solidFill>
                  <a:schemeClr val="bg1"/>
                </a:solidFill>
                <a:effectLst>
                  <a:glow rad="127000">
                    <a:schemeClr val="tx1"/>
                  </a:glow>
                </a:effectLst>
              </a:rPr>
              <a:t>Petru ne reamintește fericirea spusă de Isus în </a:t>
            </a:r>
            <a:r>
              <a:rPr lang="ro-RO" sz="2000" b="1">
                <a:solidFill>
                  <a:schemeClr val="bg1"/>
                </a:solidFill>
                <a:effectLst>
                  <a:glow rad="127000">
                    <a:schemeClr val="tx1"/>
                  </a:glow>
                </a:effectLst>
              </a:rPr>
              <a:t>Matei </a:t>
            </a:r>
            <a:r>
              <a:rPr lang="ro-RO" sz="2000" b="1" smtClean="0">
                <a:solidFill>
                  <a:schemeClr val="bg1"/>
                </a:solidFill>
                <a:effectLst>
                  <a:glow rad="127000">
                    <a:schemeClr val="tx1"/>
                  </a:glow>
                </a:effectLst>
              </a:rPr>
              <a:t>5:10. Imediat </a:t>
            </a:r>
            <a:r>
              <a:rPr lang="ro-RO" sz="2000" b="1">
                <a:solidFill>
                  <a:schemeClr val="bg1"/>
                </a:solidFill>
                <a:effectLst>
                  <a:glow rad="127000">
                    <a:schemeClr val="tx1"/>
                  </a:glow>
                </a:effectLst>
              </a:rPr>
              <a:t>ne dă cinci principii de urmat în </a:t>
            </a:r>
            <a:r>
              <a:rPr lang="ro-RO" sz="2000" b="1">
                <a:solidFill>
                  <a:schemeClr val="bg1"/>
                </a:solidFill>
                <a:effectLst>
                  <a:glow rad="127000">
                    <a:schemeClr val="tx1"/>
                  </a:glow>
                </a:effectLst>
              </a:rPr>
              <a:t>mijlocul </a:t>
            </a:r>
            <a:r>
              <a:rPr lang="ro-RO" sz="2000" b="1" smtClean="0">
                <a:solidFill>
                  <a:schemeClr val="bg1"/>
                </a:solidFill>
                <a:effectLst>
                  <a:glow rad="127000">
                    <a:schemeClr val="tx1"/>
                  </a:glow>
                </a:effectLst>
              </a:rPr>
              <a:t>suferinței</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sp>
        <p:nvSpPr>
          <p:cNvPr id="5" name="CuadroTexto 4"/>
          <p:cNvSpPr txBox="1"/>
          <p:nvPr/>
        </p:nvSpPr>
        <p:spPr>
          <a:xfrm>
            <a:off x="4287329" y="3349712"/>
            <a:ext cx="4692769" cy="3170099"/>
          </a:xfrm>
          <a:prstGeom prst="rect">
            <a:avLst/>
          </a:prstGeom>
          <a:noFill/>
          <a:effectLst>
            <a:glow rad="127000">
              <a:schemeClr val="accent2">
                <a:lumMod val="40000"/>
                <a:lumOff val="60000"/>
              </a:schemeClr>
            </a:glow>
          </a:effectLst>
        </p:spPr>
        <p:txBody>
          <a:bodyPr wrap="square" rtlCol="0">
            <a:spAutoFit/>
          </a:bodyPr>
          <a:lstStyle/>
          <a:p>
            <a:pPr marL="342900" indent="-342900">
              <a:buClr>
                <a:srgbClr val="FFFF66"/>
              </a:buClr>
              <a:buFont typeface="+mj-lt"/>
              <a:buAutoNum type="arabicPeriod"/>
            </a:pPr>
            <a:r>
              <a:rPr lang="ro-RO" sz="2000" b="1">
                <a:solidFill>
                  <a:schemeClr val="bg1"/>
                </a:solidFill>
                <a:effectLst>
                  <a:glow rad="127000">
                    <a:schemeClr val="tx1"/>
                  </a:glow>
                </a:effectLst>
              </a:rPr>
              <a:t>Nu vă temeți de oameni, ci lăudați pe </a:t>
            </a:r>
            <a:r>
              <a:rPr lang="ro-RO" sz="2000" b="1">
                <a:solidFill>
                  <a:schemeClr val="bg1"/>
                </a:solidFill>
                <a:effectLst>
                  <a:glow rad="127000">
                    <a:schemeClr val="tx1"/>
                  </a:glow>
                </a:effectLst>
              </a:rPr>
              <a:t>Dumnezeu </a:t>
            </a:r>
            <a:r>
              <a:rPr lang="ro-RO" sz="2000" b="1" smtClean="0">
                <a:solidFill>
                  <a:schemeClr val="bg1"/>
                </a:solidFill>
                <a:effectLst>
                  <a:glow rad="127000">
                    <a:schemeClr val="tx1"/>
                  </a:glow>
                </a:effectLst>
              </a:rPr>
              <a:t>(v. 14-15).</a:t>
            </a:r>
          </a:p>
          <a:p>
            <a:pPr marL="342900" indent="-342900">
              <a:buClr>
                <a:srgbClr val="FFFF66"/>
              </a:buClr>
              <a:buFont typeface="+mj-lt"/>
              <a:buAutoNum type="arabicPeriod"/>
            </a:pPr>
            <a:r>
              <a:rPr lang="ro-RO" sz="2000" b="1" smtClean="0">
                <a:solidFill>
                  <a:schemeClr val="bg1"/>
                </a:solidFill>
                <a:effectLst>
                  <a:glow rad="127000">
                    <a:schemeClr val="tx1"/>
                  </a:glow>
                </a:effectLst>
              </a:rPr>
              <a:t>Explicați </a:t>
            </a:r>
            <a:r>
              <a:rPr lang="ro-RO" sz="2000" b="1">
                <a:solidFill>
                  <a:schemeClr val="bg1"/>
                </a:solidFill>
                <a:effectLst>
                  <a:glow rad="127000">
                    <a:schemeClr val="tx1"/>
                  </a:glow>
                </a:effectLst>
              </a:rPr>
              <a:t>cu blândețe și respect speranța </a:t>
            </a:r>
            <a:r>
              <a:rPr lang="ro-RO" sz="2000" b="1">
                <a:solidFill>
                  <a:schemeClr val="bg1"/>
                </a:solidFill>
                <a:effectLst>
                  <a:glow rad="127000">
                    <a:schemeClr val="tx1"/>
                  </a:glow>
                </a:effectLst>
              </a:rPr>
              <a:t>noastră </a:t>
            </a:r>
            <a:r>
              <a:rPr lang="ro-RO" sz="2000" b="1" smtClean="0">
                <a:solidFill>
                  <a:schemeClr val="bg1"/>
                </a:solidFill>
                <a:effectLst>
                  <a:glow rad="127000">
                    <a:schemeClr val="tx1"/>
                  </a:glow>
                </a:effectLst>
              </a:rPr>
              <a:t>(v. 15).</a:t>
            </a:r>
          </a:p>
          <a:p>
            <a:pPr marL="342900" indent="-342900">
              <a:buClr>
                <a:srgbClr val="FFFF66"/>
              </a:buClr>
              <a:buFont typeface="+mj-lt"/>
              <a:buAutoNum type="arabicPeriod"/>
            </a:pPr>
            <a:r>
              <a:rPr lang="ro-RO" sz="2000" b="1" smtClean="0">
                <a:solidFill>
                  <a:schemeClr val="bg1"/>
                </a:solidFill>
                <a:effectLst>
                  <a:glow rad="127000">
                    <a:schemeClr val="tx1"/>
                  </a:glow>
                </a:effectLst>
              </a:rPr>
              <a:t>Purtați-vă </a:t>
            </a:r>
            <a:r>
              <a:rPr lang="ro-RO" sz="2000" b="1">
                <a:solidFill>
                  <a:schemeClr val="bg1"/>
                </a:solidFill>
                <a:effectLst>
                  <a:glow rad="127000">
                    <a:schemeClr val="tx1"/>
                  </a:glow>
                </a:effectLst>
              </a:rPr>
              <a:t>în așa fel încât să nu aibă niciun motiv să vă </a:t>
            </a:r>
            <a:r>
              <a:rPr lang="ro-RO" sz="2000" b="1">
                <a:solidFill>
                  <a:schemeClr val="bg1"/>
                </a:solidFill>
                <a:effectLst>
                  <a:glow rad="127000">
                    <a:schemeClr val="tx1"/>
                  </a:glow>
                </a:effectLst>
              </a:rPr>
              <a:t>acuze </a:t>
            </a:r>
            <a:r>
              <a:rPr lang="ro-RO" sz="2000" b="1" smtClean="0">
                <a:solidFill>
                  <a:schemeClr val="bg1"/>
                </a:solidFill>
                <a:effectLst>
                  <a:glow rad="127000">
                    <a:schemeClr val="tx1"/>
                  </a:glow>
                </a:effectLst>
              </a:rPr>
              <a:t>(v. 16).</a:t>
            </a:r>
          </a:p>
          <a:p>
            <a:pPr marL="342900" indent="-342900">
              <a:buClr>
                <a:srgbClr val="FFFF66"/>
              </a:buClr>
              <a:buFont typeface="+mj-lt"/>
              <a:buAutoNum type="arabicPeriod"/>
            </a:pPr>
            <a:r>
              <a:rPr lang="ro-RO" sz="2000" b="1" smtClean="0">
                <a:solidFill>
                  <a:schemeClr val="bg1"/>
                </a:solidFill>
                <a:effectLst>
                  <a:glow rad="127000">
                    <a:schemeClr val="tx1"/>
                  </a:glow>
                </a:effectLst>
              </a:rPr>
              <a:t>Nu </a:t>
            </a:r>
            <a:r>
              <a:rPr lang="ro-RO" sz="2000" b="1">
                <a:solidFill>
                  <a:schemeClr val="bg1"/>
                </a:solidFill>
                <a:effectLst>
                  <a:glow rad="127000">
                    <a:schemeClr val="tx1"/>
                  </a:glow>
                </a:effectLst>
              </a:rPr>
              <a:t>e nici un merit în a suferi pentru că am făcut </a:t>
            </a:r>
            <a:r>
              <a:rPr lang="ro-RO" sz="2000" b="1">
                <a:solidFill>
                  <a:schemeClr val="bg1"/>
                </a:solidFill>
                <a:effectLst>
                  <a:glow rad="127000">
                    <a:schemeClr val="tx1"/>
                  </a:glow>
                </a:effectLst>
              </a:rPr>
              <a:t>rău </a:t>
            </a:r>
            <a:r>
              <a:rPr lang="ro-RO" sz="2000" b="1" smtClean="0">
                <a:solidFill>
                  <a:schemeClr val="bg1"/>
                </a:solidFill>
                <a:effectLst>
                  <a:glow rad="127000">
                    <a:schemeClr val="tx1"/>
                  </a:glow>
                </a:effectLst>
              </a:rPr>
              <a:t>(v. 17).</a:t>
            </a:r>
          </a:p>
          <a:p>
            <a:pPr marL="342900" indent="-342900">
              <a:buClr>
                <a:srgbClr val="FFFF66"/>
              </a:buClr>
              <a:buFont typeface="+mj-lt"/>
              <a:buAutoNum type="arabicPeriod"/>
            </a:pPr>
            <a:r>
              <a:rPr lang="ro-RO" sz="2000" b="1" smtClean="0">
                <a:solidFill>
                  <a:schemeClr val="bg1"/>
                </a:solidFill>
                <a:effectLst>
                  <a:glow rad="127000">
                    <a:schemeClr val="tx1"/>
                  </a:glow>
                </a:effectLst>
              </a:rPr>
              <a:t>Când </a:t>
            </a:r>
            <a:r>
              <a:rPr lang="ro-RO" sz="2000" b="1">
                <a:solidFill>
                  <a:schemeClr val="bg1"/>
                </a:solidFill>
                <a:effectLst>
                  <a:glow rad="127000">
                    <a:schemeClr val="tx1"/>
                  </a:glow>
                </a:effectLst>
              </a:rPr>
              <a:t>suferim pentru că am făcut binele Îl urmăm pe </a:t>
            </a:r>
            <a:r>
              <a:rPr lang="ro-RO" sz="2000" b="1">
                <a:solidFill>
                  <a:schemeClr val="bg1"/>
                </a:solidFill>
                <a:effectLst>
                  <a:glow rad="127000">
                    <a:schemeClr val="tx1"/>
                  </a:glow>
                </a:effectLst>
              </a:rPr>
              <a:t>Hristos </a:t>
            </a:r>
            <a:r>
              <a:rPr lang="ro-RO" sz="2000" b="1" smtClean="0">
                <a:solidFill>
                  <a:schemeClr val="bg1"/>
                </a:solidFill>
                <a:effectLst>
                  <a:glow rad="127000">
                    <a:schemeClr val="tx1"/>
                  </a:glow>
                </a:effectLst>
              </a:rPr>
              <a:t>(v. 18).</a:t>
            </a:r>
            <a:endParaRPr lang="ro-RO" sz="2000" b="1">
              <a:solidFill>
                <a:schemeClr val="bg1"/>
              </a:solidFill>
              <a:effectLst>
                <a:glow rad="127000">
                  <a:schemeClr val="tx1"/>
                </a:glow>
              </a:effectLst>
            </a:endParaRPr>
          </a:p>
        </p:txBody>
      </p:sp>
    </p:spTree>
    <p:extLst>
      <p:ext uri="{BB962C8B-B14F-4D97-AF65-F5344CB8AC3E}">
        <p14:creationId xmlns:p14="http://schemas.microsoft.com/office/powerpoint/2010/main" xmlns="" val="802127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left)">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left)">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wipe(left)">
                                      <p:cBhvr>
                                        <p:cTn id="4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0"/>
            <a:ext cx="9144000" cy="769441"/>
          </a:xfrm>
          <a:prstGeom prst="rect">
            <a:avLst/>
          </a:prstGeom>
        </p:spPr>
        <p:txBody>
          <a:bodyPr wrap="square">
            <a:spAutoFit/>
            <a:scene3d>
              <a:camera prst="orthographicFront"/>
              <a:lightRig rig="threePt" dir="t"/>
            </a:scene3d>
            <a:sp3d extrusionH="57150">
              <a:bevelT w="38100" h="38100"/>
            </a:sp3d>
          </a:bodyPr>
          <a:lstStyle/>
          <a:p>
            <a:pPr algn="ctr"/>
            <a:r>
              <a:rPr lang="ro-RO" sz="4400" b="1">
                <a:blipFill>
                  <a:blip r:embed="rId3"/>
                  <a:stretch>
                    <a:fillRect/>
                  </a:stretch>
                </a:blipFill>
                <a:effectLst>
                  <a:outerShdw blurRad="50800" dist="38100" dir="2700000" algn="tl" rotWithShape="0">
                    <a:prstClr val="black">
                      <a:alpha val="40000"/>
                    </a:prstClr>
                  </a:outerShdw>
                </a:effectLst>
              </a:rPr>
              <a:t>FOCUL </a:t>
            </a:r>
            <a:r>
              <a:rPr lang="ro-RO" sz="4400" b="1" smtClean="0">
                <a:blipFill>
                  <a:blip r:embed="rId3"/>
                  <a:stretch>
                    <a:fillRect/>
                  </a:stretch>
                </a:blipFill>
                <a:effectLst>
                  <a:outerShdw blurRad="50800" dist="38100" dir="2700000" algn="tl" rotWithShape="0">
                    <a:prstClr val="black">
                      <a:alpha val="40000"/>
                    </a:prstClr>
                  </a:outerShdw>
                </a:effectLst>
              </a:rPr>
              <a:t>SUFERINȚEI</a:t>
            </a:r>
            <a:endParaRPr lang="ro-RO" sz="4400" b="1">
              <a:blipFill>
                <a:blip r:embed="rId3"/>
                <a:stretch>
                  <a:fillRect/>
                </a:stretch>
              </a:blipFill>
              <a:effectLst>
                <a:outerShdw blurRad="50800" dist="38100" dir="2700000" algn="tl" rotWithShape="0">
                  <a:prstClr val="black">
                    <a:alpha val="40000"/>
                  </a:prstClr>
                </a:outerShdw>
              </a:effectLst>
            </a:endParaRPr>
          </a:p>
        </p:txBody>
      </p:sp>
      <p:sp>
        <p:nvSpPr>
          <p:cNvPr id="3" name="Rectángulo 2"/>
          <p:cNvSpPr/>
          <p:nvPr/>
        </p:nvSpPr>
        <p:spPr>
          <a:xfrm>
            <a:off x="125084" y="651642"/>
            <a:ext cx="8893833" cy="1200329"/>
          </a:xfrm>
          <a:prstGeom prst="rect">
            <a:avLst/>
          </a:prstGeom>
        </p:spPr>
        <p:txBody>
          <a:bodyPr wrap="square">
            <a:spAutoFit/>
          </a:bodyPr>
          <a:lstStyle/>
          <a:p>
            <a:r>
              <a:rPr lang="ro-RO" b="1" dirty="0" smtClean="0">
                <a:solidFill>
                  <a:srgbClr val="5C2A08"/>
                </a:solidFill>
                <a:latin typeface="Comic Sans MS" panose="030F0702030302020204" pitchFamily="66" charset="0"/>
              </a:rPr>
              <a:t>“Prea iubiţilor, nu vă miraţi de încercarea de foc din mijlocul vostru, care a venit peste voi ca să vă încerce, ca de ceva ciudat, care a dat peste voi… Dimpotrivă, dacă sufere pentru că este creştin, să nu-i fie ruşine, ci să proslăvească pe Dumnezeu pentru numele acesta.” </a:t>
            </a:r>
            <a:r>
              <a:rPr lang="ro-RO" sz="1600" b="1" dirty="0" smtClean="0">
                <a:solidFill>
                  <a:srgbClr val="5C2A08"/>
                </a:solidFill>
                <a:latin typeface="Comic Sans MS" panose="030F0702030302020204" pitchFamily="66" charset="0"/>
              </a:rPr>
              <a:t>(1 Petru 4:12,16)</a:t>
            </a:r>
            <a:endParaRPr lang="ro-RO" sz="1600" b="1" dirty="0">
              <a:solidFill>
                <a:srgbClr val="5C2A08"/>
              </a:solidFill>
              <a:latin typeface="Comic Sans MS" panose="030F0702030302020204" pitchFamily="66" charset="0"/>
            </a:endParaRPr>
          </a:p>
        </p:txBody>
      </p:sp>
      <p:sp>
        <p:nvSpPr>
          <p:cNvPr id="4" name="CuadroTexto 3"/>
          <p:cNvSpPr txBox="1"/>
          <p:nvPr/>
        </p:nvSpPr>
        <p:spPr>
          <a:xfrm>
            <a:off x="198406" y="1851971"/>
            <a:ext cx="4373593" cy="4724370"/>
          </a:xfrm>
          <a:prstGeom prst="rect">
            <a:avLst/>
          </a:prstGeom>
          <a:noFill/>
        </p:spPr>
        <p:txBody>
          <a:bodyPr wrap="square" rtlCol="0">
            <a:spAutoFit/>
          </a:bodyPr>
          <a:lstStyle/>
          <a:p>
            <a:pPr>
              <a:spcBef>
                <a:spcPts val="600"/>
              </a:spcBef>
            </a:pPr>
            <a:r>
              <a:rPr lang="ro-RO" sz="2200" b="1"/>
              <a:t>Lui Petru i se pare natural să se aprindă focul încercărilor pentru </a:t>
            </a:r>
            <a:r>
              <a:rPr lang="ro-RO" sz="2200" b="1" smtClean="0"/>
              <a:t>creștini.</a:t>
            </a:r>
          </a:p>
          <a:p>
            <a:pPr>
              <a:spcBef>
                <a:spcPts val="600"/>
              </a:spcBef>
            </a:pPr>
            <a:r>
              <a:rPr lang="ro-RO" sz="2200" b="1" smtClean="0"/>
              <a:t>Pavel </a:t>
            </a:r>
            <a:r>
              <a:rPr lang="ro-RO" sz="2200" b="1"/>
              <a:t>ne spune că </a:t>
            </a:r>
            <a:r>
              <a:rPr lang="ro-RO" sz="2200" b="1" smtClean="0"/>
              <a:t>“</a:t>
            </a:r>
            <a:r>
              <a:rPr lang="ro-RO" sz="2200" b="1" smtClean="0">
                <a:latin typeface="Calibri" pitchFamily="34" charset="0"/>
              </a:rPr>
              <a:t>toţi ceice voiesc să trăiască cu evlavie în Hristos Isus, vor fi prigoniţi</a:t>
            </a:r>
            <a:r>
              <a:rPr lang="ro-RO" sz="2200" b="1" smtClean="0"/>
              <a:t>.” (2 Timotei 3:12).</a:t>
            </a:r>
          </a:p>
          <a:p>
            <a:pPr>
              <a:spcBef>
                <a:spcPts val="600"/>
              </a:spcBef>
            </a:pPr>
            <a:r>
              <a:rPr lang="ro-RO" sz="2200" b="1" smtClean="0"/>
              <a:t>Isus </a:t>
            </a:r>
            <a:r>
              <a:rPr lang="ro-RO" sz="2200" b="1"/>
              <a:t>însuși ne-a avertizat </a:t>
            </a:r>
            <a:r>
              <a:rPr lang="ro-RO" sz="2200" b="1" smtClean="0"/>
              <a:t>(Matei 24:9-10). La </a:t>
            </a:r>
            <a:r>
              <a:rPr lang="ro-RO" sz="2200" b="1"/>
              <a:t>urma urmei, dacă </a:t>
            </a:r>
            <a:r>
              <a:rPr lang="ro-RO" sz="2200" b="1" smtClean="0"/>
              <a:t>L-au </a:t>
            </a:r>
            <a:r>
              <a:rPr lang="ro-RO" sz="2200" b="1"/>
              <a:t>persecutat pe Isus, cum nu îi vor persecuta pe urmașii Lui </a:t>
            </a:r>
            <a:r>
              <a:rPr lang="ro-RO" sz="2200" b="1" smtClean="0"/>
              <a:t>(Ioan 15:20).</a:t>
            </a:r>
          </a:p>
          <a:p>
            <a:pPr>
              <a:spcBef>
                <a:spcPts val="600"/>
              </a:spcBef>
            </a:pPr>
            <a:r>
              <a:rPr lang="ro-RO" sz="2200" b="1" smtClean="0"/>
              <a:t>Care </a:t>
            </a:r>
            <a:r>
              <a:rPr lang="ro-RO" sz="2200" b="1"/>
              <a:t>este originea acestei uri împotriva lui Isus și urmașii </a:t>
            </a:r>
            <a:r>
              <a:rPr lang="ro-RO" sz="2200" b="1" smtClean="0"/>
              <a:t>Săi?</a:t>
            </a:r>
            <a:endParaRPr lang="ro-RO" sz="2200" b="1"/>
          </a:p>
        </p:txBody>
      </p:sp>
      <p:pic>
        <p:nvPicPr>
          <p:cNvPr id="12" name="Imagen 11"/>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4655289" y="4854060"/>
            <a:ext cx="4392681" cy="1814153"/>
          </a:xfrm>
          <a:prstGeom prst="rect">
            <a:avLst/>
          </a:prstGeom>
          <a:ln>
            <a:noFill/>
          </a:ln>
          <a:effectLst>
            <a:outerShdw blurRad="292100" dist="139700" dir="2700000" algn="tl" rotWithShape="0">
              <a:srgbClr val="333333">
                <a:alpha val="65000"/>
              </a:srgbClr>
            </a:outerShdw>
          </a:effectLst>
        </p:spPr>
      </p:pic>
      <p:pic>
        <p:nvPicPr>
          <p:cNvPr id="14" name="Imagen 13"/>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851629" y="1851971"/>
            <a:ext cx="2148653" cy="2884885"/>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655289" y="1851971"/>
            <a:ext cx="2021556" cy="2884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633347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8"/>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left)">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1" dur="1000" fill="hold"/>
                                        <p:tgtEl>
                                          <p:spTgt spid="12"/>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left)">
                                      <p:cBhvr>
                                        <p:cTn id="59" dur="500"/>
                                        <p:tgtEl>
                                          <p:spTgt spid="4">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Effect transition="in" filter="wipe(left)">
                                      <p:cBhvr>
                                        <p:cTn id="6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34504"/>
            <a:ext cx="9144000" cy="769441"/>
          </a:xfrm>
          <a:prstGeom prst="rect">
            <a:avLst/>
          </a:prstGeom>
        </p:spPr>
        <p:txBody>
          <a:bodyPr wrap="square">
            <a:spAutoFit/>
            <a:scene3d>
              <a:camera prst="orthographicFront"/>
              <a:lightRig rig="twoPt" dir="t"/>
            </a:scene3d>
            <a:sp3d extrusionH="57150" prstMaterial="matte">
              <a:bevelT w="63500" h="12700" prst="angle"/>
              <a:contourClr>
                <a:schemeClr val="bg1">
                  <a:lumMod val="65000"/>
                </a:schemeClr>
              </a:contourClr>
            </a:sp3d>
          </a:bodyPr>
          <a:lstStyle/>
          <a:p>
            <a:pPr algn="ctr"/>
            <a:r>
              <a:rPr lang="ro-RO" sz="4400" b="1" smtClean="0">
                <a:ln/>
                <a:solidFill>
                  <a:srgbClr val="FFFF00"/>
                </a:solidFill>
              </a:rPr>
              <a:t>FOCUL SUFERINȚEI</a:t>
            </a:r>
            <a:endParaRPr lang="ro-RO" sz="4400" b="1">
              <a:ln/>
              <a:solidFill>
                <a:srgbClr val="FFFF00"/>
              </a:solidFill>
            </a:endParaRPr>
          </a:p>
        </p:txBody>
      </p:sp>
      <p:sp>
        <p:nvSpPr>
          <p:cNvPr id="3" name="Rectángulo 2"/>
          <p:cNvSpPr/>
          <p:nvPr/>
        </p:nvSpPr>
        <p:spPr>
          <a:xfrm>
            <a:off x="125084" y="677521"/>
            <a:ext cx="8893833" cy="120032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ro-RO" b="1" dirty="0" smtClean="0">
                <a:effectLst>
                  <a:outerShdw blurRad="50800" dist="50800" dir="5400000" algn="ctr" rotWithShape="0">
                    <a:schemeClr val="tx1"/>
                  </a:outerShdw>
                </a:effectLst>
                <a:latin typeface="Comic Sans MS" panose="030F0702030302020204" pitchFamily="66" charset="0"/>
              </a:rPr>
              <a:t>“Prea iubiţilor, nu vă miraţi de încercarea de foc din mijlocul vostru, care a venit peste voi ca să vă încerce, ca de ceva ciudat, care a dat peste voi… Dimpotrivă, dacă sufere pentru că este creştin, să nu-i fie ruşine, ci să proslăvească pe Dumnezeu pentru numele acesta.” (1 Petru 4:12,16)</a:t>
            </a:r>
            <a:endParaRPr lang="ro-RO" b="1" dirty="0">
              <a:effectLst>
                <a:outerShdw blurRad="50800" dist="50800" dir="5400000" algn="ctr" rotWithShape="0">
                  <a:schemeClr val="tx1"/>
                </a:outerShdw>
              </a:effectLst>
              <a:latin typeface="Comic Sans MS" panose="030F0702030302020204" pitchFamily="66" charset="0"/>
            </a:endParaRPr>
          </a:p>
        </p:txBody>
      </p:sp>
      <p:sp>
        <p:nvSpPr>
          <p:cNvPr id="4" name="CuadroTexto 3"/>
          <p:cNvSpPr txBox="1"/>
          <p:nvPr/>
        </p:nvSpPr>
        <p:spPr>
          <a:xfrm>
            <a:off x="129399" y="1797885"/>
            <a:ext cx="5874586" cy="1323439"/>
          </a:xfrm>
          <a:prstGeom prst="rect">
            <a:avLst/>
          </a:prstGeom>
          <a:noFill/>
        </p:spPr>
        <p:txBody>
          <a:bodyPr wrap="square" rtlCol="0">
            <a:spAutoFit/>
          </a:bodyPr>
          <a:lstStyle/>
          <a:p>
            <a:pPr>
              <a:spcBef>
                <a:spcPts val="600"/>
              </a:spcBef>
            </a:pPr>
            <a:r>
              <a:rPr lang="ro-RO" sz="2000" b="1" dirty="0">
                <a:solidFill>
                  <a:schemeClr val="bg1"/>
                </a:solidFill>
                <a:effectLst>
                  <a:glow rad="127000">
                    <a:schemeClr val="tx1"/>
                  </a:glow>
                </a:effectLst>
              </a:rPr>
              <a:t>Apocalipsa ne spune că </a:t>
            </a:r>
            <a:r>
              <a:rPr lang="ro-RO" sz="2000" b="1" dirty="0" smtClean="0">
                <a:solidFill>
                  <a:schemeClr val="bg1"/>
                </a:solidFill>
                <a:effectLst>
                  <a:glow rad="127000">
                    <a:schemeClr val="tx1"/>
                  </a:glow>
                </a:effectLst>
              </a:rPr>
              <a:t>“balaurul [Satana] </a:t>
            </a:r>
            <a:r>
              <a:rPr lang="ro-RO" sz="2000" b="1" dirty="0" smtClean="0">
                <a:solidFill>
                  <a:schemeClr val="bg1"/>
                </a:solidFill>
                <a:effectLst>
                  <a:glow rad="127000">
                    <a:schemeClr val="tx1"/>
                  </a:glow>
                </a:effectLst>
                <a:latin typeface="Calibri" pitchFamily="34" charset="0"/>
              </a:rPr>
              <a:t>mâniat pe femeie, s-a dus să facă război cu rămăşiţa seminţei ei</a:t>
            </a:r>
            <a:r>
              <a:rPr lang="ro-RO" sz="2000" b="1" dirty="0" smtClean="0">
                <a:solidFill>
                  <a:schemeClr val="bg1"/>
                </a:solidFill>
                <a:effectLst>
                  <a:glow rad="127000">
                    <a:schemeClr val="tx1"/>
                  </a:glow>
                </a:effectLst>
              </a:rPr>
              <a:t>” (Ap. 12:17). Ura </a:t>
            </a:r>
            <a:r>
              <a:rPr lang="ro-RO" sz="2000" b="1" dirty="0">
                <a:solidFill>
                  <a:schemeClr val="bg1"/>
                </a:solidFill>
                <a:effectLst>
                  <a:glow rad="127000">
                    <a:schemeClr val="tx1"/>
                  </a:glow>
                </a:effectLst>
              </a:rPr>
              <a:t>pe care diavolul o are împotriva lui Isus o revarsă pe </a:t>
            </a:r>
            <a:r>
              <a:rPr lang="ro-RO" sz="2000" b="1" dirty="0" smtClean="0">
                <a:solidFill>
                  <a:schemeClr val="bg1"/>
                </a:solidFill>
                <a:effectLst>
                  <a:glow rad="127000">
                    <a:schemeClr val="tx1"/>
                  </a:glow>
                </a:effectLst>
              </a:rPr>
              <a:t>urmaşii </a:t>
            </a:r>
            <a:r>
              <a:rPr lang="ro-RO" sz="2000" b="1" dirty="0">
                <a:solidFill>
                  <a:schemeClr val="bg1"/>
                </a:solidFill>
                <a:effectLst>
                  <a:glow rad="127000">
                    <a:schemeClr val="tx1"/>
                  </a:glow>
                </a:effectLst>
              </a:rPr>
              <a:t>Săi. </a:t>
            </a:r>
          </a:p>
        </p:txBody>
      </p:sp>
      <p:pic>
        <p:nvPicPr>
          <p:cNvPr id="6" name="Imagen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586268" y="4921368"/>
            <a:ext cx="2432649" cy="1824487"/>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003985" y="1797885"/>
            <a:ext cx="2932525" cy="2199394"/>
          </a:xfrm>
          <a:prstGeom prst="rect">
            <a:avLst/>
          </a:prstGeom>
          <a:ln>
            <a:noFill/>
          </a:ln>
          <a:effectLst>
            <a:softEdge rad="112500"/>
          </a:effectLst>
        </p:spPr>
      </p:pic>
      <p:pic>
        <p:nvPicPr>
          <p:cNvPr id="1026" name="Picture 2" descr="https://i.ytimg.com/vi/OYBd7TTnZbU/hqdefault.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24288" y="3336689"/>
            <a:ext cx="2260124" cy="1695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1" name="Rectángulo 10"/>
          <p:cNvSpPr/>
          <p:nvPr/>
        </p:nvSpPr>
        <p:spPr>
          <a:xfrm>
            <a:off x="5160947" y="3997279"/>
            <a:ext cx="3983054" cy="707886"/>
          </a:xfrm>
          <a:prstGeom prst="rect">
            <a:avLst/>
          </a:prstGeom>
        </p:spPr>
        <p:txBody>
          <a:bodyPr wrap="square">
            <a:spAutoFit/>
          </a:bodyPr>
          <a:lstStyle/>
          <a:p>
            <a:pPr>
              <a:spcBef>
                <a:spcPts val="600"/>
              </a:spcBef>
            </a:pPr>
            <a:r>
              <a:rPr lang="ro-RO" sz="2000" b="1">
                <a:solidFill>
                  <a:schemeClr val="bg1"/>
                </a:solidFill>
                <a:effectLst>
                  <a:glow rad="127000">
                    <a:schemeClr val="tx1"/>
                  </a:glow>
                </a:effectLst>
              </a:rPr>
              <a:t>Pe de altă parte, acest foc are și o valoare </a:t>
            </a:r>
            <a:r>
              <a:rPr lang="ro-RO" sz="2000" b="1">
                <a:solidFill>
                  <a:schemeClr val="bg1"/>
                </a:solidFill>
                <a:effectLst>
                  <a:glow rad="127000">
                    <a:schemeClr val="tx1"/>
                  </a:glow>
                </a:effectLst>
              </a:rPr>
              <a:t>purificatoare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rPr>
              <a:t>1 </a:t>
            </a:r>
            <a:r>
              <a:rPr lang="ro-RO" sz="2000" b="1" smtClean="0">
                <a:solidFill>
                  <a:schemeClr val="bg1"/>
                </a:solidFill>
                <a:effectLst>
                  <a:glow rad="127000">
                    <a:schemeClr val="tx1"/>
                  </a:glow>
                </a:effectLst>
              </a:rPr>
              <a:t>Petru</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1:7).</a:t>
            </a:r>
            <a:endParaRPr lang="ro-RO" sz="2000" b="1">
              <a:solidFill>
                <a:schemeClr val="bg1"/>
              </a:solidFill>
              <a:effectLst>
                <a:glow rad="127000">
                  <a:schemeClr val="tx1"/>
                </a:glow>
              </a:effectLst>
            </a:endParaRPr>
          </a:p>
        </p:txBody>
      </p:sp>
      <p:sp>
        <p:nvSpPr>
          <p:cNvPr id="12" name="Rectángulo 11"/>
          <p:cNvSpPr/>
          <p:nvPr/>
        </p:nvSpPr>
        <p:spPr>
          <a:xfrm>
            <a:off x="319177" y="5065897"/>
            <a:ext cx="6267091" cy="1631216"/>
          </a:xfrm>
          <a:prstGeom prst="rect">
            <a:avLst/>
          </a:prstGeom>
        </p:spPr>
        <p:txBody>
          <a:bodyPr wrap="square">
            <a:spAutoFit/>
          </a:bodyPr>
          <a:lstStyle/>
          <a:p>
            <a:pPr>
              <a:spcBef>
                <a:spcPts val="600"/>
              </a:spcBef>
            </a:pPr>
            <a:r>
              <a:rPr lang="ro-RO" sz="2000" b="1">
                <a:solidFill>
                  <a:schemeClr val="bg1"/>
                </a:solidFill>
                <a:effectLst>
                  <a:glow rad="127000">
                    <a:schemeClr val="tx1"/>
                  </a:glow>
                </a:effectLst>
              </a:rPr>
              <a:t>Deși nu trebuie să căutăm persecuția dinadins, Dumnezeu poate scoate ceva bun din aceasta. Astfel,  Petru spune cititorilor </a:t>
            </a:r>
            <a:r>
              <a:rPr lang="ro-RO" sz="2000" b="1">
                <a:solidFill>
                  <a:schemeClr val="bg1"/>
                </a:solidFill>
                <a:effectLst>
                  <a:glow rad="127000">
                    <a:schemeClr val="tx1"/>
                  </a:glow>
                </a:effectLst>
              </a:rPr>
              <a:t>săi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rPr>
              <a:t>și </a:t>
            </a:r>
            <a:r>
              <a:rPr lang="ro-RO" sz="2000" b="1" smtClean="0">
                <a:solidFill>
                  <a:schemeClr val="bg1"/>
                </a:solidFill>
                <a:effectLst>
                  <a:glow rad="127000">
                    <a:schemeClr val="tx1"/>
                  </a:glow>
                </a:effectLst>
              </a:rPr>
              <a:t>nouă</a:t>
            </a:r>
            <a:r>
              <a:rPr lang="ro-RO" sz="2000" b="1" smtClean="0">
                <a:solidFill>
                  <a:schemeClr val="bg1"/>
                </a:solidFill>
                <a:effectLst>
                  <a:glow rad="127000">
                    <a:schemeClr val="tx1"/>
                  </a:glow>
                </a:effectLst>
              </a:rPr>
              <a:t>): “Da</a:t>
            </a:r>
            <a:r>
              <a:rPr lang="ro-RO" sz="2000" b="1">
                <a:solidFill>
                  <a:schemeClr val="bg1"/>
                </a:solidFill>
                <a:effectLst>
                  <a:glow rad="127000">
                    <a:schemeClr val="tx1"/>
                  </a:glow>
                </a:effectLst>
              </a:rPr>
              <a:t>, persecuția este rea, dar nu vă lăsați deznădăjduiți de ea ca și cum ar fi ceva neașteptat. Continuați </a:t>
            </a:r>
            <a:r>
              <a:rPr lang="ro-RO" sz="2000" b="1">
                <a:solidFill>
                  <a:schemeClr val="bg1"/>
                </a:solidFill>
                <a:effectLst>
                  <a:glow rad="127000">
                    <a:schemeClr val="tx1"/>
                  </a:glow>
                </a:effectLst>
              </a:rPr>
              <a:t>prin </a:t>
            </a:r>
            <a:r>
              <a:rPr lang="ro-RO" sz="2000" b="1" smtClean="0">
                <a:solidFill>
                  <a:schemeClr val="bg1"/>
                </a:solidFill>
                <a:effectLst>
                  <a:glow rad="127000">
                    <a:schemeClr val="tx1"/>
                  </a:glow>
                </a:effectLst>
              </a:rPr>
              <a:t>credință</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pic>
        <p:nvPicPr>
          <p:cNvPr id="14" name="Imagen 13"/>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669874" y="3336689"/>
            <a:ext cx="2305611" cy="1729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892837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right)">
                                      <p:cBhvr>
                                        <p:cTn id="21" dur="500"/>
                                        <p:tgtEl>
                                          <p:spTgt spid="10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par>
                                <p:cTn id="30" presetID="2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0"/>
            <a:ext cx="9144000" cy="769441"/>
          </a:xfrm>
          <a:prstGeom prst="rect">
            <a:avLst/>
          </a:prstGeom>
        </p:spPr>
        <p:txBody>
          <a:bodyPr wrap="square">
            <a:spAutoFit/>
          </a:bodyPr>
          <a:lstStyle/>
          <a:p>
            <a:pPr algn="ctr"/>
            <a:r>
              <a:rPr lang="ro-RO" sz="4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SUFERINȚA </a:t>
            </a:r>
            <a:r>
              <a:rPr lang="ro-RO" sz="4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ȘI </a:t>
            </a:r>
            <a:r>
              <a:rPr lang="ro-RO" sz="440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JUDECATA</a:t>
            </a:r>
            <a:endParaRPr lang="ro-RO" sz="4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p:cNvSpPr/>
          <p:nvPr/>
        </p:nvSpPr>
        <p:spPr>
          <a:xfrm>
            <a:off x="6167880" y="695721"/>
            <a:ext cx="2958860" cy="2554545"/>
          </a:xfrm>
          <a:prstGeom prst="rect">
            <a:avLst/>
          </a:prstGeom>
          <a:effectLst>
            <a:glow rad="139700">
              <a:srgbClr val="4C216D">
                <a:alpha val="97000"/>
              </a:srgbClr>
            </a:glow>
          </a:effectLst>
        </p:spPr>
        <p:txBody>
          <a:bodyPr wrap="square">
            <a:spAutoFit/>
          </a:bodyPr>
          <a:lstStyle/>
          <a:p>
            <a:pPr algn="ctr"/>
            <a:r>
              <a:rPr lang="ro-RO" b="1" dirty="0" smtClean="0">
                <a:solidFill>
                  <a:schemeClr val="bg1"/>
                </a:solidFill>
                <a:effectLst>
                  <a:glow rad="152400">
                    <a:srgbClr val="4C216D"/>
                  </a:glow>
                </a:effectLst>
                <a:latin typeface="Comic Sans MS" panose="030F0702030302020204" pitchFamily="66" charset="0"/>
              </a:rPr>
              <a:t>“Căci suntem în clipa când judecata stă să înceapă de la casa lui Dumnezeu. Şi dacă începe cu noi, care va fi sfârşitul celor ce nu ascultă de Evanghelia lui Dumnezeu?” </a:t>
            </a:r>
            <a:r>
              <a:rPr lang="ro-RO" sz="1600" b="1" dirty="0" smtClean="0">
                <a:solidFill>
                  <a:schemeClr val="bg1"/>
                </a:solidFill>
                <a:effectLst>
                  <a:glow rad="152400">
                    <a:srgbClr val="4C216D"/>
                  </a:glow>
                </a:effectLst>
                <a:latin typeface="Comic Sans MS" panose="030F0702030302020204" pitchFamily="66" charset="0"/>
              </a:rPr>
              <a:t>(1 Petru 4:17)</a:t>
            </a:r>
            <a:endParaRPr lang="ro-RO" b="1" dirty="0">
              <a:solidFill>
                <a:schemeClr val="bg1"/>
              </a:solidFill>
              <a:effectLst>
                <a:glow rad="152400">
                  <a:srgbClr val="4C216D"/>
                </a:glow>
              </a:effectLst>
              <a:latin typeface="Comic Sans MS" panose="030F0702030302020204" pitchFamily="66" charset="0"/>
            </a:endParaRPr>
          </a:p>
        </p:txBody>
      </p:sp>
      <p:sp>
        <p:nvSpPr>
          <p:cNvPr id="4" name="CuadroTexto 3"/>
          <p:cNvSpPr txBox="1"/>
          <p:nvPr/>
        </p:nvSpPr>
        <p:spPr>
          <a:xfrm>
            <a:off x="60381" y="1415579"/>
            <a:ext cx="3562709" cy="5247590"/>
          </a:xfrm>
          <a:prstGeom prst="rect">
            <a:avLst/>
          </a:prstGeom>
          <a:solidFill>
            <a:schemeClr val="bg1">
              <a:alpha val="50000"/>
            </a:schemeClr>
          </a:solidFill>
          <a:effectLst>
            <a:softEdge rad="63500"/>
          </a:effectLst>
        </p:spPr>
        <p:txBody>
          <a:bodyPr wrap="square" rtlCol="0">
            <a:spAutoFit/>
          </a:bodyPr>
          <a:lstStyle/>
          <a:p>
            <a:pPr>
              <a:spcBef>
                <a:spcPts val="600"/>
              </a:spcBef>
            </a:pPr>
            <a:r>
              <a:rPr lang="ro-RO" sz="2000" b="1" dirty="0" smtClean="0"/>
              <a:t>Petru </a:t>
            </a:r>
            <a:r>
              <a:rPr lang="ro-RO" sz="2000" b="1" dirty="0"/>
              <a:t>ne îndreaptă gândurile către judecata viitoare care va începe cu casa lui Dumnezeu. Ce legătură are judecata cu </a:t>
            </a:r>
            <a:r>
              <a:rPr lang="ro-RO" sz="2000" b="1" dirty="0" err="1" smtClean="0"/>
              <a:t>suferința</a:t>
            </a:r>
            <a:r>
              <a:rPr lang="ro-RO" sz="2000" b="1" dirty="0" smtClean="0"/>
              <a:t> noastră?</a:t>
            </a:r>
          </a:p>
          <a:p>
            <a:pPr>
              <a:spcBef>
                <a:spcPts val="600"/>
              </a:spcBef>
            </a:pPr>
            <a:r>
              <a:rPr lang="ro-RO" sz="2000" b="1" dirty="0" smtClean="0"/>
              <a:t>Judecata </a:t>
            </a:r>
            <a:r>
              <a:rPr lang="ro-RO" sz="2000" b="1" dirty="0"/>
              <a:t>nu trebuie să ne provoace teamă, ci bucurie. În </a:t>
            </a:r>
            <a:r>
              <a:rPr lang="ro-RO" sz="2000" b="1" dirty="0" smtClean="0"/>
              <a:t>şi prin </a:t>
            </a:r>
            <a:r>
              <a:rPr lang="ro-RO" sz="2000" b="1" dirty="0"/>
              <a:t>ea vom fi </a:t>
            </a:r>
            <a:r>
              <a:rPr lang="ro-RO" sz="2000" b="1" dirty="0" err="1"/>
              <a:t>achitați</a:t>
            </a:r>
            <a:r>
              <a:rPr lang="ro-RO" sz="2000" b="1" dirty="0"/>
              <a:t>. Ni se va face dreptate. Dumnezeu va regla lucrurile definitiv. </a:t>
            </a:r>
          </a:p>
          <a:p>
            <a:pPr>
              <a:spcBef>
                <a:spcPts val="600"/>
              </a:spcBef>
            </a:pPr>
            <a:r>
              <a:rPr lang="ro-RO" sz="2000" b="1" dirty="0"/>
              <a:t>Trebuie să tânjim judecata la fel cum văduva </a:t>
            </a:r>
            <a:r>
              <a:rPr lang="ro-RO" sz="2000" b="1" dirty="0" smtClean="0"/>
              <a:t>săracă </a:t>
            </a:r>
            <a:r>
              <a:rPr lang="ro-RO" sz="2000" b="1" dirty="0"/>
              <a:t>tânjea să i se facă dreptate </a:t>
            </a:r>
            <a:r>
              <a:rPr lang="ro-RO" sz="2000" b="1" dirty="0" smtClean="0"/>
              <a:t>(Luca 18:1-8).</a:t>
            </a:r>
          </a:p>
          <a:p>
            <a:pPr>
              <a:spcBef>
                <a:spcPts val="600"/>
              </a:spcBef>
            </a:pPr>
            <a:r>
              <a:rPr lang="ro-RO" sz="2000" b="1" dirty="0" smtClean="0"/>
              <a:t>Fiind părtaşi </a:t>
            </a:r>
            <a:r>
              <a:rPr lang="ro-RO" sz="2000" b="1" dirty="0"/>
              <a:t>la </a:t>
            </a:r>
            <a:r>
              <a:rPr lang="ro-RO" sz="2000" b="1" dirty="0" err="1"/>
              <a:t>suferința</a:t>
            </a:r>
            <a:r>
              <a:rPr lang="ro-RO" sz="2000" b="1" dirty="0"/>
              <a:t> lui Hristos, vom fi </a:t>
            </a:r>
            <a:r>
              <a:rPr lang="ro-RO" sz="2000" b="1" dirty="0" err="1"/>
              <a:t>părtași</a:t>
            </a:r>
            <a:r>
              <a:rPr lang="ro-RO" sz="2000" b="1" dirty="0"/>
              <a:t> </a:t>
            </a:r>
            <a:r>
              <a:rPr lang="ro-RO" sz="2000" b="1" dirty="0" err="1"/>
              <a:t>și</a:t>
            </a:r>
            <a:r>
              <a:rPr lang="ro-RO" sz="2000" b="1" dirty="0"/>
              <a:t> la glorificarea Lui </a:t>
            </a:r>
            <a:r>
              <a:rPr lang="ro-RO" sz="2000" b="1" dirty="0" smtClean="0"/>
              <a:t>(2 Timotei 2:12).</a:t>
            </a:r>
            <a:endParaRPr lang="ro-RO" sz="2000" b="1" dirty="0"/>
          </a:p>
        </p:txBody>
      </p:sp>
      <p:pic>
        <p:nvPicPr>
          <p:cNvPr id="6" name="Imagen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349040" y="4762824"/>
            <a:ext cx="2684971" cy="2013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711613" y="4942290"/>
            <a:ext cx="2525286" cy="1834262"/>
          </a:xfrm>
          <a:prstGeom prst="rect">
            <a:avLst/>
          </a:prstGeom>
          <a:scene3d>
            <a:camera prst="orthographicFront"/>
            <a:lightRig rig="threePt" dir="t"/>
          </a:scene3d>
          <a:sp3d>
            <a:bevelT prst="slope"/>
          </a:sp3d>
        </p:spPr>
      </p:pic>
    </p:spTree>
    <p:extLst>
      <p:ext uri="{BB962C8B-B14F-4D97-AF65-F5344CB8AC3E}">
        <p14:creationId xmlns:p14="http://schemas.microsoft.com/office/powerpoint/2010/main" xmlns="" val="6898077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fade">
                                      <p:cBhvr>
                                        <p:cTn id="25" dur="500"/>
                                        <p:tgtEl>
                                          <p:spTgt spid="4">
                                            <p:bg/>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left)">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left)">
                                      <p:cBhvr>
                                        <p:cTn id="5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477</TotalTime>
  <Words>1409</Words>
  <Application>Microsoft Office PowerPoint</Application>
  <PresentationFormat>Expunere pe ecran (4:3)</PresentationFormat>
  <Paragraphs>64</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11</vt:i4>
      </vt:variant>
    </vt:vector>
  </HeadingPairs>
  <TitlesOfParts>
    <vt:vector size="18" baseType="lpstr">
      <vt:lpstr>Arial</vt:lpstr>
      <vt:lpstr>Calibri</vt:lpstr>
      <vt:lpstr>Comic Sans MS</vt:lpstr>
      <vt:lpstr>Wingdings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Suferinta pentru Hristos</dc:title>
  <dc:subject>Studiu Biblic, Trim. II, 2017 – Invataturi din epistolele lui Petru</dc:subject>
  <dc:creator>Sergio Fustero Carreras</dc:creator>
  <cp:keywords>http://www.fustero.net/es/index_ro.php</cp:keywords>
  <cp:lastModifiedBy>Administrator</cp:lastModifiedBy>
  <cp:revision>91</cp:revision>
  <dcterms:created xsi:type="dcterms:W3CDTF">2017-04-23T04:55:14Z</dcterms:created>
  <dcterms:modified xsi:type="dcterms:W3CDTF">2017-05-04T05:41:50Z</dcterms:modified>
</cp:coreProperties>
</file>