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6" r:id="rId4"/>
    <p:sldId id="257" r:id="rId5"/>
    <p:sldId id="258" r:id="rId6"/>
    <p:sldId id="259" r:id="rId7"/>
    <p:sldId id="260" r:id="rId8"/>
    <p:sldId id="267" r:id="rId9"/>
    <p:sldId id="271" r:id="rId10"/>
    <p:sldId id="262" r:id="rId11"/>
    <p:sldId id="263" r:id="rId12"/>
    <p:sldId id="272" r:id="rId13"/>
    <p:sldId id="273" r:id="rId14"/>
  </p:sldIdLst>
  <p:sldSz cx="9144000" cy="6858000" type="screen4x3"/>
  <p:notesSz cx="6858000" cy="9144000"/>
  <p:embeddedFontLst>
    <p:embeddedFont>
      <p:font typeface="Calibri" pitchFamily="34" charset="0"/>
      <p:regular r:id="rId15"/>
      <p:bold r:id="rId16"/>
      <p:italic r:id="rId17"/>
      <p:boldItalic r:id="rId18"/>
    </p:embeddedFont>
    <p:embeddedFont>
      <p:font typeface="Comic Sans MS" pitchFamily="66" charset="0"/>
      <p:regular r:id="rId19"/>
      <p:bold r:id="rId20"/>
    </p:embeddedFont>
    <p:embeddedFont>
      <p:font typeface="Cooper Black" pitchFamily="18" charset="0"/>
      <p:regular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362C"/>
    <a:srgbClr val="6F5949"/>
    <a:srgbClr val="3B3046"/>
    <a:srgbClr val="68547C"/>
    <a:srgbClr val="3E3233"/>
    <a:srgbClr val="FF6565"/>
    <a:srgbClr val="FF9F9F"/>
    <a:srgbClr val="FF0000"/>
    <a:srgbClr val="FF2525"/>
    <a:srgbClr val="B08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93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A141B-93EA-4F3A-BBBD-0AFD89864C31}" type="doc">
      <dgm:prSet loTypeId="urn:microsoft.com/office/officeart/2005/8/layout/vList3#1" loCatId="list" qsTypeId="urn:microsoft.com/office/officeart/2005/8/quickstyle/3d1" qsCatId="3D" csTypeId="urn:microsoft.com/office/officeart/2005/8/colors/colorful1#1" csCatId="colorful" phldr="1"/>
      <dgm:spPr/>
    </dgm:pt>
    <dgm:pt modelId="{4B4F78D4-3198-4D4A-834B-5FF73FC8124F}">
      <dgm:prSet phldrT="[Texto]" custT="1"/>
      <dgm:spPr>
        <a:solidFill>
          <a:srgbClr val="4D9BC7"/>
        </a:solidFill>
      </dgm:spPr>
      <dgm:t>
        <a:bodyPr/>
        <a:lstStyle/>
        <a:p>
          <a:r>
            <a:rPr lang="ro-RO" sz="2400" b="1" dirty="0">
              <a:solidFill>
                <a:schemeClr val="tx1"/>
              </a:solidFill>
            </a:rPr>
            <a:t>Relațiile laborale</a:t>
          </a:r>
          <a:r>
            <a:rPr lang="es-ES" sz="2400" b="1" dirty="0">
              <a:solidFill>
                <a:schemeClr val="tx1"/>
              </a:solidFill>
            </a:rPr>
            <a:t/>
          </a:r>
          <a:br>
            <a:rPr lang="es-ES" sz="2400" b="1" dirty="0">
              <a:solidFill>
                <a:schemeClr val="tx1"/>
              </a:solidFill>
            </a:rPr>
          </a:br>
          <a:r>
            <a:rPr lang="es-ES" sz="2400" b="1" dirty="0">
              <a:solidFill>
                <a:schemeClr val="tx1"/>
              </a:solidFill>
            </a:rPr>
            <a:t>(1 Pe</a:t>
          </a:r>
          <a:r>
            <a:rPr lang="ro-RO" sz="2400" b="1" dirty="0">
              <a:solidFill>
                <a:schemeClr val="tx1"/>
              </a:solidFill>
            </a:rPr>
            <a:t>tru</a:t>
          </a:r>
          <a:r>
            <a:rPr lang="es-ES" sz="2400" b="1" dirty="0">
              <a:solidFill>
                <a:schemeClr val="tx1"/>
              </a:solidFill>
            </a:rPr>
            <a:t> 2:18-25)</a:t>
          </a:r>
        </a:p>
      </dgm:t>
    </dgm:pt>
    <dgm:pt modelId="{DE007980-D482-4D97-B78B-ABFE37CF2012}" type="parTrans" cxnId="{5A8D2237-1A3B-4EB7-A81B-14025C156B08}">
      <dgm:prSet/>
      <dgm:spPr/>
      <dgm:t>
        <a:bodyPr/>
        <a:lstStyle/>
        <a:p>
          <a:endParaRPr lang="es-ES" sz="2400" b="1"/>
        </a:p>
      </dgm:t>
    </dgm:pt>
    <dgm:pt modelId="{74666A3B-501E-4557-8998-5746C12141FF}" type="sibTrans" cxnId="{5A8D2237-1A3B-4EB7-A81B-14025C156B08}">
      <dgm:prSet/>
      <dgm:spPr/>
      <dgm:t>
        <a:bodyPr/>
        <a:lstStyle/>
        <a:p>
          <a:endParaRPr lang="es-ES" sz="2400" b="1"/>
        </a:p>
      </dgm:t>
    </dgm:pt>
    <dgm:pt modelId="{6C366844-6972-4C79-A523-F1182B66CC8C}">
      <dgm:prSet phldrT="[Texto]" custT="1"/>
      <dgm:spPr/>
      <dgm:t>
        <a:bodyPr/>
        <a:lstStyle/>
        <a:p>
          <a:r>
            <a:rPr lang="ro-RO" sz="2400" b="1" dirty="0">
              <a:solidFill>
                <a:schemeClr val="tx1"/>
              </a:solidFill>
            </a:rPr>
            <a:t>Relațiile maritale</a:t>
          </a:r>
          <a:r>
            <a:rPr lang="es-ES" sz="2400" b="1" dirty="0">
              <a:solidFill>
                <a:schemeClr val="tx1"/>
              </a:solidFill>
            </a:rPr>
            <a:t/>
          </a:r>
          <a:br>
            <a:rPr lang="es-ES" sz="2400" b="1" dirty="0">
              <a:solidFill>
                <a:schemeClr val="tx1"/>
              </a:solidFill>
            </a:rPr>
          </a:br>
          <a:r>
            <a:rPr lang="es-ES" sz="2400" b="1" dirty="0">
              <a:solidFill>
                <a:schemeClr val="tx1"/>
              </a:solidFill>
            </a:rPr>
            <a:t>(1 P</a:t>
          </a:r>
          <a:r>
            <a:rPr lang="ro-RO" sz="2400" b="1" dirty="0">
              <a:solidFill>
                <a:schemeClr val="tx1"/>
              </a:solidFill>
            </a:rPr>
            <a:t>etru</a:t>
          </a:r>
          <a:r>
            <a:rPr lang="es-ES" sz="2400" b="1" dirty="0">
              <a:solidFill>
                <a:schemeClr val="tx1"/>
              </a:solidFill>
            </a:rPr>
            <a:t> 3:1-7)</a:t>
          </a:r>
        </a:p>
      </dgm:t>
    </dgm:pt>
    <dgm:pt modelId="{43A2E3FB-739C-4244-8493-CA45001941C2}" type="parTrans" cxnId="{26AB4CBF-3AF1-47D0-B5D6-9F829EF6D524}">
      <dgm:prSet/>
      <dgm:spPr/>
      <dgm:t>
        <a:bodyPr/>
        <a:lstStyle/>
        <a:p>
          <a:endParaRPr lang="es-ES" sz="2400" b="1"/>
        </a:p>
      </dgm:t>
    </dgm:pt>
    <dgm:pt modelId="{A20758ED-33EB-4206-B57B-52C3D233DDC3}" type="sibTrans" cxnId="{26AB4CBF-3AF1-47D0-B5D6-9F829EF6D524}">
      <dgm:prSet/>
      <dgm:spPr/>
      <dgm:t>
        <a:bodyPr/>
        <a:lstStyle/>
        <a:p>
          <a:endParaRPr lang="es-ES" sz="2400" b="1"/>
        </a:p>
      </dgm:t>
    </dgm:pt>
    <dgm:pt modelId="{32EF9A8F-7A26-451A-A34B-6B76F4539E2C}">
      <dgm:prSet phldrT="[Texto]" custT="1"/>
      <dgm:spPr>
        <a:solidFill>
          <a:srgbClr val="C3B637"/>
        </a:solidFill>
      </dgm:spPr>
      <dgm:t>
        <a:bodyPr/>
        <a:lstStyle/>
        <a:p>
          <a:r>
            <a:rPr lang="ro-RO" sz="2400" b="1" dirty="0">
              <a:solidFill>
                <a:schemeClr val="tx1"/>
              </a:solidFill>
            </a:rPr>
            <a:t>Relațiile cu statul</a:t>
          </a:r>
          <a:r>
            <a:rPr lang="es-ES" sz="2400" b="1" dirty="0">
              <a:solidFill>
                <a:schemeClr val="tx1"/>
              </a:solidFill>
            </a:rPr>
            <a:t/>
          </a:r>
          <a:br>
            <a:rPr lang="es-ES" sz="2400" b="1" dirty="0">
              <a:solidFill>
                <a:schemeClr val="tx1"/>
              </a:solidFill>
            </a:rPr>
          </a:br>
          <a:r>
            <a:rPr lang="es-ES" sz="2400" b="1" dirty="0">
              <a:solidFill>
                <a:schemeClr val="tx1"/>
              </a:solidFill>
            </a:rPr>
            <a:t>(1 Pe</a:t>
          </a:r>
          <a:r>
            <a:rPr lang="ro-RO" sz="2400" b="1" dirty="0">
              <a:solidFill>
                <a:schemeClr val="tx1"/>
              </a:solidFill>
            </a:rPr>
            <a:t>tru</a:t>
          </a:r>
          <a:r>
            <a:rPr lang="es-ES" sz="2400" b="1" dirty="0">
              <a:solidFill>
                <a:schemeClr val="tx1"/>
              </a:solidFill>
            </a:rPr>
            <a:t> 2:13-17)</a:t>
          </a:r>
        </a:p>
      </dgm:t>
    </dgm:pt>
    <dgm:pt modelId="{6746664C-5957-4373-8A25-438FB48DEDD9}" type="parTrans" cxnId="{6004DFB8-41A7-4E07-A007-0ABE754141F8}">
      <dgm:prSet/>
      <dgm:spPr/>
      <dgm:t>
        <a:bodyPr/>
        <a:lstStyle/>
        <a:p>
          <a:endParaRPr lang="es-ES" sz="2400" b="1"/>
        </a:p>
      </dgm:t>
    </dgm:pt>
    <dgm:pt modelId="{3EBCF29A-8D09-43BA-81C2-9D0F0DF3C43E}" type="sibTrans" cxnId="{6004DFB8-41A7-4E07-A007-0ABE754141F8}">
      <dgm:prSet/>
      <dgm:spPr/>
      <dgm:t>
        <a:bodyPr/>
        <a:lstStyle/>
        <a:p>
          <a:endParaRPr lang="es-ES" sz="2400" b="1"/>
        </a:p>
      </dgm:t>
    </dgm:pt>
    <dgm:pt modelId="{0F53B9B1-23ED-4CA2-B93A-C22E2E28FA28}" type="pres">
      <dgm:prSet presAssocID="{F63A141B-93EA-4F3A-BBBD-0AFD89864C31}" presName="linearFlow" presStyleCnt="0">
        <dgm:presLayoutVars>
          <dgm:dir/>
          <dgm:resizeHandles val="exact"/>
        </dgm:presLayoutVars>
      </dgm:prSet>
      <dgm:spPr/>
    </dgm:pt>
    <dgm:pt modelId="{10CBDEAD-2527-4AD4-ACDC-12D7F5557DF2}" type="pres">
      <dgm:prSet presAssocID="{32EF9A8F-7A26-451A-A34B-6B76F4539E2C}" presName="composite" presStyleCnt="0"/>
      <dgm:spPr/>
    </dgm:pt>
    <dgm:pt modelId="{27451064-04A2-42C6-A234-8729E0CFC7CF}" type="pres">
      <dgm:prSet presAssocID="{32EF9A8F-7A26-451A-A34B-6B76F4539E2C}" presName="imgShp" presStyleLbl="fgImgPlace1" presStyleIdx="0" presStyleCnt="3"/>
      <dgm:spPr/>
    </dgm:pt>
    <dgm:pt modelId="{DF54B9B4-4656-463F-88E1-B140A25FB6C3}" type="pres">
      <dgm:prSet presAssocID="{32EF9A8F-7A26-451A-A34B-6B76F4539E2C}" presName="txShp" presStyleLbl="node1" presStyleIdx="0" presStyleCnt="3">
        <dgm:presLayoutVars>
          <dgm:bulletEnabled val="1"/>
        </dgm:presLayoutVars>
      </dgm:prSet>
      <dgm:spPr/>
      <dgm:t>
        <a:bodyPr/>
        <a:lstStyle/>
        <a:p>
          <a:endParaRPr lang="ro-RO"/>
        </a:p>
      </dgm:t>
    </dgm:pt>
    <dgm:pt modelId="{AC4671C4-1467-446F-8A10-378E27956077}" type="pres">
      <dgm:prSet presAssocID="{3EBCF29A-8D09-43BA-81C2-9D0F0DF3C43E}" presName="spacing" presStyleCnt="0"/>
      <dgm:spPr/>
    </dgm:pt>
    <dgm:pt modelId="{1171A797-18C8-4DAE-AB48-4BDE4CB1B69F}" type="pres">
      <dgm:prSet presAssocID="{4B4F78D4-3198-4D4A-834B-5FF73FC8124F}" presName="composite" presStyleCnt="0"/>
      <dgm:spPr/>
    </dgm:pt>
    <dgm:pt modelId="{973A4B5D-CA79-44C3-B41C-AACC21493EAE}" type="pres">
      <dgm:prSet presAssocID="{4B4F78D4-3198-4D4A-834B-5FF73FC8124F}" presName="imgShp" presStyleLbl="fgImgPlace1" presStyleIdx="1" presStyleCnt="3"/>
      <dgm:spPr/>
    </dgm:pt>
    <dgm:pt modelId="{E1F46BF6-FF9B-4C20-A582-552494157010}" type="pres">
      <dgm:prSet presAssocID="{4B4F78D4-3198-4D4A-834B-5FF73FC8124F}" presName="txShp" presStyleLbl="node1" presStyleIdx="1" presStyleCnt="3">
        <dgm:presLayoutVars>
          <dgm:bulletEnabled val="1"/>
        </dgm:presLayoutVars>
      </dgm:prSet>
      <dgm:spPr/>
      <dgm:t>
        <a:bodyPr/>
        <a:lstStyle/>
        <a:p>
          <a:endParaRPr lang="ro-RO"/>
        </a:p>
      </dgm:t>
    </dgm:pt>
    <dgm:pt modelId="{A9933B95-545C-42E8-A3FB-433680088297}" type="pres">
      <dgm:prSet presAssocID="{74666A3B-501E-4557-8998-5746C12141FF}" presName="spacing" presStyleCnt="0"/>
      <dgm:spPr/>
    </dgm:pt>
    <dgm:pt modelId="{3921C667-F6A8-479D-89A0-13B00B8EB30C}" type="pres">
      <dgm:prSet presAssocID="{6C366844-6972-4C79-A523-F1182B66CC8C}" presName="composite" presStyleCnt="0"/>
      <dgm:spPr/>
    </dgm:pt>
    <dgm:pt modelId="{32E2E36A-DEA2-4576-ADA6-5042C1CB6483}" type="pres">
      <dgm:prSet presAssocID="{6C366844-6972-4C79-A523-F1182B66CC8C}" presName="imgShp" presStyleLbl="fgImgPlace1" presStyleIdx="2" presStyleCnt="3"/>
      <dgm:spPr/>
    </dgm:pt>
    <dgm:pt modelId="{FEB0C491-8F36-4F70-BC86-DF0940DEBA98}" type="pres">
      <dgm:prSet presAssocID="{6C366844-6972-4C79-A523-F1182B66CC8C}" presName="txShp" presStyleLbl="node1" presStyleIdx="2" presStyleCnt="3">
        <dgm:presLayoutVars>
          <dgm:bulletEnabled val="1"/>
        </dgm:presLayoutVars>
      </dgm:prSet>
      <dgm:spPr/>
      <dgm:t>
        <a:bodyPr/>
        <a:lstStyle/>
        <a:p>
          <a:endParaRPr lang="ro-RO"/>
        </a:p>
      </dgm:t>
    </dgm:pt>
  </dgm:ptLst>
  <dgm:cxnLst>
    <dgm:cxn modelId="{FE77FFA5-7FB3-4075-A759-46741E2BB952}" type="presOf" srcId="{32EF9A8F-7A26-451A-A34B-6B76F4539E2C}" destId="{DF54B9B4-4656-463F-88E1-B140A25FB6C3}" srcOrd="0" destOrd="0" presId="urn:microsoft.com/office/officeart/2005/8/layout/vList3#1"/>
    <dgm:cxn modelId="{6004DFB8-41A7-4E07-A007-0ABE754141F8}" srcId="{F63A141B-93EA-4F3A-BBBD-0AFD89864C31}" destId="{32EF9A8F-7A26-451A-A34B-6B76F4539E2C}" srcOrd="0" destOrd="0" parTransId="{6746664C-5957-4373-8A25-438FB48DEDD9}" sibTransId="{3EBCF29A-8D09-43BA-81C2-9D0F0DF3C43E}"/>
    <dgm:cxn modelId="{D8D06EEB-24E5-4464-85A3-199FB1D0CA8C}" type="presOf" srcId="{F63A141B-93EA-4F3A-BBBD-0AFD89864C31}" destId="{0F53B9B1-23ED-4CA2-B93A-C22E2E28FA28}" srcOrd="0" destOrd="0" presId="urn:microsoft.com/office/officeart/2005/8/layout/vList3#1"/>
    <dgm:cxn modelId="{BDC313FC-4838-46A4-8300-35D50C7A7CF9}" type="presOf" srcId="{6C366844-6972-4C79-A523-F1182B66CC8C}" destId="{FEB0C491-8F36-4F70-BC86-DF0940DEBA98}" srcOrd="0" destOrd="0" presId="urn:microsoft.com/office/officeart/2005/8/layout/vList3#1"/>
    <dgm:cxn modelId="{5A8D2237-1A3B-4EB7-A81B-14025C156B08}" srcId="{F63A141B-93EA-4F3A-BBBD-0AFD89864C31}" destId="{4B4F78D4-3198-4D4A-834B-5FF73FC8124F}" srcOrd="1" destOrd="0" parTransId="{DE007980-D482-4D97-B78B-ABFE37CF2012}" sibTransId="{74666A3B-501E-4557-8998-5746C12141FF}"/>
    <dgm:cxn modelId="{26AB4CBF-3AF1-47D0-B5D6-9F829EF6D524}" srcId="{F63A141B-93EA-4F3A-BBBD-0AFD89864C31}" destId="{6C366844-6972-4C79-A523-F1182B66CC8C}" srcOrd="2" destOrd="0" parTransId="{43A2E3FB-739C-4244-8493-CA45001941C2}" sibTransId="{A20758ED-33EB-4206-B57B-52C3D233DDC3}"/>
    <dgm:cxn modelId="{97223E30-7D5D-4288-B3C1-2E0AB413D42F}" type="presOf" srcId="{4B4F78D4-3198-4D4A-834B-5FF73FC8124F}" destId="{E1F46BF6-FF9B-4C20-A582-552494157010}" srcOrd="0" destOrd="0" presId="urn:microsoft.com/office/officeart/2005/8/layout/vList3#1"/>
    <dgm:cxn modelId="{3DC6E908-BAC8-4104-86F7-E3858C65DDEA}" type="presParOf" srcId="{0F53B9B1-23ED-4CA2-B93A-C22E2E28FA28}" destId="{10CBDEAD-2527-4AD4-ACDC-12D7F5557DF2}" srcOrd="0" destOrd="0" presId="urn:microsoft.com/office/officeart/2005/8/layout/vList3#1"/>
    <dgm:cxn modelId="{DBCE0125-8899-4F32-8D12-8F3BDA092CF7}" type="presParOf" srcId="{10CBDEAD-2527-4AD4-ACDC-12D7F5557DF2}" destId="{27451064-04A2-42C6-A234-8729E0CFC7CF}" srcOrd="0" destOrd="0" presId="urn:microsoft.com/office/officeart/2005/8/layout/vList3#1"/>
    <dgm:cxn modelId="{B1EEB122-B198-4301-960A-07ED242DD8C9}" type="presParOf" srcId="{10CBDEAD-2527-4AD4-ACDC-12D7F5557DF2}" destId="{DF54B9B4-4656-463F-88E1-B140A25FB6C3}" srcOrd="1" destOrd="0" presId="urn:microsoft.com/office/officeart/2005/8/layout/vList3#1"/>
    <dgm:cxn modelId="{B38E0444-AB78-4801-845A-4FF1866AB857}" type="presParOf" srcId="{0F53B9B1-23ED-4CA2-B93A-C22E2E28FA28}" destId="{AC4671C4-1467-446F-8A10-378E27956077}" srcOrd="1" destOrd="0" presId="urn:microsoft.com/office/officeart/2005/8/layout/vList3#1"/>
    <dgm:cxn modelId="{CAE58FD7-0C37-41C1-98B0-411DFBFE5ADE}" type="presParOf" srcId="{0F53B9B1-23ED-4CA2-B93A-C22E2E28FA28}" destId="{1171A797-18C8-4DAE-AB48-4BDE4CB1B69F}" srcOrd="2" destOrd="0" presId="urn:microsoft.com/office/officeart/2005/8/layout/vList3#1"/>
    <dgm:cxn modelId="{4DCBBE66-C0DF-40DA-B53A-D83CAEFEFE33}" type="presParOf" srcId="{1171A797-18C8-4DAE-AB48-4BDE4CB1B69F}" destId="{973A4B5D-CA79-44C3-B41C-AACC21493EAE}" srcOrd="0" destOrd="0" presId="urn:microsoft.com/office/officeart/2005/8/layout/vList3#1"/>
    <dgm:cxn modelId="{676A6E64-666A-4B08-A6E8-DC3BB53EE1E0}" type="presParOf" srcId="{1171A797-18C8-4DAE-AB48-4BDE4CB1B69F}" destId="{E1F46BF6-FF9B-4C20-A582-552494157010}" srcOrd="1" destOrd="0" presId="urn:microsoft.com/office/officeart/2005/8/layout/vList3#1"/>
    <dgm:cxn modelId="{2BD2AFFB-F2D0-436D-A7A6-5630999F02C3}" type="presParOf" srcId="{0F53B9B1-23ED-4CA2-B93A-C22E2E28FA28}" destId="{A9933B95-545C-42E8-A3FB-433680088297}" srcOrd="3" destOrd="0" presId="urn:microsoft.com/office/officeart/2005/8/layout/vList3#1"/>
    <dgm:cxn modelId="{3FDA2B05-257C-40B8-82C3-53953B9BB355}" type="presParOf" srcId="{0F53B9B1-23ED-4CA2-B93A-C22E2E28FA28}" destId="{3921C667-F6A8-479D-89A0-13B00B8EB30C}" srcOrd="4" destOrd="0" presId="urn:microsoft.com/office/officeart/2005/8/layout/vList3#1"/>
    <dgm:cxn modelId="{BF60CA9A-CC31-4CB3-A1F3-63781E4E9B47}" type="presParOf" srcId="{3921C667-F6A8-479D-89A0-13B00B8EB30C}" destId="{32E2E36A-DEA2-4576-ADA6-5042C1CB6483}" srcOrd="0" destOrd="0" presId="urn:microsoft.com/office/officeart/2005/8/layout/vList3#1"/>
    <dgm:cxn modelId="{2EB1248B-6F64-4574-AA2D-FEE54CF6CC7D}" type="presParOf" srcId="{3921C667-F6A8-479D-89A0-13B00B8EB30C}" destId="{FEB0C491-8F36-4F70-BC86-DF0940DEBA98}"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54B9B4-4656-463F-88E1-B140A25FB6C3}">
      <dsp:nvSpPr>
        <dsp:cNvPr id="0" name=""/>
        <dsp:cNvSpPr/>
      </dsp:nvSpPr>
      <dsp:spPr>
        <a:xfrm rot="10800000">
          <a:off x="1303273" y="1895"/>
          <a:ext cx="4053840" cy="1128772"/>
        </a:xfrm>
        <a:prstGeom prst="homePlate">
          <a:avLst/>
        </a:prstGeom>
        <a:solidFill>
          <a:srgbClr val="C3B63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91440" rIns="170688"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rPr>
            <a:t>Relațiile cu statul</a:t>
          </a:r>
          <a:r>
            <a:rPr lang="es-ES" sz="2400" b="1" kern="1200" dirty="0">
              <a:solidFill>
                <a:schemeClr val="tx1"/>
              </a:solidFill>
            </a:rPr>
            <a:t/>
          </a:r>
          <a:br>
            <a:rPr lang="es-ES" sz="2400" b="1" kern="1200" dirty="0">
              <a:solidFill>
                <a:schemeClr val="tx1"/>
              </a:solidFill>
            </a:rPr>
          </a:br>
          <a:r>
            <a:rPr lang="es-ES" sz="2400" b="1" kern="1200" dirty="0">
              <a:solidFill>
                <a:schemeClr val="tx1"/>
              </a:solidFill>
            </a:rPr>
            <a:t>(1 Pe</a:t>
          </a:r>
          <a:r>
            <a:rPr lang="ro-RO" sz="2400" b="1" kern="1200" dirty="0">
              <a:solidFill>
                <a:schemeClr val="tx1"/>
              </a:solidFill>
            </a:rPr>
            <a:t>tru</a:t>
          </a:r>
          <a:r>
            <a:rPr lang="es-ES" sz="2400" b="1" kern="1200" dirty="0">
              <a:solidFill>
                <a:schemeClr val="tx1"/>
              </a:solidFill>
            </a:rPr>
            <a:t> 2:13-17)</a:t>
          </a:r>
        </a:p>
      </dsp:txBody>
      <dsp:txXfrm rot="10800000">
        <a:off x="1303273" y="1895"/>
        <a:ext cx="4053840" cy="1128772"/>
      </dsp:txXfrm>
    </dsp:sp>
    <dsp:sp modelId="{27451064-04A2-42C6-A234-8729E0CFC7CF}">
      <dsp:nvSpPr>
        <dsp:cNvPr id="0" name=""/>
        <dsp:cNvSpPr/>
      </dsp:nvSpPr>
      <dsp:spPr>
        <a:xfrm>
          <a:off x="738886" y="1895"/>
          <a:ext cx="1128772" cy="1128772"/>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F46BF6-FF9B-4C20-A582-552494157010}">
      <dsp:nvSpPr>
        <dsp:cNvPr id="0" name=""/>
        <dsp:cNvSpPr/>
      </dsp:nvSpPr>
      <dsp:spPr>
        <a:xfrm rot="10800000">
          <a:off x="1303273" y="1467613"/>
          <a:ext cx="4053840" cy="1128772"/>
        </a:xfrm>
        <a:prstGeom prst="homePlate">
          <a:avLst/>
        </a:prstGeom>
        <a:solidFill>
          <a:srgbClr val="4D9BC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91440" rIns="170688"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rPr>
            <a:t>Relațiile laborale</a:t>
          </a:r>
          <a:r>
            <a:rPr lang="es-ES" sz="2400" b="1" kern="1200" dirty="0">
              <a:solidFill>
                <a:schemeClr val="tx1"/>
              </a:solidFill>
            </a:rPr>
            <a:t/>
          </a:r>
          <a:br>
            <a:rPr lang="es-ES" sz="2400" b="1" kern="1200" dirty="0">
              <a:solidFill>
                <a:schemeClr val="tx1"/>
              </a:solidFill>
            </a:rPr>
          </a:br>
          <a:r>
            <a:rPr lang="es-ES" sz="2400" b="1" kern="1200" dirty="0">
              <a:solidFill>
                <a:schemeClr val="tx1"/>
              </a:solidFill>
            </a:rPr>
            <a:t>(1 Pe</a:t>
          </a:r>
          <a:r>
            <a:rPr lang="ro-RO" sz="2400" b="1" kern="1200" dirty="0">
              <a:solidFill>
                <a:schemeClr val="tx1"/>
              </a:solidFill>
            </a:rPr>
            <a:t>tru</a:t>
          </a:r>
          <a:r>
            <a:rPr lang="es-ES" sz="2400" b="1" kern="1200" dirty="0">
              <a:solidFill>
                <a:schemeClr val="tx1"/>
              </a:solidFill>
            </a:rPr>
            <a:t> 2:18-25)</a:t>
          </a:r>
        </a:p>
      </dsp:txBody>
      <dsp:txXfrm rot="10800000">
        <a:off x="1303273" y="1467613"/>
        <a:ext cx="4053840" cy="1128772"/>
      </dsp:txXfrm>
    </dsp:sp>
    <dsp:sp modelId="{973A4B5D-CA79-44C3-B41C-AACC21493EAE}">
      <dsp:nvSpPr>
        <dsp:cNvPr id="0" name=""/>
        <dsp:cNvSpPr/>
      </dsp:nvSpPr>
      <dsp:spPr>
        <a:xfrm>
          <a:off x="738886" y="1467613"/>
          <a:ext cx="1128772" cy="1128772"/>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EB0C491-8F36-4F70-BC86-DF0940DEBA98}">
      <dsp:nvSpPr>
        <dsp:cNvPr id="0" name=""/>
        <dsp:cNvSpPr/>
      </dsp:nvSpPr>
      <dsp:spPr>
        <a:xfrm rot="10800000">
          <a:off x="1303273" y="2933332"/>
          <a:ext cx="4053840" cy="1128772"/>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7757" tIns="91440" rIns="170688" bIns="91440" numCol="1" spcCol="1270" anchor="ctr" anchorCtr="0">
          <a:noAutofit/>
        </a:bodyPr>
        <a:lstStyle/>
        <a:p>
          <a:pPr lvl="0" algn="ctr" defTabSz="1066800">
            <a:lnSpc>
              <a:spcPct val="90000"/>
            </a:lnSpc>
            <a:spcBef>
              <a:spcPct val="0"/>
            </a:spcBef>
            <a:spcAft>
              <a:spcPct val="35000"/>
            </a:spcAft>
          </a:pPr>
          <a:r>
            <a:rPr lang="ro-RO" sz="2400" b="1" kern="1200" dirty="0">
              <a:solidFill>
                <a:schemeClr val="tx1"/>
              </a:solidFill>
            </a:rPr>
            <a:t>Relațiile maritale</a:t>
          </a:r>
          <a:r>
            <a:rPr lang="es-ES" sz="2400" b="1" kern="1200" dirty="0">
              <a:solidFill>
                <a:schemeClr val="tx1"/>
              </a:solidFill>
            </a:rPr>
            <a:t/>
          </a:r>
          <a:br>
            <a:rPr lang="es-ES" sz="2400" b="1" kern="1200" dirty="0">
              <a:solidFill>
                <a:schemeClr val="tx1"/>
              </a:solidFill>
            </a:rPr>
          </a:br>
          <a:r>
            <a:rPr lang="es-ES" sz="2400" b="1" kern="1200" dirty="0">
              <a:solidFill>
                <a:schemeClr val="tx1"/>
              </a:solidFill>
            </a:rPr>
            <a:t>(1 P</a:t>
          </a:r>
          <a:r>
            <a:rPr lang="ro-RO" sz="2400" b="1" kern="1200" dirty="0">
              <a:solidFill>
                <a:schemeClr val="tx1"/>
              </a:solidFill>
            </a:rPr>
            <a:t>etru</a:t>
          </a:r>
          <a:r>
            <a:rPr lang="es-ES" sz="2400" b="1" kern="1200" dirty="0">
              <a:solidFill>
                <a:schemeClr val="tx1"/>
              </a:solidFill>
            </a:rPr>
            <a:t> 3:1-7)</a:t>
          </a:r>
        </a:p>
      </dsp:txBody>
      <dsp:txXfrm rot="10800000">
        <a:off x="1303273" y="2933332"/>
        <a:ext cx="4053840" cy="1128772"/>
      </dsp:txXfrm>
    </dsp:sp>
    <dsp:sp modelId="{32E2E36A-DEA2-4576-ADA6-5042C1CB6483}">
      <dsp:nvSpPr>
        <dsp:cNvPr id="0" name=""/>
        <dsp:cNvSpPr/>
      </dsp:nvSpPr>
      <dsp:spPr>
        <a:xfrm>
          <a:off x="738886" y="2933332"/>
          <a:ext cx="1128772" cy="1128772"/>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2421496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649514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3036917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74837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64637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64190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730946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82074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587380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527290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1030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2518815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60405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64575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19/04/2017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9615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3760228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3937159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4126847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2350315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1608733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2598602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EF82829-DBAF-4214-8A7F-3DD2A25E49F0}" type="datetimeFigureOut">
              <a:rPr lang="es-ES" smtClean="0"/>
              <a:pPr/>
              <a:t>19/04/2017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4288216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2829-DBAF-4214-8A7F-3DD2A25E49F0}" type="datetimeFigureOut">
              <a:rPr lang="es-ES" smtClean="0"/>
              <a:pPr/>
              <a:t>19/04/2017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4E3F3-57A0-40D5-89C1-0FC1925AA2F4}" type="slidenum">
              <a:rPr lang="es-ES" smtClean="0"/>
              <a:pPr/>
              <a:t>‹#›</a:t>
            </a:fld>
            <a:endParaRPr lang="es-ES"/>
          </a:p>
        </p:txBody>
      </p:sp>
    </p:spTree>
    <p:extLst>
      <p:ext uri="{BB962C8B-B14F-4D97-AF65-F5344CB8AC3E}">
        <p14:creationId xmlns:p14="http://schemas.microsoft.com/office/powerpoint/2010/main" xmlns="" val="3036165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B768C65-F766-4686-9176-6EE69D32021F}" type="datetimeFigureOut">
              <a:rPr lang="es-ES" smtClean="0">
                <a:solidFill>
                  <a:prstClr val="black">
                    <a:tint val="75000"/>
                  </a:prstClr>
                </a:solidFill>
              </a:rPr>
              <a:pPr defTabSz="914400"/>
              <a:t>19/04/2017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39AB31C-DD53-4361-9A7E-C1B7F049AAB2}"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1938873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319842" y="25877"/>
            <a:ext cx="6839420" cy="2800767"/>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8800" b="1">
                <a:ln w="13462">
                  <a:solidFill>
                    <a:schemeClr val="bg1"/>
                  </a:solidFill>
                  <a:prstDash val="solid"/>
                </a:ln>
                <a:solidFill>
                  <a:schemeClr val="tx1">
                    <a:lumMod val="85000"/>
                    <a:lumOff val="15000"/>
                  </a:schemeClr>
                </a:solidFill>
                <a:effectLst>
                  <a:outerShdw dist="38100" dir="2700000" algn="bl" rotWithShape="0">
                    <a:schemeClr val="accent4">
                      <a:lumMod val="60000"/>
                      <a:lumOff val="40000"/>
                    </a:schemeClr>
                  </a:outerShdw>
                </a:effectLst>
              </a:rPr>
              <a:t>RELAȚIILE </a:t>
            </a:r>
            <a:r>
              <a:rPr lang="ro-RO" sz="8800" b="1" smtClean="0">
                <a:ln w="13462">
                  <a:solidFill>
                    <a:schemeClr val="bg1"/>
                  </a:solidFill>
                  <a:prstDash val="solid"/>
                </a:ln>
                <a:solidFill>
                  <a:schemeClr val="tx1">
                    <a:lumMod val="85000"/>
                    <a:lumOff val="15000"/>
                  </a:schemeClr>
                </a:solidFill>
                <a:effectLst>
                  <a:outerShdw dist="38100" dir="2700000" algn="bl" rotWithShape="0">
                    <a:schemeClr val="accent4">
                      <a:lumMod val="60000"/>
                      <a:lumOff val="40000"/>
                    </a:schemeClr>
                  </a:outerShdw>
                </a:effectLst>
              </a:rPr>
              <a:t>INTERUMANE</a:t>
            </a:r>
            <a:endParaRPr lang="ro-RO" sz="8800" b="1">
              <a:ln w="13462">
                <a:solidFill>
                  <a:schemeClr val="bg1"/>
                </a:solidFill>
                <a:prstDash val="solid"/>
              </a:ln>
              <a:solidFill>
                <a:schemeClr val="tx1">
                  <a:lumMod val="85000"/>
                  <a:lumOff val="15000"/>
                </a:schemeClr>
              </a:solidFill>
              <a:effectLst>
                <a:outerShdw dist="38100" dir="2700000" algn="bl" rotWithShape="0">
                  <a:schemeClr val="accent4">
                    <a:lumMod val="60000"/>
                    <a:lumOff val="40000"/>
                  </a:schemeClr>
                </a:outerShdw>
              </a:effectLst>
            </a:endParaRPr>
          </a:p>
        </p:txBody>
      </p:sp>
      <p:sp>
        <p:nvSpPr>
          <p:cNvPr id="5" name="CuadroTexto 4"/>
          <p:cNvSpPr txBox="1"/>
          <p:nvPr/>
        </p:nvSpPr>
        <p:spPr>
          <a:xfrm>
            <a:off x="2977913" y="6469812"/>
            <a:ext cx="3188181" cy="369332"/>
          </a:xfrm>
          <a:prstGeom prst="rect">
            <a:avLst/>
          </a:prstGeom>
          <a:noFill/>
        </p:spPr>
        <p:txBody>
          <a:bodyPr wrap="none" rtlCol="0">
            <a:spAutoFit/>
          </a:bodyPr>
          <a:lstStyle/>
          <a:p>
            <a:pPr algn="ctr"/>
            <a:r>
              <a:rPr lang="ro-RO" b="1" smtClean="0">
                <a:solidFill>
                  <a:schemeClr val="accent4">
                    <a:lumMod val="60000"/>
                    <a:lumOff val="40000"/>
                  </a:schemeClr>
                </a:solidFill>
              </a:rPr>
              <a:t>Studiul</a:t>
            </a:r>
            <a:r>
              <a:rPr lang="ro-RO" b="1" smtClean="0">
                <a:solidFill>
                  <a:schemeClr val="accent4">
                    <a:lumMod val="60000"/>
                    <a:lumOff val="40000"/>
                  </a:schemeClr>
                </a:solidFill>
              </a:rPr>
              <a:t> 4 </a:t>
            </a:r>
            <a:r>
              <a:rPr lang="ro-RO" b="1" smtClean="0">
                <a:solidFill>
                  <a:schemeClr val="accent4">
                    <a:lumMod val="60000"/>
                    <a:lumOff val="40000"/>
                  </a:schemeClr>
                </a:solidFill>
              </a:rPr>
              <a:t>pentru </a:t>
            </a:r>
            <a:r>
              <a:rPr lang="ro-RO" b="1" smtClean="0">
                <a:solidFill>
                  <a:schemeClr val="accent4">
                    <a:lumMod val="60000"/>
                    <a:lumOff val="40000"/>
                  </a:schemeClr>
                </a:solidFill>
              </a:rPr>
              <a:t>22 </a:t>
            </a:r>
            <a:r>
              <a:rPr lang="ro-RO" b="1" smtClean="0">
                <a:solidFill>
                  <a:schemeClr val="accent4">
                    <a:lumMod val="60000"/>
                    <a:lumOff val="40000"/>
                  </a:schemeClr>
                </a:solidFill>
              </a:rPr>
              <a:t>aprilie </a:t>
            </a:r>
            <a:r>
              <a:rPr lang="ro-RO" b="1" smtClean="0">
                <a:solidFill>
                  <a:schemeClr val="accent4">
                    <a:lumMod val="60000"/>
                    <a:lumOff val="40000"/>
                  </a:schemeClr>
                </a:solidFill>
              </a:rPr>
              <a:t>2017</a:t>
            </a:r>
            <a:endParaRPr lang="ro-RO" b="1">
              <a:solidFill>
                <a:schemeClr val="accent4">
                  <a:lumMod val="60000"/>
                  <a:lumOff val="40000"/>
                </a:schemeClr>
              </a:solidFill>
            </a:endParaRPr>
          </a:p>
        </p:txBody>
      </p:sp>
    </p:spTree>
    <p:extLst>
      <p:ext uri="{BB962C8B-B14F-4D97-AF65-F5344CB8AC3E}">
        <p14:creationId xmlns:p14="http://schemas.microsoft.com/office/powerpoint/2010/main" xmlns="" val="1009437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9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70936" y="1535394"/>
            <a:ext cx="8522898" cy="4970591"/>
          </a:xfrm>
          <a:prstGeom prst="rect">
            <a:avLst/>
          </a:prstGeom>
        </p:spPr>
        <p:txBody>
          <a:bodyPr wrap="square">
            <a:spAutoFit/>
          </a:bodyPr>
          <a:lstStyle/>
          <a:p>
            <a:pPr indent="355600" algn="just">
              <a:spcBef>
                <a:spcPts val="600"/>
              </a:spcBef>
            </a:pPr>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Corp)"/>
              </a:rPr>
              <a:t>Există oameni care ne sunt conducători </a:t>
            </a:r>
            <a:r>
              <a:rPr lang="ro-RO" sz="2400" b="1" dirty="0" err="1" smtClean="0">
                <a:effectLst>
                  <a:outerShdw blurRad="38100" dist="38100" dir="2700000" algn="tl">
                    <a:srgbClr val="000000">
                      <a:alpha val="43137"/>
                    </a:srgbClr>
                  </a:outerShdw>
                </a:effectLst>
                <a:latin typeface="Arial (Corp)"/>
              </a:rPr>
              <a:t>și</a:t>
            </a:r>
            <a:r>
              <a:rPr lang="ro-RO" sz="2400" b="1" dirty="0" smtClean="0">
                <a:effectLst>
                  <a:outerShdw blurRad="38100" dist="38100" dir="2700000" algn="tl">
                    <a:srgbClr val="000000">
                      <a:alpha val="43137"/>
                    </a:srgbClr>
                  </a:outerShdw>
                </a:effectLst>
                <a:latin typeface="Arial (Corp)"/>
              </a:rPr>
              <a:t> legi care îi guvernează pe oameni. Dacă nu ar fi aceste legi, starea lumii ar fi mai rea decât este acum. Unele din aceste legi sunt bune. Altele sunt rele. Răul este în </a:t>
            </a:r>
            <a:r>
              <a:rPr lang="ro-RO" sz="2400" b="1" dirty="0" err="1" smtClean="0">
                <a:effectLst>
                  <a:outerShdw blurRad="38100" dist="38100" dir="2700000" algn="tl">
                    <a:srgbClr val="000000">
                      <a:alpha val="43137"/>
                    </a:srgbClr>
                  </a:outerShdw>
                </a:effectLst>
                <a:latin typeface="Arial (Corp)"/>
              </a:rPr>
              <a:t>creștere</a:t>
            </a:r>
            <a:r>
              <a:rPr lang="ro-RO" sz="2400" b="1" dirty="0" smtClean="0">
                <a:effectLst>
                  <a:outerShdw blurRad="38100" dist="38100" dir="2700000" algn="tl">
                    <a:srgbClr val="000000">
                      <a:alpha val="43137"/>
                    </a:srgbClr>
                  </a:outerShdw>
                </a:effectLst>
                <a:latin typeface="Arial (Corp)"/>
              </a:rPr>
              <a:t>, iar noi suntem uneori în strâmtorare. Însă Dumnezeu </a:t>
            </a:r>
            <a:r>
              <a:rPr lang="ro-RO" sz="2400" b="1" dirty="0" err="1" smtClean="0">
                <a:effectLst>
                  <a:outerShdw blurRad="38100" dist="38100" dir="2700000" algn="tl">
                    <a:srgbClr val="000000">
                      <a:alpha val="43137"/>
                    </a:srgbClr>
                  </a:outerShdw>
                </a:effectLst>
                <a:latin typeface="Arial (Corp)"/>
              </a:rPr>
              <a:t>își</a:t>
            </a:r>
            <a:r>
              <a:rPr lang="ro-RO" sz="2400" b="1" dirty="0" smtClean="0">
                <a:effectLst>
                  <a:outerShdw blurRad="38100" dist="38100" dir="2700000" algn="tl">
                    <a:srgbClr val="000000">
                      <a:alpha val="43137"/>
                    </a:srgbClr>
                  </a:outerShdw>
                </a:effectLst>
                <a:latin typeface="Arial (Corp)"/>
              </a:rPr>
              <a:t> va </a:t>
            </a:r>
            <a:r>
              <a:rPr lang="ro-RO" sz="2400" b="1" dirty="0" err="1" smtClean="0">
                <a:effectLst>
                  <a:outerShdw blurRad="38100" dist="38100" dir="2700000" algn="tl">
                    <a:srgbClr val="000000">
                      <a:alpha val="43137"/>
                    </a:srgbClr>
                  </a:outerShdw>
                </a:effectLst>
                <a:latin typeface="Arial (Corp)"/>
              </a:rPr>
              <a:t>susține</a:t>
            </a:r>
            <a:r>
              <a:rPr lang="ro-RO" sz="2400" b="1" dirty="0" smtClean="0">
                <a:effectLst>
                  <a:outerShdw blurRad="38100" dist="38100" dir="2700000" algn="tl">
                    <a:srgbClr val="000000">
                      <a:alpha val="43137"/>
                    </a:srgbClr>
                  </a:outerShdw>
                </a:effectLst>
                <a:latin typeface="Arial (Corp)"/>
              </a:rPr>
              <a:t> poporul spre a putea fi hotărât </a:t>
            </a:r>
            <a:r>
              <a:rPr lang="ro-RO" sz="2400" b="1" dirty="0" err="1" smtClean="0">
                <a:effectLst>
                  <a:outerShdw blurRad="38100" dist="38100" dir="2700000" algn="tl">
                    <a:srgbClr val="000000">
                      <a:alpha val="43137"/>
                    </a:srgbClr>
                  </a:outerShdw>
                </a:effectLst>
                <a:latin typeface="Arial (Corp)"/>
              </a:rPr>
              <a:t>și</a:t>
            </a:r>
            <a:r>
              <a:rPr lang="ro-RO" sz="2400" b="1" dirty="0" smtClean="0">
                <a:effectLst>
                  <a:outerShdw blurRad="38100" dist="38100" dir="2700000" algn="tl">
                    <a:srgbClr val="000000">
                      <a:alpha val="43137"/>
                    </a:srgbClr>
                  </a:outerShdw>
                </a:effectLst>
                <a:latin typeface="Arial (Corp)"/>
              </a:rPr>
              <a:t> a trăi principiile Cuvântului Său.</a:t>
            </a:r>
          </a:p>
          <a:p>
            <a:pPr indent="355600" algn="just">
              <a:spcBef>
                <a:spcPts val="600"/>
              </a:spcBef>
            </a:pPr>
            <a:r>
              <a:rPr lang="ro-RO" sz="2400" b="1" dirty="0" smtClean="0">
                <a:effectLst>
                  <a:outerShdw blurRad="38100" dist="38100" dir="2700000" algn="tl">
                    <a:srgbClr val="000000">
                      <a:alpha val="43137"/>
                    </a:srgbClr>
                  </a:outerShdw>
                </a:effectLst>
                <a:latin typeface="Arial (Corp)"/>
              </a:rPr>
              <a:t>Am văzut că datoria noastră, în fiecare caz, este să ascultăm de legile </a:t>
            </a:r>
            <a:r>
              <a:rPr lang="ro-RO" sz="2400" b="1" dirty="0" err="1" smtClean="0">
                <a:effectLst>
                  <a:outerShdw blurRad="38100" dist="38100" dir="2700000" algn="tl">
                    <a:srgbClr val="000000">
                      <a:alpha val="43137"/>
                    </a:srgbClr>
                  </a:outerShdw>
                </a:effectLst>
                <a:latin typeface="Arial (Corp)"/>
              </a:rPr>
              <a:t>țării</a:t>
            </a:r>
            <a:r>
              <a:rPr lang="ro-RO" sz="2400" b="1" dirty="0" smtClean="0">
                <a:effectLst>
                  <a:outerShdw blurRad="38100" dist="38100" dir="2700000" algn="tl">
                    <a:srgbClr val="000000">
                      <a:alpha val="43137"/>
                    </a:srgbClr>
                  </a:outerShdw>
                </a:effectLst>
                <a:latin typeface="Arial (Corp)"/>
              </a:rPr>
              <a:t> noastre, cu </a:t>
            </a:r>
            <a:r>
              <a:rPr lang="ro-RO" sz="2400" b="1" dirty="0" err="1" smtClean="0">
                <a:effectLst>
                  <a:outerShdw blurRad="38100" dist="38100" dir="2700000" algn="tl">
                    <a:srgbClr val="000000">
                      <a:alpha val="43137"/>
                    </a:srgbClr>
                  </a:outerShdw>
                </a:effectLst>
                <a:latin typeface="Arial (Corp)"/>
              </a:rPr>
              <a:t>excepția</a:t>
            </a:r>
            <a:r>
              <a:rPr lang="ro-RO" sz="2400" b="1" dirty="0" smtClean="0">
                <a:effectLst>
                  <a:outerShdw blurRad="38100" dist="38100" dir="2700000" algn="tl">
                    <a:srgbClr val="000000">
                      <a:alpha val="43137"/>
                    </a:srgbClr>
                  </a:outerShdw>
                </a:effectLst>
                <a:latin typeface="Arial (Corp)"/>
              </a:rPr>
              <a:t> cazului când ele sunt în </a:t>
            </a:r>
            <a:r>
              <a:rPr lang="ro-RO" sz="2400" b="1" dirty="0" err="1" smtClean="0">
                <a:effectLst>
                  <a:outerShdw blurRad="38100" dist="38100" dir="2700000" algn="tl">
                    <a:srgbClr val="000000">
                      <a:alpha val="43137"/>
                    </a:srgbClr>
                  </a:outerShdw>
                </a:effectLst>
                <a:latin typeface="Arial (Corp)"/>
              </a:rPr>
              <a:t>contradicție</a:t>
            </a:r>
            <a:r>
              <a:rPr lang="ro-RO" sz="2400" b="1" dirty="0" smtClean="0">
                <a:effectLst>
                  <a:outerShdw blurRad="38100" dist="38100" dir="2700000" algn="tl">
                    <a:srgbClr val="000000">
                      <a:alpha val="43137"/>
                    </a:srgbClr>
                  </a:outerShdw>
                </a:effectLst>
                <a:latin typeface="Arial (Corp)"/>
              </a:rPr>
              <a:t> cu Legea mai mare, pe care Dumnezeu a rostit-o cu o voce care s-a putut auzi de pe Sinai, iar după aceea a săpat-o în piatră cu propriul Lui deget.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CuadroTexto 2"/>
          <p:cNvSpPr txBox="1"/>
          <p:nvPr/>
        </p:nvSpPr>
        <p:spPr>
          <a:xfrm>
            <a:off x="5274638" y="6379386"/>
            <a:ext cx="3619196" cy="338554"/>
          </a:xfrm>
          <a:prstGeom prst="rect">
            <a:avLst/>
          </a:prstGeom>
          <a:noFill/>
        </p:spPr>
        <p:txBody>
          <a:bodyPr wrap="none" rtlCol="0">
            <a:spAutoFit/>
          </a:bodyPr>
          <a:lstStyle/>
          <a:p>
            <a:pPr algn="r"/>
            <a:r>
              <a:rPr lang="ro-RO" sz="1600" b="1" smtClean="0"/>
              <a:t>E.G.W. (Sfaturi </a:t>
            </a:r>
            <a:r>
              <a:rPr lang="ro-RO" sz="1600" b="1"/>
              <a:t>pentru </a:t>
            </a:r>
            <a:r>
              <a:rPr lang="ro-RO" sz="1600" b="1" smtClean="0"/>
              <a:t>biserică</a:t>
            </a:r>
            <a:r>
              <a:rPr lang="ro-RO" sz="1600" b="1" smtClean="0"/>
              <a:t>, </a:t>
            </a:r>
            <a:r>
              <a:rPr lang="ro-RO" sz="1600" b="1" smtClean="0"/>
              <a:t>pa</a:t>
            </a:r>
            <a:r>
              <a:rPr lang="ro-RO" sz="1600" b="1" smtClean="0"/>
              <a:t>g</a:t>
            </a:r>
            <a:r>
              <a:rPr lang="ro-RO" sz="1600" b="1" smtClean="0"/>
              <a:t>. </a:t>
            </a:r>
            <a:r>
              <a:rPr lang="ro-RO" sz="1600" b="1" smtClean="0"/>
              <a:t>314</a:t>
            </a:r>
            <a:r>
              <a:rPr lang="ro-RO" sz="1600" b="1" smtClean="0"/>
              <a:t>)</a:t>
            </a:r>
            <a:endParaRPr lang="ro-RO" sz="1600" b="1"/>
          </a:p>
        </p:txBody>
      </p:sp>
      <p:sp>
        <p:nvSpPr>
          <p:cNvPr id="4" name="Rectángulo 3"/>
          <p:cNvSpPr/>
          <p:nvPr/>
        </p:nvSpPr>
        <p:spPr>
          <a:xfrm>
            <a:off x="-1" y="0"/>
            <a:ext cx="9143999" cy="1323439"/>
          </a:xfrm>
          <a:prstGeom prst="rect">
            <a:avLst/>
          </a:prstGeom>
        </p:spPr>
        <p:txBody>
          <a:bodyPr wrap="square">
            <a:spAutoFit/>
          </a:bodyPr>
          <a:lstStyle/>
          <a:p>
            <a:pPr algn="ctr"/>
            <a:r>
              <a:rPr lang="ro-RO" sz="4000" dirty="0">
                <a:ln w="0"/>
                <a:solidFill>
                  <a:srgbClr val="4D584A"/>
                </a:solidFill>
                <a:effectLst>
                  <a:outerShdw blurRad="38100" dist="19050" dir="2700000" algn="tl" rotWithShape="0">
                    <a:schemeClr val="dk1">
                      <a:alpha val="40000"/>
                    </a:schemeClr>
                  </a:outerShdw>
                </a:effectLst>
              </a:rPr>
              <a:t>SFATURILE LUI </a:t>
            </a:r>
            <a:r>
              <a:rPr lang="ro-RO" sz="4000" dirty="0" smtClean="0">
                <a:ln w="0"/>
                <a:solidFill>
                  <a:srgbClr val="4D584A"/>
                </a:solidFill>
                <a:effectLst>
                  <a:outerShdw blurRad="38100" dist="19050" dir="2700000" algn="tl" rotWithShape="0">
                    <a:schemeClr val="dk1">
                      <a:alpha val="40000"/>
                    </a:schemeClr>
                  </a:outerShdw>
                </a:effectLst>
              </a:rPr>
              <a:t>ELEN G. WHITE DESPRE </a:t>
            </a:r>
            <a:r>
              <a:rPr lang="ro-RO" sz="4000" dirty="0" smtClean="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RELAȚIILE </a:t>
            </a:r>
            <a:r>
              <a:rPr lang="ro-RO" sz="4000" dirty="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CU </a:t>
            </a:r>
            <a:r>
              <a:rPr lang="ro-RO" sz="4000" dirty="0" smtClean="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STATUL</a:t>
            </a:r>
            <a:endParaRPr lang="ro-RO" sz="4000" dirty="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4182907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7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 y="0"/>
            <a:ext cx="9143999" cy="1323439"/>
          </a:xfrm>
          <a:prstGeom prst="rect">
            <a:avLst/>
          </a:prstGeom>
        </p:spPr>
        <p:txBody>
          <a:bodyPr wrap="square">
            <a:spAutoFit/>
          </a:bodyPr>
          <a:lstStyle/>
          <a:p>
            <a:pPr algn="ctr"/>
            <a:r>
              <a:rPr lang="ro-RO" sz="4000">
                <a:ln w="0"/>
                <a:solidFill>
                  <a:srgbClr val="4D584A"/>
                </a:solidFill>
                <a:effectLst>
                  <a:outerShdw blurRad="38100" dist="19050" dir="2700000" algn="tl" rotWithShape="0">
                    <a:schemeClr val="dk1">
                      <a:alpha val="40000"/>
                    </a:schemeClr>
                  </a:outerShdw>
                </a:effectLst>
              </a:rPr>
              <a:t>SFATURILE </a:t>
            </a:r>
            <a:r>
              <a:rPr lang="ro-RO" sz="4000">
                <a:ln w="0"/>
                <a:solidFill>
                  <a:srgbClr val="4D584A"/>
                </a:solidFill>
                <a:effectLst>
                  <a:outerShdw blurRad="38100" dist="19050" dir="2700000" algn="tl" rotWithShape="0">
                    <a:schemeClr val="dk1">
                      <a:alpha val="40000"/>
                    </a:schemeClr>
                  </a:outerShdw>
                </a:effectLst>
              </a:rPr>
              <a:t>LUI </a:t>
            </a:r>
            <a:r>
              <a:rPr lang="ro-RO" sz="4000" smtClean="0">
                <a:ln w="0"/>
                <a:solidFill>
                  <a:srgbClr val="4D584A"/>
                </a:solidFill>
                <a:effectLst>
                  <a:outerShdw blurRad="38100" dist="19050" dir="2700000" algn="tl" rotWithShape="0">
                    <a:schemeClr val="dk1">
                      <a:alpha val="40000"/>
                    </a:schemeClr>
                  </a:outerShdw>
                </a:effectLst>
              </a:rPr>
              <a:t>ELEN G</a:t>
            </a:r>
            <a:r>
              <a:rPr lang="ro-RO" sz="4000" smtClean="0">
                <a:ln w="0"/>
                <a:solidFill>
                  <a:srgbClr val="4D584A"/>
                </a:solidFill>
                <a:effectLst>
                  <a:outerShdw blurRad="38100" dist="19050" dir="2700000" algn="tl" rotWithShape="0">
                    <a:schemeClr val="dk1">
                      <a:alpha val="40000"/>
                    </a:schemeClr>
                  </a:outerShdw>
                </a:effectLst>
              </a:rPr>
              <a:t>. WHITE </a:t>
            </a:r>
            <a:r>
              <a:rPr lang="ro-RO" sz="4000" smtClean="0">
                <a:ln w="0"/>
                <a:solidFill>
                  <a:srgbClr val="4D584A"/>
                </a:solidFill>
                <a:effectLst>
                  <a:outerShdw blurRad="38100" dist="19050" dir="2700000" algn="tl" rotWithShape="0">
                    <a:schemeClr val="dk1">
                      <a:alpha val="40000"/>
                    </a:schemeClr>
                  </a:outerShdw>
                </a:effectLst>
              </a:rPr>
              <a:t>DESPRE</a:t>
            </a:r>
            <a:r>
              <a:rPr lang="ro-RO" sz="4000" smtClean="0">
                <a:ln w="0"/>
                <a:solidFill>
                  <a:srgbClr val="4D584A"/>
                </a:solidFill>
                <a:effectLst>
                  <a:outerShdw blurRad="38100" dist="19050" dir="2700000" algn="tl" rotWithShape="0">
                    <a:schemeClr val="dk1">
                      <a:alpha val="40000"/>
                    </a:schemeClr>
                  </a:outerShdw>
                </a:effectLst>
              </a:rPr>
              <a:t> </a:t>
            </a:r>
            <a:r>
              <a:rPr lang="ro-RO" sz="4000" smtClean="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RELAȚIILE </a:t>
            </a:r>
            <a:r>
              <a:rPr lang="ro-RO" sz="4000" smtClean="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LABORALE</a:t>
            </a:r>
            <a:endParaRPr lang="ro-RO" sz="400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endParaRPr>
          </a:p>
        </p:txBody>
      </p:sp>
      <p:sp>
        <p:nvSpPr>
          <p:cNvPr id="5" name="Rectángulo 4"/>
          <p:cNvSpPr/>
          <p:nvPr/>
        </p:nvSpPr>
        <p:spPr>
          <a:xfrm>
            <a:off x="354732" y="4743700"/>
            <a:ext cx="8556355" cy="1508105"/>
          </a:xfrm>
          <a:prstGeom prst="rect">
            <a:avLst/>
          </a:prstGeom>
        </p:spPr>
        <p:txBody>
          <a:bodyPr wrap="square">
            <a:spAutoFit/>
          </a:bodyPr>
          <a:lstStyle/>
          <a:p>
            <a:pPr indent="355600" algn="just">
              <a:spcBef>
                <a:spcPts val="600"/>
              </a:spcBef>
            </a:pPr>
            <a:r>
              <a:rPr lang="ro-RO" sz="2400" dirty="0" smtClean="0">
                <a:latin typeface="Cooper Black" panose="0208090404030B020404" pitchFamily="18" charset="0"/>
              </a:rPr>
              <a:t>“</a:t>
            </a:r>
            <a:r>
              <a:rPr lang="ro-RO" sz="2200" b="1" dirty="0" smtClean="0">
                <a:effectLst>
                  <a:outerShdw blurRad="38100" dist="38100" dir="2700000" algn="tl">
                    <a:srgbClr val="000000">
                      <a:alpha val="43137"/>
                    </a:srgbClr>
                  </a:outerShdw>
                </a:effectLst>
                <a:latin typeface="Arial" pitchFamily="34" charset="0"/>
                <a:cs typeface="Arial" pitchFamily="34" charset="0"/>
              </a:rPr>
              <a:t>Cei </a:t>
            </a:r>
            <a:r>
              <a:rPr lang="ro-RO" sz="2200" b="1" dirty="0">
                <a:effectLst>
                  <a:outerShdw blurRad="38100" dist="38100" dir="2700000" algn="tl">
                    <a:srgbClr val="000000">
                      <a:alpha val="43137"/>
                    </a:srgbClr>
                  </a:outerShdw>
                </a:effectLst>
                <a:latin typeface="Arial" pitchFamily="34" charset="0"/>
                <a:cs typeface="Arial" pitchFamily="34" charset="0"/>
              </a:rPr>
              <a:t>care pretind că sunt fii ai lui Dumnezeu în nici un caz nu trebuie să adere la uniunile </a:t>
            </a:r>
            <a:r>
              <a:rPr lang="ro-RO" sz="2200" b="1" dirty="0" err="1">
                <a:effectLst>
                  <a:outerShdw blurRad="38100" dist="38100" dir="2700000" algn="tl">
                    <a:srgbClr val="000000">
                      <a:alpha val="43137"/>
                    </a:srgbClr>
                  </a:outerShdw>
                </a:effectLst>
                <a:latin typeface="Arial" pitchFamily="34" charset="0"/>
                <a:cs typeface="Arial" pitchFamily="34" charset="0"/>
              </a:rPr>
              <a:t>laborale</a:t>
            </a:r>
            <a:r>
              <a:rPr lang="ro-RO" sz="2200" b="1" dirty="0">
                <a:effectLst>
                  <a:outerShdw blurRad="38100" dist="38100" dir="2700000" algn="tl">
                    <a:srgbClr val="000000">
                      <a:alpha val="43137"/>
                    </a:srgbClr>
                  </a:outerShdw>
                </a:effectLst>
                <a:latin typeface="Arial" pitchFamily="34" charset="0"/>
                <a:cs typeface="Arial" pitchFamily="34" charset="0"/>
              </a:rPr>
              <a:t> (partidele) care </a:t>
            </a:r>
            <a:r>
              <a:rPr lang="ro-RO" sz="2200" b="1" dirty="0" smtClean="0">
                <a:effectLst>
                  <a:outerShdw blurRad="38100" dist="38100" dir="2700000" algn="tl">
                    <a:srgbClr val="000000">
                      <a:alpha val="43137"/>
                    </a:srgbClr>
                  </a:outerShdw>
                </a:effectLst>
                <a:latin typeface="Arial" pitchFamily="34" charset="0"/>
                <a:cs typeface="Arial" pitchFamily="34" charset="0"/>
              </a:rPr>
              <a:t>sunt </a:t>
            </a:r>
            <a:r>
              <a:rPr lang="ro-RO" sz="2200" b="1" dirty="0">
                <a:effectLst>
                  <a:outerShdw blurRad="38100" dist="38100" dir="2700000" algn="tl">
                    <a:srgbClr val="000000">
                      <a:alpha val="43137"/>
                    </a:srgbClr>
                  </a:outerShdw>
                </a:effectLst>
                <a:latin typeface="Arial" pitchFamily="34" charset="0"/>
                <a:cs typeface="Arial" pitchFamily="34" charset="0"/>
              </a:rPr>
              <a:t>formate sau se formează. Domnul o interzice. Cei care </a:t>
            </a:r>
            <a:r>
              <a:rPr lang="ro-RO" sz="2200" b="1" dirty="0" smtClean="0">
                <a:effectLst>
                  <a:outerShdw blurRad="38100" dist="38100" dir="2700000" algn="tl">
                    <a:srgbClr val="000000">
                      <a:alpha val="43137"/>
                    </a:srgbClr>
                  </a:outerShdw>
                </a:effectLst>
                <a:latin typeface="Arial" pitchFamily="34" charset="0"/>
                <a:cs typeface="Arial" pitchFamily="34" charset="0"/>
              </a:rPr>
              <a:t>studiază </a:t>
            </a:r>
            <a:r>
              <a:rPr lang="ro-RO" sz="2200" b="1" dirty="0" err="1">
                <a:effectLst>
                  <a:outerShdw blurRad="38100" dist="38100" dir="2700000" algn="tl">
                    <a:srgbClr val="000000">
                      <a:alpha val="43137"/>
                    </a:srgbClr>
                  </a:outerShdw>
                </a:effectLst>
                <a:latin typeface="Arial" pitchFamily="34" charset="0"/>
                <a:cs typeface="Arial" pitchFamily="34" charset="0"/>
              </a:rPr>
              <a:t>profețiile</a:t>
            </a:r>
            <a:r>
              <a:rPr lang="ro-RO" sz="2200" b="1" dirty="0">
                <a:effectLst>
                  <a:outerShdw blurRad="38100" dist="38100" dir="2700000" algn="tl">
                    <a:srgbClr val="000000">
                      <a:alpha val="43137"/>
                    </a:srgbClr>
                  </a:outerShdw>
                </a:effectLst>
                <a:latin typeface="Arial" pitchFamily="34" charset="0"/>
                <a:cs typeface="Arial" pitchFamily="34" charset="0"/>
              </a:rPr>
              <a:t> nu pot vedea ceea ce ne stă </a:t>
            </a:r>
            <a:r>
              <a:rPr lang="ro-RO" sz="2200" b="1" dirty="0" smtClean="0">
                <a:effectLst>
                  <a:outerShdw blurRad="38100" dist="38100" dir="2700000" algn="tl">
                    <a:srgbClr val="000000">
                      <a:alpha val="43137"/>
                    </a:srgbClr>
                  </a:outerShdw>
                </a:effectLst>
                <a:latin typeface="Arial" pitchFamily="34" charset="0"/>
                <a:cs typeface="Arial" pitchFamily="34" charset="0"/>
              </a:rPr>
              <a:t>înainte?</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6" name="CuadroTexto 5"/>
          <p:cNvSpPr txBox="1"/>
          <p:nvPr/>
        </p:nvSpPr>
        <p:spPr>
          <a:xfrm>
            <a:off x="5190838" y="6490792"/>
            <a:ext cx="3720249" cy="338554"/>
          </a:xfrm>
          <a:prstGeom prst="rect">
            <a:avLst/>
          </a:prstGeom>
          <a:noFill/>
        </p:spPr>
        <p:txBody>
          <a:bodyPr wrap="none" rtlCol="0">
            <a:spAutoFit/>
          </a:bodyPr>
          <a:lstStyle/>
          <a:p>
            <a:pPr algn="r"/>
            <a:r>
              <a:rPr lang="ro-RO" sz="1600" b="1" dirty="0" smtClean="0"/>
              <a:t>E.G.W. (Mesaje selectate, vol. 2, pag. 164)</a:t>
            </a:r>
            <a:endParaRPr lang="ro-RO" sz="1600" b="1" dirty="0"/>
          </a:p>
        </p:txBody>
      </p:sp>
      <p:sp>
        <p:nvSpPr>
          <p:cNvPr id="7" name="Rectángulo 6"/>
          <p:cNvSpPr/>
          <p:nvPr/>
        </p:nvSpPr>
        <p:spPr>
          <a:xfrm>
            <a:off x="284673" y="1426112"/>
            <a:ext cx="8626414" cy="2831544"/>
          </a:xfrm>
          <a:prstGeom prst="rect">
            <a:avLst/>
          </a:prstGeom>
        </p:spPr>
        <p:txBody>
          <a:bodyPr wrap="square">
            <a:spAutoFit/>
          </a:bodyPr>
          <a:lstStyle/>
          <a:p>
            <a:pPr indent="355600" algn="just">
              <a:spcBef>
                <a:spcPts val="600"/>
              </a:spcBef>
            </a:pPr>
            <a:r>
              <a:rPr lang="ro-RO" sz="2400" dirty="0" smtClean="0">
                <a:latin typeface="Cooper Black" panose="0208090404030B020404" pitchFamily="18" charset="0"/>
              </a:rPr>
              <a:t>“</a:t>
            </a:r>
            <a:r>
              <a:rPr lang="ro-RO" sz="2200" b="1" dirty="0" smtClean="0">
                <a:effectLst>
                  <a:outerShdw blurRad="38100" dist="38100" dir="2700000" algn="tl">
                    <a:srgbClr val="000000">
                      <a:alpha val="43137"/>
                    </a:srgbClr>
                  </a:outerShdw>
                </a:effectLst>
                <a:latin typeface="Arial (Corp)"/>
              </a:rPr>
              <a:t>Atâta vreme cât suntem în lume, trebuie să avem de-a face cu lucrurile lumii. Totdeauna va fi nevoie să ne implicăm într-o tranzacţie temporală sau în afaceri secundare; dar acestea nu trebuie să ne absoarbă cu totul… Oricare ar fi locul nostru de muncă, fie în gospodărie, la lucrul câmpului sau la îndeletniciri intelectuale, noi trebuie să le îndeplinim spre slava lui Dumnezeu, atâta vreme cât facem din Domnul Hristos primul, cel din urmă şi cel mai bun în toate.</a:t>
            </a:r>
            <a:r>
              <a:rPr lang="ro-RO" sz="2200" b="1" dirty="0" smtClean="0">
                <a:effectLst>
                  <a:outerShdw blurRad="38100" dist="38100" dir="2700000" algn="tl">
                    <a:srgbClr val="000000">
                      <a:alpha val="43137"/>
                    </a:srgbClr>
                  </a:outerShdw>
                </a:effectLst>
                <a:latin typeface="Cooper Black" panose="0208090404030B020404" pitchFamily="18" charset="0"/>
              </a:rPr>
              <a:t>”</a:t>
            </a:r>
            <a:endParaRPr lang="ro-RO" sz="2200" b="1" dirty="0">
              <a:effectLst>
                <a:outerShdw blurRad="38100" dist="38100" dir="2700000" algn="tl">
                  <a:srgbClr val="000000">
                    <a:alpha val="43137"/>
                  </a:srgbClr>
                </a:outerShdw>
              </a:effectLst>
              <a:latin typeface="Cooper Black" panose="0208090404030B020404" pitchFamily="18" charset="0"/>
            </a:endParaRPr>
          </a:p>
        </p:txBody>
      </p:sp>
      <p:sp>
        <p:nvSpPr>
          <p:cNvPr id="8" name="CuadroTexto 7"/>
          <p:cNvSpPr txBox="1"/>
          <p:nvPr/>
        </p:nvSpPr>
        <p:spPr>
          <a:xfrm>
            <a:off x="4493467" y="4439976"/>
            <a:ext cx="4417620" cy="338554"/>
          </a:xfrm>
          <a:prstGeom prst="rect">
            <a:avLst/>
          </a:prstGeom>
          <a:noFill/>
        </p:spPr>
        <p:txBody>
          <a:bodyPr wrap="none" rtlCol="0">
            <a:spAutoFit/>
          </a:bodyPr>
          <a:lstStyle/>
          <a:p>
            <a:pPr algn="r"/>
            <a:r>
              <a:rPr lang="ro-RO" sz="1600" b="1" dirty="0" smtClean="0"/>
              <a:t>E.G.W. (Mărturii </a:t>
            </a:r>
            <a:r>
              <a:rPr lang="ro-RO" sz="1600" b="1" dirty="0"/>
              <a:t>pentru biserică </a:t>
            </a:r>
            <a:r>
              <a:rPr lang="ro-RO" sz="1600" b="1" dirty="0" smtClean="0"/>
              <a:t>, vol.  5, pag. 459)</a:t>
            </a:r>
            <a:endParaRPr lang="ro-RO" sz="1600" b="1" dirty="0"/>
          </a:p>
        </p:txBody>
      </p:sp>
    </p:spTree>
    <p:extLst>
      <p:ext uri="{BB962C8B-B14F-4D97-AF65-F5344CB8AC3E}">
        <p14:creationId xmlns:p14="http://schemas.microsoft.com/office/powerpoint/2010/main" xmlns="" val="2748880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1" y="0"/>
            <a:ext cx="9143999" cy="1323439"/>
          </a:xfrm>
          <a:prstGeom prst="rect">
            <a:avLst/>
          </a:prstGeom>
        </p:spPr>
        <p:txBody>
          <a:bodyPr wrap="square">
            <a:spAutoFit/>
          </a:bodyPr>
          <a:lstStyle/>
          <a:p>
            <a:pPr algn="ctr"/>
            <a:r>
              <a:rPr lang="ro-RO" sz="4000">
                <a:ln w="0"/>
                <a:solidFill>
                  <a:srgbClr val="4D584A"/>
                </a:solidFill>
                <a:effectLst>
                  <a:outerShdw blurRad="38100" dist="19050" dir="2700000" algn="tl" rotWithShape="0">
                    <a:schemeClr val="dk1">
                      <a:alpha val="40000"/>
                    </a:schemeClr>
                  </a:outerShdw>
                </a:effectLst>
              </a:rPr>
              <a:t>SFATURILE </a:t>
            </a:r>
            <a:r>
              <a:rPr lang="ro-RO" sz="4000">
                <a:ln w="0"/>
                <a:solidFill>
                  <a:srgbClr val="4D584A"/>
                </a:solidFill>
                <a:effectLst>
                  <a:outerShdw blurRad="38100" dist="19050" dir="2700000" algn="tl" rotWithShape="0">
                    <a:schemeClr val="dk1">
                      <a:alpha val="40000"/>
                    </a:schemeClr>
                  </a:outerShdw>
                </a:effectLst>
              </a:rPr>
              <a:t>LUI </a:t>
            </a:r>
            <a:r>
              <a:rPr lang="ro-RO" sz="4000" smtClean="0">
                <a:ln w="0"/>
                <a:solidFill>
                  <a:srgbClr val="4D584A"/>
                </a:solidFill>
                <a:effectLst>
                  <a:outerShdw blurRad="38100" dist="19050" dir="2700000" algn="tl" rotWithShape="0">
                    <a:schemeClr val="dk1">
                      <a:alpha val="40000"/>
                    </a:schemeClr>
                  </a:outerShdw>
                </a:effectLst>
              </a:rPr>
              <a:t>ELEN G</a:t>
            </a:r>
            <a:r>
              <a:rPr lang="ro-RO" sz="4000" smtClean="0">
                <a:ln w="0"/>
                <a:solidFill>
                  <a:srgbClr val="4D584A"/>
                </a:solidFill>
                <a:effectLst>
                  <a:outerShdw blurRad="38100" dist="19050" dir="2700000" algn="tl" rotWithShape="0">
                    <a:schemeClr val="dk1">
                      <a:alpha val="40000"/>
                    </a:schemeClr>
                  </a:outerShdw>
                </a:effectLst>
              </a:rPr>
              <a:t>. WHITE </a:t>
            </a:r>
            <a:r>
              <a:rPr lang="ro-RO" sz="4000" smtClean="0">
                <a:ln w="0"/>
                <a:solidFill>
                  <a:srgbClr val="4D584A"/>
                </a:solidFill>
                <a:effectLst>
                  <a:outerShdw blurRad="38100" dist="19050" dir="2700000" algn="tl" rotWithShape="0">
                    <a:schemeClr val="dk1">
                      <a:alpha val="40000"/>
                    </a:schemeClr>
                  </a:outerShdw>
                </a:effectLst>
              </a:rPr>
              <a:t>DESPRE</a:t>
            </a:r>
            <a:r>
              <a:rPr lang="ro-RO" sz="4000" smtClean="0">
                <a:ln w="0"/>
                <a:solidFill>
                  <a:srgbClr val="4D584A"/>
                </a:solidFill>
                <a:effectLst>
                  <a:outerShdw blurRad="38100" dist="19050" dir="2700000" algn="tl" rotWithShape="0">
                    <a:schemeClr val="dk1">
                      <a:alpha val="40000"/>
                    </a:schemeClr>
                  </a:outerShdw>
                </a:effectLst>
              </a:rPr>
              <a:t> </a:t>
            </a:r>
            <a:r>
              <a:rPr lang="ro-RO" sz="4000" smtClean="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RELAȚIILE </a:t>
            </a:r>
            <a:r>
              <a:rPr lang="ro-RO" sz="4000" smtClean="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rPr>
              <a:t>MARITALE</a:t>
            </a:r>
            <a:endParaRPr lang="ro-RO" sz="4000">
              <a:ln w="28575">
                <a:solidFill>
                  <a:schemeClr val="tx1">
                    <a:lumMod val="95000"/>
                    <a:lumOff val="5000"/>
                  </a:schemeClr>
                </a:solidFill>
              </a:ln>
              <a:solidFill>
                <a:srgbClr val="4D584A"/>
              </a:solidFill>
              <a:effectLst>
                <a:outerShdw blurRad="38100" dist="19050" dir="2700000" algn="tl" rotWithShape="0">
                  <a:schemeClr val="dk1">
                    <a:alpha val="40000"/>
                  </a:schemeClr>
                </a:outerShdw>
              </a:effectLst>
            </a:endParaRPr>
          </a:p>
        </p:txBody>
      </p:sp>
      <p:sp>
        <p:nvSpPr>
          <p:cNvPr id="5" name="Rectángulo 4"/>
          <p:cNvSpPr/>
          <p:nvPr/>
        </p:nvSpPr>
        <p:spPr>
          <a:xfrm>
            <a:off x="250166" y="1573866"/>
            <a:ext cx="8652294" cy="5262979"/>
          </a:xfrm>
          <a:prstGeom prst="rect">
            <a:avLst/>
          </a:prstGeom>
        </p:spPr>
        <p:txBody>
          <a:bodyPr wrap="square">
            <a:spAutoFit/>
          </a:bodyPr>
          <a:lstStyle/>
          <a:p>
            <a:pPr indent="355600" algn="just">
              <a:lnSpc>
                <a:spcPts val="2800"/>
              </a:lnSpc>
              <a:spcBef>
                <a:spcPts val="600"/>
              </a:spcBef>
            </a:pPr>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Corp)"/>
              </a:rPr>
              <a:t>Domnul Isus nu a fost corect reprezentat în relaţia Sa faţă de biserică de către relaţia multor bărbaţi faţă de soţiile lor, pentru că ei nu ţin calea Domnului. Ei susţin că soţiile lor trebuie să le fie supuse în toate lucrurile. Însă scopul lui Dumnezeu nu a fost ca bărbatul să stăpânească, în calitate de cap al familiei, atunci când el însuşi nu este supus lui Hristos. El trebuie să fie sub conducerea Domnului Hristos, ca să poată reprezenta relaţia dintre Hristos şi biserica Sa. Dacă bărbatul este grosolan, dur, furtunos, egoist, aspru şi tiran, atunci el nu ar trebui să rostească niciodată cuvintele: „Soţul este capul nevestei” şi că ea trebuie să i se supună în toate lucrurile; căci nu el este Domnul, el nu este bărbatul în adevăratul sens al cuvântului.</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6" name="CuadroTexto 5"/>
          <p:cNvSpPr txBox="1"/>
          <p:nvPr/>
        </p:nvSpPr>
        <p:spPr>
          <a:xfrm>
            <a:off x="5638490" y="6415757"/>
            <a:ext cx="3263970" cy="338554"/>
          </a:xfrm>
          <a:prstGeom prst="rect">
            <a:avLst/>
          </a:prstGeom>
          <a:noFill/>
        </p:spPr>
        <p:txBody>
          <a:bodyPr wrap="none" rtlCol="0">
            <a:spAutoFit/>
          </a:bodyPr>
          <a:lstStyle/>
          <a:p>
            <a:pPr algn="r"/>
            <a:r>
              <a:rPr lang="ro-RO" sz="1600" b="1" dirty="0" smtClean="0"/>
              <a:t>E.G.W. (Căminul adventist, pag. 117)</a:t>
            </a:r>
            <a:endParaRPr lang="ro-RO" sz="1600" b="1" dirty="0"/>
          </a:p>
        </p:txBody>
      </p:sp>
    </p:spTree>
    <p:extLst>
      <p:ext uri="{BB962C8B-B14F-4D97-AF65-F5344CB8AC3E}">
        <p14:creationId xmlns:p14="http://schemas.microsoft.com/office/powerpoint/2010/main" xmlns="" val="3318574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259632" y="330617"/>
            <a:ext cx="3168352" cy="4970591"/>
          </a:xfrm>
          <a:prstGeom prst="rect">
            <a:avLst/>
          </a:prstGeom>
        </p:spPr>
        <p:txBody>
          <a:bodyPr wrap="square">
            <a:spAutoFit/>
          </a:bodyPr>
          <a:lstStyle/>
          <a:p>
            <a:pPr algn="ctr" defTabSz="914400">
              <a:spcBef>
                <a:spcPts val="600"/>
              </a:spcBef>
            </a:pPr>
            <a:r>
              <a:rPr lang="ro-RO" sz="3200" b="1" dirty="0" smtClean="0">
                <a:solidFill>
                  <a:prstClr val="white"/>
                </a:solidFill>
                <a:effectLst>
                  <a:outerShdw blurRad="50800" dist="38100" dir="2700000" algn="tl" rotWithShape="0">
                    <a:prstClr val="black">
                      <a:alpha val="40000"/>
                    </a:prstClr>
                  </a:outerShdw>
                </a:effectLst>
                <a:latin typeface="Comic Sans MS" panose="030F0702030302020204" pitchFamily="66" charset="0"/>
              </a:rPr>
              <a:t>“Mai pe sus de toate, să aveţi o dragoste fierbinte unii pentru alţii, căci dragostea acopere o sumedenie de păcate.”</a:t>
            </a:r>
          </a:p>
          <a:p>
            <a:pPr algn="ctr" defTabSz="914400">
              <a:spcBef>
                <a:spcPts val="600"/>
              </a:spcBef>
            </a:pPr>
            <a:r>
              <a:rPr lang="ro-RO" sz="2400" b="1" dirty="0" smtClean="0">
                <a:solidFill>
                  <a:prstClr val="white"/>
                </a:solidFill>
                <a:effectLst>
                  <a:outerShdw blurRad="50800" dist="38100" dir="2700000" algn="tl" rotWithShape="0">
                    <a:prstClr val="black">
                      <a:alpha val="40000"/>
                    </a:prstClr>
                  </a:outerShdw>
                </a:effectLst>
                <a:latin typeface="Comic Sans MS" panose="030F0702030302020204" pitchFamily="66" charset="0"/>
              </a:rPr>
              <a:t>(1 Petru 4:8)</a:t>
            </a:r>
            <a:endParaRPr lang="ro-RO" sz="3200" b="1" dirty="0">
              <a:solidFill>
                <a:prstClr val="white"/>
              </a:solidFill>
              <a:effectLst>
                <a:outerShdw blurRad="50800" dist="38100" dir="2700000" algn="tl" rotWithShape="0">
                  <a:prstClr val="black">
                    <a:alpha val="40000"/>
                  </a:prstClr>
                </a:outerShdw>
              </a:effectLst>
              <a:latin typeface="Comic Sans MS" panose="030F0702030302020204" pitchFamily="66" charset="0"/>
            </a:endParaRPr>
          </a:p>
        </p:txBody>
      </p:sp>
    </p:spTree>
    <p:extLst>
      <p:ext uri="{BB962C8B-B14F-4D97-AF65-F5344CB8AC3E}">
        <p14:creationId xmlns:p14="http://schemas.microsoft.com/office/powerpoint/2010/main" xmlns="" val="2136360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500" y="1802933"/>
            <a:ext cx="1926565" cy="1200329"/>
          </a:xfrm>
          <a:prstGeom prst="rect">
            <a:avLst/>
          </a:prstGeom>
          <a:noFill/>
        </p:spPr>
        <p:txBody>
          <a:bodyPr wrap="square" rtlCol="0">
            <a:spAutoFit/>
          </a:bodyPr>
          <a:lstStyle/>
          <a:p>
            <a:pPr algn="ctr"/>
            <a:r>
              <a:rPr lang="ro-RO" sz="2400" b="1"/>
              <a:t>Învățăturile lui Petru cu privire </a:t>
            </a:r>
            <a:r>
              <a:rPr lang="ro-RO" sz="2400" b="1"/>
              <a:t>la </a:t>
            </a:r>
            <a:r>
              <a:rPr lang="ro-RO" sz="2400" b="1" smtClean="0"/>
              <a:t>…</a:t>
            </a:r>
            <a:endParaRPr lang="ro-RO" sz="2400" b="1"/>
          </a:p>
        </p:txBody>
      </p:sp>
      <p:graphicFrame>
        <p:nvGraphicFramePr>
          <p:cNvPr id="3" name="Diagrama 2"/>
          <p:cNvGraphicFramePr/>
          <p:nvPr>
            <p:extLst>
              <p:ext uri="{D42A27DB-BD31-4B8C-83A1-F6EECF244321}">
                <p14:modId xmlns:p14="http://schemas.microsoft.com/office/powerpoint/2010/main" xmlns="" val="2625543352"/>
              </p:ext>
            </p:extLst>
          </p:nvPr>
        </p:nvGraphicFramePr>
        <p:xfrm>
          <a:off x="1558505" y="56024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7231805" y="1885056"/>
            <a:ext cx="1903560" cy="1200329"/>
          </a:xfrm>
          <a:prstGeom prst="rect">
            <a:avLst/>
          </a:prstGeom>
          <a:noFill/>
        </p:spPr>
        <p:txBody>
          <a:bodyPr wrap="square" rtlCol="0">
            <a:spAutoFit/>
          </a:bodyPr>
          <a:lstStyle/>
          <a:p>
            <a:pPr algn="ctr"/>
            <a:r>
              <a:rPr lang="ro-RO" sz="2400" b="1"/>
              <a:t>Învățăturile lui Pavel cu privire </a:t>
            </a:r>
            <a:r>
              <a:rPr lang="ro-RO" sz="2400" b="1"/>
              <a:t>la </a:t>
            </a:r>
            <a:r>
              <a:rPr lang="ro-RO" sz="2400" b="1" smtClean="0"/>
              <a:t>…</a:t>
            </a:r>
            <a:endParaRPr lang="ro-RO" sz="2400" b="1"/>
          </a:p>
        </p:txBody>
      </p:sp>
      <p:sp>
        <p:nvSpPr>
          <p:cNvPr id="5" name="CuadroTexto 4"/>
          <p:cNvSpPr txBox="1"/>
          <p:nvPr/>
        </p:nvSpPr>
        <p:spPr>
          <a:xfrm>
            <a:off x="2044460" y="5302379"/>
            <a:ext cx="5331125" cy="461665"/>
          </a:xfrm>
          <a:prstGeom prst="rect">
            <a:avLst/>
          </a:prstGeom>
          <a:noFill/>
        </p:spPr>
        <p:txBody>
          <a:bodyPr wrap="square" rtlCol="0">
            <a:spAutoFit/>
          </a:bodyPr>
          <a:lstStyle/>
          <a:p>
            <a:pPr algn="ctr"/>
            <a:r>
              <a:rPr lang="ro-RO" sz="2400" b="1"/>
              <a:t>LIMITE ÎN </a:t>
            </a:r>
            <a:r>
              <a:rPr lang="ro-RO" sz="2400" b="1"/>
              <a:t>RELAȚIILE </a:t>
            </a:r>
            <a:r>
              <a:rPr lang="ro-RO" sz="2400" b="1" smtClean="0"/>
              <a:t>NOASTRE</a:t>
            </a:r>
            <a:endParaRPr lang="ro-RO" sz="2400" b="1"/>
          </a:p>
        </p:txBody>
      </p:sp>
      <p:sp>
        <p:nvSpPr>
          <p:cNvPr id="6" name="Abrir llave 5"/>
          <p:cNvSpPr/>
          <p:nvPr/>
        </p:nvSpPr>
        <p:spPr>
          <a:xfrm>
            <a:off x="1889186" y="370944"/>
            <a:ext cx="422694" cy="4770408"/>
          </a:xfrm>
          <a:prstGeom prst="leftBrace">
            <a:avLst>
              <a:gd name="adj1" fmla="val 147770"/>
              <a:gd name="adj2" fmla="val 50186"/>
            </a:avLst>
          </a:prstGeom>
          <a:ln w="28575">
            <a:headEnd type="none" w="med" len="med"/>
            <a:tailEnd type="non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
        <p:nvSpPr>
          <p:cNvPr id="7" name="Abrir llave 6"/>
          <p:cNvSpPr/>
          <p:nvPr/>
        </p:nvSpPr>
        <p:spPr>
          <a:xfrm rot="10800000">
            <a:off x="6912626" y="370944"/>
            <a:ext cx="422694" cy="4770408"/>
          </a:xfrm>
          <a:prstGeom prst="leftBrace">
            <a:avLst>
              <a:gd name="adj1" fmla="val 147770"/>
              <a:gd name="adj2" fmla="val 50186"/>
            </a:avLst>
          </a:prstGeom>
          <a:ln w="28575">
            <a:headEnd type="none" w="med" len="med"/>
            <a:tailEnd type="non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
        <p:nvSpPr>
          <p:cNvPr id="8" name="Abrir llave 7"/>
          <p:cNvSpPr/>
          <p:nvPr/>
        </p:nvSpPr>
        <p:spPr>
          <a:xfrm rot="16200000">
            <a:off x="4390848" y="2742965"/>
            <a:ext cx="422694" cy="4649638"/>
          </a:xfrm>
          <a:prstGeom prst="leftBrace">
            <a:avLst>
              <a:gd name="adj1" fmla="val 147770"/>
              <a:gd name="adj2" fmla="val 50186"/>
            </a:avLst>
          </a:prstGeom>
          <a:ln w="28575">
            <a:headEnd type="none" w="med" len="med"/>
            <a:tailEnd type="none" w="med" len="med"/>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txBody>
          <a:bodyPr rtlCol="0" anchor="ctr"/>
          <a:lstStyle/>
          <a:p>
            <a:pPr algn="ctr"/>
            <a:endParaRPr lang="ro-RO"/>
          </a:p>
        </p:txBody>
      </p:sp>
      <p:sp>
        <p:nvSpPr>
          <p:cNvPr id="9" name="Rectángulo: esquinas redondeadas 8"/>
          <p:cNvSpPr/>
          <p:nvPr/>
        </p:nvSpPr>
        <p:spPr>
          <a:xfrm>
            <a:off x="2311879" y="560248"/>
            <a:ext cx="1112807" cy="1139157"/>
          </a:xfrm>
          <a:prstGeom prst="roundRect">
            <a:avLst>
              <a:gd name="adj" fmla="val 49882"/>
            </a:avLst>
          </a:prstGeom>
          <a:solidFill>
            <a:srgbClr val="D3C863"/>
          </a:solidFill>
          <a:ln>
            <a:solidFill>
              <a:srgbClr val="69621D"/>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ro-RO" sz="4400" b="1" smtClean="0">
                <a:solidFill>
                  <a:srgbClr val="69621D"/>
                </a:solidFill>
              </a:rPr>
              <a:t>1</a:t>
            </a:r>
            <a:endParaRPr lang="ro-RO" sz="4400" b="1">
              <a:solidFill>
                <a:srgbClr val="69621D"/>
              </a:solidFill>
            </a:endParaRPr>
          </a:p>
        </p:txBody>
      </p:sp>
      <p:sp>
        <p:nvSpPr>
          <p:cNvPr id="12" name="Rectángulo: esquinas redondeadas 11"/>
          <p:cNvSpPr/>
          <p:nvPr/>
        </p:nvSpPr>
        <p:spPr>
          <a:xfrm>
            <a:off x="7740368" y="3454716"/>
            <a:ext cx="941079" cy="912804"/>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ro-RO" sz="4400" b="1" smtClean="0"/>
              <a:t>4</a:t>
            </a:r>
            <a:endParaRPr lang="ro-RO" sz="4400" b="1"/>
          </a:p>
        </p:txBody>
      </p:sp>
      <p:sp>
        <p:nvSpPr>
          <p:cNvPr id="13" name="Rectángulo: esquinas redondeadas 12"/>
          <p:cNvSpPr/>
          <p:nvPr/>
        </p:nvSpPr>
        <p:spPr>
          <a:xfrm>
            <a:off x="4243400" y="5764044"/>
            <a:ext cx="941079" cy="912804"/>
          </a:xfrm>
          <a:prstGeom prst="roundRect">
            <a:avLst>
              <a:gd name="adj" fmla="val 50000"/>
            </a:avLst>
          </a:prstGeom>
          <a:gradFill>
            <a:gsLst>
              <a:gs pos="0">
                <a:srgbClr val="FF0000"/>
              </a:gs>
              <a:gs pos="50000">
                <a:srgbClr val="FF2525"/>
              </a:gs>
              <a:gs pos="100000">
                <a:srgbClr val="FF6565"/>
              </a:gs>
            </a:gsLst>
          </a:gra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ro-RO" sz="4400" b="1" smtClean="0"/>
              <a:t>5</a:t>
            </a:r>
            <a:endParaRPr lang="ro-RO" sz="4400" b="1"/>
          </a:p>
        </p:txBody>
      </p:sp>
      <p:sp>
        <p:nvSpPr>
          <p:cNvPr id="14" name="Rectángulo: esquinas redondeadas 13"/>
          <p:cNvSpPr/>
          <p:nvPr/>
        </p:nvSpPr>
        <p:spPr>
          <a:xfrm>
            <a:off x="2311878" y="2018184"/>
            <a:ext cx="1112807" cy="1139157"/>
          </a:xfrm>
          <a:prstGeom prst="roundRect">
            <a:avLst>
              <a:gd name="adj" fmla="val 49882"/>
            </a:avLst>
          </a:prstGeom>
          <a:solidFill>
            <a:srgbClr val="84BAD8"/>
          </a:solidFill>
          <a:ln>
            <a:solidFill>
              <a:srgbClr val="1D465D"/>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ro-RO" sz="4400" b="1" smtClean="0">
                <a:solidFill>
                  <a:srgbClr val="1D465D"/>
                </a:solidFill>
              </a:rPr>
              <a:t>2</a:t>
            </a:r>
            <a:endParaRPr lang="ro-RO" sz="4400" b="1">
              <a:solidFill>
                <a:srgbClr val="1D465D"/>
              </a:solidFill>
            </a:endParaRPr>
          </a:p>
        </p:txBody>
      </p:sp>
      <p:sp>
        <p:nvSpPr>
          <p:cNvPr id="15" name="Rectángulo: esquinas redondeadas 14"/>
          <p:cNvSpPr/>
          <p:nvPr/>
        </p:nvSpPr>
        <p:spPr>
          <a:xfrm>
            <a:off x="2311878" y="3481235"/>
            <a:ext cx="1112807" cy="1139157"/>
          </a:xfrm>
          <a:prstGeom prst="roundRect">
            <a:avLst>
              <a:gd name="adj" fmla="val 49882"/>
            </a:avLst>
          </a:prstGeom>
          <a:solidFill>
            <a:srgbClr val="FFDC6D"/>
          </a:solidFill>
          <a:ln>
            <a:solidFill>
              <a:srgbClr val="B08600"/>
            </a:solidFill>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ro-RO" sz="4400" b="1" smtClean="0">
                <a:solidFill>
                  <a:srgbClr val="B08600"/>
                </a:solidFill>
              </a:rPr>
              <a:t>3</a:t>
            </a:r>
            <a:endParaRPr lang="ro-RO" sz="4400" b="1">
              <a:solidFill>
                <a:srgbClr val="B08600"/>
              </a:solidFill>
            </a:endParaRPr>
          </a:p>
        </p:txBody>
      </p:sp>
      <p:pic>
        <p:nvPicPr>
          <p:cNvPr id="17" name="Imagen 16"/>
          <p:cNvPicPr>
            <a:picLocks noChangeAspect="1"/>
          </p:cNvPicPr>
          <p:nvPr/>
        </p:nvPicPr>
        <p:blipFill rotWithShape="1">
          <a:blip r:embed="rId9" cstate="screen">
            <a:extLst>
              <a:ext uri="{28A0092B-C50C-407E-A947-70E740481C1C}">
                <a14:useLocalDpi xmlns:a14="http://schemas.microsoft.com/office/drawing/2010/main" xmlns=""/>
              </a:ext>
            </a:extLst>
          </a:blip>
          <a:srcRect/>
          <a:stretch/>
        </p:blipFill>
        <p:spPr>
          <a:xfrm>
            <a:off x="273171" y="148109"/>
            <a:ext cx="1455850" cy="1551296"/>
          </a:xfrm>
          <a:prstGeom prst="rect">
            <a:avLst/>
          </a:prstGeom>
          <a:ln w="57150" cap="sq">
            <a:solidFill>
              <a:srgbClr val="000000"/>
            </a:solidFill>
            <a:miter lim="800000"/>
          </a:ln>
          <a:effectLst>
            <a:outerShdw blurRad="57150" dist="50800" dir="2700000" algn="tl" rotWithShape="0">
              <a:srgbClr val="000000">
                <a:alpha val="40000"/>
              </a:srgbClr>
            </a:outerShdw>
          </a:effectLst>
        </p:spPr>
      </p:pic>
      <p:pic>
        <p:nvPicPr>
          <p:cNvPr id="19" name="Imagen 18"/>
          <p:cNvPicPr>
            <a:picLocks noChangeAspect="1"/>
          </p:cNvPicPr>
          <p:nvPr/>
        </p:nvPicPr>
        <p:blipFill rotWithShape="1">
          <a:blip r:embed="rId10" cstate="screen">
            <a:extLst>
              <a:ext uri="{28A0092B-C50C-407E-A947-70E740481C1C}">
                <a14:useLocalDpi xmlns:a14="http://schemas.microsoft.com/office/drawing/2010/main" xmlns=""/>
              </a:ext>
            </a:extLst>
          </a:blip>
          <a:srcRect/>
          <a:stretch/>
        </p:blipFill>
        <p:spPr>
          <a:xfrm flipH="1">
            <a:off x="7375585" y="150475"/>
            <a:ext cx="1587660" cy="1548930"/>
          </a:xfrm>
          <a:prstGeom prst="rect">
            <a:avLst/>
          </a:prstGeom>
          <a:ln w="571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1515066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graphicEl>
                                              <a:dgm id="{27451064-04A2-42C6-A234-8729E0CFC7CF}"/>
                                            </p:graphicEl>
                                          </p:spTgt>
                                        </p:tgtEl>
                                        <p:attrNameLst>
                                          <p:attrName>style.visibility</p:attrName>
                                        </p:attrNameLst>
                                      </p:cBhvr>
                                      <p:to>
                                        <p:strVal val="visible"/>
                                      </p:to>
                                    </p:set>
                                    <p:anim calcmode="lin" valueType="num">
                                      <p:cBhvr>
                                        <p:cTn id="28" dur="500" fill="hold"/>
                                        <p:tgtEl>
                                          <p:spTgt spid="3">
                                            <p:graphicEl>
                                              <a:dgm id="{27451064-04A2-42C6-A234-8729E0CFC7CF}"/>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27451064-04A2-42C6-A234-8729E0CFC7CF}"/>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27451064-04A2-42C6-A234-8729E0CFC7CF}"/>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graphicEl>
                                              <a:dgm id="{DF54B9B4-4656-463F-88E1-B140A25FB6C3}"/>
                                            </p:graphicEl>
                                          </p:spTgt>
                                        </p:tgtEl>
                                        <p:attrNameLst>
                                          <p:attrName>style.visibility</p:attrName>
                                        </p:attrNameLst>
                                      </p:cBhvr>
                                      <p:to>
                                        <p:strVal val="visible"/>
                                      </p:to>
                                    </p:set>
                                    <p:animEffect transition="in" filter="wipe(left)">
                                      <p:cBhvr>
                                        <p:cTn id="34" dur="500"/>
                                        <p:tgtEl>
                                          <p:spTgt spid="3">
                                            <p:graphicEl>
                                              <a:dgm id="{DF54B9B4-4656-463F-88E1-B140A25FB6C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graphicEl>
                                              <a:dgm id="{973A4B5D-CA79-44C3-B41C-AACC21493EAE}"/>
                                            </p:graphicEl>
                                          </p:spTgt>
                                        </p:tgtEl>
                                        <p:attrNameLst>
                                          <p:attrName>style.visibility</p:attrName>
                                        </p:attrNameLst>
                                      </p:cBhvr>
                                      <p:to>
                                        <p:strVal val="visible"/>
                                      </p:to>
                                    </p:set>
                                    <p:anim calcmode="lin" valueType="num">
                                      <p:cBhvr>
                                        <p:cTn id="44" dur="500" fill="hold"/>
                                        <p:tgtEl>
                                          <p:spTgt spid="3">
                                            <p:graphicEl>
                                              <a:dgm id="{973A4B5D-CA79-44C3-B41C-AACC21493EAE}"/>
                                            </p:graphicEl>
                                          </p:spTgt>
                                        </p:tgtEl>
                                        <p:attrNameLst>
                                          <p:attrName>ppt_w</p:attrName>
                                        </p:attrNameLst>
                                      </p:cBhvr>
                                      <p:tavLst>
                                        <p:tav tm="0">
                                          <p:val>
                                            <p:fltVal val="0"/>
                                          </p:val>
                                        </p:tav>
                                        <p:tav tm="100000">
                                          <p:val>
                                            <p:strVal val="#ppt_w"/>
                                          </p:val>
                                        </p:tav>
                                      </p:tavLst>
                                    </p:anim>
                                    <p:anim calcmode="lin" valueType="num">
                                      <p:cBhvr>
                                        <p:cTn id="45" dur="500" fill="hold"/>
                                        <p:tgtEl>
                                          <p:spTgt spid="3">
                                            <p:graphicEl>
                                              <a:dgm id="{973A4B5D-CA79-44C3-B41C-AACC21493EAE}"/>
                                            </p:graphicEl>
                                          </p:spTgt>
                                        </p:tgtEl>
                                        <p:attrNameLst>
                                          <p:attrName>ppt_h</p:attrName>
                                        </p:attrNameLst>
                                      </p:cBhvr>
                                      <p:tavLst>
                                        <p:tav tm="0">
                                          <p:val>
                                            <p:fltVal val="0"/>
                                          </p:val>
                                        </p:tav>
                                        <p:tav tm="100000">
                                          <p:val>
                                            <p:strVal val="#ppt_h"/>
                                          </p:val>
                                        </p:tav>
                                      </p:tavLst>
                                    </p:anim>
                                    <p:animEffect transition="in" filter="fade">
                                      <p:cBhvr>
                                        <p:cTn id="46" dur="500"/>
                                        <p:tgtEl>
                                          <p:spTgt spid="3">
                                            <p:graphicEl>
                                              <a:dgm id="{973A4B5D-CA79-44C3-B41C-AACC21493EAE}"/>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
                                            <p:graphicEl>
                                              <a:dgm id="{E1F46BF6-FF9B-4C20-A582-552494157010}"/>
                                            </p:graphicEl>
                                          </p:spTgt>
                                        </p:tgtEl>
                                        <p:attrNameLst>
                                          <p:attrName>style.visibility</p:attrName>
                                        </p:attrNameLst>
                                      </p:cBhvr>
                                      <p:to>
                                        <p:strVal val="visible"/>
                                      </p:to>
                                    </p:set>
                                    <p:animEffect transition="in" filter="wipe(left)">
                                      <p:cBhvr>
                                        <p:cTn id="50" dur="500"/>
                                        <p:tgtEl>
                                          <p:spTgt spid="3">
                                            <p:graphicEl>
                                              <a:dgm id="{E1F46BF6-FF9B-4C20-A582-55249415701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
                                            <p:graphicEl>
                                              <a:dgm id="{32E2E36A-DEA2-4576-ADA6-5042C1CB6483}"/>
                                            </p:graphicEl>
                                          </p:spTgt>
                                        </p:tgtEl>
                                        <p:attrNameLst>
                                          <p:attrName>style.visibility</p:attrName>
                                        </p:attrNameLst>
                                      </p:cBhvr>
                                      <p:to>
                                        <p:strVal val="visible"/>
                                      </p:to>
                                    </p:set>
                                    <p:anim calcmode="lin" valueType="num">
                                      <p:cBhvr>
                                        <p:cTn id="60" dur="500" fill="hold"/>
                                        <p:tgtEl>
                                          <p:spTgt spid="3">
                                            <p:graphicEl>
                                              <a:dgm id="{32E2E36A-DEA2-4576-ADA6-5042C1CB6483}"/>
                                            </p:graphicEl>
                                          </p:spTgt>
                                        </p:tgtEl>
                                        <p:attrNameLst>
                                          <p:attrName>ppt_w</p:attrName>
                                        </p:attrNameLst>
                                      </p:cBhvr>
                                      <p:tavLst>
                                        <p:tav tm="0">
                                          <p:val>
                                            <p:fltVal val="0"/>
                                          </p:val>
                                        </p:tav>
                                        <p:tav tm="100000">
                                          <p:val>
                                            <p:strVal val="#ppt_w"/>
                                          </p:val>
                                        </p:tav>
                                      </p:tavLst>
                                    </p:anim>
                                    <p:anim calcmode="lin" valueType="num">
                                      <p:cBhvr>
                                        <p:cTn id="61" dur="500" fill="hold"/>
                                        <p:tgtEl>
                                          <p:spTgt spid="3">
                                            <p:graphicEl>
                                              <a:dgm id="{32E2E36A-DEA2-4576-ADA6-5042C1CB6483}"/>
                                            </p:graphicEl>
                                          </p:spTgt>
                                        </p:tgtEl>
                                        <p:attrNameLst>
                                          <p:attrName>ppt_h</p:attrName>
                                        </p:attrNameLst>
                                      </p:cBhvr>
                                      <p:tavLst>
                                        <p:tav tm="0">
                                          <p:val>
                                            <p:fltVal val="0"/>
                                          </p:val>
                                        </p:tav>
                                        <p:tav tm="100000">
                                          <p:val>
                                            <p:strVal val="#ppt_h"/>
                                          </p:val>
                                        </p:tav>
                                      </p:tavLst>
                                    </p:anim>
                                    <p:animEffect transition="in" filter="fade">
                                      <p:cBhvr>
                                        <p:cTn id="62" dur="500"/>
                                        <p:tgtEl>
                                          <p:spTgt spid="3">
                                            <p:graphicEl>
                                              <a:dgm id="{32E2E36A-DEA2-4576-ADA6-5042C1CB6483}"/>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3">
                                            <p:graphicEl>
                                              <a:dgm id="{FEB0C491-8F36-4F70-BC86-DF0940DEBA98}"/>
                                            </p:graphicEl>
                                          </p:spTgt>
                                        </p:tgtEl>
                                        <p:attrNameLst>
                                          <p:attrName>style.visibility</p:attrName>
                                        </p:attrNameLst>
                                      </p:cBhvr>
                                      <p:to>
                                        <p:strVal val="visible"/>
                                      </p:to>
                                    </p:set>
                                    <p:animEffect transition="in" filter="wipe(left)">
                                      <p:cBhvr>
                                        <p:cTn id="66" dur="500"/>
                                        <p:tgtEl>
                                          <p:spTgt spid="3">
                                            <p:graphicEl>
                                              <a:dgm id="{FEB0C491-8F36-4F70-BC86-DF0940DEBA9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500"/>
                            </p:stCondLst>
                            <p:childTnLst>
                              <p:par>
                                <p:cTn id="75" presetID="47"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par>
                          <p:cTn id="85" fill="hold">
                            <p:stCondLst>
                              <p:cond delay="1500"/>
                            </p:stCondLst>
                            <p:childTnLst>
                              <p:par>
                                <p:cTn id="86" presetID="22" presetClass="entr" presetSubtype="2"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righ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500"/>
                            </p:stCondLst>
                            <p:childTnLst>
                              <p:par>
                                <p:cTn id="97" presetID="25" presetClass="entr" presetSubtype="0" fill="hold" grpId="0" nodeType="after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p:cTn id="9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2" dur="1000" fill="hold"/>
                                        <p:tgtEl>
                                          <p:spTgt spid="5"/>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5"/>
                                        </p:tgtEl>
                                      </p:cBhvr>
                                    </p:animEffect>
                                  </p:childTnLst>
                                </p:cTn>
                              </p:par>
                            </p:childTnLst>
                          </p:cTn>
                        </p:par>
                        <p:par>
                          <p:cTn id="107" fill="hold">
                            <p:stCondLst>
                              <p:cond delay="1500"/>
                            </p:stCondLst>
                            <p:childTnLst>
                              <p:par>
                                <p:cTn id="108" presetID="22" presetClass="entr" presetSubtype="4" fill="hold" grpId="0"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down)">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P spid="4" grpId="0"/>
      <p:bldP spid="5" grpId="0"/>
      <p:bldP spid="6" grpId="0" animBg="1"/>
      <p:bldP spid="7" grpId="0" animBg="1"/>
      <p:bldP spid="8" grpId="0" animBg="1"/>
      <p:bldP spid="9"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xmlns="">
                  <a14:imgLayer r:embed="rId3">
                    <a14:imgEffect>
                      <a14:artisticBlur radius="6"/>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 y="0"/>
            <a:ext cx="9143999" cy="769441"/>
          </a:xfrm>
          <a:prstGeom prst="rect">
            <a:avLst/>
          </a:prstGeom>
        </p:spPr>
        <p:txBody>
          <a:bodyPr wrap="square">
            <a:spAutoFit/>
            <a:scene3d>
              <a:camera prst="orthographicFront"/>
              <a:lightRig rig="threePt" dir="t"/>
            </a:scene3d>
            <a:sp3d extrusionH="57150" contourW="12700">
              <a:bevelT w="69850" h="69850" prst="divot"/>
              <a:contourClr>
                <a:srgbClr val="554F21"/>
              </a:contourClr>
            </a:sp3d>
          </a:bodyPr>
          <a:lstStyle/>
          <a:p>
            <a:pPr algn="ctr"/>
            <a:r>
              <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RELAȚIILE CU STATUL</a:t>
            </a:r>
          </a:p>
        </p:txBody>
      </p:sp>
      <p:sp>
        <p:nvSpPr>
          <p:cNvPr id="3" name="Rectángulo 2"/>
          <p:cNvSpPr/>
          <p:nvPr/>
        </p:nvSpPr>
        <p:spPr>
          <a:xfrm>
            <a:off x="138024" y="1184939"/>
            <a:ext cx="1646092" cy="369332"/>
          </a:xfrm>
          <a:prstGeom prst="rect">
            <a:avLst/>
          </a:prstGeom>
          <a:solidFill>
            <a:srgbClr val="685455"/>
          </a:solidFill>
          <a:ln w="28575">
            <a:solidFill>
              <a:schemeClr val="bg1"/>
            </a:solidFill>
          </a:ln>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wrap="none">
            <a:spAutoFit/>
          </a:bodyPr>
          <a:lstStyle/>
          <a:p>
            <a:r>
              <a:rPr lang="ro-RO" b="1" smtClean="0"/>
              <a:t>1 Petru 2:13-17</a:t>
            </a:r>
            <a:endParaRPr lang="ro-RO" b="1"/>
          </a:p>
        </p:txBody>
      </p:sp>
      <p:sp>
        <p:nvSpPr>
          <p:cNvPr id="4" name="Rectángulo 3"/>
          <p:cNvSpPr/>
          <p:nvPr/>
        </p:nvSpPr>
        <p:spPr>
          <a:xfrm>
            <a:off x="2380884" y="769441"/>
            <a:ext cx="6737232" cy="1200329"/>
          </a:xfrm>
          <a:prstGeom prst="rect">
            <a:avLst/>
          </a:prstGeom>
        </p:spPr>
        <p:txBody>
          <a:bodyPr wrap="square">
            <a:spAutoFit/>
          </a:bodyPr>
          <a:lstStyle/>
          <a:p>
            <a:r>
              <a:rPr lang="ro-RO" b="1" smtClean="0">
                <a:solidFill>
                  <a:srgbClr val="3E3233"/>
                </a:solidFill>
                <a:latin typeface="Comic Sans MS" panose="030F0702030302020204" pitchFamily="66" charset="0"/>
              </a:rPr>
              <a:t>“Fiţi supuşi oricărei stăpâniri omeneşti, pentru Domnul: atât împăratului, ca înalt stăpânitor, cât şi dregătorilor, ca unii cari sunt trimişi de el să pedepsească pe făcătorii de rele şi să laude pe cei ce fac bine.” </a:t>
            </a:r>
            <a:r>
              <a:rPr lang="ro-RO" sz="1600" b="1" smtClean="0">
                <a:solidFill>
                  <a:srgbClr val="3E3233"/>
                </a:solidFill>
                <a:latin typeface="Comic Sans MS" panose="030F0702030302020204" pitchFamily="66" charset="0"/>
              </a:rPr>
              <a:t>(1 Petru 2:13-14)</a:t>
            </a:r>
            <a:endParaRPr lang="ro-RO" b="1">
              <a:solidFill>
                <a:srgbClr val="3E3233"/>
              </a:solidFill>
              <a:latin typeface="Comic Sans MS" panose="030F0702030302020204" pitchFamily="66" charset="0"/>
            </a:endParaRPr>
          </a:p>
        </p:txBody>
      </p:sp>
      <p:sp>
        <p:nvSpPr>
          <p:cNvPr id="5" name="CuadroTexto 4"/>
          <p:cNvSpPr txBox="1"/>
          <p:nvPr/>
        </p:nvSpPr>
        <p:spPr>
          <a:xfrm>
            <a:off x="138024" y="1986511"/>
            <a:ext cx="5037827" cy="4939814"/>
          </a:xfrm>
          <a:prstGeom prst="rect">
            <a:avLst/>
          </a:prstGeom>
          <a:noFill/>
        </p:spPr>
        <p:txBody>
          <a:bodyPr wrap="square" rtlCol="0">
            <a:spAutoFit/>
          </a:bodyPr>
          <a:lstStyle/>
          <a:p>
            <a:pPr>
              <a:spcBef>
                <a:spcPts val="600"/>
              </a:spcBef>
            </a:pPr>
            <a:r>
              <a:rPr lang="ro-RO" sz="2000" b="1" smtClean="0"/>
              <a:t>“Dați </a:t>
            </a:r>
            <a:r>
              <a:rPr lang="ro-RO" sz="2000" b="1"/>
              <a:t>cinste </a:t>
            </a:r>
            <a:r>
              <a:rPr lang="ro-RO" sz="2000" b="1" smtClean="0"/>
              <a:t>împăratului” (1 P. 2:17). “Împăratul” pe </a:t>
            </a:r>
            <a:r>
              <a:rPr lang="ro-RO" sz="2000" b="1"/>
              <a:t>care Petru insista să îl onoreze era Nero. Acesta nu doar că l-a decapitat pe Pavel și la crucificat pe Petru, dar a și trimis la moarte pe mulți creștini.</a:t>
            </a:r>
          </a:p>
          <a:p>
            <a:pPr>
              <a:spcBef>
                <a:spcPts val="600"/>
              </a:spcBef>
            </a:pPr>
            <a:r>
              <a:rPr lang="ro-RO" sz="2000" b="1"/>
              <a:t>De ce trebuie să ne supunem instituțiilor umane chiar și atunci când acestea par să fie nedemne de a fi onorate? </a:t>
            </a:r>
          </a:p>
          <a:p>
            <a:pPr>
              <a:spcBef>
                <a:spcPts val="600"/>
              </a:spcBef>
            </a:pPr>
            <a:r>
              <a:rPr lang="ro-RO" sz="2000" b="1"/>
              <a:t>În ciuda defectelor grave, Imperiul roman a adus pace, căi stabile de comunicare, un sistem legal care rezistă și astăzi în zilele </a:t>
            </a:r>
            <a:r>
              <a:rPr lang="ro-RO" sz="2000" b="1" smtClean="0"/>
              <a:t>noastre…</a:t>
            </a:r>
          </a:p>
          <a:p>
            <a:pPr>
              <a:spcBef>
                <a:spcPts val="600"/>
              </a:spcBef>
            </a:pPr>
            <a:r>
              <a:rPr lang="ro-RO" sz="2000" b="1" smtClean="0"/>
              <a:t>Trebuie </a:t>
            </a:r>
            <a:r>
              <a:rPr lang="ro-RO" sz="2000" b="1"/>
              <a:t>să fim cetățeni model </a:t>
            </a:r>
            <a:r>
              <a:rPr lang="ro-RO" sz="2000" b="1" smtClean="0"/>
              <a:t>“pentru Domnul”. El </a:t>
            </a:r>
            <a:r>
              <a:rPr lang="ro-RO" sz="2000" b="1"/>
              <a:t>a delegat în instituțiile umane guvernarea pe acest Pământ. </a:t>
            </a:r>
          </a:p>
        </p:txBody>
      </p:sp>
      <p:pic>
        <p:nvPicPr>
          <p:cNvPr id="1026" name="Picture 2" descr="https://i1.wp.com/marcianosmx.com/wp-content/uploads/2014/02/neron.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303085" y="2104848"/>
            <a:ext cx="3687789" cy="2458526"/>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cdn.hispantv.com/hispanmedia/files/images/thumbnail/20160117/00243382_xl.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313868" y="4659035"/>
            <a:ext cx="3677006" cy="2068316"/>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963816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0-#ppt_w/2"/>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randombar(horizontal)">
                                      <p:cBhvr>
                                        <p:cTn id="48" dur="500"/>
                                        <p:tgtEl>
                                          <p:spTgt spid="102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left)">
                                      <p:cBhvr>
                                        <p:cTn id="5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 y="-60382"/>
            <a:ext cx="9143999" cy="769441"/>
          </a:xfrm>
          <a:prstGeom prst="rect">
            <a:avLst/>
          </a:prstGeom>
        </p:spPr>
        <p:txBody>
          <a:bodyPr wrap="square">
            <a:spAutoFit/>
            <a:scene3d>
              <a:camera prst="orthographicFront"/>
              <a:lightRig rig="threePt" dir="t"/>
            </a:scene3d>
            <a:sp3d extrusionH="57150">
              <a:bevelT w="38100" h="38100"/>
            </a:sp3d>
          </a:bodyPr>
          <a:lstStyle/>
          <a:p>
            <a:pPr algn="ctr"/>
            <a:r>
              <a:rPr lang="ro-RO" sz="4400">
                <a:ln w="0"/>
                <a:solidFill>
                  <a:srgbClr val="3C7FC6"/>
                </a:solidFill>
                <a:effectLst>
                  <a:outerShdw blurRad="38100" dist="25400" dir="5400000" algn="ctr" rotWithShape="0">
                    <a:schemeClr val="tx1"/>
                  </a:outerShdw>
                </a:effectLst>
              </a:rPr>
              <a:t>RELAȚIILE </a:t>
            </a:r>
            <a:r>
              <a:rPr lang="ro-RO" sz="4400" smtClean="0">
                <a:ln w="0"/>
                <a:solidFill>
                  <a:srgbClr val="3C7FC6"/>
                </a:solidFill>
                <a:effectLst>
                  <a:outerShdw blurRad="38100" dist="25400" dir="5400000" algn="ctr" rotWithShape="0">
                    <a:schemeClr val="tx1"/>
                  </a:outerShdw>
                </a:effectLst>
              </a:rPr>
              <a:t>LABORALE</a:t>
            </a:r>
            <a:endParaRPr lang="ro-RO" sz="4400">
              <a:ln w="0"/>
              <a:solidFill>
                <a:srgbClr val="3C7FC6"/>
              </a:solidFill>
              <a:effectLst>
                <a:outerShdw blurRad="38100" dist="25400" dir="5400000" algn="ctr" rotWithShape="0">
                  <a:schemeClr val="tx1"/>
                </a:outerShdw>
              </a:effectLst>
            </a:endParaRPr>
          </a:p>
        </p:txBody>
      </p:sp>
      <p:sp>
        <p:nvSpPr>
          <p:cNvPr id="3" name="Rectángulo 2"/>
          <p:cNvSpPr/>
          <p:nvPr/>
        </p:nvSpPr>
        <p:spPr>
          <a:xfrm>
            <a:off x="348363" y="925420"/>
            <a:ext cx="1646092" cy="369332"/>
          </a:xfrm>
          <a:prstGeom prst="rect">
            <a:avLst/>
          </a:prstGeom>
          <a:solidFill>
            <a:srgbClr val="3C7FC6"/>
          </a:solidFill>
          <a:ln w="28575">
            <a:solidFill>
              <a:schemeClr val="bg1"/>
            </a:solidFill>
          </a:ln>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wrap="none">
            <a:spAutoFit/>
          </a:bodyPr>
          <a:lstStyle/>
          <a:p>
            <a:r>
              <a:rPr lang="ro-RO" b="1" smtClean="0">
                <a:solidFill>
                  <a:schemeClr val="lt1"/>
                </a:solidFill>
              </a:rPr>
              <a:t>1 </a:t>
            </a:r>
            <a:r>
              <a:rPr lang="ro-RO" b="1" smtClean="0">
                <a:solidFill>
                  <a:schemeClr val="lt1"/>
                </a:solidFill>
              </a:rPr>
              <a:t>Petru</a:t>
            </a:r>
            <a:r>
              <a:rPr lang="ro-RO" b="1" smtClean="0">
                <a:solidFill>
                  <a:schemeClr val="lt1"/>
                </a:solidFill>
              </a:rPr>
              <a:t> </a:t>
            </a:r>
            <a:r>
              <a:rPr lang="ro-RO" b="1" smtClean="0">
                <a:solidFill>
                  <a:schemeClr val="lt1"/>
                </a:solidFill>
              </a:rPr>
              <a:t>2:18-25</a:t>
            </a:r>
            <a:endParaRPr lang="ro-RO" b="1">
              <a:solidFill>
                <a:schemeClr val="lt1"/>
              </a:solidFill>
            </a:endParaRPr>
          </a:p>
        </p:txBody>
      </p:sp>
      <p:sp>
        <p:nvSpPr>
          <p:cNvPr id="4" name="Rectángulo 3"/>
          <p:cNvSpPr/>
          <p:nvPr/>
        </p:nvSpPr>
        <p:spPr>
          <a:xfrm>
            <a:off x="2484400" y="646353"/>
            <a:ext cx="6590581" cy="923330"/>
          </a:xfrm>
          <a:prstGeom prst="rect">
            <a:avLst/>
          </a:prstGeom>
        </p:spPr>
        <p:txBody>
          <a:bodyPr wrap="square">
            <a:spAutoFit/>
          </a:bodyPr>
          <a:lstStyle/>
          <a:p>
            <a:r>
              <a:rPr lang="ro-RO" b="1" dirty="0" smtClean="0">
                <a:solidFill>
                  <a:srgbClr val="1D3F65"/>
                </a:solidFill>
                <a:latin typeface="Comic Sans MS" panose="030F0702030302020204" pitchFamily="66" charset="0"/>
              </a:rPr>
              <a:t>“</a:t>
            </a:r>
            <a:r>
              <a:rPr lang="vi-VN" b="1" dirty="0" smtClean="0">
                <a:solidFill>
                  <a:srgbClr val="1D3F65"/>
                </a:solidFill>
                <a:latin typeface="Comic Sans MS" panose="030F0702030302020204" pitchFamily="66" charset="0"/>
              </a:rPr>
              <a:t>Slugilor, fiţi supuse stăpânilor voştri cu toată frica, nu numai celor ce sunt buni şi blânzi, ci şi celor greu de mulţumit</a:t>
            </a:r>
            <a:r>
              <a:rPr lang="ro-RO" b="1" dirty="0" smtClean="0">
                <a:solidFill>
                  <a:srgbClr val="1D3F65"/>
                </a:solidFill>
                <a:latin typeface="Comic Sans MS" panose="030F0702030302020204" pitchFamily="66" charset="0"/>
              </a:rPr>
              <a:t>” </a:t>
            </a:r>
            <a:r>
              <a:rPr lang="ro-RO" sz="1600" b="1" dirty="0" smtClean="0">
                <a:solidFill>
                  <a:srgbClr val="1D3F65"/>
                </a:solidFill>
                <a:latin typeface="Comic Sans MS" panose="030F0702030302020204" pitchFamily="66" charset="0"/>
              </a:rPr>
              <a:t>(1 Petru 2:18)</a:t>
            </a:r>
            <a:endParaRPr lang="ro-RO" b="1" dirty="0">
              <a:solidFill>
                <a:srgbClr val="1D3F65"/>
              </a:solidFill>
              <a:latin typeface="Comic Sans MS" panose="030F0702030302020204" pitchFamily="66" charset="0"/>
            </a:endParaRPr>
          </a:p>
        </p:txBody>
      </p:sp>
      <p:sp>
        <p:nvSpPr>
          <p:cNvPr id="5" name="CuadroTexto 4"/>
          <p:cNvSpPr txBox="1"/>
          <p:nvPr/>
        </p:nvSpPr>
        <p:spPr>
          <a:xfrm>
            <a:off x="1023582" y="3976778"/>
            <a:ext cx="4048744" cy="707886"/>
          </a:xfrm>
          <a:prstGeom prst="rect">
            <a:avLst/>
          </a:prstGeom>
          <a:noFill/>
        </p:spPr>
        <p:txBody>
          <a:bodyPr wrap="square" rtlCol="0">
            <a:spAutoFit/>
          </a:bodyPr>
          <a:lstStyle/>
          <a:p>
            <a:pPr algn="r">
              <a:spcBef>
                <a:spcPts val="600"/>
              </a:spcBef>
            </a:pPr>
            <a:r>
              <a:rPr lang="ro-RO" sz="2000" b="1"/>
              <a:t>Sfaturile date sclavilor se aplică întocmai și angajaților </a:t>
            </a:r>
            <a:r>
              <a:rPr lang="ro-RO" sz="2000" b="1"/>
              <a:t>secolului </a:t>
            </a:r>
            <a:r>
              <a:rPr lang="ro-RO" sz="2000" b="1" smtClean="0"/>
              <a:t>XXI:</a:t>
            </a:r>
            <a:endParaRPr lang="ro-RO" sz="2000" b="1"/>
          </a:p>
        </p:txBody>
      </p:sp>
      <p:sp>
        <p:nvSpPr>
          <p:cNvPr id="6" name="CuadroTexto 5"/>
          <p:cNvSpPr txBox="1"/>
          <p:nvPr/>
        </p:nvSpPr>
        <p:spPr>
          <a:xfrm>
            <a:off x="431320" y="4648015"/>
            <a:ext cx="4597879" cy="2246769"/>
          </a:xfrm>
          <a:prstGeom prst="rect">
            <a:avLst/>
          </a:prstGeom>
          <a:noFill/>
        </p:spPr>
        <p:txBody>
          <a:bodyPr wrap="square" rtlCol="0">
            <a:spAutoFit/>
          </a:bodyPr>
          <a:lstStyle/>
          <a:p>
            <a:r>
              <a:rPr lang="ro-RO" sz="2000" b="1"/>
              <a:t>Să se supună cu blândețe superiorilor </a:t>
            </a:r>
            <a:r>
              <a:rPr lang="ro-RO" sz="2000" b="1"/>
              <a:t>săi </a:t>
            </a:r>
            <a:r>
              <a:rPr lang="ro-RO" sz="2000" b="1" smtClean="0"/>
              <a:t>(v. 18-19).</a:t>
            </a:r>
          </a:p>
          <a:p>
            <a:r>
              <a:rPr lang="ro-RO" sz="2000" b="1" smtClean="0"/>
              <a:t>Nu </a:t>
            </a:r>
            <a:r>
              <a:rPr lang="ro-RO" sz="2000" b="1"/>
              <a:t>trebuie să facă nimic demn de </a:t>
            </a:r>
            <a:r>
              <a:rPr lang="ro-RO" sz="2000" b="1"/>
              <a:t>mustrare </a:t>
            </a:r>
            <a:r>
              <a:rPr lang="ro-RO" sz="2000" b="1" smtClean="0"/>
              <a:t>(v. 20-22).</a:t>
            </a:r>
          </a:p>
          <a:p>
            <a:r>
              <a:rPr lang="ro-RO" sz="2000" b="1" smtClean="0"/>
              <a:t>Nu </a:t>
            </a:r>
            <a:r>
              <a:rPr lang="ro-RO" sz="2000" b="1"/>
              <a:t>trebuie să întoarcă purtarea de </a:t>
            </a:r>
            <a:r>
              <a:rPr lang="ro-RO" sz="2000" b="1"/>
              <a:t>rău </a:t>
            </a:r>
            <a:r>
              <a:rPr lang="ro-RO" sz="2000" b="1" smtClean="0"/>
              <a:t>primită</a:t>
            </a:r>
            <a:r>
              <a:rPr lang="ro-RO" sz="2000" b="1" smtClean="0"/>
              <a:t>, nici </a:t>
            </a:r>
            <a:r>
              <a:rPr lang="ro-RO" sz="2000" b="1"/>
              <a:t>să folosească violențe sau </a:t>
            </a:r>
            <a:r>
              <a:rPr lang="ro-RO" sz="2000" b="1"/>
              <a:t>amenințări </a:t>
            </a:r>
            <a:r>
              <a:rPr lang="ro-RO" sz="2000" b="1" smtClean="0"/>
              <a:t>(v. 23-25).</a:t>
            </a:r>
            <a:endParaRPr lang="ro-RO" sz="2000" b="1"/>
          </a:p>
        </p:txBody>
      </p:sp>
      <p:sp>
        <p:nvSpPr>
          <p:cNvPr id="7" name="Rectángulo 6"/>
          <p:cNvSpPr/>
          <p:nvPr/>
        </p:nvSpPr>
        <p:spPr>
          <a:xfrm>
            <a:off x="4580626" y="1545009"/>
            <a:ext cx="4563374" cy="2426305"/>
          </a:xfrm>
          <a:prstGeom prst="rect">
            <a:avLst/>
          </a:prstGeom>
        </p:spPr>
        <p:txBody>
          <a:bodyPr wrap="square">
            <a:spAutoFit/>
          </a:bodyPr>
          <a:lstStyle/>
          <a:p>
            <a:pPr>
              <a:lnSpc>
                <a:spcPts val="2200"/>
              </a:lnSpc>
              <a:spcBef>
                <a:spcPts val="600"/>
              </a:spcBef>
            </a:pPr>
            <a:r>
              <a:rPr lang="ro-RO" sz="2000" b="1" dirty="0"/>
              <a:t>Sclavia era ceva comun în imperiul </a:t>
            </a:r>
            <a:r>
              <a:rPr lang="ro-RO" sz="2000" b="1" dirty="0" smtClean="0"/>
              <a:t>roman. Stăpânul </a:t>
            </a:r>
            <a:r>
              <a:rPr lang="ro-RO" sz="2000" b="1" dirty="0"/>
              <a:t>avea drept absolut asupra </a:t>
            </a:r>
            <a:r>
              <a:rPr lang="ro-RO" sz="2000" b="1" dirty="0" err="1"/>
              <a:t>vieții</a:t>
            </a:r>
            <a:r>
              <a:rPr lang="ro-RO" sz="2000" b="1" dirty="0"/>
              <a:t> sclavului, dar </a:t>
            </a:r>
            <a:r>
              <a:rPr lang="ro-RO" sz="2000" b="1" dirty="0" smtClean="0"/>
              <a:t>acesta </a:t>
            </a:r>
            <a:r>
              <a:rPr lang="ro-RO" sz="2000" b="1" dirty="0"/>
              <a:t>putea fi eliberat prin răscumpărare </a:t>
            </a:r>
            <a:r>
              <a:rPr lang="ro-RO" sz="2000" b="1" dirty="0" smtClean="0"/>
              <a:t>(Efes. 1:7; Rom. 3:24; Col. 1:14).</a:t>
            </a:r>
          </a:p>
          <a:p>
            <a:pPr>
              <a:lnSpc>
                <a:spcPts val="2200"/>
              </a:lnSpc>
              <a:spcBef>
                <a:spcPts val="600"/>
              </a:spcBef>
            </a:pPr>
            <a:r>
              <a:rPr lang="ro-RO" sz="2000" b="1" dirty="0" smtClean="0"/>
              <a:t>Lucrătorii </a:t>
            </a:r>
            <a:r>
              <a:rPr lang="ro-RO" sz="2000" b="1" dirty="0"/>
              <a:t>aici </a:t>
            </a:r>
            <a:r>
              <a:rPr lang="ro-RO" sz="2000" b="1" dirty="0" err="1"/>
              <a:t>menționați</a:t>
            </a:r>
            <a:r>
              <a:rPr lang="ro-RO" sz="2000" b="1" dirty="0"/>
              <a:t> erau sclavi domestici ce puteau ajunge să </a:t>
            </a:r>
            <a:r>
              <a:rPr lang="ro-RO" sz="2000" b="1" dirty="0" err="1"/>
              <a:t>dețină</a:t>
            </a:r>
            <a:r>
              <a:rPr lang="ro-RO" sz="2000" b="1" dirty="0"/>
              <a:t> </a:t>
            </a:r>
            <a:r>
              <a:rPr lang="ro-RO" sz="2000" b="1" dirty="0" err="1"/>
              <a:t>responsabilități</a:t>
            </a:r>
            <a:r>
              <a:rPr lang="ro-RO" sz="2000" b="1" dirty="0"/>
              <a:t> </a:t>
            </a:r>
            <a:r>
              <a:rPr lang="ro-RO" sz="2000" b="1" dirty="0" smtClean="0"/>
              <a:t>importante.</a:t>
            </a:r>
            <a:endParaRPr lang="ro-RO" sz="2000" b="1" dirty="0"/>
          </a:p>
        </p:txBody>
      </p:sp>
      <p:pic>
        <p:nvPicPr>
          <p:cNvPr id="2050" name="Picture 2" descr="https://1.bp.blogspot.com/-lYkvFYuSuR0/VJh8yqUPaPI/AAAAAAAAA7k/bjxn1mr6Tes/s1600/Symposium%2B(The%2BBanquet)%2Banton%2Bvon%2Bwerner.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36225" y="1579650"/>
            <a:ext cx="4792975" cy="2397128"/>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2052" name="Picture 4" descr="http://libertadbajopalabra.com/wp-content/uploads/2016/12/daue.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485735" y="4309669"/>
            <a:ext cx="4610814" cy="2122316"/>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1" name="Gráfico 10" descr="Herramientas"/>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6"/>
              </a:ext>
            </a:extLst>
          </a:blip>
          <a:stretch>
            <a:fillRect/>
          </a:stretch>
        </p:blipFill>
        <p:spPr>
          <a:xfrm>
            <a:off x="147078" y="4698758"/>
            <a:ext cx="362309" cy="362309"/>
          </a:xfrm>
          <a:prstGeom prst="rect">
            <a:avLst/>
          </a:prstGeom>
        </p:spPr>
      </p:pic>
      <p:pic>
        <p:nvPicPr>
          <p:cNvPr id="14" name="Gráfico 13" descr="Herramientas"/>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6"/>
              </a:ext>
            </a:extLst>
          </a:blip>
          <a:stretch>
            <a:fillRect/>
          </a:stretch>
        </p:blipFill>
        <p:spPr>
          <a:xfrm>
            <a:off x="147077" y="5271855"/>
            <a:ext cx="362309" cy="362309"/>
          </a:xfrm>
          <a:prstGeom prst="rect">
            <a:avLst/>
          </a:prstGeom>
        </p:spPr>
      </p:pic>
      <p:pic>
        <p:nvPicPr>
          <p:cNvPr id="15" name="Gráfico 14" descr="Herramientas"/>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6"/>
              </a:ext>
            </a:extLst>
          </a:blip>
          <a:stretch>
            <a:fillRect/>
          </a:stretch>
        </p:blipFill>
        <p:spPr>
          <a:xfrm>
            <a:off x="167208" y="5957529"/>
            <a:ext cx="362309" cy="362309"/>
          </a:xfrm>
          <a:prstGeom prst="rect">
            <a:avLst/>
          </a:prstGeom>
        </p:spPr>
      </p:pic>
    </p:spTree>
    <p:extLst>
      <p:ext uri="{BB962C8B-B14F-4D97-AF65-F5344CB8AC3E}">
        <p14:creationId xmlns:p14="http://schemas.microsoft.com/office/powerpoint/2010/main" xmlns="" val="2959135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right)">
                                      <p:cBhvr>
                                        <p:cTn id="28" dur="500"/>
                                        <p:tgtEl>
                                          <p:spTgt spid="20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1000" fill="hold"/>
                                        <p:tgtEl>
                                          <p:spTgt spid="2052"/>
                                        </p:tgtEl>
                                        <p:attrNameLst>
                                          <p:attrName>ppt_w</p:attrName>
                                        </p:attrNameLst>
                                      </p:cBhvr>
                                      <p:tavLst>
                                        <p:tav tm="0">
                                          <p:val>
                                            <p:fltVal val="0"/>
                                          </p:val>
                                        </p:tav>
                                        <p:tav tm="100000">
                                          <p:val>
                                            <p:strVal val="#ppt_w"/>
                                          </p:val>
                                        </p:tav>
                                      </p:tavLst>
                                    </p:anim>
                                    <p:anim calcmode="lin" valueType="num">
                                      <p:cBhvr>
                                        <p:cTn id="42" dur="1000" fill="hold"/>
                                        <p:tgtEl>
                                          <p:spTgt spid="2052"/>
                                        </p:tgtEl>
                                        <p:attrNameLst>
                                          <p:attrName>ppt_h</p:attrName>
                                        </p:attrNameLst>
                                      </p:cBhvr>
                                      <p:tavLst>
                                        <p:tav tm="0">
                                          <p:val>
                                            <p:fltVal val="0"/>
                                          </p:val>
                                        </p:tav>
                                        <p:tav tm="100000">
                                          <p:val>
                                            <p:strVal val="#ppt_h"/>
                                          </p:val>
                                        </p:tav>
                                      </p:tavLst>
                                    </p:anim>
                                    <p:anim calcmode="lin" valueType="num">
                                      <p:cBhvr>
                                        <p:cTn id="43" dur="1000" fill="hold"/>
                                        <p:tgtEl>
                                          <p:spTgt spid="2052"/>
                                        </p:tgtEl>
                                        <p:attrNameLst>
                                          <p:attrName>style.rotation</p:attrName>
                                        </p:attrNameLst>
                                      </p:cBhvr>
                                      <p:tavLst>
                                        <p:tav tm="0">
                                          <p:val>
                                            <p:fltVal val="90"/>
                                          </p:val>
                                        </p:tav>
                                        <p:tav tm="100000">
                                          <p:val>
                                            <p:fltVal val="0"/>
                                          </p:val>
                                        </p:tav>
                                      </p:tavLst>
                                    </p:anim>
                                    <p:animEffect transition="in" filter="fade">
                                      <p:cBhvr>
                                        <p:cTn id="44" dur="1000"/>
                                        <p:tgtEl>
                                          <p:spTgt spid="2052"/>
                                        </p:tgtEl>
                                      </p:cBhvr>
                                    </p:animEffect>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left)">
                                      <p:cBhvr>
                                        <p:cTn id="61" dur="500"/>
                                        <p:tgtEl>
                                          <p:spTgt spid="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Effect transition="in" filter="wipe(left)">
                                      <p:cBhvr>
                                        <p:cTn id="72" dur="5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Effect transition="in" filter="wipe(left)">
                                      <p:cBhvr>
                                        <p:cTn id="8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uiExpand="1"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 y="0"/>
            <a:ext cx="9143999" cy="769441"/>
          </a:xfrm>
          <a:prstGeom prst="rect">
            <a:avLst/>
          </a:prstGeom>
        </p:spPr>
        <p:txBody>
          <a:bodyPr wrap="square">
            <a:spAutoFit/>
            <a:scene3d>
              <a:camera prst="orthographicFront"/>
              <a:lightRig rig="threePt" dir="t"/>
            </a:scene3d>
            <a:sp3d extrusionH="57150">
              <a:bevelT w="69850" h="38100" prst="cross"/>
            </a:sp3d>
          </a:bodyPr>
          <a:lstStyle/>
          <a:p>
            <a:pPr algn="ctr"/>
            <a:r>
              <a:rPr lang="ro-RO" sz="4400" b="1" smtClean="0">
                <a:ln w="12700">
                  <a:solidFill>
                    <a:srgbClr val="4E480A"/>
                  </a:solidFill>
                  <a:prstDash val="solid"/>
                </a:ln>
                <a:solidFill>
                  <a:srgbClr val="EDE277"/>
                </a:solidFill>
                <a:effectLst>
                  <a:outerShdw dist="38100" dir="2640000" algn="bl" rotWithShape="0">
                    <a:srgbClr val="4E480A"/>
                  </a:outerShdw>
                </a:effectLst>
              </a:rPr>
              <a:t>RELAȚIILE</a:t>
            </a:r>
            <a:r>
              <a:rPr lang="ro-RO" sz="4400" b="1" smtClean="0">
                <a:ln w="12700">
                  <a:solidFill>
                    <a:srgbClr val="4E480A"/>
                  </a:solidFill>
                  <a:prstDash val="solid"/>
                </a:ln>
                <a:solidFill>
                  <a:srgbClr val="EDE277"/>
                </a:solidFill>
                <a:effectLst>
                  <a:outerShdw dist="38100" dir="2640000" algn="bl" rotWithShape="0">
                    <a:srgbClr val="4E480A"/>
                  </a:outerShdw>
                </a:effectLst>
              </a:rPr>
              <a:t> MARITALE </a:t>
            </a:r>
            <a:endParaRPr lang="ro-RO" sz="4400" b="1">
              <a:ln w="12700">
                <a:solidFill>
                  <a:srgbClr val="4E480A"/>
                </a:solidFill>
                <a:prstDash val="solid"/>
              </a:ln>
              <a:solidFill>
                <a:srgbClr val="EDE277"/>
              </a:solidFill>
              <a:effectLst>
                <a:outerShdw dist="38100" dir="2640000" algn="bl" rotWithShape="0">
                  <a:srgbClr val="4E480A"/>
                </a:outerShdw>
              </a:effectLst>
            </a:endParaRPr>
          </a:p>
        </p:txBody>
      </p:sp>
      <p:sp>
        <p:nvSpPr>
          <p:cNvPr id="3" name="Rectángulo 2"/>
          <p:cNvSpPr/>
          <p:nvPr/>
        </p:nvSpPr>
        <p:spPr>
          <a:xfrm>
            <a:off x="245548" y="1060561"/>
            <a:ext cx="1412053" cy="369332"/>
          </a:xfrm>
          <a:prstGeom prst="rect">
            <a:avLst/>
          </a:prstGeom>
          <a:solidFill>
            <a:srgbClr val="8C8012"/>
          </a:solidFill>
          <a:ln w="28575">
            <a:solidFill>
              <a:schemeClr val="bg1"/>
            </a:solidFill>
          </a:ln>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wrap="none">
            <a:spAutoFit/>
          </a:bodyPr>
          <a:lstStyle/>
          <a:p>
            <a:r>
              <a:rPr lang="ro-RO" b="1" smtClean="0">
                <a:solidFill>
                  <a:schemeClr val="lt1"/>
                </a:solidFill>
              </a:rPr>
              <a:t>1 </a:t>
            </a:r>
            <a:r>
              <a:rPr lang="ro-RO" b="1" smtClean="0">
                <a:solidFill>
                  <a:schemeClr val="lt1"/>
                </a:solidFill>
              </a:rPr>
              <a:t>Petru</a:t>
            </a:r>
            <a:r>
              <a:rPr lang="ro-RO" b="1" smtClean="0">
                <a:solidFill>
                  <a:schemeClr val="lt1"/>
                </a:solidFill>
              </a:rPr>
              <a:t> </a:t>
            </a:r>
            <a:r>
              <a:rPr lang="ro-RO" b="1" smtClean="0">
                <a:solidFill>
                  <a:schemeClr val="lt1"/>
                </a:solidFill>
              </a:rPr>
              <a:t>3:1-7</a:t>
            </a:r>
            <a:endParaRPr lang="ro-RO" b="1">
              <a:solidFill>
                <a:schemeClr val="lt1"/>
              </a:solidFill>
            </a:endParaRPr>
          </a:p>
        </p:txBody>
      </p:sp>
      <p:sp>
        <p:nvSpPr>
          <p:cNvPr id="4" name="Rectángulo 3"/>
          <p:cNvSpPr/>
          <p:nvPr/>
        </p:nvSpPr>
        <p:spPr>
          <a:xfrm>
            <a:off x="2225612" y="654979"/>
            <a:ext cx="6918387" cy="923330"/>
          </a:xfrm>
          <a:prstGeom prst="rect">
            <a:avLst/>
          </a:prstGeom>
        </p:spPr>
        <p:txBody>
          <a:bodyPr wrap="square">
            <a:spAutoFit/>
          </a:bodyPr>
          <a:lstStyle/>
          <a:p>
            <a:r>
              <a:rPr lang="ro-RO" b="1" smtClean="0">
                <a:solidFill>
                  <a:srgbClr val="4E480A"/>
                </a:solidFill>
                <a:latin typeface="Comic Sans MS" panose="030F0702030302020204" pitchFamily="66" charset="0"/>
              </a:rPr>
              <a:t>“</a:t>
            </a:r>
            <a:r>
              <a:rPr lang="ro-RO" b="1" smtClean="0">
                <a:solidFill>
                  <a:srgbClr val="4E480A"/>
                </a:solidFill>
                <a:latin typeface="Comic Sans MS" panose="030F0702030302020204" pitchFamily="66" charset="0"/>
              </a:rPr>
              <a:t>Tot </a:t>
            </a:r>
            <a:r>
              <a:rPr lang="ro-RO" b="1" smtClean="0">
                <a:solidFill>
                  <a:srgbClr val="4E480A"/>
                </a:solidFill>
                <a:latin typeface="Comic Sans MS" panose="030F0702030302020204" pitchFamily="66" charset="0"/>
              </a:rPr>
              <a:t>astfel</a:t>
            </a:r>
            <a:r>
              <a:rPr lang="ro-RO" b="1" smtClean="0">
                <a:solidFill>
                  <a:srgbClr val="4E480A"/>
                </a:solidFill>
                <a:latin typeface="Comic Sans MS" panose="030F0702030302020204" pitchFamily="66" charset="0"/>
              </a:rPr>
              <a:t>, </a:t>
            </a:r>
            <a:r>
              <a:rPr lang="ro-RO" b="1" smtClean="0">
                <a:solidFill>
                  <a:srgbClr val="4E480A"/>
                </a:solidFill>
                <a:latin typeface="Comic Sans MS" panose="030F0702030302020204" pitchFamily="66" charset="0"/>
              </a:rPr>
              <a:t>nevestelor</a:t>
            </a:r>
            <a:r>
              <a:rPr lang="ro-RO" b="1" smtClean="0">
                <a:solidFill>
                  <a:srgbClr val="4E480A"/>
                </a:solidFill>
                <a:latin typeface="Comic Sans MS" panose="030F0702030302020204" pitchFamily="66" charset="0"/>
              </a:rPr>
              <a:t>, fiţi supuse şi voi bărbaţilor </a:t>
            </a:r>
            <a:r>
              <a:rPr lang="ro-RO" b="1" smtClean="0">
                <a:solidFill>
                  <a:srgbClr val="4E480A"/>
                </a:solidFill>
                <a:latin typeface="Comic Sans MS" panose="030F0702030302020204" pitchFamily="66" charset="0"/>
              </a:rPr>
              <a:t>voştri</a:t>
            </a:r>
            <a:r>
              <a:rPr lang="ro-RO" b="1" smtClean="0">
                <a:solidFill>
                  <a:srgbClr val="4E480A"/>
                </a:solidFill>
                <a:latin typeface="Comic Sans MS" panose="030F0702030302020204" pitchFamily="66" charset="0"/>
              </a:rPr>
              <a:t>; </a:t>
            </a:r>
            <a:r>
              <a:rPr lang="ro-RO" b="1" smtClean="0">
                <a:solidFill>
                  <a:srgbClr val="4E480A"/>
                </a:solidFill>
                <a:latin typeface="Comic Sans MS" panose="030F0702030302020204" pitchFamily="66" charset="0"/>
              </a:rPr>
              <a:t>pentruca</a:t>
            </a:r>
            <a:r>
              <a:rPr lang="ro-RO" b="1" smtClean="0">
                <a:solidFill>
                  <a:srgbClr val="4E480A"/>
                </a:solidFill>
                <a:latin typeface="Comic Sans MS" panose="030F0702030302020204" pitchFamily="66" charset="0"/>
              </a:rPr>
              <a:t>, dacă unii nu ascultă </a:t>
            </a:r>
            <a:r>
              <a:rPr lang="ro-RO" b="1" smtClean="0">
                <a:solidFill>
                  <a:srgbClr val="4E480A"/>
                </a:solidFill>
                <a:latin typeface="Comic Sans MS" panose="030F0702030302020204" pitchFamily="66" charset="0"/>
              </a:rPr>
              <a:t>Cuvâ</a:t>
            </a:r>
            <a:r>
              <a:rPr lang="ro-RO" b="1" smtClean="0">
                <a:solidFill>
                  <a:srgbClr val="4E480A"/>
                </a:solidFill>
                <a:latin typeface="Comic Sans MS" panose="030F0702030302020204" pitchFamily="66" charset="0"/>
              </a:rPr>
              <a:t>ntul, să </a:t>
            </a:r>
            <a:r>
              <a:rPr lang="ro-RO" b="1" smtClean="0">
                <a:solidFill>
                  <a:srgbClr val="4E480A"/>
                </a:solidFill>
                <a:latin typeface="Comic Sans MS" panose="030F0702030302020204" pitchFamily="66" charset="0"/>
              </a:rPr>
              <a:t>fie </a:t>
            </a:r>
            <a:r>
              <a:rPr lang="ro-RO" b="1" smtClean="0">
                <a:solidFill>
                  <a:srgbClr val="4E480A"/>
                </a:solidFill>
                <a:latin typeface="Comic Sans MS" panose="030F0702030302020204" pitchFamily="66" charset="0"/>
              </a:rPr>
              <a:t>câ</a:t>
            </a:r>
            <a:r>
              <a:rPr lang="ro-RO" b="1" smtClean="0">
                <a:solidFill>
                  <a:srgbClr val="4E480A"/>
                </a:solidFill>
                <a:latin typeface="Comic Sans MS" panose="030F0702030302020204" pitchFamily="66" charset="0"/>
              </a:rPr>
              <a:t>ştigaţi </a:t>
            </a:r>
            <a:r>
              <a:rPr lang="ro-RO" b="1" smtClean="0">
                <a:solidFill>
                  <a:srgbClr val="4E480A"/>
                </a:solidFill>
                <a:latin typeface="Comic Sans MS" panose="030F0702030302020204" pitchFamily="66" charset="0"/>
              </a:rPr>
              <a:t>fără </a:t>
            </a:r>
            <a:r>
              <a:rPr lang="ro-RO" b="1" smtClean="0">
                <a:solidFill>
                  <a:srgbClr val="4E480A"/>
                </a:solidFill>
                <a:latin typeface="Comic Sans MS" panose="030F0702030302020204" pitchFamily="66" charset="0"/>
              </a:rPr>
              <a:t>cuvâ</a:t>
            </a:r>
            <a:r>
              <a:rPr lang="ro-RO" b="1" smtClean="0">
                <a:solidFill>
                  <a:srgbClr val="4E480A"/>
                </a:solidFill>
                <a:latin typeface="Comic Sans MS" panose="030F0702030302020204" pitchFamily="66" charset="0"/>
              </a:rPr>
              <a:t>nt, prin purtarea </a:t>
            </a:r>
            <a:r>
              <a:rPr lang="ro-RO" b="1" smtClean="0">
                <a:solidFill>
                  <a:srgbClr val="4E480A"/>
                </a:solidFill>
                <a:latin typeface="Comic Sans MS" panose="030F0702030302020204" pitchFamily="66" charset="0"/>
              </a:rPr>
              <a:t>nevestelor </a:t>
            </a:r>
            <a:r>
              <a:rPr lang="ro-RO" b="1" smtClean="0">
                <a:solidFill>
                  <a:srgbClr val="4E480A"/>
                </a:solidFill>
                <a:latin typeface="Comic Sans MS" panose="030F0702030302020204" pitchFamily="66" charset="0"/>
              </a:rPr>
              <a:t>lor</a:t>
            </a:r>
            <a:r>
              <a:rPr lang="ro-RO" b="1" smtClean="0">
                <a:solidFill>
                  <a:srgbClr val="4E480A"/>
                </a:solidFill>
                <a:latin typeface="Comic Sans MS" panose="030F0702030302020204" pitchFamily="66" charset="0"/>
              </a:rPr>
              <a:t>” </a:t>
            </a:r>
            <a:r>
              <a:rPr lang="ro-RO" sz="1600" b="1" smtClean="0">
                <a:solidFill>
                  <a:srgbClr val="4E480A"/>
                </a:solidFill>
                <a:latin typeface="Comic Sans MS" panose="030F0702030302020204" pitchFamily="66" charset="0"/>
              </a:rPr>
              <a:t>(</a:t>
            </a:r>
            <a:r>
              <a:rPr lang="ro-RO" sz="1600" b="1" smtClean="0">
                <a:solidFill>
                  <a:srgbClr val="4E480A"/>
                </a:solidFill>
                <a:latin typeface="Comic Sans MS" panose="030F0702030302020204" pitchFamily="66" charset="0"/>
              </a:rPr>
              <a:t>1 </a:t>
            </a:r>
            <a:r>
              <a:rPr lang="ro-RO" sz="1600" b="1" smtClean="0">
                <a:solidFill>
                  <a:srgbClr val="4E480A"/>
                </a:solidFill>
                <a:latin typeface="Comic Sans MS" panose="030F0702030302020204" pitchFamily="66" charset="0"/>
              </a:rPr>
              <a:t>Petru</a:t>
            </a:r>
            <a:r>
              <a:rPr lang="ro-RO" sz="1600" b="1" smtClean="0">
                <a:solidFill>
                  <a:srgbClr val="4E480A"/>
                </a:solidFill>
                <a:latin typeface="Comic Sans MS" panose="030F0702030302020204" pitchFamily="66" charset="0"/>
              </a:rPr>
              <a:t> </a:t>
            </a:r>
            <a:r>
              <a:rPr lang="ro-RO" sz="1600" b="1" smtClean="0">
                <a:solidFill>
                  <a:srgbClr val="4E480A"/>
                </a:solidFill>
                <a:latin typeface="Comic Sans MS" panose="030F0702030302020204" pitchFamily="66" charset="0"/>
              </a:rPr>
              <a:t>3:1)</a:t>
            </a:r>
            <a:endParaRPr lang="ro-RO" b="1">
              <a:solidFill>
                <a:srgbClr val="4E480A"/>
              </a:solidFill>
              <a:latin typeface="Comic Sans MS" panose="030F0702030302020204" pitchFamily="66" charset="0"/>
            </a:endParaRPr>
          </a:p>
        </p:txBody>
      </p:sp>
      <p:sp>
        <p:nvSpPr>
          <p:cNvPr id="5" name="CuadroTexto 4"/>
          <p:cNvSpPr txBox="1"/>
          <p:nvPr/>
        </p:nvSpPr>
        <p:spPr>
          <a:xfrm>
            <a:off x="56070" y="1745475"/>
            <a:ext cx="4533182" cy="2528897"/>
          </a:xfrm>
          <a:prstGeom prst="rect">
            <a:avLst/>
          </a:prstGeom>
          <a:noFill/>
        </p:spPr>
        <p:txBody>
          <a:bodyPr wrap="square" rtlCol="0">
            <a:spAutoFit/>
          </a:bodyPr>
          <a:lstStyle/>
          <a:p>
            <a:pPr>
              <a:lnSpc>
                <a:spcPts val="2300"/>
              </a:lnSpc>
              <a:spcBef>
                <a:spcPts val="600"/>
              </a:spcBef>
            </a:pPr>
            <a:r>
              <a:rPr lang="ro-RO" sz="2000" b="1" dirty="0" err="1"/>
              <a:t>Inițial</a:t>
            </a:r>
            <a:r>
              <a:rPr lang="ro-RO" sz="2000" b="1" dirty="0"/>
              <a:t>, Petru </a:t>
            </a:r>
            <a:r>
              <a:rPr lang="ro-RO" sz="2000" b="1" dirty="0" err="1"/>
              <a:t>sfătuiește</a:t>
            </a:r>
            <a:r>
              <a:rPr lang="ro-RO" sz="2000" b="1" dirty="0"/>
              <a:t> cu privire la comportamentul unei </a:t>
            </a:r>
            <a:r>
              <a:rPr lang="ro-RO" sz="2000" b="1" dirty="0" err="1"/>
              <a:t>soții</a:t>
            </a:r>
            <a:r>
              <a:rPr lang="ro-RO" sz="2000" b="1" dirty="0"/>
              <a:t> credincioase, </a:t>
            </a:r>
            <a:r>
              <a:rPr lang="ro-RO" sz="2000" b="1" dirty="0" err="1"/>
              <a:t>și</a:t>
            </a:r>
            <a:r>
              <a:rPr lang="ro-RO" sz="2000" b="1" dirty="0"/>
              <a:t> al cărei </a:t>
            </a:r>
            <a:r>
              <a:rPr lang="ro-RO" sz="2000" b="1" dirty="0" err="1"/>
              <a:t>soț</a:t>
            </a:r>
            <a:r>
              <a:rPr lang="ro-RO" sz="2000" b="1" dirty="0"/>
              <a:t> nu este credincios </a:t>
            </a:r>
            <a:r>
              <a:rPr lang="ro-RO" sz="2000" b="1" dirty="0" smtClean="0"/>
              <a:t>(v. 1-4).</a:t>
            </a:r>
          </a:p>
          <a:p>
            <a:pPr>
              <a:lnSpc>
                <a:spcPts val="2300"/>
              </a:lnSpc>
              <a:spcBef>
                <a:spcPts val="600"/>
              </a:spcBef>
            </a:pPr>
            <a:r>
              <a:rPr lang="ro-RO" sz="2000" b="1" dirty="0" smtClean="0"/>
              <a:t>Persoana </a:t>
            </a:r>
            <a:r>
              <a:rPr lang="ro-RO" sz="2000" b="1" dirty="0"/>
              <a:t>credincioasă trebuie să ducă o </a:t>
            </a:r>
            <a:r>
              <a:rPr lang="ro-RO" sz="2000" b="1" dirty="0" err="1"/>
              <a:t>viață</a:t>
            </a:r>
            <a:r>
              <a:rPr lang="ro-RO" sz="2000" b="1" dirty="0"/>
              <a:t> exemplară în căminul </a:t>
            </a:r>
            <a:r>
              <a:rPr lang="ro-RO" sz="2000" b="1" dirty="0" smtClean="0"/>
              <a:t>său, </a:t>
            </a:r>
            <a:r>
              <a:rPr lang="ro-RO" sz="2000" b="1" dirty="0"/>
              <a:t>pentru ca cel necredincios să fie </a:t>
            </a:r>
            <a:r>
              <a:rPr lang="ro-RO" sz="2000" b="1" dirty="0" smtClean="0"/>
              <a:t>atras </a:t>
            </a:r>
            <a:r>
              <a:rPr lang="ro-RO" sz="2000" b="1" dirty="0"/>
              <a:t>la Hristos </a:t>
            </a:r>
            <a:r>
              <a:rPr lang="ro-RO" sz="2000" b="1" dirty="0" smtClean="0"/>
              <a:t>“fără </a:t>
            </a:r>
            <a:r>
              <a:rPr lang="ro-RO" sz="2000" b="1" dirty="0"/>
              <a:t>cuvânt, prin purtarea</a:t>
            </a:r>
            <a:r>
              <a:rPr lang="ro-RO" sz="2000" b="1" dirty="0" smtClean="0"/>
              <a:t>...” </a:t>
            </a:r>
            <a:r>
              <a:rPr lang="ro-RO" sz="2000" b="1" dirty="0"/>
              <a:t>partenerului </a:t>
            </a:r>
            <a:r>
              <a:rPr lang="ro-RO" sz="2000" b="1" dirty="0" smtClean="0"/>
              <a:t>lor.</a:t>
            </a:r>
            <a:endParaRPr lang="ro-RO" sz="2000" b="1" dirty="0"/>
          </a:p>
        </p:txBody>
      </p:sp>
      <p:pic>
        <p:nvPicPr>
          <p:cNvPr id="3074" name="Picture 2" descr="http://static.vix.com/es/sites/default/files/imj/entrepadres/s/secretos-para-un-matrimonio-feliz-2.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589252" y="1721013"/>
            <a:ext cx="4416723" cy="2947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6" name="Picture 4" descr="https://matrimoniofeliz5.files.wordpress.com/2012/08/matrimonio-orando.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27802" y="4260299"/>
            <a:ext cx="3329795" cy="2493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Rectángulo 5"/>
          <p:cNvSpPr/>
          <p:nvPr/>
        </p:nvSpPr>
        <p:spPr>
          <a:xfrm>
            <a:off x="3890510" y="5006032"/>
            <a:ext cx="4977443" cy="1708160"/>
          </a:xfrm>
          <a:prstGeom prst="rect">
            <a:avLst/>
          </a:prstGeom>
        </p:spPr>
        <p:txBody>
          <a:bodyPr wrap="square">
            <a:spAutoFit/>
          </a:bodyPr>
          <a:lstStyle/>
          <a:p>
            <a:pPr>
              <a:spcBef>
                <a:spcPts val="600"/>
              </a:spcBef>
            </a:pPr>
            <a:r>
              <a:rPr lang="ro-RO" sz="2000" b="1" dirty="0" smtClean="0"/>
              <a:t>De asemenea</a:t>
            </a:r>
            <a:r>
              <a:rPr lang="ro-RO" sz="2000" b="1" dirty="0"/>
              <a:t>, </a:t>
            </a:r>
            <a:r>
              <a:rPr lang="ro-RO" sz="2000" b="1" dirty="0" err="1"/>
              <a:t>aceleași</a:t>
            </a:r>
            <a:r>
              <a:rPr lang="ro-RO" sz="2000" b="1" dirty="0"/>
              <a:t> sfaturi se aplică clar </a:t>
            </a:r>
            <a:r>
              <a:rPr lang="ro-RO" sz="2000" b="1" dirty="0" err="1"/>
              <a:t>și</a:t>
            </a:r>
            <a:r>
              <a:rPr lang="ro-RO" sz="2000" b="1" dirty="0"/>
              <a:t> căsătoriilor în care ambii parteneri sunt </a:t>
            </a:r>
            <a:r>
              <a:rPr lang="ro-RO" sz="2000" b="1" dirty="0" err="1"/>
              <a:t>credincioși</a:t>
            </a:r>
            <a:r>
              <a:rPr lang="ro-RO" sz="2000" b="1" dirty="0"/>
              <a:t> </a:t>
            </a:r>
            <a:r>
              <a:rPr lang="ro-RO" sz="2000" b="1" dirty="0" smtClean="0"/>
              <a:t>(v. 5-7).</a:t>
            </a:r>
          </a:p>
          <a:p>
            <a:pPr>
              <a:spcBef>
                <a:spcPts val="600"/>
              </a:spcBef>
            </a:pPr>
            <a:r>
              <a:rPr lang="ro-RO" sz="2000" b="1" dirty="0" smtClean="0"/>
              <a:t>Ce </a:t>
            </a:r>
            <a:r>
              <a:rPr lang="ro-RO" sz="2000" b="1" dirty="0" err="1"/>
              <a:t>poți</a:t>
            </a:r>
            <a:r>
              <a:rPr lang="ro-RO" sz="2000" b="1" dirty="0"/>
              <a:t> face pentru </a:t>
            </a:r>
            <a:r>
              <a:rPr lang="ro-RO" sz="2000" b="1" dirty="0" err="1"/>
              <a:t>a-ți</a:t>
            </a:r>
            <a:r>
              <a:rPr lang="ro-RO" sz="2000" b="1" dirty="0"/>
              <a:t> </a:t>
            </a:r>
            <a:r>
              <a:rPr lang="ro-RO" sz="2000" b="1" dirty="0" err="1"/>
              <a:t>câștiga</a:t>
            </a:r>
            <a:r>
              <a:rPr lang="ro-RO" sz="2000" b="1" dirty="0"/>
              <a:t> partenerul necredincios? </a:t>
            </a:r>
          </a:p>
        </p:txBody>
      </p:sp>
    </p:spTree>
    <p:extLst>
      <p:ext uri="{BB962C8B-B14F-4D97-AF65-F5344CB8AC3E}">
        <p14:creationId xmlns:p14="http://schemas.microsoft.com/office/powerpoint/2010/main" xmlns="" val="2051948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randombar(horizontal)">
                                      <p:cBhvr>
                                        <p:cTn id="28" dur="500"/>
                                        <p:tgtEl>
                                          <p:spTgt spid="3074"/>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000"/>
                                        <p:tgtEl>
                                          <p:spTgt spid="5">
                                            <p:txEl>
                                              <p:pRg st="0" end="0"/>
                                            </p:txEl>
                                          </p:spTgt>
                                        </p:tgtEl>
                                      </p:cBhvr>
                                    </p:animEffect>
                                    <p:anim calcmode="lin" valueType="num">
                                      <p:cBhvr>
                                        <p:cTn id="3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fade">
                                      <p:cBhvr>
                                        <p:cTn id="44" dur="1000"/>
                                        <p:tgtEl>
                                          <p:spTgt spid="3076"/>
                                        </p:tgtEl>
                                      </p:cBhvr>
                                    </p:animEffect>
                                    <p:anim calcmode="lin" valueType="num">
                                      <p:cBhvr>
                                        <p:cTn id="45" dur="1000" fill="hold"/>
                                        <p:tgtEl>
                                          <p:spTgt spid="3076"/>
                                        </p:tgtEl>
                                        <p:attrNameLst>
                                          <p:attrName>ppt_x</p:attrName>
                                        </p:attrNameLst>
                                      </p:cBhvr>
                                      <p:tavLst>
                                        <p:tav tm="0">
                                          <p:val>
                                            <p:strVal val="#ppt_x"/>
                                          </p:val>
                                        </p:tav>
                                        <p:tav tm="100000">
                                          <p:val>
                                            <p:strVal val="#ppt_x"/>
                                          </p:val>
                                        </p:tav>
                                      </p:tavLst>
                                    </p:anim>
                                    <p:anim calcmode="lin" valueType="num">
                                      <p:cBhvr>
                                        <p:cTn id="4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wipe(left)">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left)">
                                      <p:cBhvr>
                                        <p:cTn id="5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1026" name="Picture 2" descr="http://www.cadenadial.com/wp-content/uploads/2015/05/pareja1.pn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519727" y="2880210"/>
            <a:ext cx="2104541" cy="3419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ángulo 1"/>
          <p:cNvSpPr/>
          <p:nvPr/>
        </p:nvSpPr>
        <p:spPr>
          <a:xfrm>
            <a:off x="-1" y="0"/>
            <a:ext cx="9143999" cy="769441"/>
          </a:xfrm>
          <a:prstGeom prst="rect">
            <a:avLst/>
          </a:prstGeom>
        </p:spPr>
        <p:txBody>
          <a:bodyPr wrap="square">
            <a:spAutoFit/>
            <a:scene3d>
              <a:camera prst="orthographicFront"/>
              <a:lightRig rig="threePt" dir="t"/>
            </a:scene3d>
            <a:sp3d extrusionH="57150">
              <a:bevelT h="25400" prst="softRound"/>
            </a:sp3d>
          </a:bodyPr>
          <a:lstStyle/>
          <a:p>
            <a:pPr algn="ctr"/>
            <a:r>
              <a:rPr lang="ro-RO" sz="4400" b="1" spc="50" smtClean="0">
                <a:ln w="0"/>
                <a:solidFill>
                  <a:schemeClr val="accent6">
                    <a:lumMod val="50000"/>
                  </a:schemeClr>
                </a:solidFill>
                <a:effectLst>
                  <a:innerShdw blurRad="63500" dist="50800" dir="13500000">
                    <a:srgbClr val="000000">
                      <a:alpha val="50000"/>
                    </a:srgbClr>
                  </a:innerShdw>
                </a:effectLst>
              </a:rPr>
              <a:t>RELAȚIILE MARITALE </a:t>
            </a:r>
            <a:endParaRPr lang="ro-RO" sz="4400" b="1" spc="50">
              <a:ln w="0"/>
              <a:solidFill>
                <a:schemeClr val="accent6">
                  <a:lumMod val="50000"/>
                </a:schemeClr>
              </a:solidFill>
              <a:effectLst>
                <a:innerShdw blurRad="63500" dist="50800" dir="13500000">
                  <a:srgbClr val="000000">
                    <a:alpha val="50000"/>
                  </a:srgbClr>
                </a:innerShdw>
              </a:effectLst>
            </a:endParaRPr>
          </a:p>
        </p:txBody>
      </p:sp>
      <p:sp>
        <p:nvSpPr>
          <p:cNvPr id="3" name="Rectángulo 2"/>
          <p:cNvSpPr/>
          <p:nvPr/>
        </p:nvSpPr>
        <p:spPr>
          <a:xfrm rot="18818870">
            <a:off x="466742" y="1295720"/>
            <a:ext cx="1464953" cy="369332"/>
          </a:xfrm>
          <a:prstGeom prst="rect">
            <a:avLst/>
          </a:prstGeom>
          <a:solidFill>
            <a:schemeClr val="accent6">
              <a:lumMod val="50000"/>
            </a:schemeClr>
          </a:solidFill>
          <a:ln w="28575">
            <a:solidFill>
              <a:schemeClr val="bg1"/>
            </a:solidFill>
          </a:ln>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wrap="none">
            <a:spAutoFit/>
          </a:bodyPr>
          <a:lstStyle/>
          <a:p>
            <a:r>
              <a:rPr lang="ro-RO" b="1" smtClean="0">
                <a:solidFill>
                  <a:schemeClr val="lt1"/>
                </a:solidFill>
              </a:rPr>
              <a:t>1 Petru 3:1-7</a:t>
            </a:r>
            <a:endParaRPr lang="ro-RO" b="1">
              <a:solidFill>
                <a:schemeClr val="lt1"/>
              </a:solidFill>
            </a:endParaRPr>
          </a:p>
        </p:txBody>
      </p:sp>
      <p:sp>
        <p:nvSpPr>
          <p:cNvPr id="4" name="Rectángulo 3"/>
          <p:cNvSpPr/>
          <p:nvPr/>
        </p:nvSpPr>
        <p:spPr>
          <a:xfrm>
            <a:off x="2355925" y="726021"/>
            <a:ext cx="6589664" cy="1477328"/>
          </a:xfrm>
          <a:prstGeom prst="rect">
            <a:avLst/>
          </a:prstGeom>
        </p:spPr>
        <p:txBody>
          <a:bodyPr wrap="square">
            <a:spAutoFit/>
          </a:bodyPr>
          <a:lstStyle/>
          <a:p>
            <a:r>
              <a:rPr lang="ro-RO" b="1" dirty="0" smtClean="0">
                <a:solidFill>
                  <a:srgbClr val="1E2F13"/>
                </a:solidFill>
                <a:latin typeface="Comic Sans MS" panose="030F0702030302020204" pitchFamily="66" charset="0"/>
              </a:rPr>
              <a:t>“</a:t>
            </a:r>
            <a:r>
              <a:rPr lang="ro-RO" b="1" dirty="0" smtClean="0">
                <a:solidFill>
                  <a:srgbClr val="1E2F13"/>
                </a:solidFill>
                <a:latin typeface="Comic Sans MS" panose="030F0702030302020204" pitchFamily="66" charset="0"/>
              </a:rPr>
              <a:t>Bărbaţilor, purtaţi-vă şi voi, la rândul vostru, cu înţelepciune cu nevestele voastre, dând cinste femeii ca unui vas mai slab, ca unele care vor moşteni împreună cu voi harul vieţii, ca să nu fie împiedicate rugăciunile voastre</a:t>
            </a:r>
            <a:r>
              <a:rPr lang="ro-RO" b="1" dirty="0" smtClean="0">
                <a:solidFill>
                  <a:srgbClr val="1E2F13"/>
                </a:solidFill>
                <a:latin typeface="Comic Sans MS" panose="030F0702030302020204" pitchFamily="66" charset="0"/>
              </a:rPr>
              <a:t>.” </a:t>
            </a:r>
            <a:r>
              <a:rPr lang="ro-RO" sz="1600" b="1" dirty="0" smtClean="0">
                <a:solidFill>
                  <a:srgbClr val="1E2F13"/>
                </a:solidFill>
                <a:latin typeface="Comic Sans MS" panose="030F0702030302020204" pitchFamily="66" charset="0"/>
              </a:rPr>
              <a:t>(1 Petru 3:7)</a:t>
            </a:r>
            <a:endParaRPr lang="ro-RO" b="1" dirty="0">
              <a:solidFill>
                <a:srgbClr val="1E2F13"/>
              </a:solidFill>
              <a:latin typeface="Comic Sans MS" panose="030F0702030302020204" pitchFamily="66" charset="0"/>
            </a:endParaRPr>
          </a:p>
        </p:txBody>
      </p:sp>
      <p:sp>
        <p:nvSpPr>
          <p:cNvPr id="5" name="CuadroTexto 4"/>
          <p:cNvSpPr txBox="1"/>
          <p:nvPr/>
        </p:nvSpPr>
        <p:spPr>
          <a:xfrm>
            <a:off x="429883" y="2426557"/>
            <a:ext cx="3089843" cy="400110"/>
          </a:xfrm>
          <a:prstGeom prst="rect">
            <a:avLst/>
          </a:prstGeom>
          <a:gradFill flip="none" rotWithShape="1">
            <a:gsLst>
              <a:gs pos="0">
                <a:srgbClr val="DA7C95"/>
              </a:gs>
              <a:gs pos="48000">
                <a:srgbClr val="E091A6"/>
              </a:gs>
              <a:gs pos="100000">
                <a:srgbClr val="E9B1C0"/>
              </a:gs>
            </a:gsLst>
            <a:lin ang="16200000" scaled="1"/>
            <a:tileRect/>
          </a:gradFill>
          <a:ln w="28575">
            <a:solidFill>
              <a:srgbClr val="992B48"/>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spcBef>
                <a:spcPts val="600"/>
              </a:spcBef>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o-RO">
                <a:solidFill>
                  <a:schemeClr val="tx1"/>
                </a:solidFill>
              </a:rPr>
              <a:t>SFATURI PENTRU </a:t>
            </a:r>
            <a:r>
              <a:rPr lang="ro-RO" smtClean="0">
                <a:solidFill>
                  <a:schemeClr val="tx1"/>
                </a:solidFill>
              </a:rPr>
              <a:t>SOȚII</a:t>
            </a:r>
            <a:endParaRPr lang="ro-RO">
              <a:solidFill>
                <a:schemeClr val="tx1"/>
              </a:solidFill>
            </a:endParaRPr>
          </a:p>
        </p:txBody>
      </p:sp>
      <p:sp>
        <p:nvSpPr>
          <p:cNvPr id="6" name="CuadroTexto 5"/>
          <p:cNvSpPr txBox="1"/>
          <p:nvPr/>
        </p:nvSpPr>
        <p:spPr>
          <a:xfrm>
            <a:off x="5714986" y="2400677"/>
            <a:ext cx="3127086" cy="40011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28575">
            <a:solidFill>
              <a:schemeClr val="accent1">
                <a:lumMod val="5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ts val="600"/>
              </a:spcBef>
            </a:pPr>
            <a:r>
              <a:rPr lang="ro-RO" sz="2000" b="1">
                <a:solidFill>
                  <a:schemeClr val="tx1"/>
                </a:solidFill>
              </a:rPr>
              <a:t>SFATURI PENTRU </a:t>
            </a:r>
            <a:r>
              <a:rPr lang="ro-RO" sz="2000" b="1" smtClean="0">
                <a:solidFill>
                  <a:schemeClr val="tx1"/>
                </a:solidFill>
              </a:rPr>
              <a:t>SOȚI</a:t>
            </a:r>
            <a:endParaRPr lang="ro-RO" sz="2000" b="1">
              <a:solidFill>
                <a:schemeClr val="tx1"/>
              </a:solidFill>
            </a:endParaRPr>
          </a:p>
        </p:txBody>
      </p:sp>
      <p:sp>
        <p:nvSpPr>
          <p:cNvPr id="7" name="CuadroTexto 6"/>
          <p:cNvSpPr txBox="1"/>
          <p:nvPr/>
        </p:nvSpPr>
        <p:spPr>
          <a:xfrm>
            <a:off x="536325" y="2826667"/>
            <a:ext cx="3080331" cy="3477875"/>
          </a:xfrm>
          <a:prstGeom prst="rect">
            <a:avLst/>
          </a:prstGeom>
          <a:noFill/>
        </p:spPr>
        <p:txBody>
          <a:bodyPr wrap="square" rtlCol="0">
            <a:spAutoFit/>
          </a:bodyPr>
          <a:lstStyle/>
          <a:p>
            <a:r>
              <a:rPr lang="ro-RO" sz="2000" b="1" dirty="0" err="1"/>
              <a:t>Fiți</a:t>
            </a:r>
            <a:r>
              <a:rPr lang="ro-RO" sz="2000" b="1" dirty="0"/>
              <a:t> supuse </a:t>
            </a:r>
            <a:r>
              <a:rPr lang="ro-RO" sz="2000" b="1" dirty="0" err="1"/>
              <a:t>bărbaților</a:t>
            </a:r>
            <a:r>
              <a:rPr lang="ro-RO" sz="2000" b="1" dirty="0"/>
              <a:t> </a:t>
            </a:r>
            <a:r>
              <a:rPr lang="ro-RO" sz="2000" b="1" dirty="0" err="1" smtClean="0"/>
              <a:t>voștrii</a:t>
            </a:r>
            <a:r>
              <a:rPr lang="ro-RO" sz="2000" b="1" dirty="0" smtClean="0"/>
              <a:t>.</a:t>
            </a:r>
          </a:p>
          <a:p>
            <a:r>
              <a:rPr lang="ro-RO" sz="2000" b="1" dirty="0" err="1" smtClean="0"/>
              <a:t>Fi-ți</a:t>
            </a:r>
            <a:r>
              <a:rPr lang="ro-RO" sz="2000" b="1" dirty="0" smtClean="0"/>
              <a:t> </a:t>
            </a:r>
            <a:r>
              <a:rPr lang="ro-RO" sz="2000" b="1" dirty="0"/>
              <a:t>curate </a:t>
            </a:r>
            <a:r>
              <a:rPr lang="ro-RO" sz="2000" b="1" dirty="0" err="1"/>
              <a:t>și</a:t>
            </a:r>
            <a:r>
              <a:rPr lang="ro-RO" sz="2000" b="1" dirty="0"/>
              <a:t> </a:t>
            </a:r>
            <a:r>
              <a:rPr lang="ro-RO" sz="2000" b="1" dirty="0" smtClean="0"/>
              <a:t>respectuoase.</a:t>
            </a:r>
          </a:p>
          <a:p>
            <a:r>
              <a:rPr lang="ro-RO" sz="2000" b="1" dirty="0" smtClean="0"/>
              <a:t>Nu </a:t>
            </a:r>
            <a:r>
              <a:rPr lang="ro-RO" sz="2000" b="1" dirty="0" err="1"/>
              <a:t>atrageți</a:t>
            </a:r>
            <a:r>
              <a:rPr lang="ro-RO" sz="2000" b="1" dirty="0"/>
              <a:t> </a:t>
            </a:r>
            <a:r>
              <a:rPr lang="ro-RO" sz="2000" b="1" dirty="0" err="1"/>
              <a:t>atenția</a:t>
            </a:r>
            <a:r>
              <a:rPr lang="ro-RO" sz="2000" b="1" dirty="0"/>
              <a:t> asupra aspectului vostru </a:t>
            </a:r>
            <a:r>
              <a:rPr lang="ro-RO" sz="2000" b="1" dirty="0" smtClean="0"/>
              <a:t>exterior.</a:t>
            </a:r>
          </a:p>
          <a:p>
            <a:r>
              <a:rPr lang="ro-RO" sz="2000" b="1" dirty="0" smtClean="0"/>
              <a:t>Nu </a:t>
            </a:r>
            <a:r>
              <a:rPr lang="ro-RO" sz="2000" b="1" dirty="0" err="1"/>
              <a:t>risipiți</a:t>
            </a:r>
            <a:r>
              <a:rPr lang="ro-RO" sz="2000" b="1" dirty="0"/>
              <a:t> banii pe podoabe sau haine </a:t>
            </a:r>
            <a:r>
              <a:rPr lang="ro-RO" sz="2000" b="1" dirty="0" smtClean="0"/>
              <a:t>scumpe.</a:t>
            </a:r>
          </a:p>
          <a:p>
            <a:r>
              <a:rPr lang="ro-RO" sz="2000" b="1" dirty="0" err="1" smtClean="0"/>
              <a:t>Frumusețea</a:t>
            </a:r>
            <a:r>
              <a:rPr lang="ro-RO" sz="2000" b="1" dirty="0" smtClean="0"/>
              <a:t> </a:t>
            </a:r>
            <a:r>
              <a:rPr lang="ro-RO" sz="2000" b="1" dirty="0"/>
              <a:t>voastră să fie un caracter plăcut înaintea lui </a:t>
            </a:r>
            <a:r>
              <a:rPr lang="ro-RO" sz="2000" b="1" dirty="0" smtClean="0"/>
              <a:t>Dumnezeu.</a:t>
            </a:r>
            <a:endParaRPr lang="ro-RO" sz="2000" b="1" dirty="0"/>
          </a:p>
        </p:txBody>
      </p:sp>
      <p:sp>
        <p:nvSpPr>
          <p:cNvPr id="8" name="CuadroTexto 7"/>
          <p:cNvSpPr txBox="1"/>
          <p:nvPr/>
        </p:nvSpPr>
        <p:spPr>
          <a:xfrm>
            <a:off x="5971551" y="2800787"/>
            <a:ext cx="3172447" cy="3477875"/>
          </a:xfrm>
          <a:prstGeom prst="rect">
            <a:avLst/>
          </a:prstGeom>
          <a:noFill/>
        </p:spPr>
        <p:txBody>
          <a:bodyPr wrap="square" rtlCol="0">
            <a:spAutoFit/>
          </a:bodyPr>
          <a:lstStyle/>
          <a:p>
            <a:r>
              <a:rPr lang="ro-RO" sz="2000" b="1"/>
              <a:t>Fiți înțelepți în tratarea soțiilor </a:t>
            </a:r>
            <a:r>
              <a:rPr lang="ro-RO" sz="2000" b="1" smtClean="0"/>
              <a:t>voastre.</a:t>
            </a:r>
          </a:p>
          <a:p>
            <a:r>
              <a:rPr lang="ro-RO" sz="2000" b="1" smtClean="0"/>
              <a:t>Onorați-vă </a:t>
            </a:r>
            <a:r>
              <a:rPr lang="ro-RO" sz="2000" b="1"/>
              <a:t>soția, persoana cea mai importantă din viața </a:t>
            </a:r>
            <a:r>
              <a:rPr lang="ro-RO" sz="2000" b="1" smtClean="0"/>
              <a:t>voastră.</a:t>
            </a:r>
          </a:p>
          <a:p>
            <a:r>
              <a:rPr lang="ro-RO" sz="2000" b="1" smtClean="0"/>
              <a:t>Fiți </a:t>
            </a:r>
            <a:r>
              <a:rPr lang="ro-RO" sz="2000" b="1"/>
              <a:t>conștienți că ea va avea aceeași moștenire veșnică, asemenea </a:t>
            </a:r>
            <a:r>
              <a:rPr lang="ro-RO" sz="2000" b="1" smtClean="0"/>
              <a:t>vouă.</a:t>
            </a:r>
          </a:p>
          <a:p>
            <a:r>
              <a:rPr lang="ro-RO" sz="2000" b="1" smtClean="0"/>
              <a:t>Dumnezeu </a:t>
            </a:r>
            <a:r>
              <a:rPr lang="ro-RO" sz="2000" b="1"/>
              <a:t>nu vă va asculta rugăciunile dacă vă tratați rău </a:t>
            </a:r>
            <a:r>
              <a:rPr lang="ro-RO" sz="2000" b="1" smtClean="0"/>
              <a:t>soțiile.</a:t>
            </a:r>
            <a:endParaRPr lang="ro-RO" sz="2000" b="1"/>
          </a:p>
        </p:txBody>
      </p:sp>
      <p:pic>
        <p:nvPicPr>
          <p:cNvPr id="10" name="Gráfico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323440" y="2863967"/>
            <a:ext cx="212885" cy="279502"/>
          </a:xfrm>
          <a:prstGeom prst="rect">
            <a:avLst/>
          </a:prstGeom>
        </p:spPr>
      </p:pic>
      <p:pic>
        <p:nvPicPr>
          <p:cNvPr id="12" name="Gráfico 11"/>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5714987" y="2863967"/>
            <a:ext cx="256564" cy="318140"/>
          </a:xfrm>
          <a:prstGeom prst="rect">
            <a:avLst/>
          </a:prstGeom>
        </p:spPr>
      </p:pic>
      <p:pic>
        <p:nvPicPr>
          <p:cNvPr id="21" name="Gráfico 11"/>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5723924" y="3468900"/>
            <a:ext cx="256564" cy="318140"/>
          </a:xfrm>
          <a:prstGeom prst="rect">
            <a:avLst/>
          </a:prstGeom>
        </p:spPr>
      </p:pic>
      <p:pic>
        <p:nvPicPr>
          <p:cNvPr id="22" name="Gráfico 11"/>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5714987" y="4401353"/>
            <a:ext cx="256564" cy="318140"/>
          </a:xfrm>
          <a:prstGeom prst="rect">
            <a:avLst/>
          </a:prstGeom>
        </p:spPr>
      </p:pic>
      <p:pic>
        <p:nvPicPr>
          <p:cNvPr id="23" name="Gráfico 11"/>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5725951" y="5308811"/>
            <a:ext cx="256564" cy="318140"/>
          </a:xfrm>
          <a:prstGeom prst="rect">
            <a:avLst/>
          </a:prstGeom>
        </p:spPr>
      </p:pic>
      <p:pic>
        <p:nvPicPr>
          <p:cNvPr id="24" name="Gráfico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347137" y="3452918"/>
            <a:ext cx="212885" cy="279502"/>
          </a:xfrm>
          <a:prstGeom prst="rect">
            <a:avLst/>
          </a:prstGeom>
        </p:spPr>
      </p:pic>
      <p:pic>
        <p:nvPicPr>
          <p:cNvPr id="25" name="Gráfico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360633" y="3827737"/>
            <a:ext cx="212885" cy="279502"/>
          </a:xfrm>
          <a:prstGeom prst="rect">
            <a:avLst/>
          </a:prstGeom>
        </p:spPr>
      </p:pic>
      <p:pic>
        <p:nvPicPr>
          <p:cNvPr id="26" name="Gráfico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360633" y="4394957"/>
            <a:ext cx="212885" cy="279502"/>
          </a:xfrm>
          <a:prstGeom prst="rect">
            <a:avLst/>
          </a:prstGeom>
        </p:spPr>
      </p:pic>
      <p:pic>
        <p:nvPicPr>
          <p:cNvPr id="27" name="Gráfico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flipH="1">
            <a:off x="323439" y="5355170"/>
            <a:ext cx="212885" cy="279502"/>
          </a:xfrm>
          <a:prstGeom prst="rect">
            <a:avLst/>
          </a:prstGeom>
        </p:spPr>
      </p:pic>
    </p:spTree>
    <p:extLst>
      <p:ext uri="{BB962C8B-B14F-4D97-AF65-F5344CB8AC3E}">
        <p14:creationId xmlns:p14="http://schemas.microsoft.com/office/powerpoint/2010/main" xmlns="" val="585838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ipe(left)">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900" decel="100000" fill="hold"/>
                                        <p:tgtEl>
                                          <p:spTgt spid="2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900" decel="100000" fill="hold"/>
                                        <p:tgtEl>
                                          <p:spTgt spid="2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left)">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900" decel="100000" fill="hold"/>
                                        <p:tgtEl>
                                          <p:spTgt spid="26"/>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Effect transition="in" filter="wipe(left)">
                                      <p:cBhvr>
                                        <p:cTn id="69" dur="500"/>
                                        <p:tgtEl>
                                          <p:spTgt spid="7">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900" decel="100000" fill="hold"/>
                                        <p:tgtEl>
                                          <p:spTgt spid="27"/>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animEffect transition="in" filter="wipe(left)">
                                      <p:cBhvr>
                                        <p:cTn id="81" dur="500"/>
                                        <p:tgtEl>
                                          <p:spTgt spid="7">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12"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500" fill="hold"/>
                                        <p:tgtEl>
                                          <p:spTgt spid="6"/>
                                        </p:tgtEl>
                                        <p:attrNameLst>
                                          <p:attrName>ppt_x</p:attrName>
                                        </p:attrNameLst>
                                      </p:cBhvr>
                                      <p:tavLst>
                                        <p:tav tm="0">
                                          <p:val>
                                            <p:strVal val="0-#ppt_w/2"/>
                                          </p:val>
                                        </p:tav>
                                        <p:tav tm="100000">
                                          <p:val>
                                            <p:strVal val="#ppt_x"/>
                                          </p:val>
                                        </p:tav>
                                      </p:tavLst>
                                    </p:anim>
                                    <p:anim calcmode="lin" valueType="num">
                                      <p:cBhvr additive="base">
                                        <p:cTn id="8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1000"/>
                                        <p:tgtEl>
                                          <p:spTgt spid="12"/>
                                        </p:tgtEl>
                                      </p:cBhvr>
                                    </p:animEffect>
                                    <p:anim calcmode="lin" valueType="num">
                                      <p:cBhvr>
                                        <p:cTn id="93" dur="1000" fill="hold"/>
                                        <p:tgtEl>
                                          <p:spTgt spid="12"/>
                                        </p:tgtEl>
                                        <p:attrNameLst>
                                          <p:attrName>ppt_x</p:attrName>
                                        </p:attrNameLst>
                                      </p:cBhvr>
                                      <p:tavLst>
                                        <p:tav tm="0">
                                          <p:val>
                                            <p:strVal val="#ppt_x"/>
                                          </p:val>
                                        </p:tav>
                                        <p:tav tm="100000">
                                          <p:val>
                                            <p:strVal val="#ppt_x"/>
                                          </p:val>
                                        </p:tav>
                                      </p:tavLst>
                                    </p:anim>
                                    <p:anim calcmode="lin" valueType="num">
                                      <p:cBhvr>
                                        <p:cTn id="94" dur="900" decel="100000" fill="hold"/>
                                        <p:tgtEl>
                                          <p:spTgt spid="12"/>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xEl>
                                              <p:pRg st="0" end="0"/>
                                            </p:txEl>
                                          </p:spTgt>
                                        </p:tgtEl>
                                        <p:attrNameLst>
                                          <p:attrName>style.visibility</p:attrName>
                                        </p:attrNameLst>
                                      </p:cBhvr>
                                      <p:to>
                                        <p:strVal val="visible"/>
                                      </p:to>
                                    </p:set>
                                    <p:animEffect transition="in" filter="wipe(left)">
                                      <p:cBhvr>
                                        <p:cTn id="99" dur="500"/>
                                        <p:tgtEl>
                                          <p:spTgt spid="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900" decel="100000" fill="hold"/>
                                        <p:tgtEl>
                                          <p:spTgt spid="2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8" fill="hold">
                            <p:stCondLst>
                              <p:cond delay="1000"/>
                            </p:stCondLst>
                            <p:childTnLst>
                              <p:par>
                                <p:cTn id="109" presetID="22" presetClass="entr" presetSubtype="8" fill="hold" grpId="0" nodeType="afterEffect">
                                  <p:stCondLst>
                                    <p:cond delay="0"/>
                                  </p:stCondLst>
                                  <p:childTnLst>
                                    <p:set>
                                      <p:cBhvr>
                                        <p:cTn id="110" dur="1" fill="hold">
                                          <p:stCondLst>
                                            <p:cond delay="0"/>
                                          </p:stCondLst>
                                        </p:cTn>
                                        <p:tgtEl>
                                          <p:spTgt spid="8">
                                            <p:txEl>
                                              <p:pRg st="1" end="1"/>
                                            </p:txEl>
                                          </p:spTgt>
                                        </p:tgtEl>
                                        <p:attrNameLst>
                                          <p:attrName>style.visibility</p:attrName>
                                        </p:attrNameLst>
                                      </p:cBhvr>
                                      <p:to>
                                        <p:strVal val="visible"/>
                                      </p:to>
                                    </p:set>
                                    <p:animEffect transition="in" filter="wipe(left)">
                                      <p:cBhvr>
                                        <p:cTn id="111" dur="500"/>
                                        <p:tgtEl>
                                          <p:spTgt spid="8">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7" presetClass="entr" presetSubtype="0" fill="hold"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1000"/>
                                        <p:tgtEl>
                                          <p:spTgt spid="22"/>
                                        </p:tgtEl>
                                      </p:cBhvr>
                                    </p:animEffect>
                                    <p:anim calcmode="lin" valueType="num">
                                      <p:cBhvr>
                                        <p:cTn id="117" dur="1000" fill="hold"/>
                                        <p:tgtEl>
                                          <p:spTgt spid="22"/>
                                        </p:tgtEl>
                                        <p:attrNameLst>
                                          <p:attrName>ppt_x</p:attrName>
                                        </p:attrNameLst>
                                      </p:cBhvr>
                                      <p:tavLst>
                                        <p:tav tm="0">
                                          <p:val>
                                            <p:strVal val="#ppt_x"/>
                                          </p:val>
                                        </p:tav>
                                        <p:tav tm="100000">
                                          <p:val>
                                            <p:strVal val="#ppt_x"/>
                                          </p:val>
                                        </p:tav>
                                      </p:tavLst>
                                    </p:anim>
                                    <p:anim calcmode="lin" valueType="num">
                                      <p:cBhvr>
                                        <p:cTn id="118" dur="900" decel="100000" fill="hold"/>
                                        <p:tgtEl>
                                          <p:spTgt spid="22"/>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8">
                                            <p:txEl>
                                              <p:pRg st="2" end="2"/>
                                            </p:txEl>
                                          </p:spTgt>
                                        </p:tgtEl>
                                        <p:attrNameLst>
                                          <p:attrName>style.visibility</p:attrName>
                                        </p:attrNameLst>
                                      </p:cBhvr>
                                      <p:to>
                                        <p:strVal val="visible"/>
                                      </p:to>
                                    </p:set>
                                    <p:animEffect transition="in" filter="wipe(left)">
                                      <p:cBhvr>
                                        <p:cTn id="123" dur="500"/>
                                        <p:tgtEl>
                                          <p:spTgt spid="8">
                                            <p:txEl>
                                              <p:pRg st="2" end="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37" presetClass="entr" presetSubtype="0" fill="hold"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1000"/>
                                        <p:tgtEl>
                                          <p:spTgt spid="23"/>
                                        </p:tgtEl>
                                      </p:cBhvr>
                                    </p:animEffect>
                                    <p:anim calcmode="lin" valueType="num">
                                      <p:cBhvr>
                                        <p:cTn id="129" dur="1000" fill="hold"/>
                                        <p:tgtEl>
                                          <p:spTgt spid="23"/>
                                        </p:tgtEl>
                                        <p:attrNameLst>
                                          <p:attrName>ppt_x</p:attrName>
                                        </p:attrNameLst>
                                      </p:cBhvr>
                                      <p:tavLst>
                                        <p:tav tm="0">
                                          <p:val>
                                            <p:strVal val="#ppt_x"/>
                                          </p:val>
                                        </p:tav>
                                        <p:tav tm="100000">
                                          <p:val>
                                            <p:strVal val="#ppt_x"/>
                                          </p:val>
                                        </p:tav>
                                      </p:tavLst>
                                    </p:anim>
                                    <p:anim calcmode="lin" valueType="num">
                                      <p:cBhvr>
                                        <p:cTn id="130" dur="900" decel="100000" fill="hold"/>
                                        <p:tgtEl>
                                          <p:spTgt spid="23"/>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8">
                                            <p:txEl>
                                              <p:pRg st="3" end="3"/>
                                            </p:txEl>
                                          </p:spTgt>
                                        </p:tgtEl>
                                        <p:attrNameLst>
                                          <p:attrName>style.visibility</p:attrName>
                                        </p:attrNameLst>
                                      </p:cBhvr>
                                      <p:to>
                                        <p:strVal val="visible"/>
                                      </p:to>
                                    </p:set>
                                    <p:animEffect transition="in" filter="wipe(left)">
                                      <p:cBhvr>
                                        <p:cTn id="1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 y="-51756"/>
            <a:ext cx="9143999" cy="769441"/>
          </a:xfrm>
          <a:prstGeom prst="rect">
            <a:avLst/>
          </a:prstGeom>
        </p:spPr>
        <p:txBody>
          <a:bodyPr wrap="square">
            <a:spAutoFit/>
            <a:scene3d>
              <a:camera prst="orthographicFront"/>
              <a:lightRig rig="harsh" dir="t"/>
            </a:scene3d>
            <a:sp3d extrusionH="57150">
              <a:bevelT w="38100" h="38100"/>
            </a:sp3d>
          </a:bodyPr>
          <a:lstStyle/>
          <a:p>
            <a:pPr algn="ctr"/>
            <a:r>
              <a:rPr lang="ro-RO" sz="4400" b="1">
                <a:ln w="6600">
                  <a:solidFill>
                    <a:schemeClr val="accent2"/>
                  </a:solidFill>
                  <a:prstDash val="solid"/>
                </a:ln>
                <a:solidFill>
                  <a:schemeClr val="accent2">
                    <a:lumMod val="50000"/>
                  </a:schemeClr>
                </a:solidFill>
                <a:effectLst>
                  <a:outerShdw dist="38100" dir="2700000" algn="tl" rotWithShape="0">
                    <a:schemeClr val="accent2"/>
                  </a:outerShdw>
                </a:effectLst>
              </a:rPr>
              <a:t>ÎNVĂȚĂTURILE </a:t>
            </a:r>
            <a:r>
              <a:rPr lang="ro-RO" sz="4400" b="1">
                <a:ln w="6600">
                  <a:solidFill>
                    <a:schemeClr val="accent2"/>
                  </a:solidFill>
                  <a:prstDash val="solid"/>
                </a:ln>
                <a:solidFill>
                  <a:schemeClr val="accent2">
                    <a:lumMod val="50000"/>
                  </a:schemeClr>
                </a:solidFill>
                <a:effectLst>
                  <a:outerShdw dist="38100" dir="2700000" algn="tl" rotWithShape="0">
                    <a:schemeClr val="accent2"/>
                  </a:outerShdw>
                </a:effectLst>
              </a:rPr>
              <a:t>LUI </a:t>
            </a:r>
            <a:r>
              <a:rPr lang="ro-RO" sz="4400" b="1" smtClean="0">
                <a:ln w="6600">
                  <a:solidFill>
                    <a:schemeClr val="accent2"/>
                  </a:solidFill>
                  <a:prstDash val="solid"/>
                </a:ln>
                <a:solidFill>
                  <a:schemeClr val="accent2">
                    <a:lumMod val="50000"/>
                  </a:schemeClr>
                </a:solidFill>
                <a:effectLst>
                  <a:outerShdw dist="38100" dir="2700000" algn="tl" rotWithShape="0">
                    <a:schemeClr val="accent2"/>
                  </a:outerShdw>
                </a:effectLst>
              </a:rPr>
              <a:t>PAVEL</a:t>
            </a:r>
            <a:endParaRPr lang="ro-RO" sz="4400" b="1">
              <a:ln w="6600">
                <a:solidFill>
                  <a:schemeClr val="accent2"/>
                </a:solidFill>
                <a:prstDash val="solid"/>
              </a:ln>
              <a:solidFill>
                <a:schemeClr val="accent2">
                  <a:lumMod val="50000"/>
                </a:schemeClr>
              </a:solidFill>
              <a:effectLst>
                <a:outerShdw dist="38100" dir="2700000" algn="tl" rotWithShape="0">
                  <a:schemeClr val="accent2"/>
                </a:outerShdw>
              </a:effectLst>
            </a:endParaRPr>
          </a:p>
        </p:txBody>
      </p:sp>
      <p:sp>
        <p:nvSpPr>
          <p:cNvPr id="5" name="Forma libre: forma 4"/>
          <p:cNvSpPr/>
          <p:nvPr/>
        </p:nvSpPr>
        <p:spPr>
          <a:xfrm>
            <a:off x="177310" y="621264"/>
            <a:ext cx="3023090" cy="654414"/>
          </a:xfrm>
          <a:custGeom>
            <a:avLst/>
            <a:gdLst>
              <a:gd name="connsiteX0" fmla="*/ 0 w 2808075"/>
              <a:gd name="connsiteY0" fmla="*/ 0 h 654414"/>
              <a:gd name="connsiteX1" fmla="*/ 2808075 w 2808075"/>
              <a:gd name="connsiteY1" fmla="*/ 0 h 654414"/>
              <a:gd name="connsiteX2" fmla="*/ 2808075 w 2808075"/>
              <a:gd name="connsiteY2" fmla="*/ 654414 h 654414"/>
              <a:gd name="connsiteX3" fmla="*/ 0 w 2808075"/>
              <a:gd name="connsiteY3" fmla="*/ 654414 h 654414"/>
              <a:gd name="connsiteX4" fmla="*/ 0 w 2808075"/>
              <a:gd name="connsiteY4" fmla="*/ 0 h 65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75" h="654414">
                <a:moveTo>
                  <a:pt x="0" y="0"/>
                </a:moveTo>
                <a:lnTo>
                  <a:pt x="2808075" y="0"/>
                </a:lnTo>
                <a:lnTo>
                  <a:pt x="2808075" y="654414"/>
                </a:lnTo>
                <a:lnTo>
                  <a:pt x="0" y="65441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o-RO" sz="1900" b="1">
                <a:effectLst>
                  <a:outerShdw blurRad="50800" dist="38100" dir="2700000" algn="tl" rotWithShape="0">
                    <a:prstClr val="black">
                      <a:alpha val="40000"/>
                    </a:prstClr>
                  </a:outerShdw>
                </a:effectLst>
              </a:rPr>
              <a:t>RELAȚIILE </a:t>
            </a:r>
            <a:r>
              <a:rPr lang="ro-RO" sz="1900" b="1">
                <a:effectLst>
                  <a:outerShdw blurRad="50800" dist="38100" dir="2700000" algn="tl" rotWithShape="0">
                    <a:prstClr val="black">
                      <a:alpha val="40000"/>
                    </a:prstClr>
                  </a:outerShdw>
                </a:effectLst>
              </a:rPr>
              <a:t>CU </a:t>
            </a:r>
            <a:r>
              <a:rPr lang="ro-RO" sz="1900" b="1" smtClean="0">
                <a:effectLst>
                  <a:outerShdw blurRad="50800" dist="38100" dir="2700000" algn="tl" rotWithShape="0">
                    <a:prstClr val="black">
                      <a:alpha val="40000"/>
                    </a:prstClr>
                  </a:outerShdw>
                </a:effectLst>
              </a:rPr>
              <a:t>STATUL</a:t>
            </a:r>
            <a:endParaRPr lang="ro-RO" sz="1900" b="1" kern="1200">
              <a:effectLst>
                <a:outerShdw blurRad="50800" dist="38100" dir="2700000" algn="tl" rotWithShape="0">
                  <a:prstClr val="black">
                    <a:alpha val="40000"/>
                  </a:prstClr>
                </a:outerShdw>
              </a:effectLst>
            </a:endParaRPr>
          </a:p>
        </p:txBody>
      </p:sp>
      <p:sp>
        <p:nvSpPr>
          <p:cNvPr id="6" name="Forma libre: forma 5"/>
          <p:cNvSpPr/>
          <p:nvPr/>
        </p:nvSpPr>
        <p:spPr>
          <a:xfrm>
            <a:off x="177310" y="1275678"/>
            <a:ext cx="3023090" cy="5547652"/>
          </a:xfrm>
          <a:custGeom>
            <a:avLst/>
            <a:gdLst>
              <a:gd name="connsiteX0" fmla="*/ 0 w 2808075"/>
              <a:gd name="connsiteY0" fmla="*/ 0 h 5547652"/>
              <a:gd name="connsiteX1" fmla="*/ 2808075 w 2808075"/>
              <a:gd name="connsiteY1" fmla="*/ 0 h 5547652"/>
              <a:gd name="connsiteX2" fmla="*/ 2808075 w 2808075"/>
              <a:gd name="connsiteY2" fmla="*/ 5547652 h 5547652"/>
              <a:gd name="connsiteX3" fmla="*/ 0 w 2808075"/>
              <a:gd name="connsiteY3" fmla="*/ 5547652 h 5547652"/>
              <a:gd name="connsiteX4" fmla="*/ 0 w 2808075"/>
              <a:gd name="connsiteY4" fmla="*/ 0 h 554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75" h="5547652">
                <a:moveTo>
                  <a:pt x="0" y="0"/>
                </a:moveTo>
                <a:lnTo>
                  <a:pt x="2808075" y="0"/>
                </a:lnTo>
                <a:lnTo>
                  <a:pt x="2808075" y="5547652"/>
                </a:lnTo>
                <a:lnTo>
                  <a:pt x="0" y="5547652"/>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ct val="90000"/>
              </a:lnSpc>
              <a:spcBef>
                <a:spcPct val="0"/>
              </a:spcBef>
              <a:spcAft>
                <a:spcPct val="15000"/>
              </a:spcAft>
              <a:buChar char="•"/>
            </a:pPr>
            <a:r>
              <a:rPr lang="ro-RO" b="1" kern="1200" dirty="0" smtClean="0">
                <a:latin typeface="Calibri" pitchFamily="34" charset="0"/>
              </a:rPr>
              <a:t>“</a:t>
            </a:r>
            <a:r>
              <a:rPr lang="ro-RO" b="1" dirty="0" smtClean="0">
                <a:latin typeface="Calibri" pitchFamily="34" charset="0"/>
              </a:rPr>
              <a:t>Oricine să fie supus stăpânirilor celor mai înalte; căci nu este stăpânire care să nu vină de la Dumnezeu. Şi stăpânirile care sunt, au fost rânduite de Dumnezeu.</a:t>
            </a:r>
            <a:r>
              <a:rPr lang="ro-RO" b="1" kern="1200" dirty="0" smtClean="0">
                <a:latin typeface="Calibri" pitchFamily="34" charset="0"/>
              </a:rPr>
              <a:t>”</a:t>
            </a:r>
            <a:br>
              <a:rPr lang="ro-RO" b="1" kern="1200" dirty="0" smtClean="0">
                <a:latin typeface="Calibri" pitchFamily="34" charset="0"/>
              </a:rPr>
            </a:br>
            <a:r>
              <a:rPr lang="ro-RO" b="1" kern="1200" dirty="0" smtClean="0">
                <a:latin typeface="Calibri" pitchFamily="34" charset="0"/>
              </a:rPr>
              <a:t>(Roma</a:t>
            </a:r>
            <a:r>
              <a:rPr lang="ro-RO" b="1" dirty="0" smtClean="0">
                <a:latin typeface="Calibri" pitchFamily="34" charset="0"/>
              </a:rPr>
              <a:t>ni</a:t>
            </a:r>
            <a:r>
              <a:rPr lang="ro-RO" b="1" kern="1200" dirty="0" smtClean="0">
                <a:latin typeface="Calibri" pitchFamily="34" charset="0"/>
              </a:rPr>
              <a:t> 13:1)</a:t>
            </a:r>
          </a:p>
          <a:p>
            <a:pPr marL="171450" lvl="1" indent="-171450" defTabSz="800100">
              <a:lnSpc>
                <a:spcPct val="90000"/>
              </a:lnSpc>
              <a:spcBef>
                <a:spcPct val="0"/>
              </a:spcBef>
              <a:spcAft>
                <a:spcPct val="15000"/>
              </a:spcAft>
              <a:buChar char="•"/>
            </a:pPr>
            <a:r>
              <a:rPr lang="ro-RO" b="1" kern="1200" dirty="0" smtClean="0">
                <a:latin typeface="Calibri" pitchFamily="34" charset="0"/>
              </a:rPr>
              <a:t>“</a:t>
            </a:r>
            <a:r>
              <a:rPr lang="ro-RO" b="1" dirty="0" smtClean="0">
                <a:latin typeface="Calibri" pitchFamily="34" charset="0"/>
              </a:rPr>
              <a:t>De aceea trebuie să fiţi supuşi nu numai de frica pedepsei, ci şi din îndemnul cugetului.</a:t>
            </a:r>
            <a:r>
              <a:rPr lang="ro-RO" b="1" kern="1200" dirty="0" smtClean="0">
                <a:latin typeface="Calibri" pitchFamily="34" charset="0"/>
              </a:rPr>
              <a:t>” (Romani 13:5)</a:t>
            </a:r>
          </a:p>
          <a:p>
            <a:pPr marL="171450" lvl="1" indent="-171450" defTabSz="800100">
              <a:lnSpc>
                <a:spcPct val="90000"/>
              </a:lnSpc>
              <a:spcBef>
                <a:spcPct val="0"/>
              </a:spcBef>
              <a:spcAft>
                <a:spcPct val="15000"/>
              </a:spcAft>
              <a:buChar char="•"/>
            </a:pPr>
            <a:r>
              <a:rPr lang="ro-RO" b="1" kern="1200" dirty="0" smtClean="0">
                <a:latin typeface="Calibri" pitchFamily="34" charset="0"/>
              </a:rPr>
              <a:t>“</a:t>
            </a:r>
            <a:r>
              <a:rPr lang="ro-RO" b="1" dirty="0" smtClean="0">
                <a:latin typeface="Calibri" pitchFamily="34" charset="0"/>
              </a:rPr>
              <a:t>Daţi tuturor ce sunteţi datori să daţi: cui datoraţi birul, daţi-i birul; cui datoraţi vama, daţi-i vama; cui datoraţi frica, daţi-i frica; cui datoraţi cinstea, daţi-i cinstea.</a:t>
            </a:r>
            <a:r>
              <a:rPr lang="ro-RO" b="1" kern="1200" dirty="0" smtClean="0">
                <a:latin typeface="Calibri" pitchFamily="34" charset="0"/>
              </a:rPr>
              <a:t>” (Romani 13:7)</a:t>
            </a:r>
            <a:endParaRPr lang="ro-RO" b="1" kern="1200" dirty="0">
              <a:latin typeface="Calibri" pitchFamily="34" charset="0"/>
            </a:endParaRPr>
          </a:p>
        </p:txBody>
      </p:sp>
      <p:sp>
        <p:nvSpPr>
          <p:cNvPr id="7" name="Forma libre: forma 6"/>
          <p:cNvSpPr/>
          <p:nvPr/>
        </p:nvSpPr>
        <p:spPr>
          <a:xfrm>
            <a:off x="3464811" y="621264"/>
            <a:ext cx="2623376" cy="654414"/>
          </a:xfrm>
          <a:custGeom>
            <a:avLst/>
            <a:gdLst>
              <a:gd name="connsiteX0" fmla="*/ 0 w 2623376"/>
              <a:gd name="connsiteY0" fmla="*/ 0 h 654414"/>
              <a:gd name="connsiteX1" fmla="*/ 2623376 w 2623376"/>
              <a:gd name="connsiteY1" fmla="*/ 0 h 654414"/>
              <a:gd name="connsiteX2" fmla="*/ 2623376 w 2623376"/>
              <a:gd name="connsiteY2" fmla="*/ 654414 h 654414"/>
              <a:gd name="connsiteX3" fmla="*/ 0 w 2623376"/>
              <a:gd name="connsiteY3" fmla="*/ 654414 h 654414"/>
              <a:gd name="connsiteX4" fmla="*/ 0 w 2623376"/>
              <a:gd name="connsiteY4" fmla="*/ 0 h 65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376" h="654414">
                <a:moveTo>
                  <a:pt x="0" y="0"/>
                </a:moveTo>
                <a:lnTo>
                  <a:pt x="2623376" y="0"/>
                </a:lnTo>
                <a:lnTo>
                  <a:pt x="2623376" y="654414"/>
                </a:lnTo>
                <a:lnTo>
                  <a:pt x="0" y="65441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4900445"/>
              <a:satOff val="-20388"/>
              <a:lumOff val="4804"/>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o-RO" sz="1900" b="1" kern="1200">
                <a:effectLst>
                  <a:outerShdw blurRad="50800" dist="38100" dir="2700000" algn="tl" rotWithShape="0">
                    <a:prstClr val="black">
                      <a:alpha val="40000"/>
                    </a:prstClr>
                  </a:outerShdw>
                </a:effectLst>
              </a:rPr>
              <a:t>RELAȚIILE </a:t>
            </a:r>
            <a:r>
              <a:rPr lang="ro-RO" sz="1900" b="1" kern="1200" smtClean="0">
                <a:effectLst>
                  <a:outerShdw blurRad="50800" dist="38100" dir="2700000" algn="tl" rotWithShape="0">
                    <a:prstClr val="black">
                      <a:alpha val="40000"/>
                    </a:prstClr>
                  </a:outerShdw>
                </a:effectLst>
              </a:rPr>
              <a:t>LABORALE</a:t>
            </a:r>
            <a:endParaRPr lang="ro-RO" sz="1900" b="1" kern="1200">
              <a:effectLst>
                <a:outerShdw blurRad="50800" dist="38100" dir="2700000" algn="tl" rotWithShape="0">
                  <a:prstClr val="black">
                    <a:alpha val="40000"/>
                  </a:prstClr>
                </a:outerShdw>
              </a:effectLst>
            </a:endParaRPr>
          </a:p>
        </p:txBody>
      </p:sp>
      <p:sp>
        <p:nvSpPr>
          <p:cNvPr id="8" name="Forma libre: forma 7"/>
          <p:cNvSpPr/>
          <p:nvPr/>
        </p:nvSpPr>
        <p:spPr>
          <a:xfrm>
            <a:off x="3464811" y="1275678"/>
            <a:ext cx="2623376" cy="5547652"/>
          </a:xfrm>
          <a:custGeom>
            <a:avLst/>
            <a:gdLst>
              <a:gd name="connsiteX0" fmla="*/ 0 w 2623376"/>
              <a:gd name="connsiteY0" fmla="*/ 0 h 5547652"/>
              <a:gd name="connsiteX1" fmla="*/ 2623376 w 2623376"/>
              <a:gd name="connsiteY1" fmla="*/ 0 h 5547652"/>
              <a:gd name="connsiteX2" fmla="*/ 2623376 w 2623376"/>
              <a:gd name="connsiteY2" fmla="*/ 5547652 h 5547652"/>
              <a:gd name="connsiteX3" fmla="*/ 0 w 2623376"/>
              <a:gd name="connsiteY3" fmla="*/ 5547652 h 5547652"/>
              <a:gd name="connsiteX4" fmla="*/ 0 w 2623376"/>
              <a:gd name="connsiteY4" fmla="*/ 0 h 554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376" h="5547652">
                <a:moveTo>
                  <a:pt x="0" y="0"/>
                </a:moveTo>
                <a:lnTo>
                  <a:pt x="2623376" y="0"/>
                </a:lnTo>
                <a:lnTo>
                  <a:pt x="2623376" y="5547652"/>
                </a:lnTo>
                <a:lnTo>
                  <a:pt x="0" y="5547652"/>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5430963"/>
              <a:satOff val="-25622"/>
              <a:lumOff val="-925"/>
              <a:alphaOff val="0"/>
            </a:schemeClr>
          </a:lnRef>
          <a:fillRef idx="1">
            <a:schemeClr val="accent4">
              <a:tint val="40000"/>
              <a:alpha val="90000"/>
              <a:hueOff val="5430963"/>
              <a:satOff val="-25622"/>
              <a:lumOff val="-925"/>
              <a:alphaOff val="0"/>
            </a:schemeClr>
          </a:fillRef>
          <a:effectRef idx="0">
            <a:schemeClr val="accent4">
              <a:tint val="40000"/>
              <a:alpha val="90000"/>
              <a:hueOff val="5430963"/>
              <a:satOff val="-25622"/>
              <a:lumOff val="-925"/>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ct val="90000"/>
              </a:lnSpc>
              <a:spcBef>
                <a:spcPct val="0"/>
              </a:spcBef>
              <a:spcAft>
                <a:spcPct val="15000"/>
              </a:spcAft>
              <a:buChar char="•"/>
            </a:pPr>
            <a:r>
              <a:rPr lang="ro-RO" sz="1900" b="1" dirty="0" smtClean="0">
                <a:latin typeface="Calibri" pitchFamily="34" charset="0"/>
              </a:rPr>
              <a:t>“</a:t>
            </a:r>
            <a:r>
              <a:rPr lang="ro-RO" sz="2000" b="1" dirty="0" smtClean="0">
                <a:latin typeface="Calibri" pitchFamily="34" charset="0"/>
              </a:rPr>
              <a:t>Robilor, ascultaţi de stăpânii voştri pământeşti, cu frică şi cutremur, în curăţie de inimă, ca de Hristos.</a:t>
            </a:r>
            <a:r>
              <a:rPr lang="ro-RO" sz="1900" b="1" dirty="0" smtClean="0">
                <a:latin typeface="Calibri" pitchFamily="34" charset="0"/>
              </a:rPr>
              <a:t>” </a:t>
            </a:r>
            <a:r>
              <a:rPr lang="ro-RO" sz="1900" b="1" kern="1200" dirty="0" smtClean="0">
                <a:latin typeface="Calibri" pitchFamily="34" charset="0"/>
              </a:rPr>
              <a:t>(Efeseni 6:5)</a:t>
            </a:r>
          </a:p>
          <a:p>
            <a:pPr marL="171450" lvl="1" indent="-171450" defTabSz="800100">
              <a:lnSpc>
                <a:spcPct val="90000"/>
              </a:lnSpc>
              <a:spcBef>
                <a:spcPct val="0"/>
              </a:spcBef>
              <a:spcAft>
                <a:spcPct val="15000"/>
              </a:spcAft>
              <a:buChar char="•"/>
            </a:pPr>
            <a:r>
              <a:rPr lang="ro-RO" sz="1900" b="1" kern="1200" dirty="0" smtClean="0">
                <a:latin typeface="Calibri" pitchFamily="34" charset="0"/>
              </a:rPr>
              <a:t>“</a:t>
            </a:r>
            <a:r>
              <a:rPr lang="ro-RO" sz="2000" b="1" dirty="0" smtClean="0">
                <a:latin typeface="Calibri" pitchFamily="34" charset="0"/>
              </a:rPr>
              <a:t>Şi voi, stăpânilor, purtaţi-vă la fel cu ei; feriţi-vă de ameninţări, ca unii care ştiţi că Stăpânul lor şi al vostru este în cer, şi că înaintea Lui nu se are în vedere faţa omului.</a:t>
            </a:r>
            <a:r>
              <a:rPr lang="ro-RO" sz="1900" b="1" kern="1200" dirty="0" smtClean="0">
                <a:latin typeface="Calibri" pitchFamily="34" charset="0"/>
              </a:rPr>
              <a:t>”</a:t>
            </a:r>
            <a:br>
              <a:rPr lang="ro-RO" sz="1900" b="1" kern="1200" dirty="0" smtClean="0">
                <a:latin typeface="Calibri" pitchFamily="34" charset="0"/>
              </a:rPr>
            </a:br>
            <a:r>
              <a:rPr lang="ro-RO" sz="1900" b="1" kern="1200" dirty="0" smtClean="0">
                <a:latin typeface="Calibri" pitchFamily="34" charset="0"/>
              </a:rPr>
              <a:t>(Efeseni 6:9)</a:t>
            </a:r>
            <a:endParaRPr lang="ro-RO" sz="1900" b="1" kern="1200" dirty="0">
              <a:latin typeface="Calibri" pitchFamily="34" charset="0"/>
            </a:endParaRPr>
          </a:p>
        </p:txBody>
      </p:sp>
      <p:sp>
        <p:nvSpPr>
          <p:cNvPr id="9" name="Forma libre: forma 8"/>
          <p:cNvSpPr/>
          <p:nvPr/>
        </p:nvSpPr>
        <p:spPr>
          <a:xfrm>
            <a:off x="6343308" y="621264"/>
            <a:ext cx="2623376" cy="654414"/>
          </a:xfrm>
          <a:custGeom>
            <a:avLst/>
            <a:gdLst>
              <a:gd name="connsiteX0" fmla="*/ 0 w 2623376"/>
              <a:gd name="connsiteY0" fmla="*/ 0 h 654414"/>
              <a:gd name="connsiteX1" fmla="*/ 2623376 w 2623376"/>
              <a:gd name="connsiteY1" fmla="*/ 0 h 654414"/>
              <a:gd name="connsiteX2" fmla="*/ 2623376 w 2623376"/>
              <a:gd name="connsiteY2" fmla="*/ 654414 h 654414"/>
              <a:gd name="connsiteX3" fmla="*/ 0 w 2623376"/>
              <a:gd name="connsiteY3" fmla="*/ 654414 h 654414"/>
              <a:gd name="connsiteX4" fmla="*/ 0 w 2623376"/>
              <a:gd name="connsiteY4" fmla="*/ 0 h 65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376" h="654414">
                <a:moveTo>
                  <a:pt x="0" y="0"/>
                </a:moveTo>
                <a:lnTo>
                  <a:pt x="2623376" y="0"/>
                </a:lnTo>
                <a:lnTo>
                  <a:pt x="2623376" y="654414"/>
                </a:lnTo>
                <a:lnTo>
                  <a:pt x="0" y="65441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9800891"/>
              <a:satOff val="-40777"/>
              <a:lumOff val="9608"/>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o-RO" sz="1900" b="1" kern="1200">
                <a:effectLst>
                  <a:outerShdw blurRad="50800" dist="38100" dir="2700000" algn="tl" rotWithShape="0">
                    <a:prstClr val="black">
                      <a:alpha val="40000"/>
                    </a:prstClr>
                  </a:outerShdw>
                </a:effectLst>
              </a:rPr>
              <a:t>RELAȚIILE </a:t>
            </a:r>
            <a:r>
              <a:rPr lang="ro-RO" sz="1900" b="1" kern="1200" smtClean="0">
                <a:effectLst>
                  <a:outerShdw blurRad="50800" dist="38100" dir="2700000" algn="tl" rotWithShape="0">
                    <a:prstClr val="black">
                      <a:alpha val="40000"/>
                    </a:prstClr>
                  </a:outerShdw>
                </a:effectLst>
              </a:rPr>
              <a:t>MARITALE</a:t>
            </a:r>
            <a:endParaRPr lang="ro-RO" sz="1900" b="1" kern="1200">
              <a:effectLst>
                <a:outerShdw blurRad="50800" dist="38100" dir="2700000" algn="tl" rotWithShape="0">
                  <a:prstClr val="black">
                    <a:alpha val="40000"/>
                  </a:prstClr>
                </a:outerShdw>
              </a:effectLst>
            </a:endParaRPr>
          </a:p>
        </p:txBody>
      </p:sp>
      <p:sp>
        <p:nvSpPr>
          <p:cNvPr id="10" name="Forma libre: forma 9"/>
          <p:cNvSpPr/>
          <p:nvPr/>
        </p:nvSpPr>
        <p:spPr>
          <a:xfrm>
            <a:off x="6343308" y="1262030"/>
            <a:ext cx="2623376" cy="5547652"/>
          </a:xfrm>
          <a:custGeom>
            <a:avLst/>
            <a:gdLst>
              <a:gd name="connsiteX0" fmla="*/ 0 w 2623376"/>
              <a:gd name="connsiteY0" fmla="*/ 0 h 5547652"/>
              <a:gd name="connsiteX1" fmla="*/ 2623376 w 2623376"/>
              <a:gd name="connsiteY1" fmla="*/ 0 h 5547652"/>
              <a:gd name="connsiteX2" fmla="*/ 2623376 w 2623376"/>
              <a:gd name="connsiteY2" fmla="*/ 5547652 h 5547652"/>
              <a:gd name="connsiteX3" fmla="*/ 0 w 2623376"/>
              <a:gd name="connsiteY3" fmla="*/ 5547652 h 5547652"/>
              <a:gd name="connsiteX4" fmla="*/ 0 w 2623376"/>
              <a:gd name="connsiteY4" fmla="*/ 0 h 554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376" h="5547652">
                <a:moveTo>
                  <a:pt x="0" y="0"/>
                </a:moveTo>
                <a:lnTo>
                  <a:pt x="2623376" y="0"/>
                </a:lnTo>
                <a:lnTo>
                  <a:pt x="2623376" y="5547652"/>
                </a:lnTo>
                <a:lnTo>
                  <a:pt x="0" y="5547652"/>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10861925"/>
              <a:satOff val="-51245"/>
              <a:lumOff val="-1851"/>
              <a:alphaOff val="0"/>
            </a:schemeClr>
          </a:lnRef>
          <a:fillRef idx="1">
            <a:schemeClr val="accent4">
              <a:tint val="40000"/>
              <a:alpha val="90000"/>
              <a:hueOff val="10861925"/>
              <a:satOff val="-51245"/>
              <a:lumOff val="-1851"/>
              <a:alphaOff val="0"/>
            </a:schemeClr>
          </a:fillRef>
          <a:effectRef idx="0">
            <a:schemeClr val="accent4">
              <a:tint val="40000"/>
              <a:alpha val="90000"/>
              <a:hueOff val="10861925"/>
              <a:satOff val="-51245"/>
              <a:lumOff val="-1851"/>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ct val="90000"/>
              </a:lnSpc>
              <a:spcBef>
                <a:spcPct val="0"/>
              </a:spcBef>
              <a:spcAft>
                <a:spcPct val="15000"/>
              </a:spcAft>
              <a:buChar char="•"/>
            </a:pPr>
            <a:r>
              <a:rPr lang="ro-RO" sz="1900" b="1" kern="1200" dirty="0" smtClean="0">
                <a:latin typeface="Calibri" pitchFamily="34" charset="0"/>
              </a:rPr>
              <a:t>“</a:t>
            </a:r>
            <a:r>
              <a:rPr lang="ro-RO" sz="2000" b="1" dirty="0" smtClean="0">
                <a:latin typeface="Calibri" pitchFamily="34" charset="0"/>
              </a:rPr>
              <a:t>Şi dacă o femeie are un bărbat necredincios, şi el voieşte să trăiască înainte cu ea, să nu se despartă de bărbatul ei. </a:t>
            </a:r>
            <a:r>
              <a:rPr lang="ro-RO" sz="1900" b="1" kern="1200" dirty="0" smtClean="0">
                <a:latin typeface="Calibri" pitchFamily="34" charset="0"/>
              </a:rPr>
              <a:t>… </a:t>
            </a:r>
            <a:r>
              <a:rPr lang="ro-RO" sz="2000" b="1" dirty="0" smtClean="0">
                <a:latin typeface="Calibri" pitchFamily="34" charset="0"/>
              </a:rPr>
              <a:t>Căci ce ştii tu, nevastă, dacă îţi vei mântui bărbatul? Sau ce ştii tu, bărbate, dacă îţi vei mântui nevasta</a:t>
            </a:r>
            <a:r>
              <a:rPr lang="ro-RO" sz="1900" b="1" kern="1200" dirty="0" smtClean="0">
                <a:latin typeface="Calibri" pitchFamily="34" charset="0"/>
              </a:rPr>
              <a:t>?” (1 Corinteni 7:13,16)</a:t>
            </a:r>
          </a:p>
          <a:p>
            <a:pPr marL="171450" lvl="1" indent="-171450" defTabSz="800100">
              <a:lnSpc>
                <a:spcPct val="90000"/>
              </a:lnSpc>
              <a:spcBef>
                <a:spcPct val="0"/>
              </a:spcBef>
              <a:spcAft>
                <a:spcPct val="15000"/>
              </a:spcAft>
              <a:buChar char="•"/>
            </a:pPr>
            <a:r>
              <a:rPr lang="ro-RO" sz="1900" b="1" kern="1200" dirty="0" smtClean="0">
                <a:latin typeface="Calibri" pitchFamily="34" charset="0"/>
              </a:rPr>
              <a:t>“</a:t>
            </a:r>
            <a:r>
              <a:rPr lang="ro-RO" sz="2000" b="1" dirty="0" smtClean="0">
                <a:latin typeface="Calibri" pitchFamily="34" charset="0"/>
              </a:rPr>
              <a:t>Bărbaţilor, iubiţi-vă nevestele cum a iubit şi Hristos Biserica şi S-a dat pe Sine pentru ea</a:t>
            </a:r>
            <a:r>
              <a:rPr lang="ro-RO" sz="1900" b="1" kern="1200" dirty="0" smtClean="0">
                <a:latin typeface="Calibri" pitchFamily="34" charset="0"/>
              </a:rPr>
              <a:t>” (Efeseni 5:25)</a:t>
            </a:r>
            <a:endParaRPr lang="ro-RO" sz="1900" b="1" kern="1200" dirty="0">
              <a:latin typeface="Calibri" pitchFamily="34" charset="0"/>
            </a:endParaRPr>
          </a:p>
        </p:txBody>
      </p:sp>
    </p:spTree>
    <p:extLst>
      <p:ext uri="{BB962C8B-B14F-4D97-AF65-F5344CB8AC3E}">
        <p14:creationId xmlns:p14="http://schemas.microsoft.com/office/powerpoint/2010/main" xmlns="" val="3630645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p:cTn id="27" dur="500" fill="hold"/>
                                        <p:tgtEl>
                                          <p:spTgt spid="6">
                                            <p:bg/>
                                          </p:spTgt>
                                        </p:tgtEl>
                                        <p:attrNameLst>
                                          <p:attrName>ppt_x</p:attrName>
                                        </p:attrNameLst>
                                      </p:cBhvr>
                                      <p:tavLst>
                                        <p:tav tm="0">
                                          <p:val>
                                            <p:strVal val="#ppt_x"/>
                                          </p:val>
                                        </p:tav>
                                        <p:tav tm="100000">
                                          <p:val>
                                            <p:strVal val="#ppt_x"/>
                                          </p:val>
                                        </p:tav>
                                      </p:tavLst>
                                    </p:anim>
                                    <p:anim calcmode="lin" valueType="num">
                                      <p:cBhvr>
                                        <p:cTn id="28" dur="500" fill="hold"/>
                                        <p:tgtEl>
                                          <p:spTgt spid="6">
                                            <p:bg/>
                                          </p:spTgt>
                                        </p:tgtEl>
                                        <p:attrNameLst>
                                          <p:attrName>ppt_y</p:attrName>
                                        </p:attrNameLst>
                                      </p:cBhvr>
                                      <p:tavLst>
                                        <p:tav tm="0">
                                          <p:val>
                                            <p:strVal val="#ppt_y-#ppt_h/2"/>
                                          </p:val>
                                        </p:tav>
                                        <p:tav tm="100000">
                                          <p:val>
                                            <p:strVal val="#ppt_y"/>
                                          </p:val>
                                        </p:tav>
                                      </p:tavLst>
                                    </p:anim>
                                    <p:anim calcmode="lin" valueType="num">
                                      <p:cBhvr>
                                        <p:cTn id="29" dur="500" fill="hold"/>
                                        <p:tgtEl>
                                          <p:spTgt spid="6">
                                            <p:bg/>
                                          </p:spTgt>
                                        </p:tgtEl>
                                        <p:attrNameLst>
                                          <p:attrName>ppt_w</p:attrName>
                                        </p:attrNameLst>
                                      </p:cBhvr>
                                      <p:tavLst>
                                        <p:tav tm="0">
                                          <p:val>
                                            <p:strVal val="#ppt_w"/>
                                          </p:val>
                                        </p:tav>
                                        <p:tav tm="100000">
                                          <p:val>
                                            <p:strVal val="#ppt_w"/>
                                          </p:val>
                                        </p:tav>
                                      </p:tavLst>
                                    </p:anim>
                                    <p:anim calcmode="lin" valueType="num">
                                      <p:cBhvr>
                                        <p:cTn id="30" dur="500" fill="hold"/>
                                        <p:tgtEl>
                                          <p:spTgt spid="6">
                                            <p:bg/>
                                          </p:spTgt>
                                        </p:tgtEl>
                                        <p:attrNameLst>
                                          <p:attrName>ppt_h</p:attrName>
                                        </p:attrNameLst>
                                      </p:cBhvr>
                                      <p:tavLst>
                                        <p:tav tm="0">
                                          <p:val>
                                            <p:fltVal val="0"/>
                                          </p:val>
                                        </p:tav>
                                        <p:tav tm="100000">
                                          <p:val>
                                            <p:strVal val="#ppt_h"/>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1000"/>
                                        <p:tgtEl>
                                          <p:spTgt spid="6">
                                            <p:txEl>
                                              <p:pRg st="2" end="2"/>
                                            </p:txEl>
                                          </p:spTgt>
                                        </p:tgtEl>
                                      </p:cBhvr>
                                    </p:animEffect>
                                    <p:anim calcmode="lin" valueType="num">
                                      <p:cBhvr>
                                        <p:cTn id="4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 fill="hold" grpId="0" nodeType="clickEffect">
                                  <p:stCondLst>
                                    <p:cond delay="0"/>
                                  </p:stCondLst>
                                  <p:childTnLst>
                                    <p:set>
                                      <p:cBhvr>
                                        <p:cTn id="53" dur="1" fill="hold">
                                          <p:stCondLst>
                                            <p:cond delay="0"/>
                                          </p:stCondLst>
                                        </p:cTn>
                                        <p:tgtEl>
                                          <p:spTgt spid="8">
                                            <p:bg/>
                                          </p:spTgt>
                                        </p:tgtEl>
                                        <p:attrNameLst>
                                          <p:attrName>style.visibility</p:attrName>
                                        </p:attrNameLst>
                                      </p:cBhvr>
                                      <p:to>
                                        <p:strVal val="visible"/>
                                      </p:to>
                                    </p:set>
                                    <p:anim calcmode="lin" valueType="num">
                                      <p:cBhvr>
                                        <p:cTn id="54" dur="500" fill="hold"/>
                                        <p:tgtEl>
                                          <p:spTgt spid="8">
                                            <p:bg/>
                                          </p:spTgt>
                                        </p:tgtEl>
                                        <p:attrNameLst>
                                          <p:attrName>ppt_x</p:attrName>
                                        </p:attrNameLst>
                                      </p:cBhvr>
                                      <p:tavLst>
                                        <p:tav tm="0">
                                          <p:val>
                                            <p:strVal val="#ppt_x"/>
                                          </p:val>
                                        </p:tav>
                                        <p:tav tm="100000">
                                          <p:val>
                                            <p:strVal val="#ppt_x"/>
                                          </p:val>
                                        </p:tav>
                                      </p:tavLst>
                                    </p:anim>
                                    <p:anim calcmode="lin" valueType="num">
                                      <p:cBhvr>
                                        <p:cTn id="55" dur="500" fill="hold"/>
                                        <p:tgtEl>
                                          <p:spTgt spid="8">
                                            <p:bg/>
                                          </p:spTgt>
                                        </p:tgtEl>
                                        <p:attrNameLst>
                                          <p:attrName>ppt_y</p:attrName>
                                        </p:attrNameLst>
                                      </p:cBhvr>
                                      <p:tavLst>
                                        <p:tav tm="0">
                                          <p:val>
                                            <p:strVal val="#ppt_y-#ppt_h/2"/>
                                          </p:val>
                                        </p:tav>
                                        <p:tav tm="100000">
                                          <p:val>
                                            <p:strVal val="#ppt_y"/>
                                          </p:val>
                                        </p:tav>
                                      </p:tavLst>
                                    </p:anim>
                                    <p:anim calcmode="lin" valueType="num">
                                      <p:cBhvr>
                                        <p:cTn id="56" dur="500" fill="hold"/>
                                        <p:tgtEl>
                                          <p:spTgt spid="8">
                                            <p:bg/>
                                          </p:spTgt>
                                        </p:tgtEl>
                                        <p:attrNameLst>
                                          <p:attrName>ppt_w</p:attrName>
                                        </p:attrNameLst>
                                      </p:cBhvr>
                                      <p:tavLst>
                                        <p:tav tm="0">
                                          <p:val>
                                            <p:strVal val="#ppt_w"/>
                                          </p:val>
                                        </p:tav>
                                        <p:tav tm="100000">
                                          <p:val>
                                            <p:strVal val="#ppt_w"/>
                                          </p:val>
                                        </p:tav>
                                      </p:tavLst>
                                    </p:anim>
                                    <p:anim calcmode="lin" valueType="num">
                                      <p:cBhvr>
                                        <p:cTn id="57" dur="500" fill="hold"/>
                                        <p:tgtEl>
                                          <p:spTgt spid="8">
                                            <p:bg/>
                                          </p:spTgt>
                                        </p:tgtEl>
                                        <p:attrNameLst>
                                          <p:attrName>ppt_h</p:attrName>
                                        </p:attrNameLst>
                                      </p:cBhvr>
                                      <p:tavLst>
                                        <p:tav tm="0">
                                          <p:val>
                                            <p:fltVal val="0"/>
                                          </p:val>
                                        </p:tav>
                                        <p:tav tm="100000">
                                          <p:val>
                                            <p:strVal val="#ppt_h"/>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1000"/>
                                        <p:tgtEl>
                                          <p:spTgt spid="8">
                                            <p:txEl>
                                              <p:pRg st="0" end="0"/>
                                            </p:txEl>
                                          </p:spTgt>
                                        </p:tgtEl>
                                      </p:cBhvr>
                                    </p:animEffect>
                                    <p:anim calcmode="lin" valueType="num">
                                      <p:cBhvr>
                                        <p:cTn id="6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1000"/>
                                        <p:tgtEl>
                                          <p:spTgt spid="8">
                                            <p:txEl>
                                              <p:pRg st="1" end="1"/>
                                            </p:txEl>
                                          </p:spTgt>
                                        </p:tgtEl>
                                      </p:cBhvr>
                                    </p:animEffect>
                                    <p:anim calcmode="lin" valueType="num">
                                      <p:cBhvr>
                                        <p:cTn id="6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 fill="hold" grpId="0" nodeType="clickEffect">
                                  <p:stCondLst>
                                    <p:cond delay="0"/>
                                  </p:stCondLst>
                                  <p:childTnLst>
                                    <p:set>
                                      <p:cBhvr>
                                        <p:cTn id="73" dur="1" fill="hold">
                                          <p:stCondLst>
                                            <p:cond delay="0"/>
                                          </p:stCondLst>
                                        </p:cTn>
                                        <p:tgtEl>
                                          <p:spTgt spid="10">
                                            <p:bg/>
                                          </p:spTgt>
                                        </p:tgtEl>
                                        <p:attrNameLst>
                                          <p:attrName>style.visibility</p:attrName>
                                        </p:attrNameLst>
                                      </p:cBhvr>
                                      <p:to>
                                        <p:strVal val="visible"/>
                                      </p:to>
                                    </p:set>
                                    <p:anim calcmode="lin" valueType="num">
                                      <p:cBhvr>
                                        <p:cTn id="74" dur="500" fill="hold"/>
                                        <p:tgtEl>
                                          <p:spTgt spid="10">
                                            <p:bg/>
                                          </p:spTgt>
                                        </p:tgtEl>
                                        <p:attrNameLst>
                                          <p:attrName>ppt_x</p:attrName>
                                        </p:attrNameLst>
                                      </p:cBhvr>
                                      <p:tavLst>
                                        <p:tav tm="0">
                                          <p:val>
                                            <p:strVal val="#ppt_x"/>
                                          </p:val>
                                        </p:tav>
                                        <p:tav tm="100000">
                                          <p:val>
                                            <p:strVal val="#ppt_x"/>
                                          </p:val>
                                        </p:tav>
                                      </p:tavLst>
                                    </p:anim>
                                    <p:anim calcmode="lin" valueType="num">
                                      <p:cBhvr>
                                        <p:cTn id="75" dur="500" fill="hold"/>
                                        <p:tgtEl>
                                          <p:spTgt spid="10">
                                            <p:bg/>
                                          </p:spTgt>
                                        </p:tgtEl>
                                        <p:attrNameLst>
                                          <p:attrName>ppt_y</p:attrName>
                                        </p:attrNameLst>
                                      </p:cBhvr>
                                      <p:tavLst>
                                        <p:tav tm="0">
                                          <p:val>
                                            <p:strVal val="#ppt_y-#ppt_h/2"/>
                                          </p:val>
                                        </p:tav>
                                        <p:tav tm="100000">
                                          <p:val>
                                            <p:strVal val="#ppt_y"/>
                                          </p:val>
                                        </p:tav>
                                      </p:tavLst>
                                    </p:anim>
                                    <p:anim calcmode="lin" valueType="num">
                                      <p:cBhvr>
                                        <p:cTn id="76" dur="500" fill="hold"/>
                                        <p:tgtEl>
                                          <p:spTgt spid="10">
                                            <p:bg/>
                                          </p:spTgt>
                                        </p:tgtEl>
                                        <p:attrNameLst>
                                          <p:attrName>ppt_w</p:attrName>
                                        </p:attrNameLst>
                                      </p:cBhvr>
                                      <p:tavLst>
                                        <p:tav tm="0">
                                          <p:val>
                                            <p:strVal val="#ppt_w"/>
                                          </p:val>
                                        </p:tav>
                                        <p:tav tm="100000">
                                          <p:val>
                                            <p:strVal val="#ppt_w"/>
                                          </p:val>
                                        </p:tav>
                                      </p:tavLst>
                                    </p:anim>
                                    <p:anim calcmode="lin" valueType="num">
                                      <p:cBhvr>
                                        <p:cTn id="77" dur="500" fill="hold"/>
                                        <p:tgtEl>
                                          <p:spTgt spid="10">
                                            <p:bg/>
                                          </p:spTgt>
                                        </p:tgtEl>
                                        <p:attrNameLst>
                                          <p:attrName>ppt_h</p:attrName>
                                        </p:attrNameLst>
                                      </p:cBhvr>
                                      <p:tavLst>
                                        <p:tav tm="0">
                                          <p:val>
                                            <p:fltVal val="0"/>
                                          </p:val>
                                        </p:tav>
                                        <p:tav tm="100000">
                                          <p:val>
                                            <p:strVal val="#ppt_h"/>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0">
                                            <p:txEl>
                                              <p:pRg st="0" end="0"/>
                                            </p:txEl>
                                          </p:spTgt>
                                        </p:tgtEl>
                                        <p:attrNameLst>
                                          <p:attrName>style.visibility</p:attrName>
                                        </p:attrNameLst>
                                      </p:cBhvr>
                                      <p:to>
                                        <p:strVal val="visible"/>
                                      </p:to>
                                    </p:set>
                                    <p:animEffect transition="in" filter="fade">
                                      <p:cBhvr>
                                        <p:cTn id="80" dur="1000"/>
                                        <p:tgtEl>
                                          <p:spTgt spid="10">
                                            <p:txEl>
                                              <p:pRg st="0" end="0"/>
                                            </p:txEl>
                                          </p:spTgt>
                                        </p:tgtEl>
                                      </p:cBhvr>
                                    </p:animEffect>
                                    <p:anim calcmode="lin" valueType="num">
                                      <p:cBhvr>
                                        <p:cTn id="8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Effect transition="in" filter="fade">
                                      <p:cBhvr>
                                        <p:cTn id="87" dur="1000"/>
                                        <p:tgtEl>
                                          <p:spTgt spid="10">
                                            <p:txEl>
                                              <p:pRg st="1" end="1"/>
                                            </p:txEl>
                                          </p:spTgt>
                                        </p:tgtEl>
                                      </p:cBhvr>
                                    </p:animEffect>
                                    <p:anim calcmode="lin" valueType="num">
                                      <p:cBhvr>
                                        <p:cTn id="8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uiExpand="1" build="p" animBg="1"/>
      <p:bldP spid="7" grpId="0" animBg="1"/>
      <p:bldP spid="8" grpId="0" uiExpand="1" build="p" animBg="1"/>
      <p:bldP spid="9" grpId="0" animBg="1"/>
      <p:bldP spid="10"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 y="0"/>
            <a:ext cx="9143999" cy="707886"/>
          </a:xfrm>
          <a:prstGeom prst="rect">
            <a:avLst/>
          </a:prstGeom>
        </p:spPr>
        <p:txBody>
          <a:bodyPr wrap="square">
            <a:spAutoFit/>
            <a:scene3d>
              <a:camera prst="orthographicFront"/>
              <a:lightRig rig="morning" dir="t"/>
            </a:scene3d>
            <a:sp3d extrusionH="57150" contourW="12700">
              <a:bevelT w="69850" h="69850" prst="divot"/>
              <a:contourClr>
                <a:srgbClr val="1F3B45"/>
              </a:contourClr>
            </a:sp3d>
          </a:bodyPr>
          <a:lstStyle/>
          <a:p>
            <a:pPr algn="ctr"/>
            <a:r>
              <a:rPr lang="ro-RO" sz="4000" b="1" dirty="0">
                <a:ln w="9525">
                  <a:noFill/>
                  <a:prstDash val="solid"/>
                </a:ln>
                <a:solidFill>
                  <a:srgbClr val="3F798D"/>
                </a:solidFill>
                <a:effectLst>
                  <a:outerShdw blurRad="12700" dist="38100" dir="2700000" algn="tl" rotWithShape="0">
                    <a:schemeClr val="accent5">
                      <a:lumMod val="60000"/>
                      <a:lumOff val="40000"/>
                    </a:schemeClr>
                  </a:outerShdw>
                </a:effectLst>
              </a:rPr>
              <a:t>LIMITE ÎN </a:t>
            </a:r>
            <a:r>
              <a:rPr lang="ro-RO" sz="4000" b="1" dirty="0" smtClean="0">
                <a:ln w="9525">
                  <a:noFill/>
                  <a:prstDash val="solid"/>
                </a:ln>
                <a:solidFill>
                  <a:srgbClr val="3F798D"/>
                </a:solidFill>
                <a:effectLst>
                  <a:outerShdw blurRad="12700" dist="38100" dir="2700000" algn="tl" rotWithShape="0">
                    <a:schemeClr val="accent5">
                      <a:lumMod val="60000"/>
                      <a:lumOff val="40000"/>
                    </a:schemeClr>
                  </a:outerShdw>
                </a:effectLst>
              </a:rPr>
              <a:t>RELAȚIILE NOASTRE</a:t>
            </a:r>
            <a:endParaRPr lang="ro-RO" sz="4000" b="1" dirty="0">
              <a:ln w="9525">
                <a:noFill/>
                <a:prstDash val="solid"/>
              </a:ln>
              <a:solidFill>
                <a:srgbClr val="3F798D"/>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846161" y="656130"/>
            <a:ext cx="7683689" cy="646331"/>
          </a:xfrm>
          <a:prstGeom prst="rect">
            <a:avLst/>
          </a:prstGeom>
        </p:spPr>
        <p:txBody>
          <a:bodyPr wrap="square">
            <a:spAutoFit/>
          </a:bodyPr>
          <a:lstStyle/>
          <a:p>
            <a:pPr algn="ctr"/>
            <a:r>
              <a:rPr lang="ro-RO" b="1" smtClean="0">
                <a:solidFill>
                  <a:srgbClr val="1F3B45"/>
                </a:solidFill>
                <a:latin typeface="Comic Sans MS" panose="030F0702030302020204" pitchFamily="66" charset="0"/>
              </a:rPr>
              <a:t>“</a:t>
            </a:r>
            <a:r>
              <a:rPr lang="ro-RO" b="1" smtClean="0">
                <a:solidFill>
                  <a:srgbClr val="1F3B45"/>
                </a:solidFill>
                <a:latin typeface="Comic Sans MS" panose="030F0702030302020204" pitchFamily="66" charset="0"/>
              </a:rPr>
              <a:t>Petru şi apostolii </a:t>
            </a:r>
            <a:r>
              <a:rPr lang="ro-RO" b="1" smtClean="0">
                <a:solidFill>
                  <a:srgbClr val="1F3B45"/>
                </a:solidFill>
                <a:latin typeface="Comic Sans MS" panose="030F0702030302020204" pitchFamily="66" charset="0"/>
              </a:rPr>
              <a:t>ceilalţi</a:t>
            </a:r>
            <a:r>
              <a:rPr lang="ro-RO" b="1" smtClean="0">
                <a:solidFill>
                  <a:srgbClr val="1F3B45"/>
                </a:solidFill>
                <a:latin typeface="Comic Sans MS" panose="030F0702030302020204" pitchFamily="66" charset="0"/>
              </a:rPr>
              <a:t>, drept </a:t>
            </a:r>
            <a:r>
              <a:rPr lang="ro-RO" b="1" smtClean="0">
                <a:solidFill>
                  <a:srgbClr val="1F3B45"/>
                </a:solidFill>
                <a:latin typeface="Comic Sans MS" panose="030F0702030302020204" pitchFamily="66" charset="0"/>
              </a:rPr>
              <a:t>răspuns</a:t>
            </a:r>
            <a:r>
              <a:rPr lang="ro-RO" b="1" smtClean="0">
                <a:solidFill>
                  <a:srgbClr val="1F3B45"/>
                </a:solidFill>
                <a:latin typeface="Comic Sans MS" panose="030F0702030302020204" pitchFamily="66" charset="0"/>
              </a:rPr>
              <a:t>, i-au </a:t>
            </a:r>
            <a:r>
              <a:rPr lang="ro-RO" b="1" smtClean="0">
                <a:solidFill>
                  <a:srgbClr val="1F3B45"/>
                </a:solidFill>
                <a:latin typeface="Comic Sans MS" panose="030F0702030302020204" pitchFamily="66" charset="0"/>
              </a:rPr>
              <a:t>zis</a:t>
            </a:r>
            <a:r>
              <a:rPr lang="ro-RO" b="1" smtClean="0">
                <a:solidFill>
                  <a:srgbClr val="1F3B45"/>
                </a:solidFill>
                <a:latin typeface="Comic Sans MS" panose="030F0702030302020204" pitchFamily="66" charset="0"/>
              </a:rPr>
              <a:t>: </a:t>
            </a:r>
            <a:r>
              <a:rPr lang="ro-RO" b="1" smtClean="0">
                <a:solidFill>
                  <a:srgbClr val="1F3B45"/>
                </a:solidFill>
                <a:latin typeface="Comic Sans MS" panose="030F0702030302020204" pitchFamily="66" charset="0"/>
              </a:rPr>
              <a:t>„</a:t>
            </a:r>
            <a:r>
              <a:rPr lang="ro-RO" b="1" smtClean="0">
                <a:solidFill>
                  <a:srgbClr val="1F3B45"/>
                </a:solidFill>
                <a:latin typeface="Comic Sans MS" panose="030F0702030302020204" pitchFamily="66" charset="0"/>
              </a:rPr>
              <a:t>Trebuie să ascultăm mai mult de Dumnezeu </a:t>
            </a:r>
            <a:r>
              <a:rPr lang="ro-RO" b="1" smtClean="0">
                <a:solidFill>
                  <a:srgbClr val="1F3B45"/>
                </a:solidFill>
                <a:latin typeface="Comic Sans MS" panose="030F0702030302020204" pitchFamily="66" charset="0"/>
              </a:rPr>
              <a:t>decâ</a:t>
            </a:r>
            <a:r>
              <a:rPr lang="ro-RO" b="1" smtClean="0">
                <a:solidFill>
                  <a:srgbClr val="1F3B45"/>
                </a:solidFill>
                <a:latin typeface="Comic Sans MS" panose="030F0702030302020204" pitchFamily="66" charset="0"/>
              </a:rPr>
              <a:t>t de </a:t>
            </a:r>
            <a:r>
              <a:rPr lang="ro-RO" b="1" smtClean="0">
                <a:solidFill>
                  <a:srgbClr val="1F3B45"/>
                </a:solidFill>
                <a:latin typeface="Comic Sans MS" panose="030F0702030302020204" pitchFamily="66" charset="0"/>
              </a:rPr>
              <a:t>oameni</a:t>
            </a:r>
            <a:r>
              <a:rPr lang="ro-RO" b="1" smtClean="0">
                <a:solidFill>
                  <a:srgbClr val="1F3B45"/>
                </a:solidFill>
                <a:latin typeface="Comic Sans MS" panose="030F0702030302020204" pitchFamily="66" charset="0"/>
              </a:rPr>
              <a:t>!</a:t>
            </a:r>
            <a:r>
              <a:rPr lang="ro-RO" b="1" smtClean="0">
                <a:solidFill>
                  <a:srgbClr val="1F3B45"/>
                </a:solidFill>
                <a:latin typeface="Comic Sans MS" panose="030F0702030302020204" pitchFamily="66" charset="0"/>
              </a:rPr>
              <a:t>” </a:t>
            </a:r>
            <a:r>
              <a:rPr lang="ro-RO" sz="1600" b="1" smtClean="0">
                <a:solidFill>
                  <a:srgbClr val="1F3B45"/>
                </a:solidFill>
                <a:latin typeface="Comic Sans MS" panose="030F0702030302020204" pitchFamily="66" charset="0"/>
              </a:rPr>
              <a:t>(</a:t>
            </a:r>
            <a:r>
              <a:rPr lang="ro-RO" sz="1600" b="1" smtClean="0">
                <a:solidFill>
                  <a:srgbClr val="1F3B45"/>
                </a:solidFill>
                <a:latin typeface="Comic Sans MS" panose="030F0702030302020204" pitchFamily="66" charset="0"/>
              </a:rPr>
              <a:t>Fapte</a:t>
            </a:r>
            <a:r>
              <a:rPr lang="ro-RO" sz="1600" b="1" smtClean="0">
                <a:solidFill>
                  <a:srgbClr val="1F3B45"/>
                </a:solidFill>
                <a:latin typeface="Comic Sans MS" panose="030F0702030302020204" pitchFamily="66" charset="0"/>
              </a:rPr>
              <a:t> </a:t>
            </a:r>
            <a:r>
              <a:rPr lang="ro-RO" sz="1600" b="1" smtClean="0">
                <a:solidFill>
                  <a:srgbClr val="1F3B45"/>
                </a:solidFill>
                <a:latin typeface="Comic Sans MS" panose="030F0702030302020204" pitchFamily="66" charset="0"/>
              </a:rPr>
              <a:t>5:29)</a:t>
            </a:r>
            <a:endParaRPr lang="ro-RO" b="1">
              <a:solidFill>
                <a:srgbClr val="1F3B45"/>
              </a:solidFill>
              <a:latin typeface="Comic Sans MS" panose="030F0702030302020204" pitchFamily="66" charset="0"/>
            </a:endParaRPr>
          </a:p>
        </p:txBody>
      </p:sp>
      <p:sp>
        <p:nvSpPr>
          <p:cNvPr id="4" name="CuadroTexto 3"/>
          <p:cNvSpPr txBox="1"/>
          <p:nvPr/>
        </p:nvSpPr>
        <p:spPr>
          <a:xfrm>
            <a:off x="120772" y="1457864"/>
            <a:ext cx="4863813" cy="1708160"/>
          </a:xfrm>
          <a:prstGeom prst="rect">
            <a:avLst/>
          </a:prstGeom>
          <a:noFill/>
        </p:spPr>
        <p:txBody>
          <a:bodyPr wrap="square" rtlCol="0">
            <a:spAutoFit/>
          </a:bodyPr>
          <a:lstStyle/>
          <a:p>
            <a:pPr>
              <a:spcBef>
                <a:spcPts val="600"/>
              </a:spcBef>
            </a:pPr>
            <a:r>
              <a:rPr lang="ro-RO" sz="2000" b="1" dirty="0"/>
              <a:t>Cuvântul cheie în sfaturile lui Petru </a:t>
            </a:r>
            <a:r>
              <a:rPr lang="ro-RO" sz="2000" b="1" dirty="0" err="1"/>
              <a:t>și</a:t>
            </a:r>
            <a:r>
              <a:rPr lang="ro-RO" sz="2000" b="1" dirty="0"/>
              <a:t> Pavel este </a:t>
            </a:r>
            <a:r>
              <a:rPr lang="ro-RO" sz="2000" b="1" dirty="0" smtClean="0"/>
              <a:t>“supunere”. </a:t>
            </a:r>
            <a:r>
              <a:rPr lang="ro-RO" sz="2000" b="1" dirty="0" err="1" smtClean="0"/>
              <a:t>Supuneți-vă</a:t>
            </a:r>
            <a:r>
              <a:rPr lang="ro-RO" sz="2000" b="1" dirty="0" smtClean="0"/>
              <a:t> </a:t>
            </a:r>
            <a:r>
              <a:rPr lang="ro-RO" sz="2000" b="1" dirty="0"/>
              <a:t>stăpânirilor, stăpânilor, </a:t>
            </a:r>
            <a:r>
              <a:rPr lang="ro-RO" sz="2000" b="1" dirty="0" err="1"/>
              <a:t>bărbaților</a:t>
            </a:r>
            <a:r>
              <a:rPr lang="ro-RO" sz="2000" b="1" dirty="0"/>
              <a:t>. </a:t>
            </a:r>
            <a:endParaRPr lang="ro-RO" sz="2000" b="1" dirty="0" smtClean="0"/>
          </a:p>
          <a:p>
            <a:pPr>
              <a:spcBef>
                <a:spcPts val="600"/>
              </a:spcBef>
            </a:pPr>
            <a:r>
              <a:rPr lang="ro-RO" sz="2000" b="1" dirty="0" smtClean="0"/>
              <a:t>Această </a:t>
            </a:r>
            <a:r>
              <a:rPr lang="ro-RO" sz="2000" b="1" dirty="0"/>
              <a:t>supunere trebuie să fie </a:t>
            </a:r>
            <a:r>
              <a:rPr lang="ro-RO" sz="2000" b="1" dirty="0" err="1"/>
              <a:t>necondiționată</a:t>
            </a:r>
            <a:r>
              <a:rPr lang="ro-RO" sz="2000" b="1" dirty="0"/>
              <a:t> sau are </a:t>
            </a:r>
            <a:r>
              <a:rPr lang="ro-RO" sz="2000" b="1" dirty="0" smtClean="0"/>
              <a:t>limite?</a:t>
            </a:r>
            <a:endParaRPr lang="ro-RO" sz="2000" b="1" dirty="0"/>
          </a:p>
        </p:txBody>
      </p:sp>
      <p:sp>
        <p:nvSpPr>
          <p:cNvPr id="5" name="CuadroTexto 4"/>
          <p:cNvSpPr txBox="1"/>
          <p:nvPr/>
        </p:nvSpPr>
        <p:spPr>
          <a:xfrm>
            <a:off x="4123427" y="4092381"/>
            <a:ext cx="4830792" cy="2708434"/>
          </a:xfrm>
          <a:prstGeom prst="rect">
            <a:avLst/>
          </a:prstGeom>
          <a:noFill/>
        </p:spPr>
        <p:txBody>
          <a:bodyPr wrap="square" rtlCol="0">
            <a:spAutoFit/>
          </a:bodyPr>
          <a:lstStyle/>
          <a:p>
            <a:pPr marL="342900" indent="-342900">
              <a:spcBef>
                <a:spcPts val="600"/>
              </a:spcBef>
              <a:spcAft>
                <a:spcPts val="600"/>
              </a:spcAft>
              <a:buClr>
                <a:srgbClr val="1F3B45"/>
              </a:buClr>
              <a:buFont typeface="+mj-lt"/>
              <a:buAutoNum type="arabicPeriod"/>
            </a:pPr>
            <a:r>
              <a:rPr lang="ro-RO" sz="2000" b="1" dirty="0" smtClean="0"/>
              <a:t>“Să </a:t>
            </a:r>
            <a:r>
              <a:rPr lang="ro-RO" sz="2000" b="1" dirty="0" err="1"/>
              <a:t>iubești</a:t>
            </a:r>
            <a:r>
              <a:rPr lang="ro-RO" sz="2000" b="1" dirty="0"/>
              <a:t> pe Domnul </a:t>
            </a:r>
            <a:r>
              <a:rPr lang="ro-RO" sz="2000" b="1" dirty="0" smtClean="0"/>
              <a:t>Dumnezeul </a:t>
            </a:r>
            <a:r>
              <a:rPr lang="ro-RO" sz="2000" b="1" dirty="0"/>
              <a:t>Tău mai presus de </a:t>
            </a:r>
            <a:r>
              <a:rPr lang="ro-RO" sz="2000" b="1" dirty="0" smtClean="0"/>
              <a:t>orice”. În </a:t>
            </a:r>
            <a:r>
              <a:rPr lang="ro-RO" sz="2000" b="1" dirty="0"/>
              <a:t>caz de conflict, Dumnezeu întâi, oamenii </a:t>
            </a:r>
            <a:r>
              <a:rPr lang="ro-RO" sz="2000" b="1" dirty="0" smtClean="0"/>
              <a:t>după.</a:t>
            </a:r>
          </a:p>
          <a:p>
            <a:pPr marL="342900" indent="-342900">
              <a:spcBef>
                <a:spcPts val="600"/>
              </a:spcBef>
              <a:spcAft>
                <a:spcPts val="600"/>
              </a:spcAft>
              <a:buClr>
                <a:srgbClr val="1F3B45"/>
              </a:buClr>
              <a:buFont typeface="+mj-lt"/>
              <a:buAutoNum type="arabicPeriod"/>
            </a:pPr>
            <a:r>
              <a:rPr lang="ro-RO" sz="2000" b="1" dirty="0" smtClean="0"/>
              <a:t>“</a:t>
            </a:r>
            <a:r>
              <a:rPr lang="ro-RO" sz="2000" b="1" dirty="0" err="1" smtClean="0"/>
              <a:t>Și</a:t>
            </a:r>
            <a:r>
              <a:rPr lang="ro-RO" sz="2000" b="1" dirty="0" smtClean="0"/>
              <a:t> </a:t>
            </a:r>
            <a:r>
              <a:rPr lang="ro-RO" sz="2000" b="1" dirty="0"/>
              <a:t>pe aproapele tău ca pe tine </a:t>
            </a:r>
            <a:r>
              <a:rPr lang="ro-RO" sz="2000" b="1" dirty="0" err="1" smtClean="0"/>
              <a:t>însuți</a:t>
            </a:r>
            <a:r>
              <a:rPr lang="ro-RO" sz="2000" b="1" dirty="0" smtClean="0"/>
              <a:t>”. Ca </a:t>
            </a:r>
            <a:r>
              <a:rPr lang="ro-RO" sz="2000" b="1" dirty="0"/>
              <a:t>un </a:t>
            </a:r>
            <a:r>
              <a:rPr lang="ro-RO" sz="2000" b="1" dirty="0" err="1"/>
              <a:t>creștin</a:t>
            </a:r>
            <a:r>
              <a:rPr lang="ro-RO" sz="2000" b="1" dirty="0"/>
              <a:t> să suporte </a:t>
            </a:r>
            <a:r>
              <a:rPr lang="ro-RO" sz="2000" b="1" dirty="0" err="1"/>
              <a:t>nedreptățile</a:t>
            </a:r>
            <a:r>
              <a:rPr lang="ro-RO" sz="2000" b="1" dirty="0"/>
              <a:t> nu înseamnă </a:t>
            </a:r>
            <a:r>
              <a:rPr lang="ro-RO" sz="2000" b="1" dirty="0" smtClean="0"/>
              <a:t>ca, în </a:t>
            </a:r>
            <a:r>
              <a:rPr lang="ro-RO" sz="2000" b="1" dirty="0"/>
              <a:t>mod </a:t>
            </a:r>
            <a:r>
              <a:rPr lang="ro-RO" sz="2000" b="1" dirty="0" err="1" smtClean="0"/>
              <a:t>pașnic</a:t>
            </a:r>
            <a:r>
              <a:rPr lang="ro-RO" sz="2000" b="1" dirty="0" smtClean="0"/>
              <a:t>, să </a:t>
            </a:r>
            <a:r>
              <a:rPr lang="ro-RO" sz="2000" b="1" dirty="0"/>
              <a:t>nu încerce să aducă schimbări pozitive pentru el </a:t>
            </a:r>
            <a:r>
              <a:rPr lang="ro-RO" sz="2000" b="1" dirty="0" err="1"/>
              <a:t>și</a:t>
            </a:r>
            <a:r>
              <a:rPr lang="ro-RO" sz="2000" b="1" dirty="0"/>
              <a:t> pentru cei care </a:t>
            </a:r>
            <a:r>
              <a:rPr lang="ro-RO" sz="2000" b="1" dirty="0" smtClean="0"/>
              <a:t>suferă.</a:t>
            </a:r>
            <a:endParaRPr lang="ro-RO" sz="2000" b="1" dirty="0"/>
          </a:p>
        </p:txBody>
      </p:sp>
      <p:pic>
        <p:nvPicPr>
          <p:cNvPr id="7" name="Imagen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8407" y="3347305"/>
            <a:ext cx="3759435" cy="3299096"/>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131232" y="1354217"/>
            <a:ext cx="3648777" cy="2738164"/>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363834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wipe(left)">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wipe(left)">
                                      <p:cBhvr>
                                        <p:cTn id="5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705</TotalTime>
  <Words>1470</Words>
  <Application>Microsoft Office PowerPoint</Application>
  <PresentationFormat>Expunere pe ecran (4:3)</PresentationFormat>
  <Paragraphs>81</Paragraphs>
  <Slides>12</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12</vt:i4>
      </vt:variant>
    </vt:vector>
  </HeadingPairs>
  <TitlesOfParts>
    <vt:vector size="20" baseType="lpstr">
      <vt:lpstr>Arial</vt:lpstr>
      <vt:lpstr>Calibri</vt:lpstr>
      <vt:lpstr>Comic Sans MS</vt:lpstr>
      <vt:lpstr>Cooper Black</vt:lpstr>
      <vt:lpstr>Arial (Corp)</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Relatiile interumane</dc:title>
  <dc:subject>Studiu Biblic, Trim. II, 2017 – Invataturi din epistolele lui Petru</dc:subject>
  <dc:creator>Sergio Fustero Carreras</dc:creator>
  <cp:keywords>http:/www.fustero.net/es/index_ro.php</cp:keywords>
  <cp:lastModifiedBy>Tronaru Viorel</cp:lastModifiedBy>
  <cp:revision>107</cp:revision>
  <dcterms:created xsi:type="dcterms:W3CDTF">2017-04-08T15:30:45Z</dcterms:created>
  <dcterms:modified xsi:type="dcterms:W3CDTF">2017-04-19T11:14:33Z</dcterms:modified>
</cp:coreProperties>
</file>