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74" r:id="rId4"/>
    <p:sldId id="257" r:id="rId5"/>
    <p:sldId id="258" r:id="rId6"/>
    <p:sldId id="259" r:id="rId7"/>
    <p:sldId id="268" r:id="rId8"/>
    <p:sldId id="267" r:id="rId9"/>
    <p:sldId id="260" r:id="rId10"/>
    <p:sldId id="271" r:id="rId11"/>
    <p:sldId id="272" r:id="rId12"/>
    <p:sldId id="263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8307"/>
    <a:srgbClr val="F5B487"/>
    <a:srgbClr val="4FB4FF"/>
    <a:srgbClr val="61BBFF"/>
    <a:srgbClr val="75C4FF"/>
    <a:srgbClr val="46D60C"/>
    <a:srgbClr val="FF8B8B"/>
    <a:srgbClr val="FFBDBD"/>
    <a:srgbClr val="D60000"/>
    <a:srgbClr val="9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11407-7BDC-4C8A-B90F-61B4FD0C732D}" type="doc">
      <dgm:prSet loTypeId="urn:microsoft.com/office/officeart/2005/8/layout/vProcess5" loCatId="process" qsTypeId="urn:microsoft.com/office/officeart/2005/8/quickstyle/simple5" qsCatId="simple" csTypeId="urn:microsoft.com/office/officeart/2005/8/colors/colorful1#1" csCatId="colorful" phldr="1"/>
      <dgm:spPr/>
    </dgm:pt>
    <dgm:pt modelId="{6CB57B87-06E2-4E94-AB34-6268ED585F0E}">
      <dgm:prSet phldrT="[Texto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predestinare</a:t>
          </a:r>
          <a:endParaRPr lang="es-ES" sz="2000" b="1" dirty="0">
            <a:solidFill>
              <a:schemeClr val="tx1"/>
            </a:solidFill>
          </a:endParaRPr>
        </a:p>
      </dgm:t>
    </dgm:pt>
    <dgm:pt modelId="{FFCDE2A1-2F16-412B-B718-B411FBCD7B7F}" type="parTrans" cxnId="{90D6E343-CC14-4425-9C19-7331194DC0E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B6701E9-40ED-46EF-BA1C-8D700160B3C8}" type="sibTrans" cxnId="{90D6E343-CC14-4425-9C19-7331194DC0E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DC0A86C-26BC-46E4-86F9-3E6961B90E69}">
      <dgm:prSet phldrT="[Texto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chemare</a:t>
          </a:r>
          <a:endParaRPr lang="es-ES" sz="2000" b="1" dirty="0">
            <a:solidFill>
              <a:schemeClr val="tx1"/>
            </a:solidFill>
          </a:endParaRPr>
        </a:p>
      </dgm:t>
    </dgm:pt>
    <dgm:pt modelId="{B90B993B-A187-4C7A-AE40-195B6017217C}" type="parTrans" cxnId="{00396454-4501-4976-AB4C-A7E1FD24D9E0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19A0863-9A05-4026-AF7F-BEBF79A8DDCA}" type="sibTrans" cxnId="{00396454-4501-4976-AB4C-A7E1FD24D9E0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C25F8C1-EBF2-4D1A-9724-A2860CF9C066}">
      <dgm:prSet phldrT="[Texto]"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Îndreptăţire</a:t>
          </a:r>
          <a:endParaRPr lang="es-ES" sz="2000" b="1" dirty="0">
            <a:solidFill>
              <a:schemeClr val="tx1"/>
            </a:solidFill>
          </a:endParaRPr>
        </a:p>
      </dgm:t>
    </dgm:pt>
    <dgm:pt modelId="{E67CFACF-CD9D-4E1B-A1D3-23D218414598}" type="parTrans" cxnId="{71FFEAB3-DF2E-4BFF-A29D-FDF50AD2332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D34459B-B700-4527-AE51-22F8200289FF}" type="sibTrans" cxnId="{71FFEAB3-DF2E-4BFF-A29D-FDF50AD2332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FFB11CE-FE2B-438D-826E-5B68C6ED205F}">
      <dgm:prSet phldrT="[Texto]"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glorificare</a:t>
          </a:r>
          <a:endParaRPr lang="es-ES" sz="2000" b="1" dirty="0">
            <a:solidFill>
              <a:schemeClr val="tx1"/>
            </a:solidFill>
          </a:endParaRPr>
        </a:p>
      </dgm:t>
    </dgm:pt>
    <dgm:pt modelId="{A33ABD67-5399-401D-A0CC-06DC209C6216}" type="parTrans" cxnId="{8B9B71F5-B3D6-480A-99F8-497EA3F60B7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183F91B-CBE8-409E-9836-455590FA21CA}" type="sibTrans" cxnId="{8B9B71F5-B3D6-480A-99F8-497EA3F60B7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4BFACFD-FA7B-4D5C-8F7A-49A3287BA77D}" type="pres">
      <dgm:prSet presAssocID="{AE111407-7BDC-4C8A-B90F-61B4FD0C732D}" presName="outerComposite" presStyleCnt="0">
        <dgm:presLayoutVars>
          <dgm:chMax val="5"/>
          <dgm:dir/>
          <dgm:resizeHandles val="exact"/>
        </dgm:presLayoutVars>
      </dgm:prSet>
      <dgm:spPr/>
    </dgm:pt>
    <dgm:pt modelId="{845538BE-BC1E-4714-9EE6-8DCB67E89EF7}" type="pres">
      <dgm:prSet presAssocID="{AE111407-7BDC-4C8A-B90F-61B4FD0C732D}" presName="dummyMaxCanvas" presStyleCnt="0">
        <dgm:presLayoutVars/>
      </dgm:prSet>
      <dgm:spPr/>
    </dgm:pt>
    <dgm:pt modelId="{4FB03A68-4F14-41D3-B791-1DEDF75E0AE6}" type="pres">
      <dgm:prSet presAssocID="{AE111407-7BDC-4C8A-B90F-61B4FD0C732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67E00D8-4431-4177-A99D-4F864653BED4}" type="pres">
      <dgm:prSet presAssocID="{AE111407-7BDC-4C8A-B90F-61B4FD0C732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5CF310C-5ACC-4139-947C-459D9360E806}" type="pres">
      <dgm:prSet presAssocID="{AE111407-7BDC-4C8A-B90F-61B4FD0C732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84E3D9B-FDC8-4E17-9D63-EB33661C008A}" type="pres">
      <dgm:prSet presAssocID="{AE111407-7BDC-4C8A-B90F-61B4FD0C732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4BFEEB3-C33D-4122-B209-5B2E1EC2E40E}" type="pres">
      <dgm:prSet presAssocID="{AE111407-7BDC-4C8A-B90F-61B4FD0C732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D9A2094-AC8B-4168-9ADA-E380132AA04D}" type="pres">
      <dgm:prSet presAssocID="{AE111407-7BDC-4C8A-B90F-61B4FD0C732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8819858-9B0C-4FEE-8ED1-D4D49B0AF274}" type="pres">
      <dgm:prSet presAssocID="{AE111407-7BDC-4C8A-B90F-61B4FD0C732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860815B-CA5A-4E83-9A38-F74ED1A8AEEB}" type="pres">
      <dgm:prSet presAssocID="{AE111407-7BDC-4C8A-B90F-61B4FD0C732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1FF1D62-2F49-47DF-B55F-D421BF7D2AAF}" type="pres">
      <dgm:prSet presAssocID="{AE111407-7BDC-4C8A-B90F-61B4FD0C732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FD99664-96DE-4984-9943-ABD80FA4BBAF}" type="pres">
      <dgm:prSet presAssocID="{AE111407-7BDC-4C8A-B90F-61B4FD0C732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04364E7-AFBF-4827-8194-226B9782B6FA}" type="pres">
      <dgm:prSet presAssocID="{AE111407-7BDC-4C8A-B90F-61B4FD0C732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0AFE6E1F-F6F3-4375-9DA5-6991F52C5F17}" type="presOf" srcId="{7C25F8C1-EBF2-4D1A-9724-A2860CF9C066}" destId="{B5CF310C-5ACC-4139-947C-459D9360E806}" srcOrd="0" destOrd="0" presId="urn:microsoft.com/office/officeart/2005/8/layout/vProcess5"/>
    <dgm:cxn modelId="{F641829A-D25A-4558-B784-AF9D013F037B}" type="presOf" srcId="{DFFB11CE-FE2B-438D-826E-5B68C6ED205F}" destId="{104364E7-AFBF-4827-8194-226B9782B6FA}" srcOrd="1" destOrd="0" presId="urn:microsoft.com/office/officeart/2005/8/layout/vProcess5"/>
    <dgm:cxn modelId="{90D6E343-CC14-4425-9C19-7331194DC0E6}" srcId="{AE111407-7BDC-4C8A-B90F-61B4FD0C732D}" destId="{6CB57B87-06E2-4E94-AB34-6268ED585F0E}" srcOrd="0" destOrd="0" parTransId="{FFCDE2A1-2F16-412B-B718-B411FBCD7B7F}" sibTransId="{3B6701E9-40ED-46EF-BA1C-8D700160B3C8}"/>
    <dgm:cxn modelId="{02E5F00D-B9C2-407E-A1E2-346BEE70071B}" type="presOf" srcId="{6CB57B87-06E2-4E94-AB34-6268ED585F0E}" destId="{1860815B-CA5A-4E83-9A38-F74ED1A8AEEB}" srcOrd="1" destOrd="0" presId="urn:microsoft.com/office/officeart/2005/8/layout/vProcess5"/>
    <dgm:cxn modelId="{BDCC0784-0C16-43E4-88CE-C1B5E322F85F}" type="presOf" srcId="{7D34459B-B700-4527-AE51-22F8200289FF}" destId="{A8819858-9B0C-4FEE-8ED1-D4D49B0AF274}" srcOrd="0" destOrd="0" presId="urn:microsoft.com/office/officeart/2005/8/layout/vProcess5"/>
    <dgm:cxn modelId="{813169A3-E434-4283-B707-4366BB3FA722}" type="presOf" srcId="{3DC0A86C-26BC-46E4-86F9-3E6961B90E69}" destId="{11FF1D62-2F49-47DF-B55F-D421BF7D2AAF}" srcOrd="1" destOrd="0" presId="urn:microsoft.com/office/officeart/2005/8/layout/vProcess5"/>
    <dgm:cxn modelId="{00396454-4501-4976-AB4C-A7E1FD24D9E0}" srcId="{AE111407-7BDC-4C8A-B90F-61B4FD0C732D}" destId="{3DC0A86C-26BC-46E4-86F9-3E6961B90E69}" srcOrd="1" destOrd="0" parTransId="{B90B993B-A187-4C7A-AE40-195B6017217C}" sibTransId="{B19A0863-9A05-4026-AF7F-BEBF79A8DDCA}"/>
    <dgm:cxn modelId="{17F7A1C4-D09F-454D-8041-436CF1A71AE3}" type="presOf" srcId="{7C25F8C1-EBF2-4D1A-9724-A2860CF9C066}" destId="{0FD99664-96DE-4984-9943-ABD80FA4BBAF}" srcOrd="1" destOrd="0" presId="urn:microsoft.com/office/officeart/2005/8/layout/vProcess5"/>
    <dgm:cxn modelId="{71FFEAB3-DF2E-4BFF-A29D-FDF50AD2332E}" srcId="{AE111407-7BDC-4C8A-B90F-61B4FD0C732D}" destId="{7C25F8C1-EBF2-4D1A-9724-A2860CF9C066}" srcOrd="2" destOrd="0" parTransId="{E67CFACF-CD9D-4E1B-A1D3-23D218414598}" sibTransId="{7D34459B-B700-4527-AE51-22F8200289FF}"/>
    <dgm:cxn modelId="{240ED25A-3D2E-43D3-B2DC-B69F1525DE96}" type="presOf" srcId="{6CB57B87-06E2-4E94-AB34-6268ED585F0E}" destId="{4FB03A68-4F14-41D3-B791-1DEDF75E0AE6}" srcOrd="0" destOrd="0" presId="urn:microsoft.com/office/officeart/2005/8/layout/vProcess5"/>
    <dgm:cxn modelId="{A3842D57-D47D-4633-B43A-7C8A52DF2862}" type="presOf" srcId="{DFFB11CE-FE2B-438D-826E-5B68C6ED205F}" destId="{684E3D9B-FDC8-4E17-9D63-EB33661C008A}" srcOrd="0" destOrd="0" presId="urn:microsoft.com/office/officeart/2005/8/layout/vProcess5"/>
    <dgm:cxn modelId="{86AA51F8-E431-43ED-90F5-2F44A97F83F2}" type="presOf" srcId="{AE111407-7BDC-4C8A-B90F-61B4FD0C732D}" destId="{34BFACFD-FA7B-4D5C-8F7A-49A3287BA77D}" srcOrd="0" destOrd="0" presId="urn:microsoft.com/office/officeart/2005/8/layout/vProcess5"/>
    <dgm:cxn modelId="{8B9B71F5-B3D6-480A-99F8-497EA3F60B7D}" srcId="{AE111407-7BDC-4C8A-B90F-61B4FD0C732D}" destId="{DFFB11CE-FE2B-438D-826E-5B68C6ED205F}" srcOrd="3" destOrd="0" parTransId="{A33ABD67-5399-401D-A0CC-06DC209C6216}" sibTransId="{9183F91B-CBE8-409E-9836-455590FA21CA}"/>
    <dgm:cxn modelId="{C71022C8-F92F-45DD-B94F-40D48B4CB55B}" type="presOf" srcId="{B19A0863-9A05-4026-AF7F-BEBF79A8DDCA}" destId="{FD9A2094-AC8B-4168-9ADA-E380132AA04D}" srcOrd="0" destOrd="0" presId="urn:microsoft.com/office/officeart/2005/8/layout/vProcess5"/>
    <dgm:cxn modelId="{0565B608-964C-45C2-9054-9D157F9B0B66}" type="presOf" srcId="{3DC0A86C-26BC-46E4-86F9-3E6961B90E69}" destId="{E67E00D8-4431-4177-A99D-4F864653BED4}" srcOrd="0" destOrd="0" presId="urn:microsoft.com/office/officeart/2005/8/layout/vProcess5"/>
    <dgm:cxn modelId="{51E01693-5C21-4E58-A519-00881B9020B9}" type="presOf" srcId="{3B6701E9-40ED-46EF-BA1C-8D700160B3C8}" destId="{04BFEEB3-C33D-4122-B209-5B2E1EC2E40E}" srcOrd="0" destOrd="0" presId="urn:microsoft.com/office/officeart/2005/8/layout/vProcess5"/>
    <dgm:cxn modelId="{6AD8BF38-A351-4ECE-9E89-0FC0643F4D90}" type="presParOf" srcId="{34BFACFD-FA7B-4D5C-8F7A-49A3287BA77D}" destId="{845538BE-BC1E-4714-9EE6-8DCB67E89EF7}" srcOrd="0" destOrd="0" presId="urn:microsoft.com/office/officeart/2005/8/layout/vProcess5"/>
    <dgm:cxn modelId="{2A80C89E-DFF0-4D9C-BF87-7AFE39B40D6A}" type="presParOf" srcId="{34BFACFD-FA7B-4D5C-8F7A-49A3287BA77D}" destId="{4FB03A68-4F14-41D3-B791-1DEDF75E0AE6}" srcOrd="1" destOrd="0" presId="urn:microsoft.com/office/officeart/2005/8/layout/vProcess5"/>
    <dgm:cxn modelId="{60F84F9A-6D35-4419-96E3-2A5B9E354FF1}" type="presParOf" srcId="{34BFACFD-FA7B-4D5C-8F7A-49A3287BA77D}" destId="{E67E00D8-4431-4177-A99D-4F864653BED4}" srcOrd="2" destOrd="0" presId="urn:microsoft.com/office/officeart/2005/8/layout/vProcess5"/>
    <dgm:cxn modelId="{CD1B7BBA-F9B4-4A08-BD40-21969700A2EE}" type="presParOf" srcId="{34BFACFD-FA7B-4D5C-8F7A-49A3287BA77D}" destId="{B5CF310C-5ACC-4139-947C-459D9360E806}" srcOrd="3" destOrd="0" presId="urn:microsoft.com/office/officeart/2005/8/layout/vProcess5"/>
    <dgm:cxn modelId="{2F629550-7D9D-4A50-BCFC-956548749197}" type="presParOf" srcId="{34BFACFD-FA7B-4D5C-8F7A-49A3287BA77D}" destId="{684E3D9B-FDC8-4E17-9D63-EB33661C008A}" srcOrd="4" destOrd="0" presId="urn:microsoft.com/office/officeart/2005/8/layout/vProcess5"/>
    <dgm:cxn modelId="{DE4D336B-42C0-40DE-802F-4C33379D4F8E}" type="presParOf" srcId="{34BFACFD-FA7B-4D5C-8F7A-49A3287BA77D}" destId="{04BFEEB3-C33D-4122-B209-5B2E1EC2E40E}" srcOrd="5" destOrd="0" presId="urn:microsoft.com/office/officeart/2005/8/layout/vProcess5"/>
    <dgm:cxn modelId="{77592673-7996-4DBB-B557-025AA344A1FB}" type="presParOf" srcId="{34BFACFD-FA7B-4D5C-8F7A-49A3287BA77D}" destId="{FD9A2094-AC8B-4168-9ADA-E380132AA04D}" srcOrd="6" destOrd="0" presId="urn:microsoft.com/office/officeart/2005/8/layout/vProcess5"/>
    <dgm:cxn modelId="{C6A31B45-A800-4C26-93DB-840805F93BB4}" type="presParOf" srcId="{34BFACFD-FA7B-4D5C-8F7A-49A3287BA77D}" destId="{A8819858-9B0C-4FEE-8ED1-D4D49B0AF274}" srcOrd="7" destOrd="0" presId="urn:microsoft.com/office/officeart/2005/8/layout/vProcess5"/>
    <dgm:cxn modelId="{E91031B6-3B5D-4A2D-ACD7-FC9E1E797131}" type="presParOf" srcId="{34BFACFD-FA7B-4D5C-8F7A-49A3287BA77D}" destId="{1860815B-CA5A-4E83-9A38-F74ED1A8AEEB}" srcOrd="8" destOrd="0" presId="urn:microsoft.com/office/officeart/2005/8/layout/vProcess5"/>
    <dgm:cxn modelId="{48A4A132-E41E-4A57-B2F0-95A73A832BC2}" type="presParOf" srcId="{34BFACFD-FA7B-4D5C-8F7A-49A3287BA77D}" destId="{11FF1D62-2F49-47DF-B55F-D421BF7D2AAF}" srcOrd="9" destOrd="0" presId="urn:microsoft.com/office/officeart/2005/8/layout/vProcess5"/>
    <dgm:cxn modelId="{E7BB4737-BA1D-4DA1-BD68-A7D25D98C425}" type="presParOf" srcId="{34BFACFD-FA7B-4D5C-8F7A-49A3287BA77D}" destId="{0FD99664-96DE-4984-9943-ABD80FA4BBAF}" srcOrd="10" destOrd="0" presId="urn:microsoft.com/office/officeart/2005/8/layout/vProcess5"/>
    <dgm:cxn modelId="{3C37770F-D26A-48DB-A683-2C6F4D404088}" type="presParOf" srcId="{34BFACFD-FA7B-4D5C-8F7A-49A3287BA77D}" destId="{104364E7-AFBF-4827-8194-226B9782B6FA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0197A-2D04-4542-8643-CF73133CC4F6}" type="doc">
      <dgm:prSet loTypeId="urn:microsoft.com/office/officeart/2005/8/layout/pList2#1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265624-B078-47C8-8475-D036829FA07E}">
      <dgm:prSet custT="1"/>
      <dgm:spPr/>
      <dgm:t>
        <a:bodyPr/>
        <a:lstStyle/>
        <a:p>
          <a:r>
            <a:rPr lang="ro-RO" sz="2000" b="1" dirty="0" smtClean="0">
              <a:solidFill>
                <a:schemeClr val="tx1"/>
              </a:solidFill>
            </a:rPr>
            <a:t>Naşterea </a:t>
          </a:r>
          <a:r>
            <a:rPr lang="ro-RO" sz="2000" b="1" dirty="0">
              <a:solidFill>
                <a:schemeClr val="tx1"/>
              </a:solidFill>
            </a:rPr>
            <a:t>din nou care, prin învierea lui Hristos, ne asigură o </a:t>
          </a:r>
          <a:r>
            <a:rPr lang="es-ES" sz="2000" b="1" dirty="0" smtClean="0">
              <a:solidFill>
                <a:schemeClr val="tx1"/>
              </a:solidFill>
            </a:rPr>
            <a:t>“</a:t>
          </a:r>
          <a:r>
            <a:rPr lang="ro-RO" sz="2000" b="1" dirty="0" smtClean="0">
              <a:solidFill>
                <a:schemeClr val="tx1"/>
              </a:solidFill>
            </a:rPr>
            <a:t>moştenire </a:t>
          </a:r>
          <a:r>
            <a:rPr lang="ro-RO" sz="2000" b="1" dirty="0">
              <a:solidFill>
                <a:schemeClr val="tx1"/>
              </a:solidFill>
            </a:rPr>
            <a:t>nestricăcioasă</a:t>
          </a:r>
          <a:r>
            <a:rPr lang="es-ES" sz="2000" b="1" dirty="0">
              <a:solidFill>
                <a:schemeClr val="tx1"/>
              </a:solidFill>
            </a:rPr>
            <a:t>” </a:t>
          </a:r>
          <a:r>
            <a:rPr lang="ro-RO" sz="2000" b="1" dirty="0">
              <a:solidFill>
                <a:schemeClr val="tx1"/>
              </a:solidFill>
            </a:rPr>
            <a:t>care ne va fi dată la a doua venire </a:t>
          </a:r>
          <a:r>
            <a:rPr lang="es-ES" sz="2000" b="1" dirty="0">
              <a:solidFill>
                <a:schemeClr val="tx1"/>
              </a:solidFill>
            </a:rPr>
            <a:t>(v. 3-5).</a:t>
          </a:r>
        </a:p>
      </dgm:t>
    </dgm:pt>
    <dgm:pt modelId="{2A4B35DE-D6E5-4F8A-9B89-16FD57FC8C06}" type="parTrans" cxnId="{D187B490-9153-4F6E-8000-C892CDD348D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F4C39EA-9FC9-4E2B-81A2-ECD93F997BC1}" type="sibTrans" cxnId="{D187B490-9153-4F6E-8000-C892CDD348D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0F12766-F2C8-4956-B5F9-6EEE40D67632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Bucuria </a:t>
          </a:r>
          <a:r>
            <a:rPr lang="ro-RO" sz="2000" b="1" dirty="0" smtClean="0">
              <a:solidFill>
                <a:schemeClr val="tx1"/>
              </a:solidFill>
            </a:rPr>
            <a:t>creştinului </a:t>
          </a:r>
          <a:r>
            <a:rPr lang="ro-RO" sz="2000" b="1" dirty="0">
              <a:solidFill>
                <a:schemeClr val="tx1"/>
              </a:solidFill>
            </a:rPr>
            <a:t>în </a:t>
          </a:r>
          <a:r>
            <a:rPr lang="ro-RO" sz="2000" b="1" dirty="0" smtClean="0">
              <a:solidFill>
                <a:schemeClr val="tx1"/>
              </a:solidFill>
            </a:rPr>
            <a:t>suferinţă</a:t>
          </a:r>
          <a:r>
            <a:rPr lang="es-ES" sz="2000" b="1" dirty="0">
              <a:solidFill>
                <a:schemeClr val="tx1"/>
              </a:solidFill>
            </a:rPr>
            <a:t>. </a:t>
          </a:r>
          <a:r>
            <a:rPr lang="ro-RO" sz="2000" b="1" dirty="0">
              <a:solidFill>
                <a:schemeClr val="tx1"/>
              </a:solidFill>
            </a:rPr>
            <a:t>Această </a:t>
          </a:r>
          <a:r>
            <a:rPr lang="ro-RO" sz="2000" b="1" dirty="0" smtClean="0">
              <a:solidFill>
                <a:schemeClr val="tx1"/>
              </a:solidFill>
            </a:rPr>
            <a:t>suferinţă </a:t>
          </a:r>
          <a:r>
            <a:rPr lang="es-ES" sz="2000" b="1" dirty="0" smtClean="0">
              <a:solidFill>
                <a:schemeClr val="tx1"/>
              </a:solidFill>
            </a:rPr>
            <a:t>–</a:t>
          </a:r>
          <a:r>
            <a:rPr lang="ro-RO" sz="2000" b="1" dirty="0" smtClean="0">
              <a:solidFill>
                <a:schemeClr val="tx1"/>
              </a:solidFill>
            </a:rPr>
            <a:t> rodul </a:t>
          </a:r>
          <a:r>
            <a:rPr lang="ro-RO" sz="2000" b="1" dirty="0">
              <a:solidFill>
                <a:schemeClr val="tx1"/>
              </a:solidFill>
            </a:rPr>
            <a:t>conflictului dintre bine </a:t>
          </a:r>
          <a:r>
            <a:rPr lang="ro-RO" sz="2000" b="1" dirty="0" smtClean="0">
              <a:solidFill>
                <a:schemeClr val="tx1"/>
              </a:solidFill>
            </a:rPr>
            <a:t>şi rău </a:t>
          </a:r>
          <a:r>
            <a:rPr lang="es-ES" sz="2000" b="1" dirty="0" smtClean="0">
              <a:solidFill>
                <a:schemeClr val="tx1"/>
              </a:solidFill>
            </a:rPr>
            <a:t>– </a:t>
          </a:r>
          <a:r>
            <a:rPr lang="ro-RO" sz="2000" b="1" dirty="0">
              <a:solidFill>
                <a:schemeClr val="tx1"/>
              </a:solidFill>
            </a:rPr>
            <a:t>pune la încercare </a:t>
          </a:r>
          <a:r>
            <a:rPr lang="ro-RO" sz="2000" b="1" dirty="0" smtClean="0">
              <a:solidFill>
                <a:schemeClr val="tx1"/>
              </a:solidFill>
            </a:rPr>
            <a:t>credinţa </a:t>
          </a:r>
          <a:r>
            <a:rPr lang="ro-RO" sz="2000" b="1" dirty="0">
              <a:solidFill>
                <a:schemeClr val="tx1"/>
              </a:solidFill>
            </a:rPr>
            <a:t>noastră</a:t>
          </a:r>
          <a:r>
            <a:rPr lang="es-ES" sz="2000" b="1" dirty="0">
              <a:solidFill>
                <a:schemeClr val="tx1"/>
              </a:solidFill>
            </a:rPr>
            <a:t>, </a:t>
          </a:r>
          <a:r>
            <a:rPr lang="ro-RO" sz="2000" b="1" dirty="0">
              <a:solidFill>
                <a:schemeClr val="tx1"/>
              </a:solidFill>
            </a:rPr>
            <a:t>purificându-ne asemenea aurului </a:t>
          </a:r>
          <a:r>
            <a:rPr lang="es-ES" sz="2000" b="1" dirty="0">
              <a:solidFill>
                <a:schemeClr val="tx1"/>
              </a:solidFill>
            </a:rPr>
            <a:t>(v. 6-9).</a:t>
          </a:r>
        </a:p>
      </dgm:t>
    </dgm:pt>
    <dgm:pt modelId="{CA47A800-1197-4E18-A140-82291AB32BF1}" type="parTrans" cxnId="{9A716F98-35AA-4384-9591-50A89970C440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73C53C9-D934-40CD-8430-E77DC9ACFA99}" type="sibTrans" cxnId="{9A716F98-35AA-4384-9591-50A89970C440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1E3382F-DB78-44DF-BB06-CBB300CCA5E6}">
      <dgm:prSet custT="1"/>
      <dgm:spPr/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Privilegiul de a trăi Evanghelia care a fost vestită de </a:t>
          </a:r>
          <a:r>
            <a:rPr lang="ro-RO" sz="2000" b="1" dirty="0" smtClean="0">
              <a:solidFill>
                <a:schemeClr val="tx1"/>
              </a:solidFill>
            </a:rPr>
            <a:t>profeţi şi </a:t>
          </a:r>
          <a:r>
            <a:rPr lang="ro-RO" sz="2000" b="1" dirty="0">
              <a:solidFill>
                <a:schemeClr val="tx1"/>
              </a:solidFill>
            </a:rPr>
            <a:t>a cărei lucrare </a:t>
          </a:r>
          <a:r>
            <a:rPr lang="es-ES" sz="2000" b="1" dirty="0">
              <a:solidFill>
                <a:schemeClr val="tx1"/>
              </a:solidFill>
            </a:rPr>
            <a:t>“</a:t>
          </a:r>
          <a:r>
            <a:rPr lang="ro-RO" sz="2000" b="1" dirty="0">
              <a:solidFill>
                <a:schemeClr val="tx1"/>
              </a:solidFill>
            </a:rPr>
            <a:t>chiar îngerii doresc să privească</a:t>
          </a:r>
          <a:r>
            <a:rPr lang="es-ES" sz="2000" b="1" dirty="0">
              <a:solidFill>
                <a:schemeClr val="tx1"/>
              </a:solidFill>
            </a:rPr>
            <a:t>”</a:t>
          </a:r>
          <a:br>
            <a:rPr lang="es-ES" sz="2000" b="1" dirty="0">
              <a:solidFill>
                <a:schemeClr val="tx1"/>
              </a:solidFill>
            </a:rPr>
          </a:br>
          <a:r>
            <a:rPr lang="es-ES" sz="2000" b="1" dirty="0">
              <a:solidFill>
                <a:schemeClr val="tx1"/>
              </a:solidFill>
            </a:rPr>
            <a:t>(v. 10-12).</a:t>
          </a:r>
        </a:p>
      </dgm:t>
    </dgm:pt>
    <dgm:pt modelId="{9A482659-4D21-479B-8514-2EA5A0943124}" type="parTrans" cxnId="{D71408AC-8B3F-4428-A37E-AF6EDC008D6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49D5B4B5-A9CA-4F32-9965-7F0C159B5751}" type="sibTrans" cxnId="{D71408AC-8B3F-4428-A37E-AF6EDC008D6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6AFA8A6-FE7D-4185-B19D-D641ACAFE682}" type="pres">
      <dgm:prSet presAssocID="{C770197A-2D04-4542-8643-CF73133CC4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71D5F15-92A8-4DAB-9DA8-8EF1641E134D}" type="pres">
      <dgm:prSet presAssocID="{C770197A-2D04-4542-8643-CF73133CC4F6}" presName="bkgdShp" presStyleLbl="alignAccFollowNode1" presStyleIdx="0" presStyleCnt="1" custScaleY="87702"/>
      <dgm:spPr/>
    </dgm:pt>
    <dgm:pt modelId="{F343A757-A468-449A-867F-6D2508269E82}" type="pres">
      <dgm:prSet presAssocID="{C770197A-2D04-4542-8643-CF73133CC4F6}" presName="linComp" presStyleCnt="0"/>
      <dgm:spPr/>
    </dgm:pt>
    <dgm:pt modelId="{526ACFE4-6019-4CB2-A8DB-C1213158A30C}" type="pres">
      <dgm:prSet presAssocID="{BB265624-B078-47C8-8475-D036829FA07E}" presName="compNode" presStyleCnt="0"/>
      <dgm:spPr/>
    </dgm:pt>
    <dgm:pt modelId="{B5A1EE78-1699-45EF-96D6-8333CC8F2C3D}" type="pres">
      <dgm:prSet presAssocID="{BB265624-B078-47C8-8475-D036829FA07E}" presName="node" presStyleLbl="node1" presStyleIdx="0" presStyleCnt="3" custScaleX="130704" custScaleY="10876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78D5AA7-59D0-483F-9393-B672C7961F19}" type="pres">
      <dgm:prSet presAssocID="{BB265624-B078-47C8-8475-D036829FA07E}" presName="invisiNode" presStyleLbl="node1" presStyleIdx="0" presStyleCnt="3"/>
      <dgm:spPr/>
    </dgm:pt>
    <dgm:pt modelId="{A78818C7-DD40-42E4-9C76-9BEACEB5C484}" type="pres">
      <dgm:prSet presAssocID="{BB265624-B078-47C8-8475-D036829FA07E}" presName="imagNode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74E39B-A088-49BA-BB42-85FC5A319289}" type="pres">
      <dgm:prSet presAssocID="{EF4C39EA-9FC9-4E2B-81A2-ECD93F997BC1}" presName="sibTrans" presStyleLbl="sibTrans2D1" presStyleIdx="0" presStyleCnt="0"/>
      <dgm:spPr/>
      <dgm:t>
        <a:bodyPr/>
        <a:lstStyle/>
        <a:p>
          <a:endParaRPr lang="ro-RO"/>
        </a:p>
      </dgm:t>
    </dgm:pt>
    <dgm:pt modelId="{815A1219-62CE-4A37-A3FE-DE57D792E407}" type="pres">
      <dgm:prSet presAssocID="{10F12766-F2C8-4956-B5F9-6EEE40D67632}" presName="compNode" presStyleCnt="0"/>
      <dgm:spPr/>
    </dgm:pt>
    <dgm:pt modelId="{E2B2F476-F456-4FDA-BFA6-F96BA4EE481D}" type="pres">
      <dgm:prSet presAssocID="{10F12766-F2C8-4956-B5F9-6EEE40D67632}" presName="node" presStyleLbl="node1" presStyleIdx="1" presStyleCnt="3" custScaleX="130548" custScaleY="10876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B312E35-E652-47E2-AB0E-D530FAE4E9B5}" type="pres">
      <dgm:prSet presAssocID="{10F12766-F2C8-4956-B5F9-6EEE40D67632}" presName="invisiNode" presStyleLbl="node1" presStyleIdx="1" presStyleCnt="3"/>
      <dgm:spPr/>
    </dgm:pt>
    <dgm:pt modelId="{826D0090-40A1-46D3-9F28-2F38E0A80EE7}" type="pres">
      <dgm:prSet presAssocID="{10F12766-F2C8-4956-B5F9-6EEE40D67632}" presName="imagNode" presStyleLbl="fgImgPlace1" presStyleIdx="1" presStyleCnt="3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0CD5A8C-E152-4582-A507-B89CDABFC25D}" type="pres">
      <dgm:prSet presAssocID="{B73C53C9-D934-40CD-8430-E77DC9ACFA99}" presName="sibTrans" presStyleLbl="sibTrans2D1" presStyleIdx="0" presStyleCnt="0"/>
      <dgm:spPr/>
      <dgm:t>
        <a:bodyPr/>
        <a:lstStyle/>
        <a:p>
          <a:endParaRPr lang="ro-RO"/>
        </a:p>
      </dgm:t>
    </dgm:pt>
    <dgm:pt modelId="{45636CFB-3BDD-4525-9D78-BAD695ED91FE}" type="pres">
      <dgm:prSet presAssocID="{D1E3382F-DB78-44DF-BB06-CBB300CCA5E6}" presName="compNode" presStyleCnt="0"/>
      <dgm:spPr/>
    </dgm:pt>
    <dgm:pt modelId="{BBFEFCA3-903C-4BF2-99F2-CD57680F2569}" type="pres">
      <dgm:prSet presAssocID="{D1E3382F-DB78-44DF-BB06-CBB300CCA5E6}" presName="node" presStyleLbl="node1" presStyleIdx="2" presStyleCnt="3" custScaleX="103664" custScaleY="10876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7F8D59C-F8E0-4186-8045-0A2531682F88}" type="pres">
      <dgm:prSet presAssocID="{D1E3382F-DB78-44DF-BB06-CBB300CCA5E6}" presName="invisiNode" presStyleLbl="node1" presStyleIdx="2" presStyleCnt="3"/>
      <dgm:spPr/>
    </dgm:pt>
    <dgm:pt modelId="{38A7E59C-8680-449A-858B-AF212C04C7E5}" type="pres">
      <dgm:prSet presAssocID="{D1E3382F-DB78-44DF-BB06-CBB300CCA5E6}" presName="imagNode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A1303438-22DB-4932-BB5D-A47A6C6FDA87}" type="presOf" srcId="{10F12766-F2C8-4956-B5F9-6EEE40D67632}" destId="{E2B2F476-F456-4FDA-BFA6-F96BA4EE481D}" srcOrd="0" destOrd="0" presId="urn:microsoft.com/office/officeart/2005/8/layout/pList2#1"/>
    <dgm:cxn modelId="{9A716F98-35AA-4384-9591-50A89970C440}" srcId="{C770197A-2D04-4542-8643-CF73133CC4F6}" destId="{10F12766-F2C8-4956-B5F9-6EEE40D67632}" srcOrd="1" destOrd="0" parTransId="{CA47A800-1197-4E18-A140-82291AB32BF1}" sibTransId="{B73C53C9-D934-40CD-8430-E77DC9ACFA99}"/>
    <dgm:cxn modelId="{7234EF41-3BAF-4ED8-8CC2-D2C3CE1C32B5}" type="presOf" srcId="{BB265624-B078-47C8-8475-D036829FA07E}" destId="{B5A1EE78-1699-45EF-96D6-8333CC8F2C3D}" srcOrd="0" destOrd="0" presId="urn:microsoft.com/office/officeart/2005/8/layout/pList2#1"/>
    <dgm:cxn modelId="{B9B81EE8-521B-4EB5-A8C8-B406D855AC0A}" type="presOf" srcId="{B73C53C9-D934-40CD-8430-E77DC9ACFA99}" destId="{80CD5A8C-E152-4582-A507-B89CDABFC25D}" srcOrd="0" destOrd="0" presId="urn:microsoft.com/office/officeart/2005/8/layout/pList2#1"/>
    <dgm:cxn modelId="{7B2A64BF-B02D-41BB-88BE-CA176C149880}" type="presOf" srcId="{EF4C39EA-9FC9-4E2B-81A2-ECD93F997BC1}" destId="{C174E39B-A088-49BA-BB42-85FC5A319289}" srcOrd="0" destOrd="0" presId="urn:microsoft.com/office/officeart/2005/8/layout/pList2#1"/>
    <dgm:cxn modelId="{D71408AC-8B3F-4428-A37E-AF6EDC008D66}" srcId="{C770197A-2D04-4542-8643-CF73133CC4F6}" destId="{D1E3382F-DB78-44DF-BB06-CBB300CCA5E6}" srcOrd="2" destOrd="0" parTransId="{9A482659-4D21-479B-8514-2EA5A0943124}" sibTransId="{49D5B4B5-A9CA-4F32-9965-7F0C159B5751}"/>
    <dgm:cxn modelId="{D187B490-9153-4F6E-8000-C892CDD348D5}" srcId="{C770197A-2D04-4542-8643-CF73133CC4F6}" destId="{BB265624-B078-47C8-8475-D036829FA07E}" srcOrd="0" destOrd="0" parTransId="{2A4B35DE-D6E5-4F8A-9B89-16FD57FC8C06}" sibTransId="{EF4C39EA-9FC9-4E2B-81A2-ECD93F997BC1}"/>
    <dgm:cxn modelId="{C3BF6E16-C2A9-4DEA-8B94-FCB91B99053D}" type="presOf" srcId="{D1E3382F-DB78-44DF-BB06-CBB300CCA5E6}" destId="{BBFEFCA3-903C-4BF2-99F2-CD57680F2569}" srcOrd="0" destOrd="0" presId="urn:microsoft.com/office/officeart/2005/8/layout/pList2#1"/>
    <dgm:cxn modelId="{DFEFD69B-7464-4C48-823E-2478AA25F2C6}" type="presOf" srcId="{C770197A-2D04-4542-8643-CF73133CC4F6}" destId="{96AFA8A6-FE7D-4185-B19D-D641ACAFE682}" srcOrd="0" destOrd="0" presId="urn:microsoft.com/office/officeart/2005/8/layout/pList2#1"/>
    <dgm:cxn modelId="{5996284D-271A-4237-8EFD-067297A7A2FB}" type="presParOf" srcId="{96AFA8A6-FE7D-4185-B19D-D641ACAFE682}" destId="{F71D5F15-92A8-4DAB-9DA8-8EF1641E134D}" srcOrd="0" destOrd="0" presId="urn:microsoft.com/office/officeart/2005/8/layout/pList2#1"/>
    <dgm:cxn modelId="{1E4163E4-19CA-465E-BCB9-76296572B004}" type="presParOf" srcId="{96AFA8A6-FE7D-4185-B19D-D641ACAFE682}" destId="{F343A757-A468-449A-867F-6D2508269E82}" srcOrd="1" destOrd="0" presId="urn:microsoft.com/office/officeart/2005/8/layout/pList2#1"/>
    <dgm:cxn modelId="{C0F5D957-F118-4CB5-83BE-5D84EF6BB53C}" type="presParOf" srcId="{F343A757-A468-449A-867F-6D2508269E82}" destId="{526ACFE4-6019-4CB2-A8DB-C1213158A30C}" srcOrd="0" destOrd="0" presId="urn:microsoft.com/office/officeart/2005/8/layout/pList2#1"/>
    <dgm:cxn modelId="{942FB8D8-9927-45F4-BD2E-052CB5A1C475}" type="presParOf" srcId="{526ACFE4-6019-4CB2-A8DB-C1213158A30C}" destId="{B5A1EE78-1699-45EF-96D6-8333CC8F2C3D}" srcOrd="0" destOrd="0" presId="urn:microsoft.com/office/officeart/2005/8/layout/pList2#1"/>
    <dgm:cxn modelId="{42EB73B5-07A8-4714-9FD2-04EBCD683509}" type="presParOf" srcId="{526ACFE4-6019-4CB2-A8DB-C1213158A30C}" destId="{078D5AA7-59D0-483F-9393-B672C7961F19}" srcOrd="1" destOrd="0" presId="urn:microsoft.com/office/officeart/2005/8/layout/pList2#1"/>
    <dgm:cxn modelId="{E57D10B2-8735-4E61-B4BD-98E78F5F2542}" type="presParOf" srcId="{526ACFE4-6019-4CB2-A8DB-C1213158A30C}" destId="{A78818C7-DD40-42E4-9C76-9BEACEB5C484}" srcOrd="2" destOrd="0" presId="urn:microsoft.com/office/officeart/2005/8/layout/pList2#1"/>
    <dgm:cxn modelId="{D1C5729C-F2FC-4E55-8B4A-FE48EC011E75}" type="presParOf" srcId="{F343A757-A468-449A-867F-6D2508269E82}" destId="{C174E39B-A088-49BA-BB42-85FC5A319289}" srcOrd="1" destOrd="0" presId="urn:microsoft.com/office/officeart/2005/8/layout/pList2#1"/>
    <dgm:cxn modelId="{003D5DB5-880F-4685-AA28-54928AAA4398}" type="presParOf" srcId="{F343A757-A468-449A-867F-6D2508269E82}" destId="{815A1219-62CE-4A37-A3FE-DE57D792E407}" srcOrd="2" destOrd="0" presId="urn:microsoft.com/office/officeart/2005/8/layout/pList2#1"/>
    <dgm:cxn modelId="{F3211B6B-6A84-4134-A16B-E24ADA4D35B4}" type="presParOf" srcId="{815A1219-62CE-4A37-A3FE-DE57D792E407}" destId="{E2B2F476-F456-4FDA-BFA6-F96BA4EE481D}" srcOrd="0" destOrd="0" presId="urn:microsoft.com/office/officeart/2005/8/layout/pList2#1"/>
    <dgm:cxn modelId="{93C83B21-DC6E-42FF-AF46-B6B57407D8C8}" type="presParOf" srcId="{815A1219-62CE-4A37-A3FE-DE57D792E407}" destId="{BB312E35-E652-47E2-AB0E-D530FAE4E9B5}" srcOrd="1" destOrd="0" presId="urn:microsoft.com/office/officeart/2005/8/layout/pList2#1"/>
    <dgm:cxn modelId="{8924858C-2CC9-41DC-8AEB-31CA041F647C}" type="presParOf" srcId="{815A1219-62CE-4A37-A3FE-DE57D792E407}" destId="{826D0090-40A1-46D3-9F28-2F38E0A80EE7}" srcOrd="2" destOrd="0" presId="urn:microsoft.com/office/officeart/2005/8/layout/pList2#1"/>
    <dgm:cxn modelId="{C218A265-D002-4AC9-A4E7-6BC73AF5FD96}" type="presParOf" srcId="{F343A757-A468-449A-867F-6D2508269E82}" destId="{80CD5A8C-E152-4582-A507-B89CDABFC25D}" srcOrd="3" destOrd="0" presId="urn:microsoft.com/office/officeart/2005/8/layout/pList2#1"/>
    <dgm:cxn modelId="{46D4CEB2-288A-45F1-A977-3F34FE16196F}" type="presParOf" srcId="{F343A757-A468-449A-867F-6D2508269E82}" destId="{45636CFB-3BDD-4525-9D78-BAD695ED91FE}" srcOrd="4" destOrd="0" presId="urn:microsoft.com/office/officeart/2005/8/layout/pList2#1"/>
    <dgm:cxn modelId="{3E9A6194-0EA4-4377-9319-3A51213B34BF}" type="presParOf" srcId="{45636CFB-3BDD-4525-9D78-BAD695ED91FE}" destId="{BBFEFCA3-903C-4BF2-99F2-CD57680F2569}" srcOrd="0" destOrd="0" presId="urn:microsoft.com/office/officeart/2005/8/layout/pList2#1"/>
    <dgm:cxn modelId="{705FC129-CA27-47DC-A78C-14C6F8343624}" type="presParOf" srcId="{45636CFB-3BDD-4525-9D78-BAD695ED91FE}" destId="{F7F8D59C-F8E0-4186-8045-0A2531682F88}" srcOrd="1" destOrd="0" presId="urn:microsoft.com/office/officeart/2005/8/layout/pList2#1"/>
    <dgm:cxn modelId="{9C270203-9736-4A84-8CC7-4D563A675629}" type="presParOf" srcId="{45636CFB-3BDD-4525-9D78-BAD695ED91FE}" destId="{38A7E59C-8680-449A-858B-AF212C04C7E5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8909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26324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11209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17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2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221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88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303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183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38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92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91507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4559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7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02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5844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149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28449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51486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7109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5730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5791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F03E-D037-4212-9C77-F7ED3C772E7C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859D-1238-4246-90A9-C910B51F93A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499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768C65-F766-4686-9176-6EE69D3202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04/04/2017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39AB31C-DD53-4361-9A7E-C1B7F049AAB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47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56758" y="276045"/>
            <a:ext cx="49601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dirty="0" smtClean="0">
                <a:ln w="6600">
                  <a:solidFill>
                    <a:srgbClr val="69451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99941"/>
                  </a:outerShdw>
                </a:effectLst>
              </a:rPr>
              <a:t>MOŞTENIREA </a:t>
            </a:r>
            <a:r>
              <a:rPr lang="ro-RO" sz="5400" b="1" dirty="0">
                <a:ln w="6600">
                  <a:solidFill>
                    <a:srgbClr val="69451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99941"/>
                  </a:outerShdw>
                </a:effectLst>
              </a:rPr>
              <a:t>CELOR </a:t>
            </a:r>
            <a:r>
              <a:rPr lang="ro-RO" sz="5400" b="1" dirty="0" smtClean="0">
                <a:ln w="6600">
                  <a:solidFill>
                    <a:srgbClr val="69451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99941"/>
                  </a:outerShdw>
                </a:effectLst>
              </a:rPr>
              <a:t>CREDINCIOŞI</a:t>
            </a:r>
            <a:endParaRPr lang="ro-RO" sz="5400" b="1" dirty="0">
              <a:ln w="6600">
                <a:solidFill>
                  <a:srgbClr val="69451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D99941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80527" y="6478437"/>
            <a:ext cx="30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Studiul 2 pentru 8 aprilie 2017</a:t>
            </a:r>
            <a:endParaRPr lang="ro-RO" b="1"/>
          </a:p>
        </p:txBody>
      </p:sp>
    </p:spTree>
    <p:extLst>
      <p:ext uri="{BB962C8B-B14F-4D97-AF65-F5344CB8AC3E}">
        <p14:creationId xmlns="" xmlns:p14="http://schemas.microsoft.com/office/powerpoint/2010/main" val="278981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-69008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spc="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DRAGOSTEA </a:t>
            </a:r>
            <a:r>
              <a:rPr lang="ro-RO" sz="4800" spc="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FRĂȚEASCĂ</a:t>
            </a:r>
            <a:endParaRPr lang="ro-RO" sz="4800" spc="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" y="1061373"/>
            <a:ext cx="1646092" cy="369332"/>
          </a:xfrm>
          <a:prstGeom prst="rect">
            <a:avLst/>
          </a:prstGeom>
          <a:solidFill>
            <a:srgbClr val="FFBDBD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smtClean="0"/>
              <a:t>1 Petru 1:22-25</a:t>
            </a:r>
            <a:endParaRPr lang="ro-RO" b="1"/>
          </a:p>
        </p:txBody>
      </p:sp>
      <p:sp>
        <p:nvSpPr>
          <p:cNvPr id="4" name="Rectángulo 3"/>
          <p:cNvSpPr/>
          <p:nvPr/>
        </p:nvSpPr>
        <p:spPr>
          <a:xfrm>
            <a:off x="2323375" y="750793"/>
            <a:ext cx="6469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“Deci, ca unii cari, prin ascultarea de adevăr, v-aţi curăţit sufletele prin Duhul, ca să aveţi o dragoste de fraţi neprefăcută, iubiţi-vă cu căldură unii pe alţii, din toată inima”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(1 </a:t>
            </a:r>
            <a:r>
              <a:rPr lang="ro-RO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Petru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1:22)</a:t>
            </a:r>
            <a:endParaRPr lang="ro-RO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80924" y="1956166"/>
            <a:ext cx="4323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Consecinţa </a:t>
            </a:r>
            <a:r>
              <a:rPr lang="ro-RO" sz="2000" b="1" dirty="0"/>
              <a:t>unei </a:t>
            </a:r>
            <a:r>
              <a:rPr lang="ro-RO" sz="2000" b="1" dirty="0" smtClean="0"/>
              <a:t>vieţi </a:t>
            </a:r>
            <a:r>
              <a:rPr lang="ro-RO" sz="2000" b="1" dirty="0"/>
              <a:t>sfinte este dragostea dintre </a:t>
            </a:r>
            <a:r>
              <a:rPr lang="ro-RO" sz="2000" b="1" dirty="0" smtClean="0"/>
              <a:t>credincioşi. Această </a:t>
            </a:r>
            <a:r>
              <a:rPr lang="ro-RO" sz="2000" b="1" dirty="0"/>
              <a:t>dragoste se manifestă la două </a:t>
            </a:r>
            <a:r>
              <a:rPr lang="ro-RO" sz="2000" b="1" dirty="0" smtClean="0"/>
              <a:t>nivele:</a:t>
            </a:r>
            <a:endParaRPr lang="ro-RO" sz="2000" b="1" dirty="0"/>
          </a:p>
        </p:txBody>
      </p:sp>
      <p:sp>
        <p:nvSpPr>
          <p:cNvPr id="41" name="Forma libre: forma 40"/>
          <p:cNvSpPr/>
          <p:nvPr/>
        </p:nvSpPr>
        <p:spPr>
          <a:xfrm>
            <a:off x="4835568" y="3072963"/>
            <a:ext cx="4264011" cy="623610"/>
          </a:xfrm>
          <a:custGeom>
            <a:avLst/>
            <a:gdLst>
              <a:gd name="connsiteX0" fmla="*/ 0 w 4264011"/>
              <a:gd name="connsiteY0" fmla="*/ 103937 h 623610"/>
              <a:gd name="connsiteX1" fmla="*/ 103937 w 4264011"/>
              <a:gd name="connsiteY1" fmla="*/ 0 h 623610"/>
              <a:gd name="connsiteX2" fmla="*/ 4160074 w 4264011"/>
              <a:gd name="connsiteY2" fmla="*/ 0 h 623610"/>
              <a:gd name="connsiteX3" fmla="*/ 4264011 w 4264011"/>
              <a:gd name="connsiteY3" fmla="*/ 103937 h 623610"/>
              <a:gd name="connsiteX4" fmla="*/ 4264011 w 4264011"/>
              <a:gd name="connsiteY4" fmla="*/ 519673 h 623610"/>
              <a:gd name="connsiteX5" fmla="*/ 4160074 w 4264011"/>
              <a:gd name="connsiteY5" fmla="*/ 623610 h 623610"/>
              <a:gd name="connsiteX6" fmla="*/ 103937 w 4264011"/>
              <a:gd name="connsiteY6" fmla="*/ 623610 h 623610"/>
              <a:gd name="connsiteX7" fmla="*/ 0 w 4264011"/>
              <a:gd name="connsiteY7" fmla="*/ 519673 h 623610"/>
              <a:gd name="connsiteX8" fmla="*/ 0 w 4264011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4011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4160074" y="0"/>
                </a:lnTo>
                <a:cubicBezTo>
                  <a:pt x="4217477" y="0"/>
                  <a:pt x="4264011" y="46534"/>
                  <a:pt x="4264011" y="103937"/>
                </a:cubicBezTo>
                <a:lnTo>
                  <a:pt x="4264011" y="519673"/>
                </a:lnTo>
                <a:cubicBezTo>
                  <a:pt x="4264011" y="577076"/>
                  <a:pt x="4217477" y="623610"/>
                  <a:pt x="4160074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gradFill rotWithShape="0">
            <a:gsLst>
              <a:gs pos="0">
                <a:srgbClr val="FF5B5B"/>
              </a:gs>
              <a:gs pos="50000">
                <a:srgbClr val="FF3737"/>
              </a:gs>
              <a:gs pos="100000">
                <a:srgbClr val="D6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600" b="1" kern="1200" dirty="0"/>
              <a:t>Dragoste </a:t>
            </a:r>
            <a:r>
              <a:rPr lang="ro-RO" sz="2600" b="1" kern="1200" dirty="0" smtClean="0"/>
              <a:t>frăţească (</a:t>
            </a:r>
            <a:r>
              <a:rPr lang="ro-RO" sz="2600" b="1" i="1" kern="1200" dirty="0" err="1" smtClean="0"/>
              <a:t>filia</a:t>
            </a:r>
            <a:r>
              <a:rPr lang="ro-RO" sz="2600" b="1" kern="1200" dirty="0" smtClean="0"/>
              <a:t>).</a:t>
            </a:r>
            <a:endParaRPr lang="ro-RO" sz="2600" kern="1200" dirty="0"/>
          </a:p>
        </p:txBody>
      </p:sp>
      <p:sp>
        <p:nvSpPr>
          <p:cNvPr id="42" name="Forma libre: forma 41"/>
          <p:cNvSpPr/>
          <p:nvPr/>
        </p:nvSpPr>
        <p:spPr>
          <a:xfrm>
            <a:off x="4835568" y="3696573"/>
            <a:ext cx="4264011" cy="632385"/>
          </a:xfrm>
          <a:custGeom>
            <a:avLst/>
            <a:gdLst>
              <a:gd name="connsiteX0" fmla="*/ 0 w 4264011"/>
              <a:gd name="connsiteY0" fmla="*/ 0 h 632385"/>
              <a:gd name="connsiteX1" fmla="*/ 4264011 w 4264011"/>
              <a:gd name="connsiteY1" fmla="*/ 0 h 632385"/>
              <a:gd name="connsiteX2" fmla="*/ 4264011 w 4264011"/>
              <a:gd name="connsiteY2" fmla="*/ 632385 h 632385"/>
              <a:gd name="connsiteX3" fmla="*/ 0 w 4264011"/>
              <a:gd name="connsiteY3" fmla="*/ 632385 h 632385"/>
              <a:gd name="connsiteX4" fmla="*/ 0 w 4264011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011" h="632385">
                <a:moveTo>
                  <a:pt x="0" y="0"/>
                </a:moveTo>
                <a:lnTo>
                  <a:pt x="4264011" y="0"/>
                </a:lnTo>
                <a:lnTo>
                  <a:pt x="4264011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  <a:solidFill>
            <a:srgbClr val="FFBDBD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6000" tIns="33020" rIns="184912" bIns="3302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o-RO" sz="2000" b="1" kern="1200" dirty="0"/>
              <a:t>Ca fii ai lui Dumnezeu, formăm o familie de </a:t>
            </a:r>
            <a:r>
              <a:rPr lang="ro-RO" sz="2000" b="1" kern="1200" dirty="0" smtClean="0"/>
              <a:t>fraţi şi surori.</a:t>
            </a:r>
            <a:endParaRPr lang="ro-RO" sz="2000" kern="1200" dirty="0"/>
          </a:p>
        </p:txBody>
      </p:sp>
      <p:sp>
        <p:nvSpPr>
          <p:cNvPr id="43" name="Forma libre: forma 42"/>
          <p:cNvSpPr/>
          <p:nvPr/>
        </p:nvSpPr>
        <p:spPr>
          <a:xfrm>
            <a:off x="4835568" y="4328958"/>
            <a:ext cx="4264011" cy="623610"/>
          </a:xfrm>
          <a:custGeom>
            <a:avLst/>
            <a:gdLst>
              <a:gd name="connsiteX0" fmla="*/ 0 w 4264011"/>
              <a:gd name="connsiteY0" fmla="*/ 103937 h 623610"/>
              <a:gd name="connsiteX1" fmla="*/ 103937 w 4264011"/>
              <a:gd name="connsiteY1" fmla="*/ 0 h 623610"/>
              <a:gd name="connsiteX2" fmla="*/ 4160074 w 4264011"/>
              <a:gd name="connsiteY2" fmla="*/ 0 h 623610"/>
              <a:gd name="connsiteX3" fmla="*/ 4264011 w 4264011"/>
              <a:gd name="connsiteY3" fmla="*/ 103937 h 623610"/>
              <a:gd name="connsiteX4" fmla="*/ 4264011 w 4264011"/>
              <a:gd name="connsiteY4" fmla="*/ 519673 h 623610"/>
              <a:gd name="connsiteX5" fmla="*/ 4160074 w 4264011"/>
              <a:gd name="connsiteY5" fmla="*/ 623610 h 623610"/>
              <a:gd name="connsiteX6" fmla="*/ 103937 w 4264011"/>
              <a:gd name="connsiteY6" fmla="*/ 623610 h 623610"/>
              <a:gd name="connsiteX7" fmla="*/ 0 w 4264011"/>
              <a:gd name="connsiteY7" fmla="*/ 519673 h 623610"/>
              <a:gd name="connsiteX8" fmla="*/ 0 w 4264011"/>
              <a:gd name="connsiteY8" fmla="*/ 103937 h 62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4011" h="623610">
                <a:moveTo>
                  <a:pt x="0" y="103937"/>
                </a:moveTo>
                <a:cubicBezTo>
                  <a:pt x="0" y="46534"/>
                  <a:pt x="46534" y="0"/>
                  <a:pt x="103937" y="0"/>
                </a:cubicBezTo>
                <a:lnTo>
                  <a:pt x="4160074" y="0"/>
                </a:lnTo>
                <a:cubicBezTo>
                  <a:pt x="4217477" y="0"/>
                  <a:pt x="4264011" y="46534"/>
                  <a:pt x="4264011" y="103937"/>
                </a:cubicBezTo>
                <a:lnTo>
                  <a:pt x="4264011" y="519673"/>
                </a:lnTo>
                <a:cubicBezTo>
                  <a:pt x="4264011" y="577076"/>
                  <a:pt x="4217477" y="623610"/>
                  <a:pt x="4160074" y="623610"/>
                </a:cubicBezTo>
                <a:lnTo>
                  <a:pt x="103937" y="623610"/>
                </a:lnTo>
                <a:cubicBezTo>
                  <a:pt x="46534" y="623610"/>
                  <a:pt x="0" y="577076"/>
                  <a:pt x="0" y="519673"/>
                </a:cubicBezTo>
                <a:lnTo>
                  <a:pt x="0" y="103937"/>
                </a:lnTo>
                <a:close/>
              </a:path>
            </a:pathLst>
          </a:custGeom>
          <a:gradFill rotWithShape="0">
            <a:gsLst>
              <a:gs pos="0">
                <a:srgbClr val="FF2121"/>
              </a:gs>
              <a:gs pos="50000">
                <a:srgbClr val="C00000"/>
              </a:gs>
              <a:gs pos="100000">
                <a:srgbClr val="920000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02" tIns="129502" rIns="129502" bIns="129502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2600" b="1" kern="1200"/>
              <a:t>Dragostea curată </a:t>
            </a:r>
            <a:r>
              <a:rPr lang="ro-RO" sz="2600" b="1" kern="1200" smtClean="0"/>
              <a:t>(</a:t>
            </a:r>
            <a:r>
              <a:rPr lang="ro-RO" sz="2600" b="1" i="1" kern="1200" smtClean="0"/>
              <a:t>agape</a:t>
            </a:r>
            <a:r>
              <a:rPr lang="ro-RO" sz="2600" b="1" kern="1200" smtClean="0"/>
              <a:t>).</a:t>
            </a:r>
            <a:endParaRPr lang="ro-RO" sz="2600" kern="1200"/>
          </a:p>
        </p:txBody>
      </p:sp>
      <p:sp>
        <p:nvSpPr>
          <p:cNvPr id="44" name="Forma libre: forma 43"/>
          <p:cNvSpPr/>
          <p:nvPr/>
        </p:nvSpPr>
        <p:spPr>
          <a:xfrm>
            <a:off x="4835568" y="4952568"/>
            <a:ext cx="4264011" cy="632385"/>
          </a:xfrm>
          <a:custGeom>
            <a:avLst/>
            <a:gdLst>
              <a:gd name="connsiteX0" fmla="*/ 0 w 4264011"/>
              <a:gd name="connsiteY0" fmla="*/ 0 h 632385"/>
              <a:gd name="connsiteX1" fmla="*/ 4264011 w 4264011"/>
              <a:gd name="connsiteY1" fmla="*/ 0 h 632385"/>
              <a:gd name="connsiteX2" fmla="*/ 4264011 w 4264011"/>
              <a:gd name="connsiteY2" fmla="*/ 632385 h 632385"/>
              <a:gd name="connsiteX3" fmla="*/ 0 w 4264011"/>
              <a:gd name="connsiteY3" fmla="*/ 632385 h 632385"/>
              <a:gd name="connsiteX4" fmla="*/ 0 w 4264011"/>
              <a:gd name="connsiteY4" fmla="*/ 0 h 6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4011" h="632385">
                <a:moveTo>
                  <a:pt x="0" y="0"/>
                </a:moveTo>
                <a:lnTo>
                  <a:pt x="4264011" y="0"/>
                </a:lnTo>
                <a:lnTo>
                  <a:pt x="4264011" y="632385"/>
                </a:lnTo>
                <a:lnTo>
                  <a:pt x="0" y="632385"/>
                </a:lnTo>
                <a:lnTo>
                  <a:pt x="0" y="0"/>
                </a:lnTo>
                <a:close/>
              </a:path>
            </a:pathLst>
          </a:custGeom>
          <a:solidFill>
            <a:srgbClr val="FFBDBD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6000" tIns="72000" rIns="184912" bIns="3302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o-RO" sz="2000" b="1" kern="1200" dirty="0"/>
              <a:t>În </a:t>
            </a:r>
            <a:r>
              <a:rPr lang="ro-RO" sz="2000" b="1" kern="1200" dirty="0" smtClean="0"/>
              <a:t>relaţiile </a:t>
            </a:r>
            <a:r>
              <a:rPr lang="ro-RO" sz="2000" b="1" kern="1200" dirty="0"/>
              <a:t>noastre manifestăm o dragoste pură </a:t>
            </a:r>
            <a:r>
              <a:rPr lang="ro-RO" sz="2000" b="1" kern="1200" dirty="0" smtClean="0"/>
              <a:t>şi dezinteresată.</a:t>
            </a:r>
            <a:endParaRPr lang="ro-RO" sz="2000" kern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076080" y="5741987"/>
            <a:ext cx="680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Această dragoste nu </a:t>
            </a:r>
            <a:r>
              <a:rPr lang="ro-RO" sz="2000" b="1" dirty="0" smtClean="0"/>
              <a:t>izvorăşte </a:t>
            </a:r>
            <a:r>
              <a:rPr lang="ro-RO" sz="2000" b="1" dirty="0"/>
              <a:t>din </a:t>
            </a:r>
            <a:r>
              <a:rPr lang="ro-RO" sz="2000" b="1" dirty="0" smtClean="0"/>
              <a:t>noi. Dumnezeu </a:t>
            </a:r>
            <a:r>
              <a:rPr lang="ro-RO" sz="2000" b="1" dirty="0"/>
              <a:t>o produce în noi </a:t>
            </a:r>
            <a:r>
              <a:rPr lang="ro-RO" sz="2000" b="1" dirty="0" smtClean="0"/>
              <a:t>“</a:t>
            </a:r>
            <a:r>
              <a:rPr lang="ro-RO" sz="2000" b="1" dirty="0" smtClean="0">
                <a:latin typeface="Calibri" pitchFamily="34" charset="0"/>
              </a:rPr>
              <a:t>prin Cuvântul lui Dumnezeu, care este viu şi care rămâne în veac.</a:t>
            </a:r>
            <a:r>
              <a:rPr lang="ro-RO" sz="2000" b="1" dirty="0" smtClean="0"/>
              <a:t>” (1 </a:t>
            </a:r>
            <a:r>
              <a:rPr lang="ro-RO" sz="2000" b="1" dirty="0"/>
              <a:t>Petru </a:t>
            </a:r>
            <a:r>
              <a:rPr lang="ro-RO" sz="2000" b="1" dirty="0" smtClean="0"/>
              <a:t>1:23).</a:t>
            </a:r>
            <a:endParaRPr lang="ro-RO" sz="2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1" y="4936517"/>
            <a:ext cx="1866949" cy="1821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80" y="3195732"/>
            <a:ext cx="2604844" cy="2266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9" y="1974568"/>
            <a:ext cx="1866948" cy="154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2" y="3640049"/>
            <a:ext cx="1872515" cy="1180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239" y="1974568"/>
            <a:ext cx="2364903" cy="1330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6" name="Gráfico 45" descr="Corazó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5710" y="3705702"/>
            <a:ext cx="349717" cy="3497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Gráfico 46" descr="Corazón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5709" y="4967984"/>
            <a:ext cx="349717" cy="3497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712539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41" grpId="0" animBg="1"/>
      <p:bldP spid="42" grpId="0" animBg="1"/>
      <p:bldP spid="43" grpId="0" animBg="1"/>
      <p:bldP spid="4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6763" y="1152018"/>
            <a:ext cx="747910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Apostolul i-a îndemnat pe credincioşi să cerceteze Scripturile, ca printr-o cuvenită înţelegere a lor să-şi poată face lucrarea sigură pentru veşnicie. Petru a înţeles că, în experienţa fiecărui suflet care, în cele din urmă, va fi biruitor, vor fi momente de nedumerire şi încercare; dar el mai ştia că o înţelegere a Scripturilor îl va face în stare pe cel ispitit să-şi amintească de făgăduinţele care îi vor mângâia inima şi îi vor întări credinţa în Cel Atotputernic. …</a:t>
            </a:r>
          </a:p>
          <a:p>
            <a:pPr indent="360363" algn="just">
              <a:spcBef>
                <a:spcPts val="600"/>
              </a:spcBef>
            </a:pP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Mulţi dintre credincioşii cărora Petru le-a adresat epistolele sale trăiau în mijlocul păgânilor şi multe depindeau de credincioşia lor faţă de înalta chemare a slujirii lor.</a:t>
            </a:r>
            <a:r>
              <a:rPr lang="ro-R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</a:t>
            </a:r>
            <a:endParaRPr lang="ro-RO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16306" y="5702060"/>
            <a:ext cx="3299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E.G.W. (Faptele apostolilor, pag. 521)</a:t>
            </a:r>
            <a:endParaRPr lang="ro-RO" sz="1600" b="1"/>
          </a:p>
        </p:txBody>
      </p:sp>
    </p:spTree>
    <p:extLst>
      <p:ext uri="{BB962C8B-B14F-4D97-AF65-F5344CB8AC3E}">
        <p14:creationId xmlns="" xmlns:p14="http://schemas.microsoft.com/office/powerpoint/2010/main" val="3874231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wgrGRQLDsjc/Ux8NLbOFMaI/AAAAAAAACy4/Jwa1FzsqaV4/s1600/manos-tendidas-manos-abiertas-compa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" y="1916832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2031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vi-VN" sz="2400" b="1" smtClean="0">
                <a:solidFill>
                  <a:prstClr val="white"/>
                </a:solidFill>
                <a:latin typeface="Comic Sans MS" panose="030F0702030302020204" pitchFamily="66" charset="0"/>
              </a:rPr>
              <a:t>„Deci ca unii care prin ascultarea de adevăr v-aţi curăţat sufletele prin Duhul, ca să aveţi o dragoste de fraţi neprefăcută, iubiţi-vă cu căldură unii pe alţii, din toată inima.” (1 Petru 1:22)</a:t>
            </a:r>
            <a:endParaRPr lang="ro-RO" sz="2400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52490" y="3744702"/>
            <a:ext cx="53915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o-RO" sz="2000" b="1" dirty="0" smtClean="0"/>
              <a:t>1 Petru 1:</a:t>
            </a:r>
            <a:r>
              <a:rPr lang="ro-RO" sz="2000" b="1" dirty="0" err="1" smtClean="0"/>
              <a:t>1</a:t>
            </a:r>
            <a:r>
              <a:rPr lang="ro-RO" sz="2000" b="1" dirty="0" smtClean="0"/>
              <a:t>. Destinatarii </a:t>
            </a:r>
            <a:r>
              <a:rPr lang="ro-RO" sz="2000" b="1" dirty="0"/>
              <a:t>scrisorii</a:t>
            </a:r>
            <a:r>
              <a:rPr lang="ro-RO" sz="2000" b="1" dirty="0" smtClean="0"/>
              <a:t>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o-RO" sz="2000" b="1" dirty="0" smtClean="0"/>
              <a:t>1 Petru 1:2. Alegerea credincioşilor.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o-RO" sz="2000" b="1" dirty="0" smtClean="0"/>
              <a:t>1 Petru 1:3-12. Tema </a:t>
            </a:r>
            <a:r>
              <a:rPr lang="ro-RO" sz="2000" b="1" dirty="0"/>
              <a:t>în </a:t>
            </a:r>
            <a:r>
              <a:rPr lang="ro-RO" sz="2000" b="1" dirty="0" smtClean="0"/>
              <a:t>dezbatere.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o-RO" sz="2000" b="1" dirty="0" smtClean="0"/>
              <a:t>1 Petru 1:13-21. Cum </a:t>
            </a:r>
            <a:r>
              <a:rPr lang="ro-RO" sz="2000" b="1" dirty="0"/>
              <a:t>trăiesc cei </a:t>
            </a:r>
            <a:r>
              <a:rPr lang="ro-RO" sz="2000" b="1" dirty="0" smtClean="0"/>
              <a:t>mântuiţi.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o-RO" sz="2000" b="1" dirty="0" smtClean="0"/>
              <a:t>1 </a:t>
            </a:r>
            <a:r>
              <a:rPr lang="ro-RO" sz="2000" b="1" dirty="0"/>
              <a:t>Petru </a:t>
            </a:r>
            <a:r>
              <a:rPr lang="ro-RO" sz="2000" b="1" dirty="0" smtClean="0"/>
              <a:t>1:22-25. Dragostea frăţească.</a:t>
            </a:r>
            <a:endParaRPr lang="ro-RO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00377" y="205135"/>
            <a:ext cx="41559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200" b="1" dirty="0"/>
              <a:t>Majoritatea </a:t>
            </a:r>
            <a:r>
              <a:rPr lang="ro-RO" sz="2200" b="1" dirty="0" smtClean="0"/>
              <a:t>cărţilor </a:t>
            </a:r>
            <a:r>
              <a:rPr lang="ro-RO" sz="2200" b="1" dirty="0"/>
              <a:t>Noului Testament sunt scrise sub forma unor epistole. Sunt scrisori adresate unei persoane, unei biserici sau unui grup de biserici. </a:t>
            </a:r>
            <a:r>
              <a:rPr lang="ro-RO" sz="2200" b="1" dirty="0" smtClean="0"/>
              <a:t>1 şi 2 </a:t>
            </a:r>
            <a:r>
              <a:rPr lang="ro-RO" sz="2200" b="1" dirty="0"/>
              <a:t>Petru sunt scrisori </a:t>
            </a:r>
            <a:r>
              <a:rPr lang="ro-RO" sz="2200" b="1" dirty="0" smtClean="0"/>
              <a:t>“universale” prin </a:t>
            </a:r>
            <a:r>
              <a:rPr lang="ro-RO" sz="2200" b="1" dirty="0"/>
              <a:t>care Petru s-a adresat unui amplu grup de biserici.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823" y="0"/>
            <a:ext cx="4993560" cy="35227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0" y="3584152"/>
            <a:ext cx="3905798" cy="303230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893111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9144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DESTINATARII </a:t>
            </a:r>
            <a:r>
              <a:rPr lang="ro-RO" sz="44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SCRISORII</a:t>
            </a:r>
            <a:endParaRPr lang="ro-RO" sz="44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73" y="769441"/>
            <a:ext cx="1224502" cy="369332"/>
          </a:xfrm>
          <a:prstGeom prst="rect">
            <a:avLst/>
          </a:prstGeom>
          <a:solidFill>
            <a:srgbClr val="B9D9D0"/>
          </a:solidFill>
          <a:ln>
            <a:solidFill>
              <a:srgbClr val="2543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dirty="0"/>
              <a:t>1 Petru </a:t>
            </a:r>
            <a:r>
              <a:rPr lang="ro-RO" b="1" dirty="0" smtClean="0"/>
              <a:t>1:</a:t>
            </a:r>
            <a:r>
              <a:rPr lang="ro-RO" b="1" dirty="0" err="1" smtClean="0"/>
              <a:t>1</a:t>
            </a:r>
            <a:endParaRPr lang="ro-RO" b="1" dirty="0"/>
          </a:p>
        </p:txBody>
      </p:sp>
      <p:sp>
        <p:nvSpPr>
          <p:cNvPr id="4" name="Rectángulo 3"/>
          <p:cNvSpPr/>
          <p:nvPr/>
        </p:nvSpPr>
        <p:spPr>
          <a:xfrm>
            <a:off x="1463899" y="644890"/>
            <a:ext cx="7345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B9D9D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“Petru, apostol al lui Isus Hristos, către aleşii cari trăiesc ca străini, împrăştiaţi prin Pont, Galatia, </a:t>
            </a:r>
            <a:r>
              <a:rPr lang="ro-RO" b="1" dirty="0" err="1" smtClean="0">
                <a:solidFill>
                  <a:srgbClr val="B9D9D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Capadocia</a:t>
            </a:r>
            <a:r>
              <a:rPr lang="ro-RO" b="1" dirty="0" smtClean="0">
                <a:solidFill>
                  <a:srgbClr val="B9D9D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, Asia şi Bitinia” </a:t>
            </a:r>
            <a:r>
              <a:rPr lang="ro-RO" sz="1600" b="1" dirty="0" smtClean="0">
                <a:solidFill>
                  <a:srgbClr val="B9D9D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(1 Petru 1:</a:t>
            </a:r>
            <a:r>
              <a:rPr lang="ro-RO" sz="1600" b="1" dirty="0" err="1" smtClean="0">
                <a:solidFill>
                  <a:srgbClr val="B9D9D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ro-RO" sz="1600" b="1" dirty="0" smtClean="0">
                <a:solidFill>
                  <a:srgbClr val="B9D9D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B9D9D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0773" y="1621770"/>
            <a:ext cx="438221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Petru </a:t>
            </a:r>
            <a:r>
              <a:rPr lang="ro-RO" sz="2000" b="1" dirty="0"/>
              <a:t>scrie din Roma </a:t>
            </a:r>
            <a:r>
              <a:rPr lang="ro-RO" sz="2000" b="1" dirty="0" smtClean="0"/>
              <a:t>credincioşilor </a:t>
            </a:r>
            <a:r>
              <a:rPr lang="ro-RO" sz="2000" b="1" dirty="0"/>
              <a:t>din provinciile romane din Asia </a:t>
            </a:r>
            <a:r>
              <a:rPr lang="ro-RO" sz="2000" b="1" dirty="0" smtClean="0"/>
              <a:t>(actuala Turcie).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Data </a:t>
            </a:r>
            <a:r>
              <a:rPr lang="ro-RO" sz="2000" b="1" dirty="0"/>
              <a:t>cea mai probabilă a redactării scrisorii este între </a:t>
            </a:r>
            <a:r>
              <a:rPr lang="ro-RO" sz="2000" b="1" dirty="0" smtClean="0"/>
              <a:t>anii 64 şi 66 d.Hr., în </a:t>
            </a:r>
            <a:r>
              <a:rPr lang="ro-RO" sz="2000" b="1" dirty="0"/>
              <a:t>timpul împăratului </a:t>
            </a:r>
            <a:r>
              <a:rPr lang="ro-RO" sz="2000" b="1" dirty="0" smtClean="0"/>
              <a:t>Nero.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O </a:t>
            </a:r>
            <a:r>
              <a:rPr lang="ro-RO" sz="2000" b="1" dirty="0"/>
              <a:t>citire rapidă a primului verset pare să indice că a fost adresată iudeilor din diaspora. </a:t>
            </a:r>
            <a:r>
              <a:rPr lang="ro-RO" sz="2000" b="1" dirty="0" smtClean="0"/>
              <a:t>Totuşi</a:t>
            </a:r>
            <a:r>
              <a:rPr lang="ro-RO" sz="2000" b="1" dirty="0"/>
              <a:t>, expresia </a:t>
            </a:r>
            <a:r>
              <a:rPr lang="ro-RO" sz="2000" b="1" dirty="0" smtClean="0"/>
              <a:t>“străini” se foloseşte şi </a:t>
            </a:r>
            <a:r>
              <a:rPr lang="ro-RO" sz="2000" b="1" dirty="0"/>
              <a:t>în 1 Petru </a:t>
            </a:r>
            <a:r>
              <a:rPr lang="ro-RO" sz="2000" b="1" dirty="0" smtClean="0"/>
              <a:t>2:11 şi </a:t>
            </a:r>
            <a:r>
              <a:rPr lang="ro-RO" sz="2000" b="1" dirty="0"/>
              <a:t>Evrei </a:t>
            </a:r>
            <a:r>
              <a:rPr lang="ro-RO" sz="2000" b="1" dirty="0" smtClean="0"/>
              <a:t>11:13 pentru </a:t>
            </a:r>
            <a:r>
              <a:rPr lang="ro-RO" sz="2000" b="1" dirty="0"/>
              <a:t>a vorbi de </a:t>
            </a:r>
            <a:r>
              <a:rPr lang="ro-RO" sz="2000" b="1" dirty="0" smtClean="0"/>
              <a:t>credincioşi </a:t>
            </a:r>
            <a:r>
              <a:rPr lang="ro-RO" sz="2000" b="1" dirty="0"/>
              <a:t>ca </a:t>
            </a:r>
            <a:r>
              <a:rPr lang="ro-RO" sz="2000" b="1" dirty="0" smtClean="0"/>
              <a:t>şi </a:t>
            </a:r>
            <a:r>
              <a:rPr lang="ro-RO" sz="2000" b="1" dirty="0"/>
              <a:t>peregrini pe acest pământ.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663881" y="1358247"/>
            <a:ext cx="4324844" cy="3354492"/>
            <a:chOff x="4646628" y="1873116"/>
            <a:chExt cx="4324844" cy="335449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6628" y="1873116"/>
              <a:ext cx="4324844" cy="33544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CuadroTexto 7"/>
            <p:cNvSpPr txBox="1"/>
            <p:nvPr/>
          </p:nvSpPr>
          <p:spPr>
            <a:xfrm>
              <a:off x="5526967" y="3602403"/>
              <a:ext cx="80022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o-RO" b="1" smtClean="0">
                  <a:solidFill>
                    <a:schemeClr val="bg1"/>
                  </a:solidFill>
                </a:rPr>
                <a:t>Bitinia</a:t>
              </a:r>
              <a:endParaRPr lang="ro-RO" b="1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023332" y="3680902"/>
              <a:ext cx="62927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o-RO" b="1" smtClean="0"/>
                <a:t>Pont</a:t>
              </a:r>
              <a:endParaRPr lang="ro-RO" b="1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913587" y="3939517"/>
              <a:ext cx="86382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o-RO" b="1" smtClean="0">
                  <a:solidFill>
                    <a:schemeClr val="bg1"/>
                  </a:solidFill>
                </a:rPr>
                <a:t>Galatia</a:t>
              </a:r>
              <a:endParaRPr lang="ro-RO" b="1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584427" y="4303386"/>
              <a:ext cx="117051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o-RO" b="1" smtClean="0"/>
                <a:t>Capadocia</a:t>
              </a:r>
              <a:endParaRPr lang="ro-RO" b="1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234258" y="4276631"/>
              <a:ext cx="5854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o-RO" b="1" smtClean="0">
                  <a:solidFill>
                    <a:schemeClr val="bg1"/>
                  </a:solidFill>
                </a:rPr>
                <a:t>Asia</a:t>
              </a:r>
              <a:endParaRPr lang="ro-RO" b="1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884171" y="2743509"/>
              <a:ext cx="140051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o-RO" b="1" smtClean="0"/>
                <a:t>MAR NEGRO</a:t>
              </a:r>
              <a:endParaRPr lang="ro-RO" b="1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39018" y="4798411"/>
            <a:ext cx="3149727" cy="195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00301" y="5726975"/>
            <a:ext cx="2104214" cy="102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ángulo 20"/>
          <p:cNvSpPr/>
          <p:nvPr/>
        </p:nvSpPr>
        <p:spPr>
          <a:xfrm>
            <a:off x="120773" y="5465775"/>
            <a:ext cx="37629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O posibilă traducere ar </a:t>
            </a:r>
            <a:r>
              <a:rPr lang="ro-RO" sz="2000" b="1" smtClean="0"/>
              <a:t>fi: “cei </a:t>
            </a:r>
            <a:r>
              <a:rPr lang="ro-RO" sz="2000" b="1"/>
              <a:t>ce trăiesc în afara patriei </a:t>
            </a:r>
            <a:r>
              <a:rPr lang="ro-RO" sz="2000" b="1" smtClean="0"/>
              <a:t>lor”, cu </a:t>
            </a:r>
            <a:r>
              <a:rPr lang="ro-RO" sz="2000" b="1"/>
              <a:t>referire la Ierusalimul </a:t>
            </a:r>
            <a:r>
              <a:rPr lang="ro-RO" sz="2000" b="1" smtClean="0"/>
              <a:t>ceresc.</a:t>
            </a:r>
            <a:endParaRPr lang="ro-RO" sz="2000" b="1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2386" y="4759206"/>
            <a:ext cx="1288050" cy="92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8133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9144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ALEGEREA </a:t>
            </a:r>
            <a:r>
              <a:rPr lang="ro-RO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CREDINCIOŞILOR</a:t>
            </a:r>
            <a:endParaRPr lang="ro-RO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7421" y="952871"/>
            <a:ext cx="1224502" cy="369332"/>
          </a:xfrm>
          <a:prstGeom prst="rect">
            <a:avLst/>
          </a:prstGeom>
          <a:solidFill>
            <a:srgbClr val="B7B0D4"/>
          </a:solidFill>
          <a:ln>
            <a:solidFill>
              <a:srgbClr val="25203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smtClean="0"/>
              <a:t>1 Petru 1:2</a:t>
            </a:r>
            <a:endParaRPr lang="ro-RO" b="1"/>
          </a:p>
        </p:txBody>
      </p:sp>
      <p:sp>
        <p:nvSpPr>
          <p:cNvPr id="4" name="Rectángulo 3"/>
          <p:cNvSpPr/>
          <p:nvPr/>
        </p:nvSpPr>
        <p:spPr>
          <a:xfrm>
            <a:off x="1694201" y="677108"/>
            <a:ext cx="7410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B7B0D4"/>
                </a:solidFill>
                <a:latin typeface="Comic Sans MS" panose="030F0702030302020204" pitchFamily="66" charset="0"/>
              </a:rPr>
              <a:t>“după ştiinţa mai dinainte a lui Dumnezeu Tatăl, prin sfinţirea lucrată de Duhul, spre ascultarea şi stropirea cu sângele lui Isus Hristos: Harul şi pacea să vă fie înmulţite!” </a:t>
            </a:r>
            <a:r>
              <a:rPr lang="ro-RO" sz="1600" b="1" dirty="0" smtClean="0">
                <a:solidFill>
                  <a:srgbClr val="B7B0D4"/>
                </a:solidFill>
                <a:latin typeface="Comic Sans MS" panose="030F0702030302020204" pitchFamily="66" charset="0"/>
              </a:rPr>
              <a:t>(1 </a:t>
            </a:r>
            <a:r>
              <a:rPr lang="ro-RO" sz="1600" b="1" dirty="0">
                <a:solidFill>
                  <a:srgbClr val="B7B0D4"/>
                </a:solidFill>
                <a:latin typeface="Comic Sans MS" panose="030F0702030302020204" pitchFamily="66" charset="0"/>
              </a:rPr>
              <a:t>Petru </a:t>
            </a:r>
            <a:r>
              <a:rPr lang="ro-RO" sz="1600" b="1" dirty="0" smtClean="0">
                <a:solidFill>
                  <a:srgbClr val="B7B0D4"/>
                </a:solidFill>
                <a:latin typeface="Comic Sans MS" panose="030F0702030302020204" pitchFamily="66" charset="0"/>
              </a:rPr>
              <a:t>1:2)</a:t>
            </a:r>
            <a:endParaRPr lang="ro-RO" sz="1600" b="1" dirty="0">
              <a:solidFill>
                <a:srgbClr val="B7B0D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59189" y="1767831"/>
            <a:ext cx="5572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Prin </a:t>
            </a:r>
            <a:r>
              <a:rPr lang="ro-RO" sz="2000" b="1" dirty="0" smtClean="0"/>
              <a:t>cunoaşterea </a:t>
            </a:r>
            <a:r>
              <a:rPr lang="ro-RO" sz="2000" b="1" dirty="0"/>
              <a:t>mai dinainte a lui Dumnezeu au fost „</a:t>
            </a:r>
            <a:r>
              <a:rPr lang="ro-RO" sz="2000" b="1" dirty="0" smtClean="0"/>
              <a:t>aleşi</a:t>
            </a:r>
            <a:r>
              <a:rPr lang="ro-RO" sz="2000" b="1" dirty="0"/>
              <a:t>” </a:t>
            </a:r>
            <a:r>
              <a:rPr lang="ro-RO" sz="2000" b="1" dirty="0" smtClean="0"/>
              <a:t>credincioşii </a:t>
            </a:r>
            <a:r>
              <a:rPr lang="ro-RO" sz="2000" b="1" dirty="0"/>
              <a:t>din Asia mică</a:t>
            </a:r>
            <a:r>
              <a:rPr lang="ro-RO" sz="2000" b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Subliniază </a:t>
            </a:r>
            <a:r>
              <a:rPr lang="ro-RO" sz="2000" b="1" dirty="0"/>
              <a:t>Petru aici o predestinare imuabilă, prin care unii sunt </a:t>
            </a:r>
            <a:r>
              <a:rPr lang="ro-RO" sz="2000" b="1" dirty="0" smtClean="0"/>
              <a:t>aleşi </a:t>
            </a:r>
            <a:r>
              <a:rPr lang="ro-RO" sz="2000" b="1" dirty="0"/>
              <a:t>pentru mântuire, iar </a:t>
            </a:r>
            <a:r>
              <a:rPr lang="ro-RO" sz="2000" b="1" dirty="0" smtClean="0"/>
              <a:t>alţii </a:t>
            </a:r>
            <a:r>
              <a:rPr lang="ro-RO" sz="2000" b="1" dirty="0"/>
              <a:t>pentru moarte </a:t>
            </a:r>
            <a:r>
              <a:rPr lang="ro-RO" sz="2000" b="1" dirty="0" smtClean="0"/>
              <a:t>(vezi </a:t>
            </a:r>
            <a:r>
              <a:rPr lang="ro-RO" sz="2000" b="1" dirty="0"/>
              <a:t>Romani </a:t>
            </a:r>
            <a:r>
              <a:rPr lang="ro-RO" sz="2000" b="1" dirty="0" smtClean="0"/>
              <a:t>8:30)?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Pavel </a:t>
            </a:r>
            <a:r>
              <a:rPr lang="ro-RO" sz="2000" b="1" dirty="0"/>
              <a:t>ne </a:t>
            </a:r>
            <a:r>
              <a:rPr lang="ro-RO" sz="2000" b="1" dirty="0" smtClean="0"/>
              <a:t>învaţă </a:t>
            </a:r>
            <a:r>
              <a:rPr lang="ro-RO" sz="2000" b="1" dirty="0"/>
              <a:t>procesul </a:t>
            </a:r>
            <a:r>
              <a:rPr lang="ro-RO" sz="2000" b="1" dirty="0" smtClean="0"/>
              <a:t>de…</a:t>
            </a:r>
            <a:endParaRPr lang="ro-RO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3459189" y="5500523"/>
            <a:ext cx="5572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ym typeface="Wingdings" panose="05000000000000000000" pitchFamily="2" charset="2"/>
              </a:rPr>
              <a:t>Dacă nu luăm în considerare restul </a:t>
            </a:r>
            <a:r>
              <a:rPr lang="ro-RO" sz="2000" b="1" dirty="0" smtClean="0">
                <a:sym typeface="Wingdings" panose="05000000000000000000" pitchFamily="2" charset="2"/>
              </a:rPr>
              <a:t>învăţăturilor </a:t>
            </a:r>
            <a:r>
              <a:rPr lang="ro-RO" sz="2000" b="1" dirty="0">
                <a:sym typeface="Wingdings" panose="05000000000000000000" pitchFamily="2" charset="2"/>
              </a:rPr>
              <a:t>biblice putem cădea în ispita de a ne gândi că numai </a:t>
            </a:r>
            <a:r>
              <a:rPr lang="ro-RO" sz="2000" b="1" dirty="0" smtClean="0">
                <a:sym typeface="Wingdings" panose="05000000000000000000" pitchFamily="2" charset="2"/>
              </a:rPr>
              <a:t>puţini </a:t>
            </a:r>
            <a:r>
              <a:rPr lang="ro-RO" sz="2000" b="1" dirty="0">
                <a:sym typeface="Wingdings" panose="05000000000000000000" pitchFamily="2" charset="2"/>
              </a:rPr>
              <a:t>„</a:t>
            </a:r>
            <a:r>
              <a:rPr lang="ro-RO" sz="2000" b="1" dirty="0" smtClean="0">
                <a:sym typeface="Wingdings" panose="05000000000000000000" pitchFamily="2" charset="2"/>
              </a:rPr>
              <a:t>aleşi</a:t>
            </a:r>
            <a:r>
              <a:rPr lang="ro-RO" sz="2000" b="1" dirty="0">
                <a:sym typeface="Wingdings" panose="05000000000000000000" pitchFamily="2" charset="2"/>
              </a:rPr>
              <a:t>” pot fi </a:t>
            </a:r>
            <a:r>
              <a:rPr lang="ro-RO" sz="2000" b="1" dirty="0" smtClean="0">
                <a:sym typeface="Wingdings" panose="05000000000000000000" pitchFamily="2" charset="2"/>
              </a:rPr>
              <a:t>răscumpăraţi </a:t>
            </a:r>
            <a:r>
              <a:rPr lang="ro-RO" sz="2000" b="1" dirty="0">
                <a:sym typeface="Wingdings" panose="05000000000000000000" pitchFamily="2" charset="2"/>
              </a:rPr>
              <a:t>cu sângele lui Isus </a:t>
            </a:r>
            <a:r>
              <a:rPr lang="ro-RO" sz="2000" b="1" dirty="0" smtClean="0">
                <a:sym typeface="Wingdings" panose="05000000000000000000" pitchFamily="2" charset="2"/>
              </a:rPr>
              <a:t>Hristos.</a:t>
            </a:r>
            <a:endParaRPr lang="ro-RO" sz="20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06" y="1682151"/>
            <a:ext cx="1455082" cy="1276763"/>
          </a:xfrm>
          <a:prstGeom prst="rect">
            <a:avLst/>
          </a:prstGeom>
          <a:effectLst/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="" xmlns:p14="http://schemas.microsoft.com/office/powerpoint/2010/main" val="1343194824"/>
              </p:ext>
            </p:extLst>
          </p:nvPr>
        </p:nvGraphicFramePr>
        <p:xfrm>
          <a:off x="3364303" y="3821892"/>
          <a:ext cx="5572664" cy="170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231242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B03A68-4F14-41D3-B791-1DEDF75E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graphicEl>
                                              <a:dgm id="{4FB03A68-4F14-41D3-B791-1DEDF75E0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graphicEl>
                                              <a:dgm id="{4FB03A68-4F14-41D3-B791-1DEDF75E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graphicEl>
                                              <a:dgm id="{4FB03A68-4F14-41D3-B791-1DEDF75E0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4BFEEB3-C33D-4122-B209-5B2E1EC2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graphicEl>
                                              <a:dgm id="{04BFEEB3-C33D-4122-B209-5B2E1EC2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graphicEl>
                                              <a:dgm id="{04BFEEB3-C33D-4122-B209-5B2E1EC2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graphicEl>
                                              <a:dgm id="{04BFEEB3-C33D-4122-B209-5B2E1EC2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67E00D8-4431-4177-A99D-4F864653B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graphicEl>
                                              <a:dgm id="{E67E00D8-4431-4177-A99D-4F864653B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graphicEl>
                                              <a:dgm id="{E67E00D8-4431-4177-A99D-4F864653B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graphicEl>
                                              <a:dgm id="{E67E00D8-4431-4177-A99D-4F864653B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9A2094-AC8B-4168-9ADA-E380132AA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graphicEl>
                                              <a:dgm id="{FD9A2094-AC8B-4168-9ADA-E380132AA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graphicEl>
                                              <a:dgm id="{FD9A2094-AC8B-4168-9ADA-E380132AA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graphicEl>
                                              <a:dgm id="{FD9A2094-AC8B-4168-9ADA-E380132AA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5CF310C-5ACC-4139-947C-459D9360E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graphicEl>
                                              <a:dgm id="{B5CF310C-5ACC-4139-947C-459D9360E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graphicEl>
                                              <a:dgm id="{B5CF310C-5ACC-4139-947C-459D9360E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graphicEl>
                                              <a:dgm id="{B5CF310C-5ACC-4139-947C-459D9360E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8819858-9B0C-4FEE-8ED1-D4D49B0AF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graphicEl>
                                              <a:dgm id="{A8819858-9B0C-4FEE-8ED1-D4D49B0AF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graphicEl>
                                              <a:dgm id="{A8819858-9B0C-4FEE-8ED1-D4D49B0AF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graphicEl>
                                              <a:dgm id="{A8819858-9B0C-4FEE-8ED1-D4D49B0AF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84E3D9B-FDC8-4E17-9D63-EB33661C0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graphicEl>
                                              <a:dgm id="{684E3D9B-FDC8-4E17-9D63-EB33661C0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graphicEl>
                                              <a:dgm id="{684E3D9B-FDC8-4E17-9D63-EB33661C0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graphicEl>
                                              <a:dgm id="{684E3D9B-FDC8-4E17-9D63-EB33661C0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12" grpId="0"/>
      <p:bldGraphic spid="1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91440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38100">
              <a:bevelT w="50800" h="38100" prst="riblet"/>
              <a:contourClr>
                <a:srgbClr val="9A470E"/>
              </a:contourClr>
            </a:sp3d>
          </a:bodyPr>
          <a:lstStyle/>
          <a:p>
            <a:pPr algn="ctr"/>
            <a:r>
              <a:rPr lang="ro-RO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ALEGEREA </a:t>
            </a:r>
            <a:r>
              <a:rPr lang="ro-RO" sz="4400" b="1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CREDINCIOŞILOR</a:t>
            </a:r>
            <a:endParaRPr lang="ro-RO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9788" y="954107"/>
            <a:ext cx="12245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dirty="0"/>
              <a:t>1 Petru </a:t>
            </a:r>
            <a:r>
              <a:rPr lang="ro-RO" b="1" dirty="0" smtClean="0"/>
              <a:t>1:2</a:t>
            </a:r>
            <a:endParaRPr lang="ro-RO" b="1" dirty="0"/>
          </a:p>
        </p:txBody>
      </p:sp>
      <p:sp>
        <p:nvSpPr>
          <p:cNvPr id="4" name="Rectángulo 3"/>
          <p:cNvSpPr/>
          <p:nvPr/>
        </p:nvSpPr>
        <p:spPr>
          <a:xfrm>
            <a:off x="1457414" y="650806"/>
            <a:ext cx="7410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25433A"/>
                </a:solidFill>
                <a:latin typeface="Comic Sans MS" panose="030F0702030302020204" pitchFamily="66" charset="0"/>
              </a:rPr>
              <a:t>“după ştiinţa mai dinainte a lui Dumnezeu Tatăl, prin sfinţirea lucrată de Duhul, spre ascultarea şi stropirea cu sângele lui Isus Hristos: Harul şi pacea să vă fie înmulţite!” </a:t>
            </a:r>
            <a:r>
              <a:rPr lang="ro-RO" sz="1600" b="1" dirty="0" smtClean="0">
                <a:solidFill>
                  <a:srgbClr val="25433A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dirty="0">
                <a:solidFill>
                  <a:srgbClr val="25433A"/>
                </a:solidFill>
                <a:latin typeface="Comic Sans MS" panose="030F0702030302020204" pitchFamily="66" charset="0"/>
              </a:rPr>
              <a:t>1 Petru </a:t>
            </a:r>
            <a:r>
              <a:rPr lang="ro-RO" sz="1600" b="1" dirty="0" smtClean="0">
                <a:solidFill>
                  <a:srgbClr val="25433A"/>
                </a:solidFill>
                <a:latin typeface="Comic Sans MS" panose="030F0702030302020204" pitchFamily="66" charset="0"/>
              </a:rPr>
              <a:t>1:2)</a:t>
            </a:r>
            <a:endParaRPr lang="ro-RO" sz="1600" b="1" dirty="0">
              <a:solidFill>
                <a:srgbClr val="25433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2912" y="1589020"/>
            <a:ext cx="8324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 dirty="0"/>
              <a:t>Ce ne </a:t>
            </a:r>
            <a:r>
              <a:rPr lang="ro-RO" sz="2000" b="1" dirty="0" smtClean="0"/>
              <a:t>învaţă </a:t>
            </a:r>
            <a:r>
              <a:rPr lang="ro-RO" sz="2000" b="1" dirty="0"/>
              <a:t>Biblia cu privire la alegerea </a:t>
            </a:r>
            <a:r>
              <a:rPr lang="ro-RO" sz="2000" b="1" dirty="0" smtClean="0"/>
              <a:t>credincioşilor </a:t>
            </a:r>
            <a:r>
              <a:rPr lang="ro-RO" sz="2000" b="1" dirty="0"/>
              <a:t>pentru </a:t>
            </a:r>
            <a:r>
              <a:rPr lang="ro-RO" sz="2000" b="1" dirty="0" smtClean="0"/>
              <a:t>mântuire?</a:t>
            </a:r>
            <a:endParaRPr lang="ro-RO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5876" y="2016181"/>
            <a:ext cx="9087041" cy="1323439"/>
          </a:xfrm>
          <a:prstGeom prst="rect">
            <a:avLst/>
          </a:prstGeom>
          <a:gradFill flip="none" rotWithShape="1">
            <a:gsLst>
              <a:gs pos="0">
                <a:srgbClr val="48926F">
                  <a:shade val="30000"/>
                  <a:satMod val="115000"/>
                </a:srgbClr>
              </a:gs>
              <a:gs pos="50000">
                <a:srgbClr val="48926F">
                  <a:shade val="67500"/>
                  <a:satMod val="115000"/>
                </a:srgbClr>
              </a:gs>
              <a:gs pos="100000">
                <a:srgbClr val="48926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Efeseni </a:t>
            </a:r>
            <a:r>
              <a:rPr lang="ro-RO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1:4</a:t>
            </a:r>
            <a:r>
              <a:rPr lang="ro-RO" sz="2000" b="1" dirty="0" smtClean="0"/>
              <a:t>. Alegerea </a:t>
            </a:r>
            <a:r>
              <a:rPr lang="ro-RO" sz="2000" b="1" dirty="0"/>
              <a:t>a fost făcută înainte de întemeierea </a:t>
            </a:r>
            <a:r>
              <a:rPr lang="ro-RO" sz="2000" b="1" dirty="0" smtClean="0"/>
              <a:t>lumii.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 Timotei 2:4</a:t>
            </a:r>
            <a:r>
              <a:rPr lang="ro-RO" sz="2000" b="1" dirty="0" smtClean="0"/>
              <a:t>. Dorinţa </a:t>
            </a:r>
            <a:r>
              <a:rPr lang="ro-RO" sz="2000" b="1" dirty="0"/>
              <a:t>lui Dumnezeu este ca </a:t>
            </a:r>
            <a:r>
              <a:rPr lang="ro-RO" sz="2000" b="1" dirty="0" smtClean="0"/>
              <a:t>“</a:t>
            </a:r>
            <a:r>
              <a:rPr lang="ro-RO" sz="2000" b="1" i="1" dirty="0" smtClean="0"/>
              <a:t>toţi oamenii</a:t>
            </a:r>
            <a:r>
              <a:rPr lang="ro-RO" sz="2000" b="1" dirty="0" smtClean="0"/>
              <a:t>” să </a:t>
            </a:r>
            <a:r>
              <a:rPr lang="ro-RO" sz="2000" b="1" dirty="0"/>
              <a:t>fie </a:t>
            </a:r>
            <a:r>
              <a:rPr lang="ro-RO" sz="2000" b="1" dirty="0" smtClean="0"/>
              <a:t>mântuiţi.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 </a:t>
            </a:r>
            <a:r>
              <a:rPr lang="ro-RO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Petru </a:t>
            </a:r>
            <a:r>
              <a:rPr lang="ro-RO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3:9</a:t>
            </a:r>
            <a:r>
              <a:rPr lang="ro-RO" sz="2000" b="1" dirty="0" smtClean="0"/>
              <a:t>. Dumnezeu doreşte </a:t>
            </a:r>
            <a:r>
              <a:rPr lang="ro-RO" sz="2000" b="1" dirty="0"/>
              <a:t>ca </a:t>
            </a:r>
            <a:r>
              <a:rPr lang="ro-RO" sz="2000" b="1" dirty="0" smtClean="0"/>
              <a:t>toţi </a:t>
            </a:r>
            <a:r>
              <a:rPr lang="ro-RO" sz="2000" b="1" dirty="0"/>
              <a:t>să se pocăiască, dar nu obligă pe </a:t>
            </a:r>
            <a:r>
              <a:rPr lang="ro-RO" sz="2000" b="1" dirty="0" smtClean="0"/>
              <a:t>nimeni.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Ioan 3:16</a:t>
            </a:r>
            <a:r>
              <a:rPr lang="ro-RO" sz="2000" b="1" dirty="0" smtClean="0"/>
              <a:t>. Toţi </a:t>
            </a:r>
            <a:r>
              <a:rPr lang="ro-RO" sz="2000" b="1" dirty="0"/>
              <a:t>au oportunitatea de a fi </a:t>
            </a:r>
            <a:r>
              <a:rPr lang="ro-RO" sz="2000" b="1" dirty="0" smtClean="0"/>
              <a:t>răscumpăraţi </a:t>
            </a:r>
            <a:r>
              <a:rPr lang="ro-RO" sz="2000" b="1" dirty="0"/>
              <a:t>prin sângele lui </a:t>
            </a:r>
            <a:r>
              <a:rPr lang="ro-RO" sz="2000" b="1" dirty="0" smtClean="0"/>
              <a:t>Isus.</a:t>
            </a:r>
            <a:endParaRPr lang="ro-RO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19171" y="3357612"/>
            <a:ext cx="8793746" cy="101566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Dumnezeu i-a predestinat pe </a:t>
            </a:r>
            <a:r>
              <a:rPr lang="ro-RO" sz="2000" b="1" dirty="0" smtClean="0"/>
              <a:t>toţi </a:t>
            </a:r>
            <a:r>
              <a:rPr lang="ro-RO" sz="2000" b="1" dirty="0"/>
              <a:t>pentru mântuire, dar unii au respins această chemare. În </a:t>
            </a:r>
            <a:r>
              <a:rPr lang="ro-RO" sz="2000" b="1" dirty="0" smtClean="0"/>
              <a:t>preştiinţa </a:t>
            </a:r>
            <a:r>
              <a:rPr lang="ro-RO" sz="2000" b="1" dirty="0"/>
              <a:t>Lui, Dumnezeu </a:t>
            </a:r>
            <a:r>
              <a:rPr lang="ro-RO" sz="2000" b="1" dirty="0" smtClean="0"/>
              <a:t>ştie </a:t>
            </a:r>
            <a:r>
              <a:rPr lang="ro-RO" sz="2000" b="1" dirty="0"/>
              <a:t>cine va răspunde acestei chemări. Însă </a:t>
            </a:r>
            <a:r>
              <a:rPr lang="ro-RO" sz="2000" b="1" dirty="0" smtClean="0"/>
              <a:t>această cunoaştere </a:t>
            </a:r>
            <a:r>
              <a:rPr lang="ro-RO" sz="2000" b="1" dirty="0"/>
              <a:t>anticipată nu va </a:t>
            </a:r>
            <a:r>
              <a:rPr lang="ro-RO" sz="2000" b="1" dirty="0" smtClean="0"/>
              <a:t>influenţa </a:t>
            </a:r>
            <a:r>
              <a:rPr lang="ro-RO" sz="2000" b="1" dirty="0"/>
              <a:t>dreptul la alegere al </a:t>
            </a:r>
            <a:r>
              <a:rPr lang="ro-RO" sz="2000" b="1" dirty="0" smtClean="0"/>
              <a:t>fiecărui individ.</a:t>
            </a:r>
            <a:endParaRPr lang="ro-RO" sz="2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46" y="4373275"/>
            <a:ext cx="8393508" cy="2425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124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914400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 dirty="0">
                <a:ln/>
                <a:solidFill>
                  <a:srgbClr val="9999FF"/>
                </a:solidFill>
              </a:rPr>
              <a:t>ALEGEREA </a:t>
            </a:r>
            <a:r>
              <a:rPr lang="ro-RO" sz="4400" b="1" dirty="0" smtClean="0">
                <a:ln/>
                <a:solidFill>
                  <a:srgbClr val="9999FF"/>
                </a:solidFill>
              </a:rPr>
              <a:t>CREDINCIOŞILOR</a:t>
            </a:r>
            <a:endParaRPr lang="ro-RO" sz="4400" b="1" dirty="0">
              <a:ln/>
              <a:solidFill>
                <a:srgbClr val="9999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954107"/>
            <a:ext cx="12245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dirty="0" smtClean="0"/>
              <a:t>1 Petru 1:2</a:t>
            </a:r>
            <a:endParaRPr lang="ro-RO" b="1" dirty="0"/>
          </a:p>
        </p:txBody>
      </p:sp>
      <p:sp>
        <p:nvSpPr>
          <p:cNvPr id="4" name="Rectángulo 3"/>
          <p:cNvSpPr/>
          <p:nvPr/>
        </p:nvSpPr>
        <p:spPr>
          <a:xfrm>
            <a:off x="1694201" y="677108"/>
            <a:ext cx="7410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“după ştiinţa mai dinainte a lui Dumnezeu Tatăl, prin sfinţirea lucrată de Duhul, spre ascultarea şi stropirea cu sângele lui Isus Hristos: Harul şi pacea să vă fie înmulţite!” </a:t>
            </a:r>
            <a:r>
              <a:rPr lang="ro-RO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ro-RO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Petru </a:t>
            </a:r>
            <a:r>
              <a:rPr lang="ro-RO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1:2)</a:t>
            </a:r>
            <a:endParaRPr lang="ro-RO" sz="1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2141" y="1687370"/>
            <a:ext cx="866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Un alt aspect important în formula de salut a lui Petru este rolul pe care îl are fiecare membru al </a:t>
            </a:r>
            <a:r>
              <a:rPr lang="ro-RO" sz="2000" b="1" dirty="0" smtClean="0">
                <a:solidFill>
                  <a:schemeClr val="bg1"/>
                </a:solidFill>
              </a:rPr>
              <a:t>divinităţii.</a:t>
            </a:r>
            <a:endParaRPr lang="ro-RO" sz="2000" b="1" dirty="0">
              <a:solidFill>
                <a:schemeClr val="bg1"/>
              </a:solidFill>
            </a:endParaRPr>
          </a:p>
        </p:txBody>
      </p:sp>
      <p:grpSp>
        <p:nvGrpSpPr>
          <p:cNvPr id="33" name="Group 2"/>
          <p:cNvGrpSpPr/>
          <p:nvPr/>
        </p:nvGrpSpPr>
        <p:grpSpPr>
          <a:xfrm>
            <a:off x="5047082" y="2456309"/>
            <a:ext cx="2565727" cy="2548200"/>
            <a:chOff x="2541241" y="1412113"/>
            <a:chExt cx="4061519" cy="4033774"/>
          </a:xfrm>
          <a:effectLst>
            <a:outerShdw blurRad="1905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4" name="Isosceles Triangle 5"/>
            <p:cNvSpPr/>
            <p:nvPr/>
          </p:nvSpPr>
          <p:spPr>
            <a:xfrm>
              <a:off x="2541241" y="4372764"/>
              <a:ext cx="4061519" cy="650800"/>
            </a:xfrm>
            <a:custGeom>
              <a:avLst/>
              <a:gdLst/>
              <a:ahLst/>
              <a:cxnLst/>
              <a:rect l="l" t="t" r="r" b="b"/>
              <a:pathLst>
                <a:path w="5800344" h="929421">
                  <a:moveTo>
                    <a:pt x="1599757" y="0"/>
                  </a:moveTo>
                  <a:lnTo>
                    <a:pt x="4200587" y="0"/>
                  </a:lnTo>
                  <a:lnTo>
                    <a:pt x="5800344" y="929421"/>
                  </a:lnTo>
                  <a:lnTo>
                    <a:pt x="0" y="9294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00B0F0"/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5" name="Trapezoid 10"/>
            <p:cNvSpPr/>
            <p:nvPr/>
          </p:nvSpPr>
          <p:spPr>
            <a:xfrm rot="7200000">
              <a:off x="1823920" y="3108859"/>
              <a:ext cx="4033774" cy="640282"/>
            </a:xfrm>
            <a:custGeom>
              <a:avLst/>
              <a:gdLst/>
              <a:ahLst/>
              <a:cxnLst/>
              <a:rect l="l" t="t" r="r" b="b"/>
              <a:pathLst>
                <a:path w="5760720" h="914400">
                  <a:moveTo>
                    <a:pt x="0" y="914400"/>
                  </a:moveTo>
                  <a:lnTo>
                    <a:pt x="1573902" y="0"/>
                  </a:lnTo>
                  <a:lnTo>
                    <a:pt x="4186818" y="0"/>
                  </a:lnTo>
                  <a:lnTo>
                    <a:pt x="5760720" y="914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100000">
                  <a:srgbClr val="ED5959"/>
                </a:gs>
              </a:gsLst>
              <a:lin ang="10800000" scaled="1"/>
              <a:tileRect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6" name="Isosceles Triangle 14"/>
            <p:cNvSpPr/>
            <p:nvPr/>
          </p:nvSpPr>
          <p:spPr>
            <a:xfrm>
              <a:off x="4568494" y="1522294"/>
              <a:ext cx="2020348" cy="3493311"/>
            </a:xfrm>
            <a:custGeom>
              <a:avLst/>
              <a:gdLst/>
              <a:ahLst/>
              <a:cxnLst/>
              <a:rect l="l" t="t" r="r" b="b"/>
              <a:pathLst>
                <a:path w="2885303" h="4988873">
                  <a:moveTo>
                    <a:pt x="4976" y="0"/>
                  </a:moveTo>
                  <a:lnTo>
                    <a:pt x="2885303" y="4988873"/>
                  </a:lnTo>
                  <a:lnTo>
                    <a:pt x="1306458" y="4083034"/>
                  </a:lnTo>
                  <a:lnTo>
                    <a:pt x="0" y="1820182"/>
                  </a:lnTo>
                  <a:lnTo>
                    <a:pt x="4943" y="57"/>
                  </a:lnTo>
                  <a:close/>
                </a:path>
              </a:pathLst>
            </a:custGeom>
            <a:gradFill>
              <a:gsLst>
                <a:gs pos="0">
                  <a:srgbClr val="36A709"/>
                </a:gs>
                <a:gs pos="100000">
                  <a:srgbClr val="ACF40A"/>
                </a:gs>
              </a:gsLst>
              <a:lin ang="5400000" scaled="0"/>
            </a:gradFill>
            <a:ln w="12700">
              <a:solidFill>
                <a:srgbClr val="3196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37" name="Rectangle 20"/>
          <p:cNvSpPr/>
          <p:nvPr/>
        </p:nvSpPr>
        <p:spPr>
          <a:xfrm>
            <a:off x="3766980" y="2513266"/>
            <a:ext cx="1815234" cy="153888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spAutoFit/>
          </a:bodyPr>
          <a:lstStyle/>
          <a:p>
            <a:pPr lvl="0" algn="ctr" defTabSz="914400">
              <a:defRPr/>
            </a:pPr>
            <a:r>
              <a:rPr lang="ro-RO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DUMNEZEU TATĂL</a:t>
            </a:r>
          </a:p>
          <a:p>
            <a:pPr lvl="0" algn="ctr" defTabSz="914400">
              <a:defRPr/>
            </a:pPr>
            <a:r>
              <a:rPr lang="ro-RO" sz="2000" b="1" kern="0" dirty="0">
                <a:solidFill>
                  <a:srgbClr val="FF8B8B"/>
                </a:solidFill>
                <a:latin typeface="Arial" pitchFamily="34" charset="0"/>
                <a:cs typeface="Arial" pitchFamily="34" charset="0"/>
              </a:rPr>
              <a:t>Ne alege ca să fim poporul </a:t>
            </a:r>
            <a:r>
              <a:rPr lang="ro-RO" sz="2000" b="1" kern="0" dirty="0" smtClean="0">
                <a:solidFill>
                  <a:srgbClr val="FF8B8B"/>
                </a:solidFill>
                <a:latin typeface="Arial" pitchFamily="34" charset="0"/>
                <a:cs typeface="Arial" pitchFamily="34" charset="0"/>
              </a:rPr>
              <a:t>Lui</a:t>
            </a:r>
            <a:endParaRPr lang="ro-RO" sz="2000" b="1" kern="0" dirty="0">
              <a:solidFill>
                <a:srgbClr val="FF8B8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6947791" y="2513265"/>
            <a:ext cx="2092694" cy="12311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spAutoFit/>
          </a:bodyPr>
          <a:lstStyle/>
          <a:p>
            <a:pPr lvl="0" algn="ctr" defTabSz="914400">
              <a:defRPr/>
            </a:pPr>
            <a:r>
              <a:rPr lang="ro-RO" sz="2000" b="1" kern="0" dirty="0">
                <a:solidFill>
                  <a:srgbClr val="2A8307"/>
                </a:solidFill>
                <a:latin typeface="Arial" pitchFamily="34" charset="0"/>
                <a:cs typeface="Arial" pitchFamily="34" charset="0"/>
              </a:rPr>
              <a:t>DUHUL </a:t>
            </a:r>
            <a:r>
              <a:rPr lang="ro-RO" sz="2000" b="1" kern="0" dirty="0" smtClean="0">
                <a:solidFill>
                  <a:srgbClr val="2A8307"/>
                </a:solidFill>
                <a:latin typeface="Arial" pitchFamily="34" charset="0"/>
                <a:cs typeface="Arial" pitchFamily="34" charset="0"/>
              </a:rPr>
              <a:t>SFÂNT</a:t>
            </a:r>
          </a:p>
          <a:p>
            <a:pPr lvl="0" algn="ctr" defTabSz="914400">
              <a:defRPr/>
            </a:pPr>
            <a:r>
              <a:rPr lang="ro-RO" sz="2000" b="1" kern="0" dirty="0" smtClean="0">
                <a:solidFill>
                  <a:srgbClr val="46D60C"/>
                </a:solidFill>
                <a:latin typeface="Arial" pitchFamily="34" charset="0"/>
                <a:cs typeface="Arial" pitchFamily="34" charset="0"/>
              </a:rPr>
              <a:t>Ne sfinţeşte </a:t>
            </a:r>
            <a:r>
              <a:rPr lang="ro-RO" sz="2000" b="1" kern="0" dirty="0">
                <a:solidFill>
                  <a:srgbClr val="46D60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lang="ro-RO" sz="2000" b="1" kern="0" dirty="0" smtClean="0">
                <a:solidFill>
                  <a:srgbClr val="46D60C"/>
                </a:solidFill>
                <a:latin typeface="Arial" pitchFamily="34" charset="0"/>
                <a:cs typeface="Arial" pitchFamily="34" charset="0"/>
              </a:rPr>
              <a:t>ascultare.</a:t>
            </a:r>
            <a:endParaRPr lang="ro-RO" sz="2000" b="1" kern="0" dirty="0">
              <a:solidFill>
                <a:srgbClr val="46D6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2"/>
          <p:cNvSpPr/>
          <p:nvPr/>
        </p:nvSpPr>
        <p:spPr>
          <a:xfrm>
            <a:off x="4572000" y="4818093"/>
            <a:ext cx="3450566" cy="92333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lIns="91440" tIns="0" rIns="91440" bIns="0" rtlCol="0" anchor="t">
            <a:spAutoFit/>
          </a:bodyPr>
          <a:lstStyle/>
          <a:p>
            <a:pPr lvl="0" algn="ctr" defTabSz="914400">
              <a:defRPr/>
            </a:pPr>
            <a:r>
              <a:rPr lang="ro-RO" sz="2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ISUS </a:t>
            </a:r>
            <a:r>
              <a:rPr lang="ro-RO" sz="2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HRISTOS</a:t>
            </a:r>
          </a:p>
          <a:p>
            <a:pPr lvl="0" algn="ctr" defTabSz="914400">
              <a:defRPr/>
            </a:pPr>
            <a:r>
              <a:rPr lang="ro-RO" sz="2000" b="1" kern="0" dirty="0" smtClean="0">
                <a:solidFill>
                  <a:srgbClr val="4FB4FF"/>
                </a:solidFill>
                <a:latin typeface="Arial" pitchFamily="34" charset="0"/>
                <a:cs typeface="Arial" pitchFamily="34" charset="0"/>
              </a:rPr>
              <a:t>Ne stropeşte </a:t>
            </a:r>
            <a:r>
              <a:rPr lang="ro-RO" sz="2000" b="1" kern="0" dirty="0">
                <a:solidFill>
                  <a:srgbClr val="4FB4FF"/>
                </a:solidFill>
                <a:latin typeface="Arial" pitchFamily="34" charset="0"/>
                <a:cs typeface="Arial" pitchFamily="34" charset="0"/>
              </a:rPr>
              <a:t>cu sângele Său pentru </a:t>
            </a:r>
            <a:r>
              <a:rPr lang="ro-RO" sz="2000" b="1" kern="0" dirty="0" smtClean="0">
                <a:solidFill>
                  <a:srgbClr val="4FB4FF"/>
                </a:solidFill>
                <a:latin typeface="Arial" pitchFamily="34" charset="0"/>
                <a:cs typeface="Arial" pitchFamily="34" charset="0"/>
              </a:rPr>
              <a:t>mântuire.</a:t>
            </a:r>
            <a:endParaRPr lang="ro-RO" sz="2000" b="1" kern="0" dirty="0">
              <a:solidFill>
                <a:srgbClr val="4FB4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5" y="2482187"/>
            <a:ext cx="3614612" cy="425491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18289" y="5771815"/>
            <a:ext cx="4563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În versetele </a:t>
            </a:r>
            <a:r>
              <a:rPr lang="ro-RO" sz="2000" b="1" dirty="0" smtClean="0">
                <a:solidFill>
                  <a:schemeClr val="bg1"/>
                </a:solidFill>
              </a:rPr>
              <a:t>3-12, Petru </a:t>
            </a:r>
            <a:r>
              <a:rPr lang="ro-RO" sz="2000" b="1" dirty="0">
                <a:solidFill>
                  <a:schemeClr val="bg1"/>
                </a:solidFill>
              </a:rPr>
              <a:t>subliniază </a:t>
            </a:r>
            <a:r>
              <a:rPr lang="ro-RO" sz="2000" b="1" dirty="0" smtClean="0">
                <a:solidFill>
                  <a:schemeClr val="bg1"/>
                </a:solidFill>
              </a:rPr>
              <a:t>atribuţiile </a:t>
            </a:r>
            <a:r>
              <a:rPr lang="ro-RO" sz="2000" b="1" dirty="0">
                <a:solidFill>
                  <a:srgbClr val="C00000"/>
                </a:solidFill>
              </a:rPr>
              <a:t>Tatălui</a:t>
            </a:r>
            <a:r>
              <a:rPr lang="ro-RO" sz="2000" b="1" dirty="0">
                <a:solidFill>
                  <a:schemeClr val="bg1"/>
                </a:solidFill>
              </a:rPr>
              <a:t>, </a:t>
            </a:r>
            <a:r>
              <a:rPr lang="ro-RO" sz="2000" b="1" dirty="0">
                <a:solidFill>
                  <a:srgbClr val="0070C0"/>
                </a:solidFill>
              </a:rPr>
              <a:t>Fiului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rgbClr val="2A8307"/>
                </a:solidFill>
              </a:rPr>
              <a:t>Duhului Sfânt</a:t>
            </a:r>
            <a:r>
              <a:rPr lang="ro-RO" sz="2000" b="1" dirty="0">
                <a:solidFill>
                  <a:schemeClr val="bg1"/>
                </a:solidFill>
              </a:rPr>
              <a:t> în lucrarea de mântuire a noastră. </a:t>
            </a:r>
          </a:p>
        </p:txBody>
      </p:sp>
    </p:spTree>
    <p:extLst>
      <p:ext uri="{BB962C8B-B14F-4D97-AF65-F5344CB8AC3E}">
        <p14:creationId xmlns="" xmlns:p14="http://schemas.microsoft.com/office/powerpoint/2010/main" val="283809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3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57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5B487"/>
                </a:solidFill>
              </a:rPr>
              <a:t>TEME ÎN </a:t>
            </a:r>
            <a:r>
              <a:rPr lang="ro-RO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5B487"/>
                </a:solidFill>
              </a:rPr>
              <a:t>DEZBATERE</a:t>
            </a:r>
            <a:endParaRPr lang="ro-RO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5B487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769441"/>
            <a:ext cx="1529073" cy="369332"/>
          </a:xfrm>
          <a:prstGeom prst="rect">
            <a:avLst/>
          </a:prstGeom>
          <a:solidFill>
            <a:srgbClr val="D2DBE9"/>
          </a:solidFill>
          <a:ln>
            <a:solidFill>
              <a:srgbClr val="293A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/>
              <a:t>1 Petru </a:t>
            </a:r>
            <a:r>
              <a:rPr lang="ro-RO" b="1" smtClean="0"/>
              <a:t>1:3-12</a:t>
            </a:r>
            <a:endParaRPr lang="ro-RO" b="1"/>
          </a:p>
        </p:txBody>
      </p:sp>
      <p:sp>
        <p:nvSpPr>
          <p:cNvPr id="4" name="Rectángulo 3"/>
          <p:cNvSpPr/>
          <p:nvPr/>
        </p:nvSpPr>
        <p:spPr>
          <a:xfrm>
            <a:off x="5923128" y="129679"/>
            <a:ext cx="315186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b="1" dirty="0" smtClean="0">
                <a:latin typeface="Comic Sans MS" panose="030F0702030302020204" pitchFamily="66" charset="0"/>
              </a:rPr>
              <a:t>“şi la o moştenire nestricăcioasă, şi neîntinată, şi care nu se poate veşteji, păstrată în ceruri pentru voi.” </a:t>
            </a:r>
            <a:endParaRPr lang="ro-RO" b="1" dirty="0">
              <a:latin typeface="Comic Sans MS" panose="030F0702030302020204" pitchFamily="66" charset="0"/>
            </a:endParaRPr>
          </a:p>
          <a:p>
            <a:pPr algn="ctr"/>
            <a:r>
              <a:rPr lang="ro-RO" sz="1600" b="1" dirty="0" smtClean="0">
                <a:latin typeface="Comic Sans MS" panose="030F0702030302020204" pitchFamily="66" charset="0"/>
              </a:rPr>
              <a:t>(1 Petru 1:4)</a:t>
            </a:r>
            <a:endParaRPr lang="ro-RO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3810" y="1282668"/>
            <a:ext cx="614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În 1 Petru 1:3-12, Petru </a:t>
            </a:r>
            <a:r>
              <a:rPr lang="ro-RO" sz="20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enumeră principalele teme ce urmează să le dezbată pe parcursul </a:t>
            </a:r>
            <a:r>
              <a:rPr lang="ro-RO" sz="2000" b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epistolei.</a:t>
            </a:r>
            <a:endParaRPr lang="ro-RO" sz="2000" b="1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3143833009"/>
              </p:ext>
            </p:extLst>
          </p:nvPr>
        </p:nvGraphicFramePr>
        <p:xfrm>
          <a:off x="103808" y="1908214"/>
          <a:ext cx="8919421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11058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1D5F15-92A8-4DAB-9DA8-8EF1641E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F71D5F15-92A8-4DAB-9DA8-8EF1641E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71D5F15-92A8-4DAB-9DA8-8EF1641E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F71D5F15-92A8-4DAB-9DA8-8EF1641E1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8818C7-DD40-42E4-9C76-9BEACEB5C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A78818C7-DD40-42E4-9C76-9BEACEB5C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A78818C7-DD40-42E4-9C76-9BEACEB5C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78818C7-DD40-42E4-9C76-9BEACEB5C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A1EE78-1699-45EF-96D6-8333CC8F2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B5A1EE78-1699-45EF-96D6-8333CC8F2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6D0090-40A1-46D3-9F28-2F38E0A80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826D0090-40A1-46D3-9F28-2F38E0A80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826D0090-40A1-46D3-9F28-2F38E0A80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826D0090-40A1-46D3-9F28-2F38E0A80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B2F476-F456-4FDA-BFA6-F96BA4EE4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E2B2F476-F456-4FDA-BFA6-F96BA4EE4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7E59C-8680-449A-858B-AF212C04C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38A7E59C-8680-449A-858B-AF212C04C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38A7E59C-8680-449A-858B-AF212C04C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38A7E59C-8680-449A-858B-AF212C04C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FEFCA3-903C-4BF2-99F2-CD57680F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BBFEFCA3-903C-4BF2-99F2-CD57680F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36"/>
          <p:cNvSpPr/>
          <p:nvPr/>
        </p:nvSpPr>
        <p:spPr>
          <a:xfrm>
            <a:off x="787983" y="5310967"/>
            <a:ext cx="4908226" cy="979512"/>
          </a:xfrm>
          <a:prstGeom prst="roundRect">
            <a:avLst>
              <a:gd name="adj" fmla="val 3877"/>
            </a:avLst>
          </a:prstGeom>
          <a:gradFill>
            <a:gsLst>
              <a:gs pos="0">
                <a:srgbClr val="6C8A00"/>
              </a:gs>
              <a:gs pos="78000">
                <a:srgbClr val="92D050"/>
              </a:gs>
              <a:gs pos="100000">
                <a:srgbClr val="FFFF00">
                  <a:alpha val="0"/>
                </a:srgbClr>
              </a:gs>
            </a:gsLst>
            <a:lin ang="10800000" scaled="1"/>
          </a:gradFill>
          <a:ln>
            <a:noFill/>
          </a:ln>
          <a:effectLst>
            <a:outerShdw blurRad="25400" dist="38100" dir="4200000" sx="98000" sy="98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0" defTabSz="914400"/>
            <a:r>
              <a:rPr lang="ro-RO" sz="2000" b="1" i="1" kern="0" dirty="0" smtClean="0">
                <a:solidFill>
                  <a:srgbClr val="2C451B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Preţul răscumpărării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. S-a 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plătit un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preţ 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foarte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mare: 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sângele scump al lui Isus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Hristos (v. 16-21).</a:t>
            </a:r>
            <a:endParaRPr lang="ro-RO" sz="2000" b="1" kern="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a:endParaRPr>
          </a:p>
        </p:txBody>
      </p:sp>
      <p:sp>
        <p:nvSpPr>
          <p:cNvPr id="43" name="Rounded Rectangle 37"/>
          <p:cNvSpPr/>
          <p:nvPr/>
        </p:nvSpPr>
        <p:spPr>
          <a:xfrm>
            <a:off x="787983" y="4349335"/>
            <a:ext cx="4908226" cy="1012519"/>
          </a:xfrm>
          <a:prstGeom prst="roundRect">
            <a:avLst>
              <a:gd name="adj" fmla="val 3877"/>
            </a:avLst>
          </a:prstGeom>
          <a:gradFill>
            <a:gsLst>
              <a:gs pos="0">
                <a:srgbClr val="0070C0"/>
              </a:gs>
              <a:gs pos="78000">
                <a:srgbClr val="00B0F0"/>
              </a:gs>
              <a:gs pos="100000">
                <a:srgbClr val="FFFF00">
                  <a:alpha val="0"/>
                </a:srgb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>
            <a:outerShdw blurRad="25400" dist="38100" dir="4200000" sx="98000" sy="98000" algn="t" rotWithShape="0">
              <a:prstClr val="black">
                <a:alpha val="8000"/>
              </a:prstClr>
            </a:outerShdw>
          </a:effectLst>
        </p:spPr>
        <p:txBody>
          <a:bodyPr rtlCol="0" anchor="t"/>
          <a:lstStyle/>
          <a:p>
            <a:pPr marL="685800" lvl="0" defTabSz="914400"/>
            <a:r>
              <a:rPr lang="ro-RO" sz="2000" b="1" i="1" kern="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Judecata </a:t>
            </a:r>
            <a:r>
              <a:rPr lang="ro-RO" sz="2000" b="1" i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viitoare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. Dumnezeu 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va judeca pe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toţi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,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imparţial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, după lucrarea fiecăruia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(v. 17).</a:t>
            </a:r>
            <a:endParaRPr lang="ro-RO" sz="2000" b="1" kern="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</a:endParaRPr>
          </a:p>
        </p:txBody>
      </p:sp>
      <p:sp>
        <p:nvSpPr>
          <p:cNvPr id="27" name="Rounded Rectangle 35"/>
          <p:cNvSpPr/>
          <p:nvPr/>
        </p:nvSpPr>
        <p:spPr>
          <a:xfrm>
            <a:off x="787983" y="3407515"/>
            <a:ext cx="4908226" cy="941820"/>
          </a:xfrm>
          <a:prstGeom prst="roundRect">
            <a:avLst>
              <a:gd name="adj" fmla="val 3877"/>
            </a:avLst>
          </a:prstGeom>
          <a:gradFill>
            <a:gsLst>
              <a:gs pos="0">
                <a:srgbClr val="FFF305"/>
              </a:gs>
              <a:gs pos="78000">
                <a:srgbClr val="FFF305"/>
              </a:gs>
              <a:gs pos="100000">
                <a:srgbClr val="FFFF00">
                  <a:alpha val="0"/>
                </a:srgb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>
            <a:outerShdw blurRad="25400" dist="38100" dir="4200000" sx="98000" sy="98000" algn="t" rotWithShape="0">
              <a:prstClr val="black">
                <a:alpha val="8000"/>
              </a:prstClr>
            </a:outerShdw>
          </a:effectLst>
        </p:spPr>
        <p:txBody>
          <a:bodyPr rtlCol="0" anchor="t"/>
          <a:lstStyle/>
          <a:p>
            <a:pPr marL="685800" lvl="0" defTabSz="914400"/>
            <a:r>
              <a:rPr lang="ro-RO" sz="2000" b="1" i="1" kern="0" dirty="0">
                <a:solidFill>
                  <a:srgbClr val="7D7403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Caracterul lui </a:t>
            </a:r>
            <a:r>
              <a:rPr lang="ro-RO" sz="2000" b="1" i="1" kern="0" dirty="0" smtClean="0">
                <a:solidFill>
                  <a:srgbClr val="7D7403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Dumnezeu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. Dumnezeu</a:t>
            </a:r>
            <a:r>
              <a:rPr lang="ro-RO" sz="2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, modelul nostru este sfânt </a:t>
            </a:r>
            <a:r>
              <a:rPr lang="ro-RO" sz="20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</a:effectLst>
              </a:rPr>
              <a:t>(v. 15-16).</a:t>
            </a:r>
            <a:endParaRPr kumimoji="0" lang="ro-RO" sz="2000" b="1" i="0" u="none" strike="noStrike" kern="0" cap="none" spc="0" normalizeH="0" baseline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89252" y="4929193"/>
            <a:ext cx="1097637" cy="1808785"/>
            <a:chOff x="189252" y="4929193"/>
            <a:chExt cx="1097637" cy="1808785"/>
          </a:xfrm>
        </p:grpSpPr>
        <p:grpSp>
          <p:nvGrpSpPr>
            <p:cNvPr id="24" name="Group 14"/>
            <p:cNvGrpSpPr/>
            <p:nvPr/>
          </p:nvGrpSpPr>
          <p:grpSpPr>
            <a:xfrm>
              <a:off x="189252" y="4929193"/>
              <a:ext cx="1097637" cy="1808785"/>
              <a:chOff x="509236" y="3605587"/>
              <a:chExt cx="2510182" cy="1808785"/>
            </a:xfrm>
          </p:grpSpPr>
          <p:sp>
            <p:nvSpPr>
              <p:cNvPr id="28" name="Chevron 15"/>
              <p:cNvSpPr/>
              <p:nvPr/>
            </p:nvSpPr>
            <p:spPr>
              <a:xfrm rot="5572648">
                <a:off x="859934" y="3254889"/>
                <a:ext cx="1808785" cy="2510182"/>
              </a:xfrm>
              <a:prstGeom prst="chevron">
                <a:avLst>
                  <a:gd name="adj" fmla="val 41878"/>
                </a:avLst>
              </a:prstGeom>
              <a:gradFill>
                <a:gsLst>
                  <a:gs pos="0">
                    <a:srgbClr val="037303"/>
                  </a:gs>
                  <a:gs pos="100000">
                    <a:srgbClr val="05BA05"/>
                  </a:gs>
                </a:gsLst>
                <a:lin ang="10800000" scaled="0"/>
              </a:gradFill>
              <a:ln w="69850">
                <a:gradFill flip="none" rotWithShape="1">
                  <a:gsLst>
                    <a:gs pos="30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6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Above" fov="2400000">
                  <a:rot lat="21594000" lon="21594000" rev="180000"/>
                </a:camera>
                <a:lightRig rig="threePt" dir="t"/>
              </a:scene3d>
              <a:sp3d extrusionH="323850" prstMaterial="matte">
                <a:bevelT w="889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  <a:sp3d extrusionH="57150" prstMaterial="flat">
                  <a:bevelT w="38100" h="0" prst="relaxedInset"/>
                  <a:extrusionClr>
                    <a:schemeClr val="bg2">
                      <a:lumMod val="25000"/>
                    </a:schemeClr>
                  </a:extrusionClr>
                </a:sp3d>
              </a:bodyPr>
              <a:lstStyle/>
              <a:p>
                <a:pPr algn="ctr"/>
                <a:endParaRPr lang="ro-RO" sz="320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  <a:latin typeface="Arial Black" pitchFamily="34" charset="0"/>
                  <a:ea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44" name="Chevron 16"/>
              <p:cNvSpPr/>
              <p:nvPr/>
            </p:nvSpPr>
            <p:spPr>
              <a:xfrm rot="5400000">
                <a:off x="932634" y="3317988"/>
                <a:ext cx="1681292" cy="2419266"/>
              </a:xfrm>
              <a:prstGeom prst="chevron">
                <a:avLst>
                  <a:gd name="adj" fmla="val 43485"/>
                </a:avLst>
              </a:prstGeom>
              <a:gradFill>
                <a:gsLst>
                  <a:gs pos="0">
                    <a:srgbClr val="037303"/>
                  </a:gs>
                  <a:gs pos="85000">
                    <a:srgbClr val="FFFF00">
                      <a:alpha val="0"/>
                    </a:srgbClr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7" name="Rectangle 26"/>
            <p:cNvSpPr/>
            <p:nvPr/>
          </p:nvSpPr>
          <p:spPr>
            <a:xfrm>
              <a:off x="639352" y="5914213"/>
              <a:ext cx="183088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3600" b="1" i="0" u="none" strike="noStrike" kern="0" cap="none" spc="0" normalizeH="0" baseline="0" smtClean="0">
                  <a:ln w="3175" cmpd="sng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lumMod val="65000"/>
                        <a:lumOff val="35000"/>
                      </a:prstClr>
                    </a:outerShdw>
                  </a:effectLst>
                  <a:uLnTx/>
                  <a:uFillTx/>
                  <a:ea typeface="Verdana" pitchFamily="34" charset="0"/>
                  <a:cs typeface="Arial" pitchFamily="34" charset="0"/>
                </a:rPr>
                <a:t>3</a:t>
              </a:r>
              <a:endParaRPr kumimoji="0" lang="ro-RO" sz="3600" b="1" i="0" u="none" strike="noStrike" kern="0" cap="none" spc="0" normalizeH="0" baseline="0">
                <a:ln w="317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ea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10"/>
          <p:cNvGrpSpPr/>
          <p:nvPr/>
        </p:nvGrpSpPr>
        <p:grpSpPr>
          <a:xfrm>
            <a:off x="181990" y="4024801"/>
            <a:ext cx="1097638" cy="1808785"/>
            <a:chOff x="509231" y="4639647"/>
            <a:chExt cx="2510185" cy="1808785"/>
          </a:xfrm>
        </p:grpSpPr>
        <p:sp>
          <p:nvSpPr>
            <p:cNvPr id="29" name="Chevron 11"/>
            <p:cNvSpPr/>
            <p:nvPr/>
          </p:nvSpPr>
          <p:spPr>
            <a:xfrm rot="5572648">
              <a:off x="859931" y="4288947"/>
              <a:ext cx="1808785" cy="2510185"/>
            </a:xfrm>
            <a:prstGeom prst="chevron">
              <a:avLst>
                <a:gd name="adj" fmla="val 41878"/>
              </a:avLst>
            </a:pr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0800000" scaled="0"/>
            </a:gradFill>
            <a:ln w="69850" cap="flat" cmpd="sng" algn="ctr">
              <a:gradFill flip="none" rotWithShape="1">
                <a:gsLst>
                  <a:gs pos="31000">
                    <a:sysClr val="window" lastClr="FFFFFF">
                      <a:lumMod val="75000"/>
                    </a:sysClr>
                  </a:gs>
                  <a:gs pos="0">
                    <a:sysClr val="window" lastClr="FFFFFF">
                      <a:lumMod val="95000"/>
                    </a:sysClr>
                  </a:gs>
                  <a:gs pos="63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1"/>
                <a:tileRect/>
              </a:gra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2400000">
                <a:rot lat="21594000" lon="21594000" rev="180000"/>
              </a:camera>
              <a:lightRig rig="threePt" dir="t"/>
            </a:scene3d>
            <a:sp3d extrusionH="323850" prstMaterial="matte">
              <a:bevelT w="88900" prst="slope"/>
            </a:sp3d>
          </p:spPr>
          <p:txBody>
            <a:bodyPr rot="0" spcFirstLastPara="0" vertOverflow="overflow" horzOverflow="overflow" vert="vert270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  <a:sp3d extrusionH="57150" prstMaterial="flat">
                <a:bevelT w="38100" h="0" prst="relaxedInset"/>
                <a:extrusionClr>
                  <a:schemeClr val="bg2">
                    <a:lumMod val="25000"/>
                  </a:schemeClr>
                </a:extrusion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3200" b="0" i="0" u="none" strike="noStrike" kern="0" cap="none" spc="0" normalizeH="0" baseline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latin typeface="Arial Black" pitchFamily="34" charset="0"/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30" name="Chevron 12"/>
            <p:cNvSpPr/>
            <p:nvPr/>
          </p:nvSpPr>
          <p:spPr>
            <a:xfrm rot="5400000">
              <a:off x="930574" y="4362003"/>
              <a:ext cx="1681292" cy="2419266"/>
            </a:xfrm>
            <a:prstGeom prst="chevron">
              <a:avLst>
                <a:gd name="adj" fmla="val 43485"/>
              </a:avLst>
            </a:prstGeom>
            <a:gradFill>
              <a:gsLst>
                <a:gs pos="0">
                  <a:srgbClr val="0070C0"/>
                </a:gs>
                <a:gs pos="85000">
                  <a:srgbClr val="FFFF00">
                    <a:alpha val="0"/>
                  </a:srgbClr>
                </a:gs>
              </a:gsLst>
              <a:lin ang="11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0" cap="none" spc="0" normalizeH="0" baseline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1555171" y="5538837"/>
              <a:ext cx="957535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3600" b="1" i="0" u="none" strike="noStrike" kern="0" cap="none" spc="0" normalizeH="0" baseline="0" smtClean="0">
                  <a:ln w="3175" cmpd="sng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lumMod val="65000"/>
                        <a:lumOff val="35000"/>
                      </a:prstClr>
                    </a:outerShdw>
                  </a:effectLst>
                  <a:uLnTx/>
                  <a:uFillTx/>
                  <a:ea typeface="Verdana" pitchFamily="34" charset="0"/>
                  <a:cs typeface="Arial" pitchFamily="34" charset="0"/>
                </a:rPr>
                <a:t>2</a:t>
              </a:r>
              <a:endParaRPr kumimoji="0" lang="ro-RO" sz="3600" b="1" i="0" u="none" strike="noStrike" kern="0" cap="none" spc="0" normalizeH="0" baseline="0">
                <a:ln w="317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-1" y="0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300" dirty="0">
                <a:ln/>
                <a:pattFill prst="dkUpDiag">
                  <a:fgClr>
                    <a:srgbClr val="B26E86"/>
                  </a:fgClr>
                  <a:bgClr>
                    <a:srgbClr val="371D26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CUM TRĂIESC </a:t>
            </a:r>
            <a:r>
              <a:rPr lang="ro-RO" sz="4800" b="1" spc="300" dirty="0" smtClean="0">
                <a:ln/>
                <a:pattFill prst="dkUpDiag">
                  <a:fgClr>
                    <a:srgbClr val="B26E86"/>
                  </a:fgClr>
                  <a:bgClr>
                    <a:srgbClr val="371D26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MÂNTUIȚII</a:t>
            </a:r>
            <a:endParaRPr lang="ro-RO" sz="4800" b="1" spc="300" dirty="0">
              <a:ln/>
              <a:pattFill prst="dkUpDiag">
                <a:fgClr>
                  <a:srgbClr val="B26E86"/>
                </a:fgClr>
                <a:bgClr>
                  <a:srgbClr val="371D26"/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070000"/>
            <a:ext cx="1646092" cy="369332"/>
          </a:xfrm>
          <a:prstGeom prst="rect">
            <a:avLst/>
          </a:prstGeom>
          <a:solidFill>
            <a:srgbClr val="D2AAB8"/>
          </a:solidFill>
          <a:ln>
            <a:solidFill>
              <a:srgbClr val="5A303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smtClean="0"/>
              <a:t>1 Petru 1:13-21</a:t>
            </a:r>
            <a:endParaRPr lang="ro-RO" b="1"/>
          </a:p>
        </p:txBody>
      </p:sp>
      <p:sp>
        <p:nvSpPr>
          <p:cNvPr id="4" name="Rectángulo 3"/>
          <p:cNvSpPr/>
          <p:nvPr/>
        </p:nvSpPr>
        <p:spPr>
          <a:xfrm>
            <a:off x="2196278" y="654502"/>
            <a:ext cx="680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5A303F"/>
                </a:solidFill>
                <a:latin typeface="Comic Sans MS" panose="030F0702030302020204" pitchFamily="66" charset="0"/>
              </a:rPr>
              <a:t>“Ca nişte copii ascultători, nu vă lăsaţi târâţi în poftele, pe cari le aveaţi altădată, când eraţi în neştiinţă. Ci, după cum Cel ce v-a chemat este sfânt, fiţi şi voi sfinţi în toată purtarea voastră.” </a:t>
            </a:r>
            <a:r>
              <a:rPr lang="ro-RO" sz="1600" b="1" dirty="0" smtClean="0">
                <a:solidFill>
                  <a:srgbClr val="5A303F"/>
                </a:solidFill>
                <a:latin typeface="Comic Sans MS" panose="030F0702030302020204" pitchFamily="66" charset="0"/>
              </a:rPr>
              <a:t>(1 </a:t>
            </a:r>
            <a:r>
              <a:rPr lang="ro-RO" sz="1600" b="1" dirty="0">
                <a:solidFill>
                  <a:srgbClr val="5A303F"/>
                </a:solidFill>
                <a:latin typeface="Comic Sans MS" panose="030F0702030302020204" pitchFamily="66" charset="0"/>
              </a:rPr>
              <a:t>Petru </a:t>
            </a:r>
            <a:r>
              <a:rPr lang="ro-RO" sz="1600" b="1" dirty="0" smtClean="0">
                <a:solidFill>
                  <a:srgbClr val="5A303F"/>
                </a:solidFill>
                <a:latin typeface="Comic Sans MS" panose="030F0702030302020204" pitchFamily="66" charset="0"/>
              </a:rPr>
              <a:t>1:14-15)</a:t>
            </a:r>
            <a:endParaRPr lang="ro-RO" b="1" dirty="0">
              <a:solidFill>
                <a:srgbClr val="5A303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2529" y="1854831"/>
            <a:ext cx="801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Petru ne invită să ne pregătim </a:t>
            </a:r>
            <a:r>
              <a:rPr lang="ro-RO" sz="2000" b="1" dirty="0" smtClean="0"/>
              <a:t>minţile </a:t>
            </a:r>
            <a:r>
              <a:rPr lang="ro-RO" sz="2000" b="1" dirty="0"/>
              <a:t>pentru a trăi o </a:t>
            </a:r>
            <a:r>
              <a:rPr lang="ro-RO" sz="2000" b="1" dirty="0" smtClean="0"/>
              <a:t>viaţă </a:t>
            </a:r>
            <a:r>
              <a:rPr lang="ro-RO" sz="2000" b="1" dirty="0"/>
              <a:t>în conformitate cu harul divin </a:t>
            </a:r>
            <a:r>
              <a:rPr lang="ro-RO" sz="2000" b="1" dirty="0" smtClean="0"/>
              <a:t>şi </a:t>
            </a:r>
            <a:r>
              <a:rPr lang="ro-RO" sz="2000" b="1" dirty="0"/>
              <a:t>cu </a:t>
            </a:r>
            <a:r>
              <a:rPr lang="ro-RO" sz="2000" b="1" dirty="0" smtClean="0"/>
              <a:t>speranţa </a:t>
            </a:r>
            <a:r>
              <a:rPr lang="ro-RO" sz="2000" b="1" dirty="0"/>
              <a:t>mântuirii </a:t>
            </a:r>
            <a:r>
              <a:rPr lang="ro-RO" sz="2000" b="1" dirty="0" smtClean="0"/>
              <a:t>noastre (v. 13-14).</a:t>
            </a:r>
            <a:endParaRPr lang="ro-RO" sz="2000" b="1" dirty="0"/>
          </a:p>
        </p:txBody>
      </p:sp>
      <p:grpSp>
        <p:nvGrpSpPr>
          <p:cNvPr id="37" name="Group 27"/>
          <p:cNvGrpSpPr/>
          <p:nvPr/>
        </p:nvGrpSpPr>
        <p:grpSpPr>
          <a:xfrm>
            <a:off x="187700" y="3442814"/>
            <a:ext cx="1097636" cy="1332641"/>
            <a:chOff x="502115" y="330203"/>
            <a:chExt cx="2510180" cy="195519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8" name="Group 28"/>
            <p:cNvGrpSpPr/>
            <p:nvPr/>
          </p:nvGrpSpPr>
          <p:grpSpPr>
            <a:xfrm>
              <a:off x="502115" y="330203"/>
              <a:ext cx="2510180" cy="1955195"/>
              <a:chOff x="502115" y="330203"/>
              <a:chExt cx="2510180" cy="1955195"/>
            </a:xfrm>
          </p:grpSpPr>
          <p:sp>
            <p:nvSpPr>
              <p:cNvPr id="41" name="Pentagon 31"/>
              <p:cNvSpPr/>
              <p:nvPr/>
            </p:nvSpPr>
            <p:spPr>
              <a:xfrm rot="5572648">
                <a:off x="779607" y="52711"/>
                <a:ext cx="1955195" cy="2510180"/>
              </a:xfrm>
              <a:prstGeom prst="homePlate">
                <a:avLst>
                  <a:gd name="adj" fmla="val 38943"/>
                </a:avLst>
              </a:prstGeom>
              <a:gradFill>
                <a:gsLst>
                  <a:gs pos="0">
                    <a:srgbClr val="FCEB0A"/>
                  </a:gs>
                  <a:gs pos="100000">
                    <a:srgbClr val="FFFF00"/>
                  </a:gs>
                </a:gsLst>
                <a:lin ang="10800000" scaled="0"/>
              </a:gradFill>
              <a:ln w="69850" cap="flat" cmpd="sng" algn="ctr">
                <a:gradFill flip="none" rotWithShape="1">
                  <a:gsLst>
                    <a:gs pos="63000">
                      <a:sysClr val="window" lastClr="FFFFFF">
                        <a:lumMod val="75000"/>
                      </a:sysClr>
                    </a:gs>
                    <a:gs pos="30800">
                      <a:sysClr val="window" lastClr="FFFFFF">
                        <a:lumMod val="95000"/>
                      </a:sysClr>
                    </a:gs>
                    <a:gs pos="0">
                      <a:sysClr val="window" lastClr="FFFFFF">
                        <a:lumMod val="75000"/>
                      </a:sysClr>
                    </a:gs>
                    <a:gs pos="100000">
                      <a:sysClr val="window" lastClr="FFFFFF">
                        <a:lumMod val="95000"/>
                      </a:sysClr>
                    </a:gs>
                  </a:gsLst>
                  <a:lin ang="0" scaled="1"/>
                  <a:tileRect/>
                </a:gradFill>
                <a:prstDash val="solid"/>
              </a:ln>
              <a:effectLst/>
              <a:scene3d>
                <a:camera prst="perspectiveAbove" fov="2400000">
                  <a:rot lat="21594000" lon="21594000" rev="180000"/>
                </a:camera>
                <a:lightRig rig="threePt" dir="t"/>
              </a:scene3d>
              <a:sp3d extrusionH="323850" prstMaterial="matte">
                <a:bevelT w="88900" prst="slope"/>
              </a:sp3d>
            </p:spPr>
            <p:txBody>
              <a:bodyPr rot="0" spcFirstLastPara="0" vertOverflow="overflow" horzOverflow="overflow" vert="vert270" wrap="square" lIns="0" tIns="0" rIns="0" bIns="0" numCol="1" spcCol="0" rtlCol="0" fromWordArt="0" anchor="t" anchorCtr="1" forceAA="0" compatLnSpc="1">
                <a:prstTxWarp prst="textNoShape">
                  <a:avLst/>
                </a:prstTxWarp>
                <a:noAutofit/>
                <a:sp3d extrusionH="57150" prstMaterial="flat">
                  <a:bevelT w="38100" h="0" prst="relaxedInset"/>
                  <a:extrusionClr>
                    <a:schemeClr val="bg2">
                      <a:lumMod val="25000"/>
                    </a:schemeClr>
                  </a:extrusionClr>
                </a:sp3d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00" b="0" i="0" u="none" strike="noStrike" kern="0" cap="none" spc="0" normalizeH="0" baseline="0">
                  <a:ln w="18415" cmpd="sng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lumMod val="65000"/>
                        <a:lumOff val="35000"/>
                      </a:prstClr>
                    </a:outerShdw>
                  </a:effectLst>
                  <a:uLnTx/>
                  <a:uFillTx/>
                  <a:latin typeface="Arial Black" pitchFamily="34" charset="0"/>
                  <a:ea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42" name="Chevron 32"/>
              <p:cNvSpPr/>
              <p:nvPr/>
            </p:nvSpPr>
            <p:spPr>
              <a:xfrm rot="5400000">
                <a:off x="921521" y="195374"/>
                <a:ext cx="1681292" cy="2419266"/>
              </a:xfrm>
              <a:prstGeom prst="chevron">
                <a:avLst>
                  <a:gd name="adj" fmla="val 43485"/>
                </a:avLst>
              </a:prstGeom>
              <a:gradFill>
                <a:gsLst>
                  <a:gs pos="0">
                    <a:srgbClr val="FFED01"/>
                  </a:gs>
                  <a:gs pos="62000">
                    <a:srgbClr val="FFFF00">
                      <a:alpha val="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800" b="0" i="0" u="none" strike="noStrike" kern="0" cap="none" spc="0" normalizeH="0" baseline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lumMod val="65000"/>
                        <a:lumOff val="35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Chevron 29"/>
            <p:cNvSpPr/>
            <p:nvPr/>
          </p:nvSpPr>
          <p:spPr>
            <a:xfrm rot="5400000">
              <a:off x="1205532" y="516929"/>
              <a:ext cx="1236838" cy="1778650"/>
            </a:xfrm>
            <a:prstGeom prst="chevron">
              <a:avLst>
                <a:gd name="adj" fmla="val 38739"/>
              </a:avLst>
            </a:prstGeom>
            <a:noFill/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2400000">
                <a:rot lat="21594000" lon="21594000" rev="180000"/>
              </a:camera>
              <a:lightRig rig="threePt" dir="t"/>
            </a:scene3d>
            <a:sp3d extrusionH="323850" prstMaterial="matte">
              <a:bevelT w="88900" prst="slope"/>
            </a:sp3d>
          </p:spPr>
          <p:txBody>
            <a:bodyPr rot="0" spcFirstLastPara="0" vertOverflow="overflow" horzOverflow="overflow" vert="vert270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  <a:sp3d extrusionH="57150" prstMaterial="flat">
                <a:bevelT w="38100" h="0" prst="relaxedInset"/>
                <a:extrusionClr>
                  <a:schemeClr val="bg2">
                    <a:lumMod val="25000"/>
                  </a:schemeClr>
                </a:extrusion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0" cap="none" spc="0" normalizeH="0" baseline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latin typeface="Arial Black" pitchFamily="34" charset="0"/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40" name="Rectangle 30"/>
            <p:cNvSpPr/>
            <p:nvPr/>
          </p:nvSpPr>
          <p:spPr>
            <a:xfrm>
              <a:off x="1504009" y="911889"/>
              <a:ext cx="957535" cy="94827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3600" b="1" i="0" u="none" strike="noStrike" kern="0" cap="none" spc="0" normalizeH="0" baseline="0" smtClean="0">
                  <a:ln w="3175" cmpd="sng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lumMod val="65000"/>
                        <a:lumOff val="35000"/>
                      </a:prstClr>
                    </a:outerShdw>
                  </a:effectLst>
                  <a:uLnTx/>
                  <a:uFillTx/>
                  <a:ea typeface="Verdana" pitchFamily="34" charset="0"/>
                  <a:cs typeface="Arial" pitchFamily="34" charset="0"/>
                </a:rPr>
                <a:t>1</a:t>
              </a:r>
              <a:endParaRPr kumimoji="0" lang="ro-RO" sz="3600" b="1" i="0" u="none" strike="noStrike" kern="0" cap="none" spc="0" normalizeH="0" baseline="0">
                <a:ln w="317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ea typeface="Verdana" pitchFamily="34" charset="0"/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962" y="2579393"/>
            <a:ext cx="3140015" cy="4187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172529" y="2557599"/>
            <a:ext cx="5118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 continuare, ne prezintă trei mari motivatori ai comportamentului </a:t>
            </a:r>
            <a:r>
              <a:rPr lang="ro-RO" sz="2000" b="1" dirty="0" smtClean="0"/>
              <a:t>creştin.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3975447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3" grpId="0" animBg="1"/>
      <p:bldP spid="27" grpId="0" animBg="1"/>
      <p:bldP spid="2" grpId="0"/>
      <p:bldP spid="3" grpId="0" animBg="1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1216</Words>
  <Application>Microsoft Office PowerPoint</Application>
  <PresentationFormat>Expunere pe ecran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Arial Black</vt:lpstr>
      <vt:lpstr>Verdana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2 - Mostenirea celor credinciosi</dc:title>
  <dc:subject>Studiu Biblic, Trim. II, 2017 – Invataturi din epistolele lui Petru</dc:subject>
  <dc:creator>Sergio Fustero Carreras</dc:creator>
  <cp:keywords>http://www.fustero.net/es/index_ro.php</cp:keywords>
  <cp:lastModifiedBy>Administrator</cp:lastModifiedBy>
  <cp:revision>100</cp:revision>
  <dcterms:created xsi:type="dcterms:W3CDTF">2017-03-24T07:07:29Z</dcterms:created>
  <dcterms:modified xsi:type="dcterms:W3CDTF">2017-04-04T10:36:37Z</dcterms:modified>
</cp:coreProperties>
</file>