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 id="2147483684" r:id="rId3"/>
  </p:sldMasterIdLst>
  <p:sldIdLst>
    <p:sldId id="271" r:id="rId4"/>
    <p:sldId id="276" r:id="rId5"/>
    <p:sldId id="272" r:id="rId6"/>
    <p:sldId id="258" r:id="rId7"/>
    <p:sldId id="273" r:id="rId8"/>
    <p:sldId id="268" r:id="rId9"/>
    <p:sldId id="260" r:id="rId10"/>
    <p:sldId id="261" r:id="rId11"/>
    <p:sldId id="274" r:id="rId12"/>
    <p:sldId id="262" r:id="rId13"/>
    <p:sldId id="263" r:id="rId14"/>
  </p:sldIdLst>
  <p:sldSz cx="9144000" cy="6858000" type="screen4x3"/>
  <p:notesSz cx="6858000" cy="9144000"/>
  <p:embeddedFontLst>
    <p:embeddedFont>
      <p:font typeface="Calibri" pitchFamily="34" charset="0"/>
      <p:regular r:id="rId15"/>
      <p:bold r:id="rId16"/>
      <p:italic r:id="rId17"/>
      <p:boldItalic r:id="rId18"/>
    </p:embeddedFont>
    <p:embeddedFont>
      <p:font typeface="Comic Sans MS" pitchFamily="66" charset="0"/>
      <p:regular r:id="rId19"/>
      <p:bold r:id="rId20"/>
    </p:embeddedFont>
    <p:embeddedFont>
      <p:font typeface="Arial Narrow" pitchFamily="34" charset="0"/>
      <p:regular r:id="rId21"/>
      <p:bold r:id="rId22"/>
      <p:italic r:id="rId23"/>
      <p:boldItalic r:id="rId24"/>
    </p:embeddedFont>
    <p:embeddedFont>
      <p:font typeface="Agency FB" pitchFamily="34" charset="0"/>
      <p:regular r:id="rId25"/>
      <p:bold r:id="rId26"/>
    </p:embeddedFont>
    <p:embeddedFont>
      <p:font typeface="Cooper Black" pitchFamily="18" charset="0"/>
      <p:regular r:id="rId27"/>
    </p:embeddedFont>
    <p:embeddedFont>
      <p:font typeface="Calibri Light" pitchFamily="34"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5A4F40"/>
    <a:srgbClr val="663300"/>
    <a:srgbClr val="AB9D88"/>
    <a:srgbClr val="D8CBBE"/>
    <a:srgbClr val="CAB8A6"/>
    <a:srgbClr val="AF957B"/>
    <a:srgbClr val="148ED2"/>
    <a:srgbClr val="37CBFF"/>
    <a:srgbClr val="887E4E"/>
    <a:srgbClr val="BEB6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7.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19031303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1136062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35107374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3908570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24802040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40706856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1238919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22742007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30151554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3176637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3972817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39341731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32569600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42119549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8974275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041265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755907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925469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577759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549220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5964594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82520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1986128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0786658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979734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258106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A2FC2D51-63BF-4167-B6B8-0E231FE553BF}" type="datetimeFigureOut">
              <a:rPr lang="es-ES" smtClean="0">
                <a:solidFill>
                  <a:prstClr val="black">
                    <a:tint val="75000"/>
                  </a:prstClr>
                </a:solidFill>
              </a:rPr>
              <a:pPr/>
              <a:t>23/03/2017</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FAA4A0C9-8E32-4DF2-B2DF-BB15D63424C5}"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34484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37066073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26926075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32839800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8176985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2248725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E8287D6C-A904-40E2-8DA5-1D4666C0CF23}" type="datetimeFigureOut">
              <a:rPr lang="es-ES" smtClean="0"/>
              <a:pPr/>
              <a:t>23/03/2017</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23487311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287D6C-A904-40E2-8DA5-1D4666C0CF23}" type="datetimeFigureOut">
              <a:rPr lang="es-ES" smtClean="0"/>
              <a:pPr/>
              <a:t>23/03/2017</a:t>
            </a:fld>
            <a:endParaRPr lang="es-E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71F8E-6C7E-477B-98AF-B5DB49F58123}" type="slidenum">
              <a:rPr lang="es-ES" smtClean="0"/>
              <a:pPr/>
              <a:t>‹#›</a:t>
            </a:fld>
            <a:endParaRPr lang="es-ES" dirty="0"/>
          </a:p>
        </p:txBody>
      </p:sp>
    </p:spTree>
    <p:extLst>
      <p:ext uri="{BB962C8B-B14F-4D97-AF65-F5344CB8AC3E}">
        <p14:creationId xmlns:p14="http://schemas.microsoft.com/office/powerpoint/2010/main" xmlns="" val="224001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FC2D51-63BF-4167-B6B8-0E231FE553BF}" type="datetimeFigureOut">
              <a:rPr lang="es-ES" smtClean="0"/>
              <a:pPr/>
              <a:t>23/03/2017</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4A0C9-8E32-4DF2-B2DF-BB15D63424C5}" type="slidenum">
              <a:rPr lang="es-ES" smtClean="0"/>
              <a:pPr/>
              <a:t>‹#›</a:t>
            </a:fld>
            <a:endParaRPr lang="es-ES" dirty="0"/>
          </a:p>
        </p:txBody>
      </p:sp>
    </p:spTree>
    <p:extLst>
      <p:ext uri="{BB962C8B-B14F-4D97-AF65-F5344CB8AC3E}">
        <p14:creationId xmlns:p14="http://schemas.microsoft.com/office/powerpoint/2010/main" xmlns="" val="4020416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A2FC2D51-63BF-4167-B6B8-0E231FE553BF}" type="datetimeFigureOut">
              <a:rPr lang="es-ES" smtClean="0">
                <a:solidFill>
                  <a:prstClr val="black">
                    <a:tint val="75000"/>
                  </a:prstClr>
                </a:solidFill>
              </a:rPr>
              <a:pPr defTabSz="914400"/>
              <a:t>23/03/2017</a:t>
            </a:fld>
            <a:endParaRPr lang="es-ES">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S">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FAA4A0C9-8E32-4DF2-B2DF-BB15D63424C5}" type="slidenum">
              <a:rPr lang="es-ES" smtClean="0">
                <a:solidFill>
                  <a:prstClr val="black">
                    <a:tint val="75000"/>
                  </a:prstClr>
                </a:solidFill>
              </a:rPr>
              <a:pPr defTabSz="914400"/>
              <a:t>‹#›</a:t>
            </a:fld>
            <a:endParaRPr lang="es-ES">
              <a:solidFill>
                <a:prstClr val="black">
                  <a:tint val="75000"/>
                </a:prstClr>
              </a:solidFill>
            </a:endParaRPr>
          </a:p>
        </p:txBody>
      </p:sp>
    </p:spTree>
    <p:extLst>
      <p:ext uri="{BB962C8B-B14F-4D97-AF65-F5344CB8AC3E}">
        <p14:creationId xmlns:p14="http://schemas.microsoft.com/office/powerpoint/2010/main" xmlns="" val="27603124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20107"/>
            </a:gs>
            <a:gs pos="69000">
              <a:srgbClr val="01063E"/>
            </a:gs>
            <a:gs pos="71000">
              <a:srgbClr val="020106"/>
            </a:gs>
            <a:gs pos="100000">
              <a:srgbClr val="020106"/>
            </a:gs>
          </a:gsLst>
          <a:lin ang="5400000" scaled="1"/>
        </a:grad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xmlns=""/>
              </a:ext>
            </a:extLst>
          </a:blip>
          <a:stretch>
            <a:fillRect/>
          </a:stretch>
        </p:blipFill>
        <p:spPr>
          <a:xfrm>
            <a:off x="0" y="-15132"/>
            <a:ext cx="4644008" cy="6873132"/>
          </a:xfrm>
          <a:prstGeom prst="rect">
            <a:avLst/>
          </a:prstGeom>
          <a:effectLst>
            <a:softEdge rad="31750"/>
          </a:effectLst>
        </p:spPr>
      </p:pic>
      <p:sp>
        <p:nvSpPr>
          <p:cNvPr id="5" name="CuadroTexto 4"/>
          <p:cNvSpPr txBox="1"/>
          <p:nvPr/>
        </p:nvSpPr>
        <p:spPr>
          <a:xfrm>
            <a:off x="4644008" y="250168"/>
            <a:ext cx="4499992" cy="3416320"/>
          </a:xfrm>
          <a:prstGeom prst="rect">
            <a:avLst/>
          </a:prstGeom>
          <a:noFill/>
        </p:spPr>
        <p:txBody>
          <a:bodyPr wrap="square" rtlCol="0">
            <a:spAutoFit/>
          </a:bodyPr>
          <a:lstStyle/>
          <a:p>
            <a:pPr algn="ctr"/>
            <a:r>
              <a:rPr lang="ro-RO" sz="7200" b="1" spc="50" dirty="0">
                <a:ln w="0"/>
                <a:solidFill>
                  <a:srgbClr val="C9CAFB"/>
                </a:solidFill>
                <a:effectLst>
                  <a:innerShdw blurRad="63500" dist="50800" dir="13500000">
                    <a:srgbClr val="000000">
                      <a:alpha val="50000"/>
                    </a:srgbClr>
                  </a:innerShdw>
                </a:effectLst>
              </a:rPr>
              <a:t>LUCRAREA DUHULUI </a:t>
            </a:r>
            <a:r>
              <a:rPr lang="ro-RO" sz="7200" b="1" spc="50" dirty="0" smtClean="0">
                <a:ln w="0"/>
                <a:solidFill>
                  <a:srgbClr val="C9CAFB"/>
                </a:solidFill>
                <a:effectLst>
                  <a:innerShdw blurRad="63500" dist="50800" dir="13500000">
                    <a:srgbClr val="000000">
                      <a:alpha val="50000"/>
                    </a:srgbClr>
                  </a:innerShdw>
                </a:effectLst>
              </a:rPr>
              <a:t>SFÂNT</a:t>
            </a:r>
            <a:endParaRPr lang="ro-RO" sz="7200" b="1" spc="50" dirty="0">
              <a:ln w="0"/>
              <a:solidFill>
                <a:srgbClr val="C9CAFB"/>
              </a:solidFill>
              <a:effectLst>
                <a:innerShdw blurRad="63500" dist="50800" dir="13500000">
                  <a:srgbClr val="000000">
                    <a:alpha val="50000"/>
                  </a:srgbClr>
                </a:innerShdw>
              </a:effectLst>
            </a:endParaRPr>
          </a:p>
        </p:txBody>
      </p:sp>
      <p:sp>
        <p:nvSpPr>
          <p:cNvPr id="6" name="CuadroTexto 5"/>
          <p:cNvSpPr txBox="1"/>
          <p:nvPr/>
        </p:nvSpPr>
        <p:spPr>
          <a:xfrm>
            <a:off x="5662526" y="6349042"/>
            <a:ext cx="3390159" cy="369332"/>
          </a:xfrm>
          <a:prstGeom prst="rect">
            <a:avLst/>
          </a:prstGeom>
          <a:noFill/>
        </p:spPr>
        <p:txBody>
          <a:bodyPr wrap="none" rtlCol="0">
            <a:spAutoFit/>
          </a:bodyPr>
          <a:lstStyle/>
          <a:p>
            <a:pPr algn="r"/>
            <a:r>
              <a:rPr lang="ro-RO" b="1" dirty="0">
                <a:solidFill>
                  <a:srgbClr val="C9CAFB"/>
                </a:solidFill>
              </a:rPr>
              <a:t>Studiul </a:t>
            </a:r>
            <a:r>
              <a:rPr lang="ro-RO" b="1" dirty="0" smtClean="0">
                <a:solidFill>
                  <a:srgbClr val="C9CAFB"/>
                </a:solidFill>
              </a:rPr>
              <a:t> 12 pentru 25 martie 2017</a:t>
            </a:r>
            <a:endParaRPr lang="ro-RO" b="1" dirty="0">
              <a:solidFill>
                <a:srgbClr val="C9CAFB"/>
              </a:solidFill>
            </a:endParaRPr>
          </a:p>
        </p:txBody>
      </p:sp>
    </p:spTree>
    <p:extLst>
      <p:ext uri="{BB962C8B-B14F-4D97-AF65-F5344CB8AC3E}">
        <p14:creationId xmlns:p14="http://schemas.microsoft.com/office/powerpoint/2010/main" xmlns="" val="3250723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129397" y="706737"/>
            <a:ext cx="7504982" cy="923330"/>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pPr algn="ctr"/>
            <a:r>
              <a:rPr lang="ro-RO" b="1" dirty="0" smtClean="0">
                <a:solidFill>
                  <a:schemeClr val="tx1"/>
                </a:solidFill>
                <a:latin typeface="Comic Sans MS" panose="030F0702030302020204" pitchFamily="66" charset="0"/>
              </a:rPr>
              <a:t>“Dumnezeul nădejdii să vă umple de toată bucuria şi pacea, pe care o dă credinţa, pentru ca, prin puterea Duhului Sfânt, să fiţi tari în nădejde!” </a:t>
            </a:r>
            <a:r>
              <a:rPr lang="ro-RO" sz="1600" b="1" dirty="0" smtClean="0">
                <a:solidFill>
                  <a:schemeClr val="tx1"/>
                </a:solidFill>
                <a:latin typeface="Comic Sans MS" panose="030F0702030302020204" pitchFamily="66" charset="0"/>
              </a:rPr>
              <a:t>(Romani 15:13)</a:t>
            </a:r>
            <a:endParaRPr lang="ro-RO" sz="1600" b="1" dirty="0">
              <a:solidFill>
                <a:schemeClr val="tx1"/>
              </a:solidFill>
              <a:latin typeface="Comic Sans MS" panose="030F0702030302020204" pitchFamily="66" charset="0"/>
            </a:endParaRPr>
          </a:p>
        </p:txBody>
      </p:sp>
      <p:sp>
        <p:nvSpPr>
          <p:cNvPr id="3" name="Rectángulo 2"/>
          <p:cNvSpPr/>
          <p:nvPr/>
        </p:nvSpPr>
        <p:spPr>
          <a:xfrm>
            <a:off x="0" y="0"/>
            <a:ext cx="7634379" cy="769441"/>
          </a:xfrm>
          <a:prstGeom prst="rect">
            <a:avLst/>
          </a:prstGeom>
        </p:spPr>
        <p:txBody>
          <a:bodyPr wrap="square">
            <a:spAutoFit/>
          </a:bodyPr>
          <a:lstStyle/>
          <a:p>
            <a:pPr algn="ctr"/>
            <a:r>
              <a:rPr lang="ro-RO" sz="4400" b="1" smtClean="0">
                <a:ln w="6600">
                  <a:solidFill>
                    <a:srgbClr val="663300"/>
                  </a:solidFill>
                  <a:prstDash val="solid"/>
                </a:ln>
                <a:solidFill>
                  <a:srgbClr val="FFFFFF"/>
                </a:solidFill>
                <a:effectLst>
                  <a:outerShdw dist="38100" dir="2700000" algn="tl" rotWithShape="0">
                    <a:schemeClr val="accent2"/>
                  </a:outerShdw>
                </a:effectLst>
              </a:rPr>
              <a:t>SPERANȚA</a:t>
            </a:r>
            <a:endParaRPr lang="ro-RO" sz="4400" b="1">
              <a:ln w="6600">
                <a:solidFill>
                  <a:srgbClr val="663300"/>
                </a:solidFill>
                <a:prstDash val="solid"/>
              </a:ln>
              <a:solidFill>
                <a:srgbClr val="FFFFFF"/>
              </a:solidFill>
              <a:effectLst>
                <a:outerShdw dist="38100" dir="2700000" algn="tl" rotWithShape="0">
                  <a:schemeClr val="accent2"/>
                </a:outerShdw>
              </a:effectLst>
            </a:endParaRPr>
          </a:p>
        </p:txBody>
      </p:sp>
      <p:sp>
        <p:nvSpPr>
          <p:cNvPr id="4" name="CuadroTexto 3"/>
          <p:cNvSpPr txBox="1"/>
          <p:nvPr/>
        </p:nvSpPr>
        <p:spPr>
          <a:xfrm>
            <a:off x="69013" y="1639022"/>
            <a:ext cx="4502988" cy="4939814"/>
          </a:xfrm>
          <a:prstGeom prst="rect">
            <a:avLst/>
          </a:prstGeom>
          <a:noFill/>
        </p:spPr>
        <p:txBody>
          <a:bodyPr wrap="square" rtlCol="0">
            <a:spAutoFit/>
          </a:bodyPr>
          <a:lstStyle/>
          <a:p>
            <a:pPr>
              <a:spcBef>
                <a:spcPts val="600"/>
              </a:spcBef>
            </a:pPr>
            <a:r>
              <a:rPr lang="ro-RO" sz="2000" b="1">
                <a:solidFill>
                  <a:schemeClr val="bg1"/>
                </a:solidFill>
                <a:effectLst>
                  <a:glow rad="127000">
                    <a:srgbClr val="663300"/>
                  </a:glow>
                </a:effectLst>
              </a:rPr>
              <a:t>Duhul Sfânt ne oferă minunata speranță că Isus va veni din nou și ne va duce să locuim în cer. </a:t>
            </a:r>
          </a:p>
          <a:p>
            <a:pPr>
              <a:spcBef>
                <a:spcPts val="600"/>
              </a:spcBef>
            </a:pPr>
            <a:r>
              <a:rPr lang="ro-RO" sz="2000" b="1">
                <a:solidFill>
                  <a:schemeClr val="bg1"/>
                </a:solidFill>
                <a:effectLst>
                  <a:glow rad="127000">
                    <a:srgbClr val="663300"/>
                  </a:glow>
                </a:effectLst>
              </a:rPr>
              <a:t>Această speranță se bazează pe fidelitatea lui Dumnezeu. El a promis și El va împlini. </a:t>
            </a:r>
          </a:p>
          <a:p>
            <a:pPr>
              <a:spcBef>
                <a:spcPts val="600"/>
              </a:spcBef>
            </a:pPr>
            <a:r>
              <a:rPr lang="ro-RO" sz="2000" b="1">
                <a:solidFill>
                  <a:schemeClr val="bg1"/>
                </a:solidFill>
                <a:effectLst>
                  <a:glow rad="127000">
                    <a:srgbClr val="663300"/>
                  </a:glow>
                </a:effectLst>
              </a:rPr>
              <a:t>În Eden a promis să strivească capul șarpelui și așa a făcut pe cruce</a:t>
            </a:r>
            <a:r>
              <a:rPr lang="ro-RO" sz="2000" b="1">
                <a:solidFill>
                  <a:schemeClr val="bg1"/>
                </a:solidFill>
                <a:effectLst>
                  <a:glow rad="127000">
                    <a:srgbClr val="663300"/>
                  </a:glow>
                </a:effectLst>
              </a:rPr>
              <a:t>. </a:t>
            </a:r>
            <a:r>
              <a:rPr lang="ro-RO" sz="2000" b="1" smtClean="0">
                <a:solidFill>
                  <a:schemeClr val="bg1"/>
                </a:solidFill>
                <a:effectLst>
                  <a:glow rad="127000">
                    <a:srgbClr val="663300"/>
                  </a:glow>
                </a:effectLst>
              </a:rPr>
              <a:t>“</a:t>
            </a:r>
            <a:r>
              <a:rPr lang="ro-RO" sz="2000" b="1" smtClean="0">
                <a:solidFill>
                  <a:schemeClr val="bg1"/>
                </a:solidFill>
                <a:effectLst>
                  <a:glow rad="127000">
                    <a:srgbClr val="663300"/>
                  </a:glow>
                </a:effectLst>
                <a:latin typeface="Calibri" pitchFamily="34" charset="0"/>
              </a:rPr>
              <a:t>Din toate vorbele bune pe cari le spusese casei lui Israel </a:t>
            </a:r>
            <a:r>
              <a:rPr lang="ro-RO" sz="2000" b="1" smtClean="0">
                <a:solidFill>
                  <a:schemeClr val="bg1"/>
                </a:solidFill>
                <a:effectLst>
                  <a:glow rad="127000">
                    <a:srgbClr val="663300"/>
                  </a:glow>
                </a:effectLst>
                <a:latin typeface="Calibri" pitchFamily="34" charset="0"/>
              </a:rPr>
              <a:t>Domnul</a:t>
            </a:r>
            <a:r>
              <a:rPr lang="ro-RO" sz="2000" b="1" smtClean="0">
                <a:solidFill>
                  <a:schemeClr val="bg1"/>
                </a:solidFill>
                <a:effectLst>
                  <a:glow rad="127000">
                    <a:srgbClr val="663300"/>
                  </a:glow>
                </a:effectLst>
                <a:latin typeface="Calibri" pitchFamily="34" charset="0"/>
              </a:rPr>
              <a:t>, niciuna n-a rămas </a:t>
            </a:r>
            <a:r>
              <a:rPr lang="ro-RO" sz="2000" b="1" smtClean="0">
                <a:solidFill>
                  <a:schemeClr val="bg1"/>
                </a:solidFill>
                <a:effectLst>
                  <a:glow rad="127000">
                    <a:srgbClr val="663300"/>
                  </a:glow>
                </a:effectLst>
                <a:latin typeface="Calibri" pitchFamily="34" charset="0"/>
              </a:rPr>
              <a:t>neîmplinită</a:t>
            </a:r>
            <a:r>
              <a:rPr lang="ro-RO" sz="2000" b="1" smtClean="0">
                <a:solidFill>
                  <a:schemeClr val="bg1"/>
                </a:solidFill>
                <a:effectLst>
                  <a:glow rad="127000">
                    <a:srgbClr val="663300"/>
                  </a:glow>
                </a:effectLst>
                <a:latin typeface="Calibri" pitchFamily="34" charset="0"/>
              </a:rPr>
              <a:t>: toate s-au </a:t>
            </a:r>
            <a:r>
              <a:rPr lang="ro-RO" sz="2000" b="1" smtClean="0">
                <a:solidFill>
                  <a:schemeClr val="bg1"/>
                </a:solidFill>
                <a:effectLst>
                  <a:glow rad="127000">
                    <a:srgbClr val="663300"/>
                  </a:glow>
                </a:effectLst>
                <a:latin typeface="Calibri" pitchFamily="34" charset="0"/>
              </a:rPr>
              <a:t>împlinit.</a:t>
            </a:r>
            <a:r>
              <a:rPr lang="ro-RO" sz="2000" b="1" smtClean="0">
                <a:solidFill>
                  <a:schemeClr val="bg1"/>
                </a:solidFill>
                <a:effectLst>
                  <a:glow rad="127000">
                    <a:srgbClr val="663300"/>
                  </a:glow>
                </a:effectLst>
              </a:rPr>
              <a:t>”</a:t>
            </a:r>
            <a:r>
              <a:rPr lang="ro-RO" sz="2000" b="1" smtClean="0">
                <a:solidFill>
                  <a:schemeClr val="bg1"/>
                </a:solidFill>
                <a:effectLst>
                  <a:glow rad="127000">
                    <a:srgbClr val="663300"/>
                  </a:glow>
                </a:effectLst>
              </a:rPr>
              <a:t/>
            </a:r>
            <a:br>
              <a:rPr lang="ro-RO" sz="2000" b="1" smtClean="0">
                <a:solidFill>
                  <a:schemeClr val="bg1"/>
                </a:solidFill>
                <a:effectLst>
                  <a:glow rad="127000">
                    <a:srgbClr val="663300"/>
                  </a:glow>
                </a:effectLst>
              </a:rPr>
            </a:br>
            <a:r>
              <a:rPr lang="ro-RO" sz="2000" b="1" smtClean="0">
                <a:solidFill>
                  <a:schemeClr val="bg1"/>
                </a:solidFill>
                <a:effectLst>
                  <a:glow rad="127000">
                    <a:srgbClr val="663300"/>
                  </a:glow>
                </a:effectLst>
              </a:rPr>
              <a:t>(</a:t>
            </a:r>
            <a:r>
              <a:rPr lang="ro-RO" sz="2000" b="1" smtClean="0">
                <a:solidFill>
                  <a:schemeClr val="bg1"/>
                </a:solidFill>
                <a:effectLst>
                  <a:glow rad="127000">
                    <a:srgbClr val="663300"/>
                  </a:glow>
                </a:effectLst>
              </a:rPr>
              <a:t>Iosua</a:t>
            </a:r>
            <a:r>
              <a:rPr lang="ro-RO" sz="2000" b="1" smtClean="0">
                <a:solidFill>
                  <a:schemeClr val="bg1"/>
                </a:solidFill>
                <a:effectLst>
                  <a:glow rad="127000">
                    <a:srgbClr val="663300"/>
                  </a:glow>
                </a:effectLst>
              </a:rPr>
              <a:t> </a:t>
            </a:r>
            <a:r>
              <a:rPr lang="ro-RO" sz="2000" b="1" smtClean="0">
                <a:solidFill>
                  <a:schemeClr val="bg1"/>
                </a:solidFill>
                <a:effectLst>
                  <a:glow rad="127000">
                    <a:srgbClr val="663300"/>
                  </a:glow>
                </a:effectLst>
              </a:rPr>
              <a:t>21:45).</a:t>
            </a:r>
            <a:endParaRPr lang="ro-RO" sz="2000" b="1" smtClean="0">
              <a:solidFill>
                <a:schemeClr val="bg1"/>
              </a:solidFill>
              <a:effectLst>
                <a:glow rad="127000">
                  <a:srgbClr val="663300"/>
                </a:glow>
              </a:effectLst>
            </a:endParaRPr>
          </a:p>
          <a:p>
            <a:pPr>
              <a:spcBef>
                <a:spcPts val="600"/>
              </a:spcBef>
            </a:pPr>
            <a:r>
              <a:rPr lang="ro-RO" sz="2000" b="1" smtClean="0">
                <a:solidFill>
                  <a:schemeClr val="bg1"/>
                </a:solidFill>
                <a:effectLst>
                  <a:glow rad="127000">
                    <a:srgbClr val="663300"/>
                  </a:glow>
                </a:effectLst>
              </a:rPr>
              <a:t>Pentru </a:t>
            </a:r>
            <a:r>
              <a:rPr lang="ro-RO" sz="2000" b="1">
                <a:solidFill>
                  <a:schemeClr val="bg1"/>
                </a:solidFill>
                <a:effectLst>
                  <a:glow rad="127000">
                    <a:srgbClr val="663300"/>
                  </a:glow>
                </a:effectLst>
              </a:rPr>
              <a:t>că El este demn de încredere și </a:t>
            </a:r>
            <a:r>
              <a:rPr lang="ro-RO" sz="2000" b="1">
                <a:solidFill>
                  <a:schemeClr val="bg1"/>
                </a:solidFill>
                <a:effectLst>
                  <a:glow rad="127000">
                    <a:srgbClr val="663300"/>
                  </a:glow>
                </a:effectLst>
              </a:rPr>
              <a:t>neschimbător </a:t>
            </a:r>
            <a:r>
              <a:rPr lang="ro-RO" sz="2000" b="1" smtClean="0">
                <a:solidFill>
                  <a:schemeClr val="bg1"/>
                </a:solidFill>
                <a:effectLst>
                  <a:glow rad="127000">
                    <a:srgbClr val="663300"/>
                  </a:glow>
                </a:effectLst>
              </a:rPr>
              <a:t>(</a:t>
            </a:r>
            <a:r>
              <a:rPr lang="ro-RO" sz="2000" b="1" smtClean="0">
                <a:solidFill>
                  <a:schemeClr val="bg1"/>
                </a:solidFill>
                <a:effectLst>
                  <a:glow rad="127000">
                    <a:srgbClr val="663300"/>
                  </a:glow>
                </a:effectLst>
              </a:rPr>
              <a:t>Mica</a:t>
            </a:r>
            <a:r>
              <a:rPr lang="ro-RO" sz="2000" b="1" smtClean="0">
                <a:solidFill>
                  <a:schemeClr val="bg1"/>
                </a:solidFill>
                <a:effectLst>
                  <a:glow rad="127000">
                    <a:srgbClr val="663300"/>
                  </a:glow>
                </a:effectLst>
              </a:rPr>
              <a:t> </a:t>
            </a:r>
            <a:r>
              <a:rPr lang="ro-RO" sz="2000" b="1" smtClean="0">
                <a:solidFill>
                  <a:schemeClr val="bg1"/>
                </a:solidFill>
                <a:effectLst>
                  <a:glow rad="127000">
                    <a:srgbClr val="663300"/>
                  </a:glow>
                </a:effectLst>
              </a:rPr>
              <a:t>3:6</a:t>
            </a:r>
            <a:r>
              <a:rPr lang="ro-RO" sz="2000" b="1" smtClean="0">
                <a:solidFill>
                  <a:schemeClr val="bg1"/>
                </a:solidFill>
                <a:effectLst>
                  <a:glow rad="127000">
                    <a:srgbClr val="663300"/>
                  </a:glow>
                </a:effectLst>
              </a:rPr>
              <a:t>), statornicia </a:t>
            </a:r>
            <a:r>
              <a:rPr lang="ro-RO" sz="2000" b="1">
                <a:solidFill>
                  <a:schemeClr val="bg1"/>
                </a:solidFill>
                <a:effectLst>
                  <a:glow rad="127000">
                    <a:srgbClr val="663300"/>
                  </a:glow>
                </a:effectLst>
              </a:rPr>
              <a:t>și adevărul Său sunt </a:t>
            </a:r>
            <a:r>
              <a:rPr lang="ro-RO" sz="2000" b="1">
                <a:solidFill>
                  <a:schemeClr val="bg1"/>
                </a:solidFill>
                <a:effectLst>
                  <a:glow rad="127000">
                    <a:srgbClr val="663300"/>
                  </a:glow>
                </a:effectLst>
              </a:rPr>
              <a:t>siguranța </a:t>
            </a:r>
            <a:r>
              <a:rPr lang="ro-RO" sz="2000" b="1" smtClean="0">
                <a:solidFill>
                  <a:schemeClr val="bg1"/>
                </a:solidFill>
                <a:effectLst>
                  <a:glow rad="127000">
                    <a:srgbClr val="663300"/>
                  </a:glow>
                </a:effectLst>
              </a:rPr>
              <a:t>noastră</a:t>
            </a:r>
            <a:r>
              <a:rPr lang="ro-RO" sz="2000" b="1" smtClean="0">
                <a:solidFill>
                  <a:schemeClr val="bg1"/>
                </a:solidFill>
                <a:effectLst>
                  <a:glow rad="127000">
                    <a:srgbClr val="663300"/>
                  </a:glow>
                </a:effectLst>
              </a:rPr>
              <a:t>.</a:t>
            </a:r>
            <a:endParaRPr lang="ro-RO" sz="2000" b="1">
              <a:solidFill>
                <a:schemeClr val="bg1"/>
              </a:solidFill>
              <a:effectLst>
                <a:glow rad="127000">
                  <a:srgbClr val="663300"/>
                </a:glow>
              </a:effectLst>
            </a:endParaRPr>
          </a:p>
        </p:txBody>
      </p:sp>
    </p:spTree>
    <p:extLst>
      <p:ext uri="{BB962C8B-B14F-4D97-AF65-F5344CB8AC3E}">
        <p14:creationId xmlns:p14="http://schemas.microsoft.com/office/powerpoint/2010/main" xmlns="" val="31721286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1000" fill="hold"/>
                                        <p:tgtEl>
                                          <p:spTgt spid="2"/>
                                        </p:tgtEl>
                                        <p:attrNameLst>
                                          <p:attrName>ppt_w</p:attrName>
                                        </p:attrNameLst>
                                      </p:cBhvr>
                                      <p:tavLst>
                                        <p:tav tm="0">
                                          <p:val>
                                            <p:strVal val="#ppt_w+.3"/>
                                          </p:val>
                                        </p:tav>
                                        <p:tav tm="100000">
                                          <p:val>
                                            <p:strVal val="#ppt_w"/>
                                          </p:val>
                                        </p:tav>
                                      </p:tavLst>
                                    </p:anim>
                                    <p:anim calcmode="lin" valueType="num">
                                      <p:cBhvr>
                                        <p:cTn id="17" dur="1000" fill="hold"/>
                                        <p:tgtEl>
                                          <p:spTgt spid="2"/>
                                        </p:tgtEl>
                                        <p:attrNameLst>
                                          <p:attrName>ppt_h</p:attrName>
                                        </p:attrNameLst>
                                      </p:cBhvr>
                                      <p:tavLst>
                                        <p:tav tm="0">
                                          <p:val>
                                            <p:strVal val="#ppt_h"/>
                                          </p:val>
                                        </p:tav>
                                        <p:tav tm="100000">
                                          <p:val>
                                            <p:strVal val="#ppt_h"/>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left)">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left)">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left)">
                                      <p:cBhvr>
                                        <p:cTn id="3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948906" y="970342"/>
            <a:ext cx="7142671" cy="4524315"/>
          </a:xfrm>
          <a:prstGeom prst="rect">
            <a:avLst/>
          </a:prstGeom>
        </p:spPr>
        <p:txBody>
          <a:bodyPr wrap="square">
            <a:spAutoFit/>
          </a:bodyPr>
          <a:lstStyle/>
          <a:p>
            <a:pPr indent="360363" algn="just"/>
            <a:r>
              <a:rPr lang="ro-RO" sz="2400" dirty="0" smtClean="0">
                <a:solidFill>
                  <a:srgbClr val="002060"/>
                </a:solidFill>
                <a:latin typeface="Cooper Black" panose="0208090404030B020404" pitchFamily="18" charset="0"/>
              </a:rPr>
              <a:t>“</a:t>
            </a:r>
            <a:r>
              <a:rPr lang="ro-RO" sz="2400" b="1" dirty="0" smtClean="0">
                <a:solidFill>
                  <a:srgbClr val="002060"/>
                </a:solidFill>
                <a:effectLst>
                  <a:outerShdw blurRad="38100" dist="38100" dir="2700000" algn="tl">
                    <a:srgbClr val="000000">
                      <a:alpha val="43137"/>
                    </a:srgbClr>
                  </a:outerShdw>
                </a:effectLst>
                <a:latin typeface="Arial (Corp)"/>
              </a:rPr>
              <a:t>O</a:t>
            </a:r>
            <a:r>
              <a:rPr lang="ro-RO" sz="2400" b="1" dirty="0" smtClean="0">
                <a:effectLst>
                  <a:outerShdw blurRad="38100" dist="38100" dir="2700000" algn="tl">
                    <a:srgbClr val="000000">
                      <a:alpha val="43137"/>
                    </a:srgbClr>
                  </a:outerShdw>
                </a:effectLst>
                <a:latin typeface="Arial (Corp)"/>
              </a:rPr>
              <a:t>ricând şi în orice loc, în toate întristările şi în toate necazurile, când împrejurările sunt întunecoase şi viitorul plin de tulburări, iar noi ne simţim fără putere şi singuri, Mângâietorul va fi trimis ca răspuns la rugăciunea credinţei. Împrejurările ne pot despărţi de orice prieten pământesc; dar nici împrejurarea, nici depărtarea nu ne pot despărţi de Mângâietorul ceresc. Oriunde am fi, oriunde am merge, El Se află totdeauna la dreapta noastră ca să ne sprijine, să ne ajute, să ne ridice şi să ne îmbărbăteze.</a:t>
            </a:r>
            <a:r>
              <a:rPr lang="ro-RO" sz="2400" dirty="0" smtClean="0">
                <a:solidFill>
                  <a:srgbClr val="002060"/>
                </a:solidFill>
                <a:latin typeface="Cooper Black" panose="0208090404030B020404" pitchFamily="18" charset="0"/>
              </a:rPr>
              <a:t>”</a:t>
            </a:r>
            <a:endParaRPr lang="ro-RO" sz="2400" dirty="0">
              <a:solidFill>
                <a:srgbClr val="002060"/>
              </a:solidFill>
              <a:latin typeface="Cooper Black" panose="0208090404030B020404" pitchFamily="18" charset="0"/>
            </a:endParaRPr>
          </a:p>
        </p:txBody>
      </p:sp>
      <p:sp>
        <p:nvSpPr>
          <p:cNvPr id="3" name="CuadroTexto 2"/>
          <p:cNvSpPr txBox="1"/>
          <p:nvPr/>
        </p:nvSpPr>
        <p:spPr>
          <a:xfrm>
            <a:off x="4942555" y="5900468"/>
            <a:ext cx="3506281" cy="338554"/>
          </a:xfrm>
          <a:prstGeom prst="rect">
            <a:avLst/>
          </a:prstGeom>
          <a:noFill/>
        </p:spPr>
        <p:txBody>
          <a:bodyPr wrap="none" rtlCol="0">
            <a:spAutoFit/>
          </a:bodyPr>
          <a:lstStyle/>
          <a:p>
            <a:pPr algn="r"/>
            <a:r>
              <a:rPr lang="ro-RO" sz="1600" b="1" dirty="0" smtClean="0">
                <a:solidFill>
                  <a:srgbClr val="002060"/>
                </a:solidFill>
              </a:rPr>
              <a:t>E.G.W. (Hristos </a:t>
            </a:r>
            <a:r>
              <a:rPr lang="ro-RO" sz="1600" b="1" dirty="0">
                <a:solidFill>
                  <a:srgbClr val="002060"/>
                </a:solidFill>
              </a:rPr>
              <a:t>Lumina </a:t>
            </a:r>
            <a:r>
              <a:rPr lang="ro-RO" sz="1600" b="1" dirty="0" smtClean="0">
                <a:solidFill>
                  <a:srgbClr val="002060"/>
                </a:solidFill>
              </a:rPr>
              <a:t>Lumii, pag. 669)</a:t>
            </a:r>
            <a:endParaRPr lang="ro-RO" sz="1600" b="1" dirty="0">
              <a:solidFill>
                <a:srgbClr val="002060"/>
              </a:solidFill>
            </a:endParaRPr>
          </a:p>
        </p:txBody>
      </p:sp>
    </p:spTree>
    <p:extLst>
      <p:ext uri="{BB962C8B-B14F-4D97-AF65-F5344CB8AC3E}">
        <p14:creationId xmlns:p14="http://schemas.microsoft.com/office/powerpoint/2010/main" xmlns="" val="2275452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20107"/>
            </a:gs>
            <a:gs pos="69000">
              <a:srgbClr val="01063E"/>
            </a:gs>
            <a:gs pos="71000">
              <a:srgbClr val="020106"/>
            </a:gs>
            <a:gs pos="100000">
              <a:srgbClr val="020106"/>
            </a:gs>
          </a:gsLst>
          <a:lin ang="5400000" scaled="1"/>
        </a:gradFill>
        <a:effectLst/>
      </p:bgPr>
    </p:bg>
    <p:spTree>
      <p:nvGrpSpPr>
        <p:cNvPr id="1" name=""/>
        <p:cNvGrpSpPr/>
        <p:nvPr/>
      </p:nvGrpSpPr>
      <p:grpSpPr>
        <a:xfrm>
          <a:off x="0" y="0"/>
          <a:ext cx="0" cy="0"/>
          <a:chOff x="0" y="0"/>
          <a:chExt cx="0" cy="0"/>
        </a:xfrm>
      </p:grpSpPr>
      <p:sp>
        <p:nvSpPr>
          <p:cNvPr id="2" name="1 Rectángulo"/>
          <p:cNvSpPr/>
          <p:nvPr/>
        </p:nvSpPr>
        <p:spPr>
          <a:xfrm>
            <a:off x="5076056" y="652041"/>
            <a:ext cx="3779912" cy="4001095"/>
          </a:xfrm>
          <a:prstGeom prst="rect">
            <a:avLst/>
          </a:prstGeom>
        </p:spPr>
        <p:txBody>
          <a:bodyPr wrap="square">
            <a:spAutoFit/>
          </a:bodyPr>
          <a:lstStyle/>
          <a:p>
            <a:pPr algn="ctr" defTabSz="914400">
              <a:spcBef>
                <a:spcPts val="600"/>
              </a:spcBef>
              <a:spcAft>
                <a:spcPts val="600"/>
              </a:spcAft>
            </a:pPr>
            <a:r>
              <a:rPr lang="ro-RO" sz="2800" b="1" dirty="0" smtClean="0">
                <a:solidFill>
                  <a:prstClr val="white"/>
                </a:solidFill>
                <a:latin typeface="Comic Sans MS" panose="030F0702030302020204" pitchFamily="66" charset="0"/>
              </a:rPr>
              <a:t>“Dumnezeul nădejdii să vă umple de toată bucuria şi pacea, pe care o dă credinţa, pentru ca, prin puterea Duhului Sfânt, să fiţi tari în nădejde!”</a:t>
            </a:r>
          </a:p>
          <a:p>
            <a:pPr algn="ctr" defTabSz="914400">
              <a:spcBef>
                <a:spcPts val="600"/>
              </a:spcBef>
              <a:spcAft>
                <a:spcPts val="600"/>
              </a:spcAft>
            </a:pPr>
            <a:r>
              <a:rPr lang="ro-RO" sz="2000" b="1" dirty="0" smtClean="0">
                <a:solidFill>
                  <a:prstClr val="white"/>
                </a:solidFill>
                <a:latin typeface="Comic Sans MS" panose="030F0702030302020204" pitchFamily="66" charset="0"/>
              </a:rPr>
              <a:t>(Romani 15:13)</a:t>
            </a:r>
            <a:endParaRPr lang="ro-RO" sz="2000" b="1" dirty="0">
              <a:solidFill>
                <a:prstClr val="white"/>
              </a:solidFill>
              <a:latin typeface="Comic Sans MS" panose="030F0702030302020204" pitchFamily="66"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132"/>
            <a:ext cx="4644008" cy="6873132"/>
          </a:xfrm>
          <a:prstGeom prst="rect">
            <a:avLst/>
          </a:prstGeom>
          <a:effectLst>
            <a:softEdge rad="31750"/>
          </a:effectLst>
        </p:spPr>
      </p:pic>
    </p:spTree>
    <p:extLst>
      <p:ext uri="{BB962C8B-B14F-4D97-AF65-F5344CB8AC3E}">
        <p14:creationId xmlns:p14="http://schemas.microsoft.com/office/powerpoint/2010/main" xmlns="" val="3228500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0" y="-147973"/>
            <a:ext cx="3433313" cy="3195261"/>
          </a:xfrm>
          <a:prstGeom prst="rect">
            <a:avLst/>
          </a:prstGeom>
        </p:spPr>
      </p:pic>
      <p:sp>
        <p:nvSpPr>
          <p:cNvPr id="2" name="CuadroTexto 1"/>
          <p:cNvSpPr txBox="1"/>
          <p:nvPr/>
        </p:nvSpPr>
        <p:spPr>
          <a:xfrm>
            <a:off x="2442949" y="189781"/>
            <a:ext cx="6632043" cy="2015936"/>
          </a:xfrm>
          <a:prstGeom prst="rect">
            <a:avLst/>
          </a:prstGeom>
          <a:noFill/>
        </p:spPr>
        <p:txBody>
          <a:bodyPr wrap="square" rtlCol="0">
            <a:spAutoFit/>
          </a:bodyPr>
          <a:lstStyle/>
          <a:p>
            <a:pPr>
              <a:spcBef>
                <a:spcPts val="600"/>
              </a:spcBef>
            </a:pPr>
            <a:r>
              <a:rPr lang="ro-RO" sz="2400" b="1" dirty="0">
                <a:solidFill>
                  <a:schemeClr val="bg1"/>
                </a:solidFill>
              </a:rPr>
              <a:t>Prezentându-L pe Duhul Sfânt drept Mângâietorul </a:t>
            </a:r>
            <a:r>
              <a:rPr lang="ro-RO" sz="2400" b="1" dirty="0" err="1">
                <a:solidFill>
                  <a:schemeClr val="bg1"/>
                </a:solidFill>
              </a:rPr>
              <a:t>și</a:t>
            </a:r>
            <a:r>
              <a:rPr lang="ro-RO" sz="2400" b="1" dirty="0">
                <a:solidFill>
                  <a:schemeClr val="bg1"/>
                </a:solidFill>
              </a:rPr>
              <a:t> Ajutorul nostru, Isus ne-a prezentat </a:t>
            </a:r>
            <a:r>
              <a:rPr lang="ro-RO" sz="2400" b="1" dirty="0" err="1">
                <a:solidFill>
                  <a:schemeClr val="bg1"/>
                </a:solidFill>
              </a:rPr>
              <a:t>și</a:t>
            </a:r>
            <a:r>
              <a:rPr lang="ro-RO" sz="2400" b="1" dirty="0">
                <a:solidFill>
                  <a:schemeClr val="bg1"/>
                </a:solidFill>
              </a:rPr>
              <a:t> care va fi lucrarea Sa principală: convingerea lumii. </a:t>
            </a:r>
          </a:p>
          <a:p>
            <a:pPr>
              <a:spcBef>
                <a:spcPts val="600"/>
              </a:spcBef>
            </a:pPr>
            <a:r>
              <a:rPr lang="ro-RO" sz="2400" b="1" dirty="0">
                <a:solidFill>
                  <a:schemeClr val="bg1"/>
                </a:solidFill>
              </a:rPr>
              <a:t>În plus, vom mai studia două aspecte ale lucrării Duhului Sfânt în favoarea noastră. </a:t>
            </a:r>
          </a:p>
        </p:txBody>
      </p:sp>
      <p:sp>
        <p:nvSpPr>
          <p:cNvPr id="6" name="Pentagon 41"/>
          <p:cNvSpPr/>
          <p:nvPr/>
        </p:nvSpPr>
        <p:spPr>
          <a:xfrm>
            <a:off x="543605" y="5639684"/>
            <a:ext cx="8462372" cy="1103088"/>
          </a:xfrm>
          <a:prstGeom prst="homePlate">
            <a:avLst>
              <a:gd name="adj" fmla="val 0"/>
            </a:avLst>
          </a:prstGeom>
          <a:gradFill flip="none" rotWithShape="1">
            <a:gsLst>
              <a:gs pos="81000">
                <a:srgbClr val="910808"/>
              </a:gs>
              <a:gs pos="0">
                <a:srgbClr val="ED1111"/>
              </a:gs>
              <a:gs pos="100000">
                <a:srgbClr val="3E0000"/>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7" name="Pentagon 42"/>
          <p:cNvSpPr/>
          <p:nvPr/>
        </p:nvSpPr>
        <p:spPr>
          <a:xfrm>
            <a:off x="112148" y="5644879"/>
            <a:ext cx="6271399" cy="1103088"/>
          </a:xfrm>
          <a:prstGeom prst="homePlate">
            <a:avLst>
              <a:gd name="adj" fmla="val 24194"/>
            </a:avLst>
          </a:prstGeom>
          <a:gradFill flip="none" rotWithShape="1">
            <a:gsLst>
              <a:gs pos="81000">
                <a:srgbClr val="910808"/>
              </a:gs>
              <a:gs pos="0">
                <a:srgbClr val="ED1111"/>
              </a:gs>
              <a:gs pos="100000">
                <a:srgbClr val="3E0000"/>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8" name="Pentagon 43"/>
          <p:cNvSpPr/>
          <p:nvPr/>
        </p:nvSpPr>
        <p:spPr>
          <a:xfrm>
            <a:off x="543605" y="4038184"/>
            <a:ext cx="8462372" cy="1521040"/>
          </a:xfrm>
          <a:prstGeom prst="homePlate">
            <a:avLst>
              <a:gd name="adj" fmla="val 0"/>
            </a:avLst>
          </a:prstGeom>
          <a:gradFill flip="none" rotWithShape="1">
            <a:gsLst>
              <a:gs pos="81000">
                <a:srgbClr val="0E618F"/>
              </a:gs>
              <a:gs pos="0">
                <a:srgbClr val="00B0F0"/>
              </a:gs>
              <a:gs pos="100000">
                <a:srgbClr val="182848"/>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9" name="Pentagon 44"/>
          <p:cNvSpPr/>
          <p:nvPr/>
        </p:nvSpPr>
        <p:spPr>
          <a:xfrm>
            <a:off x="112148" y="4038184"/>
            <a:ext cx="6350805" cy="1521040"/>
          </a:xfrm>
          <a:prstGeom prst="homePlate">
            <a:avLst>
              <a:gd name="adj" fmla="val 21076"/>
            </a:avLst>
          </a:prstGeom>
          <a:gradFill flip="none" rotWithShape="1">
            <a:gsLst>
              <a:gs pos="81000">
                <a:srgbClr val="0E618F"/>
              </a:gs>
              <a:gs pos="0">
                <a:srgbClr val="00B0F0"/>
              </a:gs>
              <a:gs pos="100000">
                <a:srgbClr val="182848"/>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10" name="Pentagon 45"/>
          <p:cNvSpPr/>
          <p:nvPr/>
        </p:nvSpPr>
        <p:spPr>
          <a:xfrm>
            <a:off x="543605" y="2406515"/>
            <a:ext cx="8462372" cy="1528934"/>
          </a:xfrm>
          <a:prstGeom prst="homePlate">
            <a:avLst>
              <a:gd name="adj" fmla="val 0"/>
            </a:avLst>
          </a:prstGeom>
          <a:gradFill flip="none" rotWithShape="1">
            <a:gsLst>
              <a:gs pos="83000">
                <a:srgbClr val="5A930E"/>
              </a:gs>
              <a:gs pos="0">
                <a:srgbClr val="9BED17"/>
              </a:gs>
              <a:gs pos="100000">
                <a:srgbClr val="305808"/>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11" name="Pentagon 46"/>
          <p:cNvSpPr/>
          <p:nvPr/>
        </p:nvSpPr>
        <p:spPr>
          <a:xfrm>
            <a:off x="112149" y="2410807"/>
            <a:ext cx="6340409" cy="1528934"/>
          </a:xfrm>
          <a:prstGeom prst="homePlate">
            <a:avLst>
              <a:gd name="adj" fmla="val 19533"/>
            </a:avLst>
          </a:prstGeom>
          <a:gradFill flip="none" rotWithShape="1">
            <a:gsLst>
              <a:gs pos="83000">
                <a:srgbClr val="5A930E"/>
              </a:gs>
              <a:gs pos="0">
                <a:srgbClr val="9BED17"/>
              </a:gs>
              <a:gs pos="100000">
                <a:srgbClr val="305808"/>
              </a:gs>
            </a:gsLst>
            <a:lin ang="108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sysClr val="window" lastClr="FFFFFF"/>
              </a:solidFill>
              <a:effectLst/>
              <a:uLnTx/>
              <a:uFillTx/>
            </a:endParaRPr>
          </a:p>
        </p:txBody>
      </p:sp>
      <p:sp>
        <p:nvSpPr>
          <p:cNvPr id="12" name="TextBox 48"/>
          <p:cNvSpPr txBox="1"/>
          <p:nvPr/>
        </p:nvSpPr>
        <p:spPr>
          <a:xfrm>
            <a:off x="207038" y="2790554"/>
            <a:ext cx="5907159" cy="1107996"/>
          </a:xfrm>
          <a:prstGeom prst="rect">
            <a:avLst/>
          </a:prstGeom>
          <a:noFill/>
        </p:spPr>
        <p:txBody>
          <a:bodyPr wrap="square" rtlCol="0">
            <a:spAutoFit/>
          </a:bodyPr>
          <a:lstStyle/>
          <a:p>
            <a:pPr lvl="0" algn="ctr" defTabSz="914400"/>
            <a:r>
              <a:rPr lang="ro-RO" sz="2200" b="1" kern="0" smtClean="0">
                <a:solidFill>
                  <a:prstClr val="white"/>
                </a:solidFill>
                <a:effectLst>
                  <a:outerShdw blurRad="50800" dist="38100" dir="2700000" algn="tl" rotWithShape="0">
                    <a:prstClr val="black">
                      <a:alpha val="40000"/>
                    </a:prstClr>
                  </a:outerShdw>
                </a:effectLst>
              </a:rPr>
              <a:t>“</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Şi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câ</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nd va veni El, va dovedi lumea vinovată în ce priveşte păcatul, neprihănirea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şi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judecata</a:t>
            </a:r>
            <a:r>
              <a:rPr lang="ro-RO" sz="2200" b="1" kern="0" smtClean="0">
                <a:solidFill>
                  <a:prstClr val="white"/>
                </a:solidFill>
                <a:effectLst>
                  <a:outerShdw blurRad="50800" dist="38100" dir="2700000" algn="tl" rotWithShape="0">
                    <a:prstClr val="black">
                      <a:alpha val="40000"/>
                    </a:prstClr>
                  </a:outerShdw>
                </a:effectLst>
              </a:rPr>
              <a:t>.</a:t>
            </a:r>
            <a:r>
              <a:rPr lang="ro-RO" sz="2200" b="1" kern="0" smtClean="0">
                <a:solidFill>
                  <a:prstClr val="white"/>
                </a:solidFill>
                <a:effectLst>
                  <a:outerShdw blurRad="50800" dist="38100" dir="2700000" algn="tl" rotWithShape="0">
                    <a:prstClr val="black">
                      <a:alpha val="40000"/>
                    </a:prstClr>
                  </a:outerShdw>
                </a:effectLst>
              </a:rPr>
              <a:t>” (</a:t>
            </a:r>
            <a:r>
              <a:rPr lang="ro-RO" sz="2200" b="1" kern="0" smtClean="0">
                <a:solidFill>
                  <a:prstClr val="white"/>
                </a:solidFill>
                <a:effectLst>
                  <a:outerShdw blurRad="50800" dist="38100" dir="2700000" algn="tl" rotWithShape="0">
                    <a:prstClr val="black">
                      <a:alpha val="40000"/>
                    </a:prstClr>
                  </a:outerShdw>
                </a:effectLst>
              </a:rPr>
              <a:t>Ioan</a:t>
            </a:r>
            <a:r>
              <a:rPr lang="ro-RO" sz="2200" b="1" kern="0" smtClean="0">
                <a:solidFill>
                  <a:prstClr val="white"/>
                </a:solidFill>
                <a:effectLst>
                  <a:outerShdw blurRad="50800" dist="38100" dir="2700000" algn="tl" rotWithShape="0">
                    <a:prstClr val="black">
                      <a:alpha val="40000"/>
                    </a:prstClr>
                  </a:outerShdw>
                </a:effectLst>
              </a:rPr>
              <a:t> </a:t>
            </a:r>
            <a:r>
              <a:rPr lang="ro-RO" sz="2200" b="1" kern="0" smtClean="0">
                <a:solidFill>
                  <a:prstClr val="white"/>
                </a:solidFill>
                <a:effectLst>
                  <a:outerShdw blurRad="50800" dist="38100" dir="2700000" algn="tl" rotWithShape="0">
                    <a:prstClr val="black">
                      <a:alpha val="40000"/>
                    </a:prstClr>
                  </a:outerShdw>
                </a:effectLst>
              </a:rPr>
              <a:t>16:8)</a:t>
            </a:r>
            <a:endParaRPr lang="ro-RO" sz="2200" b="1" kern="0">
              <a:solidFill>
                <a:prstClr val="white"/>
              </a:solidFill>
              <a:effectLst>
                <a:outerShdw blurRad="50800" dist="38100" dir="2700000" algn="tl" rotWithShape="0">
                  <a:prstClr val="black">
                    <a:alpha val="40000"/>
                  </a:prstClr>
                </a:outerShdw>
              </a:effectLst>
            </a:endParaRPr>
          </a:p>
        </p:txBody>
      </p:sp>
      <p:sp>
        <p:nvSpPr>
          <p:cNvPr id="13" name="TextBox 49"/>
          <p:cNvSpPr txBox="1"/>
          <p:nvPr/>
        </p:nvSpPr>
        <p:spPr>
          <a:xfrm>
            <a:off x="207038" y="4075429"/>
            <a:ext cx="6090249" cy="1446550"/>
          </a:xfrm>
          <a:prstGeom prst="rect">
            <a:avLst/>
          </a:prstGeom>
          <a:noFill/>
        </p:spPr>
        <p:txBody>
          <a:bodyPr wrap="square" rtlCol="0">
            <a:spAutoFit/>
          </a:bodyPr>
          <a:lstStyle/>
          <a:p>
            <a:pPr lvl="0" algn="ctr" defTabSz="914400"/>
            <a:r>
              <a:rPr lang="ro-RO" sz="2200" b="1" kern="0" smtClean="0">
                <a:solidFill>
                  <a:prstClr val="white"/>
                </a:solidFill>
                <a:effectLst>
                  <a:outerShdw blurRad="50800" dist="38100" dir="2700000" algn="tl" rotWithShape="0">
                    <a:prstClr val="black">
                      <a:alpha val="40000"/>
                    </a:prstClr>
                  </a:outerShdw>
                </a:effectLst>
              </a:rPr>
              <a:t>“</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Şi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voi</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 după ce aţi auzit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cuvâ</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ntul adevărului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Evanghelia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mâ</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ntuirii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voastre</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 aţi fost pecetluiţi cu Duhul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Sfâ</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nt, care fusese făgăduit, şi care este o arvună a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moştenirii </a:t>
            </a:r>
            <a:r>
              <a:rPr lang="ro-RO" sz="2200" b="1" kern="0" smtClean="0">
                <a:solidFill>
                  <a:prstClr val="white"/>
                </a:solidFill>
                <a:effectLst>
                  <a:outerShdw blurRad="50800" dist="38100" dir="2700000" algn="tl" rotWithShape="0">
                    <a:prstClr val="black">
                      <a:alpha val="40000"/>
                    </a:prstClr>
                  </a:outerShdw>
                </a:effectLst>
                <a:latin typeface="Calibri" pitchFamily="34" charset="0"/>
              </a:rPr>
              <a:t>noastre</a:t>
            </a:r>
            <a:r>
              <a:rPr lang="ro-RO" sz="2200" b="1" kern="0" smtClean="0">
                <a:solidFill>
                  <a:prstClr val="white"/>
                </a:solidFill>
                <a:effectLst>
                  <a:outerShdw blurRad="50800" dist="38100" dir="2700000" algn="tl" rotWithShape="0">
                    <a:prstClr val="black">
                      <a:alpha val="40000"/>
                    </a:prstClr>
                  </a:outerShdw>
                </a:effectLst>
              </a:rPr>
              <a:t>” </a:t>
            </a:r>
            <a:r>
              <a:rPr lang="ro-RO" sz="2200" b="1" kern="0" smtClean="0">
                <a:solidFill>
                  <a:prstClr val="white"/>
                </a:solidFill>
                <a:effectLst>
                  <a:outerShdw blurRad="50800" dist="38100" dir="2700000" algn="tl" rotWithShape="0">
                    <a:prstClr val="black">
                      <a:alpha val="40000"/>
                    </a:prstClr>
                  </a:outerShdw>
                </a:effectLst>
              </a:rPr>
              <a:t>(Efeseni</a:t>
            </a:r>
            <a:r>
              <a:rPr lang="ro-RO" sz="2200" b="1" kern="0" smtClean="0">
                <a:solidFill>
                  <a:prstClr val="white"/>
                </a:solidFill>
                <a:effectLst>
                  <a:outerShdw blurRad="50800" dist="38100" dir="2700000" algn="tl" rotWithShape="0">
                    <a:prstClr val="black">
                      <a:alpha val="40000"/>
                    </a:prstClr>
                  </a:outerShdw>
                </a:effectLst>
              </a:rPr>
              <a:t> </a:t>
            </a:r>
            <a:r>
              <a:rPr lang="ro-RO" sz="2200" b="1" kern="0" smtClean="0">
                <a:solidFill>
                  <a:prstClr val="white"/>
                </a:solidFill>
                <a:effectLst>
                  <a:outerShdw blurRad="50800" dist="38100" dir="2700000" algn="tl" rotWithShape="0">
                    <a:prstClr val="black">
                      <a:alpha val="40000"/>
                    </a:prstClr>
                  </a:outerShdw>
                </a:effectLst>
              </a:rPr>
              <a:t>1:13-14)</a:t>
            </a:r>
            <a:endParaRPr lang="ro-RO" sz="2200" b="1" kern="0">
              <a:solidFill>
                <a:prstClr val="white"/>
              </a:solidFill>
              <a:effectLst>
                <a:outerShdw blurRad="50800" dist="38100" dir="2700000" algn="tl" rotWithShape="0">
                  <a:prstClr val="black">
                    <a:alpha val="40000"/>
                  </a:prstClr>
                </a:outerShdw>
              </a:effectLst>
            </a:endParaRPr>
          </a:p>
        </p:txBody>
      </p:sp>
      <p:sp>
        <p:nvSpPr>
          <p:cNvPr id="14" name="TextBox 50"/>
          <p:cNvSpPr txBox="1"/>
          <p:nvPr/>
        </p:nvSpPr>
        <p:spPr>
          <a:xfrm>
            <a:off x="207037" y="5642425"/>
            <a:ext cx="6003985" cy="1015663"/>
          </a:xfrm>
          <a:prstGeom prst="rect">
            <a:avLst/>
          </a:prstGeom>
          <a:noFill/>
        </p:spPr>
        <p:txBody>
          <a:bodyPr wrap="square" rtlCol="0">
            <a:spAutoFit/>
          </a:bodyPr>
          <a:lstStyle/>
          <a:p>
            <a:pPr lvl="0" algn="ctr" defTabSz="914400"/>
            <a:r>
              <a:rPr lang="ro-RO" sz="2000" b="1" kern="0" dirty="0" smtClean="0">
                <a:solidFill>
                  <a:prstClr val="white"/>
                </a:solidFill>
                <a:effectLst>
                  <a:outerShdw blurRad="50800" dist="38100" dir="2700000" algn="tl" rotWithShape="0">
                    <a:prstClr val="black">
                      <a:alpha val="40000"/>
                    </a:prstClr>
                  </a:outerShdw>
                </a:effectLst>
              </a:rPr>
              <a:t>“</a:t>
            </a:r>
            <a:r>
              <a:rPr lang="ro-RO" sz="2000" b="1" kern="0" dirty="0" smtClean="0">
                <a:solidFill>
                  <a:prstClr val="white"/>
                </a:solidFill>
                <a:effectLst>
                  <a:outerShdw blurRad="50800" dist="38100" dir="2700000" algn="tl" rotWithShape="0">
                    <a:prstClr val="black">
                      <a:alpha val="40000"/>
                    </a:prstClr>
                  </a:outerShdw>
                </a:effectLst>
                <a:latin typeface="Calibri" pitchFamily="34" charset="0"/>
              </a:rPr>
              <a:t>Dumnezeul nădejdii să vă umple de toată bucuria şi pacea, pe care o dă credinţa, pentru ca, prin puterea Duhului </a:t>
            </a:r>
            <a:r>
              <a:rPr lang="ro-RO" sz="2000" b="1" kern="0" dirty="0" err="1" smtClean="0">
                <a:solidFill>
                  <a:prstClr val="white"/>
                </a:solidFill>
                <a:effectLst>
                  <a:outerShdw blurRad="50800" dist="38100" dir="2700000" algn="tl" rotWithShape="0">
                    <a:prstClr val="black">
                      <a:alpha val="40000"/>
                    </a:prstClr>
                  </a:outerShdw>
                </a:effectLst>
                <a:latin typeface="Calibri" pitchFamily="34" charset="0"/>
              </a:rPr>
              <a:t>Sfînt</a:t>
            </a:r>
            <a:r>
              <a:rPr lang="ro-RO" sz="2000" b="1" kern="0" dirty="0" smtClean="0">
                <a:solidFill>
                  <a:prstClr val="white"/>
                </a:solidFill>
                <a:effectLst>
                  <a:outerShdw blurRad="50800" dist="38100" dir="2700000" algn="tl" rotWithShape="0">
                    <a:prstClr val="black">
                      <a:alpha val="40000"/>
                    </a:prstClr>
                  </a:outerShdw>
                </a:effectLst>
                <a:latin typeface="Calibri" pitchFamily="34" charset="0"/>
              </a:rPr>
              <a:t>, să fiţi tari în nădejde!</a:t>
            </a:r>
            <a:r>
              <a:rPr lang="ro-RO" sz="2000" b="1" kern="0" dirty="0" smtClean="0">
                <a:solidFill>
                  <a:prstClr val="white"/>
                </a:solidFill>
                <a:effectLst>
                  <a:outerShdw blurRad="50800" dist="38100" dir="2700000" algn="tl" rotWithShape="0">
                    <a:prstClr val="black">
                      <a:alpha val="40000"/>
                    </a:prstClr>
                  </a:outerShdw>
                </a:effectLst>
              </a:rPr>
              <a:t>” (Romani 15:13)</a:t>
            </a:r>
            <a:endParaRPr lang="ro-RO" sz="2000" b="1" kern="0" dirty="0">
              <a:solidFill>
                <a:prstClr val="white"/>
              </a:solidFill>
              <a:effectLst>
                <a:outerShdw blurRad="50800" dist="38100" dir="2700000" algn="tl" rotWithShape="0">
                  <a:prstClr val="black">
                    <a:alpha val="40000"/>
                  </a:prstClr>
                </a:outerShdw>
              </a:effectLst>
            </a:endParaRPr>
          </a:p>
        </p:txBody>
      </p:sp>
      <p:sp>
        <p:nvSpPr>
          <p:cNvPr id="15" name="TextBox 52"/>
          <p:cNvSpPr txBox="1"/>
          <p:nvPr/>
        </p:nvSpPr>
        <p:spPr>
          <a:xfrm>
            <a:off x="6462953" y="2386152"/>
            <a:ext cx="2482639" cy="1569660"/>
          </a:xfrm>
          <a:prstGeom prst="rect">
            <a:avLst/>
          </a:prstGeom>
          <a:noFill/>
        </p:spPr>
        <p:txBody>
          <a:bodyPr wrap="square" rtlCol="0">
            <a:spAutoFit/>
          </a:bodyPr>
          <a:lstStyle/>
          <a:p>
            <a:pPr lvl="0" defTabSz="914400"/>
            <a:r>
              <a:rPr lang="ro-RO" sz="2400" b="1" kern="0" dirty="0">
                <a:effectLst>
                  <a:outerShdw blurRad="38100" dist="38100" dir="2700000" algn="tl">
                    <a:srgbClr val="000000">
                      <a:alpha val="43137"/>
                    </a:srgbClr>
                  </a:outerShdw>
                </a:effectLst>
              </a:rPr>
              <a:t>Ne </a:t>
            </a:r>
            <a:r>
              <a:rPr lang="ro-RO" sz="2400" b="1" kern="0" dirty="0" smtClean="0">
                <a:effectLst>
                  <a:outerShdw blurRad="38100" dist="38100" dir="2700000" algn="tl">
                    <a:srgbClr val="000000">
                      <a:alpha val="43137"/>
                    </a:srgbClr>
                  </a:outerShdw>
                </a:effectLst>
              </a:rPr>
              <a:t>convinge:</a:t>
            </a:r>
          </a:p>
          <a:p>
            <a:pPr marL="715963" lvl="0" defTabSz="914400"/>
            <a:r>
              <a:rPr lang="ro-RO" sz="2400" b="1" kern="0" dirty="0" smtClean="0">
                <a:effectLst>
                  <a:outerShdw blurRad="38100" dist="38100" dir="2700000" algn="tl">
                    <a:srgbClr val="000000">
                      <a:alpha val="43137"/>
                    </a:srgbClr>
                  </a:outerShdw>
                </a:effectLst>
              </a:rPr>
              <a:t>De păcat</a:t>
            </a:r>
          </a:p>
          <a:p>
            <a:pPr marL="715963" lvl="0" defTabSz="914400"/>
            <a:r>
              <a:rPr lang="ro-RO" sz="2400" b="1" kern="0" dirty="0" smtClean="0">
                <a:effectLst>
                  <a:outerShdw blurRad="38100" dist="38100" dir="2700000" algn="tl">
                    <a:srgbClr val="000000">
                      <a:alpha val="43137"/>
                    </a:srgbClr>
                  </a:outerShdw>
                </a:effectLst>
              </a:rPr>
              <a:t>De dreptate</a:t>
            </a:r>
          </a:p>
          <a:p>
            <a:pPr marL="715963" lvl="0" defTabSz="914400"/>
            <a:r>
              <a:rPr lang="ro-RO" sz="2400" b="1" kern="0" dirty="0" smtClean="0">
                <a:effectLst>
                  <a:outerShdw blurRad="38100" dist="38100" dir="2700000" algn="tl">
                    <a:srgbClr val="000000">
                      <a:alpha val="43137"/>
                    </a:srgbClr>
                  </a:outerShdw>
                </a:effectLst>
              </a:rPr>
              <a:t>De judecată</a:t>
            </a:r>
            <a:endParaRPr lang="ro-RO" sz="2400" b="1" kern="0" dirty="0">
              <a:effectLst>
                <a:outerShdw blurRad="38100" dist="38100" dir="2700000" algn="tl">
                  <a:srgbClr val="000000">
                    <a:alpha val="43137"/>
                  </a:srgbClr>
                </a:outerShdw>
              </a:effectLst>
            </a:endParaRPr>
          </a:p>
        </p:txBody>
      </p:sp>
      <p:sp>
        <p:nvSpPr>
          <p:cNvPr id="16" name="TextBox 53"/>
          <p:cNvSpPr txBox="1"/>
          <p:nvPr/>
        </p:nvSpPr>
        <p:spPr>
          <a:xfrm>
            <a:off x="6633854" y="4198540"/>
            <a:ext cx="2311738" cy="830997"/>
          </a:xfrm>
          <a:prstGeom prst="rect">
            <a:avLst/>
          </a:prstGeom>
          <a:noFill/>
        </p:spPr>
        <p:txBody>
          <a:bodyPr wrap="square" rtlCol="0">
            <a:spAutoFit/>
          </a:bodyPr>
          <a:lstStyle/>
          <a:p>
            <a:pPr lvl="0" defTabSz="914400"/>
            <a:r>
              <a:rPr lang="ro-RO" sz="2400" b="1" kern="0" dirty="0">
                <a:effectLst>
                  <a:outerShdw blurRad="38100" dist="38100" dir="2700000" algn="tl">
                    <a:srgbClr val="000000">
                      <a:alpha val="43137"/>
                    </a:srgbClr>
                  </a:outerShdw>
                </a:effectLst>
              </a:rPr>
              <a:t>Ne asigură de </a:t>
            </a:r>
            <a:r>
              <a:rPr lang="ro-RO" sz="2400" b="1" kern="0" dirty="0" smtClean="0">
                <a:effectLst>
                  <a:outerShdw blurRad="38100" dist="38100" dir="2700000" algn="tl">
                    <a:srgbClr val="000000">
                      <a:alpha val="43137"/>
                    </a:srgbClr>
                  </a:outerShdw>
                </a:effectLst>
              </a:rPr>
              <a:t>mântuire</a:t>
            </a:r>
            <a:endParaRPr lang="ro-RO" sz="2400" b="1" kern="0" dirty="0">
              <a:effectLst>
                <a:outerShdw blurRad="38100" dist="38100" dir="2700000" algn="tl">
                  <a:srgbClr val="000000">
                    <a:alpha val="43137"/>
                  </a:srgbClr>
                </a:outerShdw>
              </a:effectLst>
            </a:endParaRPr>
          </a:p>
        </p:txBody>
      </p:sp>
      <p:sp>
        <p:nvSpPr>
          <p:cNvPr id="17" name="TextBox 54"/>
          <p:cNvSpPr txBox="1"/>
          <p:nvPr/>
        </p:nvSpPr>
        <p:spPr>
          <a:xfrm>
            <a:off x="6114197" y="5775730"/>
            <a:ext cx="2883151" cy="830997"/>
          </a:xfrm>
          <a:prstGeom prst="rect">
            <a:avLst/>
          </a:prstGeom>
          <a:noFill/>
        </p:spPr>
        <p:txBody>
          <a:bodyPr wrap="square" rtlCol="0">
            <a:spAutoFit/>
          </a:bodyPr>
          <a:lstStyle/>
          <a:p>
            <a:pPr lvl="0" defTabSz="914400"/>
            <a:r>
              <a:rPr lang="ro-RO" sz="2400" b="1" kern="0" dirty="0">
                <a:effectLst>
                  <a:outerShdw blurRad="38100" dist="38100" dir="2700000" algn="tl">
                    <a:srgbClr val="000000">
                      <a:alpha val="43137"/>
                    </a:srgbClr>
                  </a:outerShdw>
                </a:effectLst>
              </a:rPr>
              <a:t>Ne face să abundăm în </a:t>
            </a:r>
            <a:r>
              <a:rPr lang="ro-RO" sz="2400" b="1" kern="0" dirty="0" err="1" smtClean="0">
                <a:effectLst>
                  <a:outerShdw blurRad="38100" dist="38100" dir="2700000" algn="tl">
                    <a:srgbClr val="000000">
                      <a:alpha val="43137"/>
                    </a:srgbClr>
                  </a:outerShdw>
                </a:effectLst>
              </a:rPr>
              <a:t>speranță</a:t>
            </a:r>
            <a:endParaRPr lang="ro-RO" sz="2400" b="1" kern="0" dirty="0">
              <a:effectLst>
                <a:outerShdw blurRad="38100" dist="38100" dir="2700000" algn="tl">
                  <a:srgbClr val="000000">
                    <a:alpha val="43137"/>
                  </a:srgbClr>
                </a:outerShdw>
              </a:effectLst>
            </a:endParaRPr>
          </a:p>
        </p:txBody>
      </p:sp>
      <p:pic>
        <p:nvPicPr>
          <p:cNvPr id="4" name="Gráfico 3" descr="Flecha: recto"/>
          <p:cNvPicPr>
            <a:picLocks noChangeAspect="1"/>
          </p:cNvPicPr>
          <p:nvPr/>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flipH="1">
            <a:off x="6763382" y="2752987"/>
            <a:ext cx="462219" cy="462219"/>
          </a:xfrm>
          <a:prstGeom prst="rect">
            <a:avLst/>
          </a:prstGeom>
        </p:spPr>
      </p:pic>
      <p:pic>
        <p:nvPicPr>
          <p:cNvPr id="18" name="Gráfico 17" descr="Flecha: recto"/>
          <p:cNvPicPr>
            <a:picLocks noChangeAspect="1"/>
          </p:cNvPicPr>
          <p:nvPr/>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flipH="1">
            <a:off x="6763382" y="3125888"/>
            <a:ext cx="462219" cy="462219"/>
          </a:xfrm>
          <a:prstGeom prst="rect">
            <a:avLst/>
          </a:prstGeom>
        </p:spPr>
      </p:pic>
      <p:pic>
        <p:nvPicPr>
          <p:cNvPr id="19" name="Gráfico 18" descr="Flecha: recto"/>
          <p:cNvPicPr>
            <a:picLocks noChangeAspect="1"/>
          </p:cNvPicPr>
          <p:nvPr/>
        </p:nvPicPr>
        <p:blipFill>
          <a:blip r:embed="rId4" cstate="email">
            <a:extLst>
              <a:ext uri="{28A0092B-C50C-407E-A947-70E740481C1C}">
                <a14:useLocalDpi xmlns:a14="http://schemas.microsoft.com/office/drawing/2010/main" xmlns=""/>
              </a:ext>
              <a:ext uri="{96DAC541-7B7A-43D3-8B79-37D633B846F1}">
                <asvg:svgBlip xmlns:asvg="http://schemas.microsoft.com/office/drawing/2016/SVG/main" xmlns="" r:embed="rId5"/>
              </a:ext>
            </a:extLst>
          </a:blip>
          <a:stretch>
            <a:fillRect/>
          </a:stretch>
        </p:blipFill>
        <p:spPr>
          <a:xfrm flipH="1">
            <a:off x="6763382" y="3498788"/>
            <a:ext cx="462219" cy="462219"/>
          </a:xfrm>
          <a:prstGeom prst="rect">
            <a:avLst/>
          </a:prstGeom>
        </p:spPr>
      </p:pic>
    </p:spTree>
    <p:extLst>
      <p:ext uri="{BB962C8B-B14F-4D97-AF65-F5344CB8AC3E}">
        <p14:creationId xmlns:p14="http://schemas.microsoft.com/office/powerpoint/2010/main" xmlns="" val="35130471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randombar(horizontal)">
                                      <p:cBhvr>
                                        <p:cTn id="21" dur="500"/>
                                        <p:tgtEl>
                                          <p:spTgt spid="15"/>
                                        </p:tgtEl>
                                      </p:cBhvr>
                                    </p:animEffect>
                                  </p:childTnLst>
                                </p:cTn>
                              </p:par>
                              <p:par>
                                <p:cTn id="22" presetID="14" presetClass="entr" presetSubtype="1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par>
                                <p:cTn id="25" presetID="14"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500"/>
                                        <p:tgtEl>
                                          <p:spTgt spid="18"/>
                                        </p:tgtEl>
                                      </p:cBhvr>
                                    </p:animEffect>
                                  </p:childTnLst>
                                </p:cTn>
                              </p:par>
                              <p:par>
                                <p:cTn id="28" presetID="14" presetClass="entr" presetSubtype="1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randombar(horizont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animEffect transition="in" filter="wipe(left)">
                                      <p:cBhvr>
                                        <p:cTn id="35" dur="500"/>
                                        <p:tgtEl>
                                          <p:spTgt spid="2">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randombar(horizontal)">
                                      <p:cBhvr>
                                        <p:cTn id="40" dur="500"/>
                                        <p:tgtEl>
                                          <p:spTgt spid="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randombar(horizontal)">
                                      <p:cBhvr>
                                        <p:cTn id="43" dur="500"/>
                                        <p:tgtEl>
                                          <p:spTgt spid="9"/>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500"/>
                                        <p:tgtEl>
                                          <p:spTgt spid="1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randombar(horizontal)">
                                      <p:cBhvr>
                                        <p:cTn id="54" dur="500"/>
                                        <p:tgtEl>
                                          <p:spTgt spid="6"/>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randombar(horizontal)">
                                      <p:cBhvr>
                                        <p:cTn id="57" dur="500"/>
                                        <p:tgtEl>
                                          <p:spTgt spid="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randombar(horizontal)">
                                      <p:cBhvr>
                                        <p:cTn id="60" dur="500"/>
                                        <p:tgtEl>
                                          <p:spTgt spid="14"/>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randombar(horizontal)">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p:cNvSpPr/>
          <p:nvPr/>
        </p:nvSpPr>
        <p:spPr>
          <a:xfrm>
            <a:off x="274624" y="689903"/>
            <a:ext cx="5093898" cy="646331"/>
          </a:xfrm>
          <a:prstGeom prst="rect">
            <a:avLst/>
          </a:prstGeom>
          <a:noFill/>
          <a:ln w="9525" cap="flat" cmpd="sng" algn="ctr">
            <a:solidFill>
              <a:srgbClr val="FFFF6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a:spAutoFit/>
          </a:bodyPr>
          <a:lstStyle/>
          <a:p>
            <a:pPr algn="ctr"/>
            <a:r>
              <a:rPr lang="ro-RO" b="1" smtClean="0">
                <a:solidFill>
                  <a:srgbClr val="FFFF66"/>
                </a:solidFill>
                <a:latin typeface="Comic Sans MS" panose="030F0702030302020204" pitchFamily="66" charset="0"/>
              </a:rPr>
              <a:t>“</a:t>
            </a:r>
            <a:r>
              <a:rPr lang="ro-RO" b="1" smtClean="0">
                <a:solidFill>
                  <a:srgbClr val="FFFF66"/>
                </a:solidFill>
                <a:latin typeface="Comic Sans MS" panose="030F0702030302020204" pitchFamily="66" charset="0"/>
              </a:rPr>
              <a:t>În ce priveşte </a:t>
            </a:r>
            <a:r>
              <a:rPr lang="ro-RO" b="1" smtClean="0">
                <a:solidFill>
                  <a:srgbClr val="FFFF66"/>
                </a:solidFill>
                <a:latin typeface="Comic Sans MS" panose="030F0702030302020204" pitchFamily="66" charset="0"/>
              </a:rPr>
              <a:t>păcatul</a:t>
            </a:r>
            <a:r>
              <a:rPr lang="ro-RO" b="1" smtClean="0">
                <a:solidFill>
                  <a:srgbClr val="FFFF66"/>
                </a:solidFill>
                <a:latin typeface="Comic Sans MS" panose="030F0702030302020204" pitchFamily="66" charset="0"/>
              </a:rPr>
              <a:t>: fiindcă ei nu cred în </a:t>
            </a:r>
            <a:r>
              <a:rPr lang="ro-RO" b="1" smtClean="0">
                <a:solidFill>
                  <a:srgbClr val="FFFF66"/>
                </a:solidFill>
                <a:latin typeface="Comic Sans MS" panose="030F0702030302020204" pitchFamily="66" charset="0"/>
              </a:rPr>
              <a:t>Mine</a:t>
            </a:r>
            <a:r>
              <a:rPr lang="ro-RO" b="1" smtClean="0">
                <a:solidFill>
                  <a:srgbClr val="FFFF66"/>
                </a:solidFill>
                <a:latin typeface="Comic Sans MS" panose="030F0702030302020204" pitchFamily="66" charset="0"/>
              </a:rPr>
              <a:t>” (</a:t>
            </a:r>
            <a:r>
              <a:rPr lang="ro-RO" b="1">
                <a:solidFill>
                  <a:srgbClr val="FFFF66"/>
                </a:solidFill>
                <a:latin typeface="Comic Sans MS" panose="030F0702030302020204" pitchFamily="66" charset="0"/>
              </a:rPr>
              <a:t>Ioan </a:t>
            </a:r>
            <a:r>
              <a:rPr lang="ro-RO" sz="1600" b="1" smtClean="0">
                <a:solidFill>
                  <a:srgbClr val="FFFF66"/>
                </a:solidFill>
                <a:latin typeface="Comic Sans MS" panose="030F0702030302020204" pitchFamily="66" charset="0"/>
              </a:rPr>
              <a:t>16:9)</a:t>
            </a:r>
            <a:endParaRPr lang="ro-RO" sz="1600" b="1">
              <a:solidFill>
                <a:srgbClr val="FFFF66"/>
              </a:solidFill>
              <a:latin typeface="Comic Sans MS" panose="030F0702030302020204" pitchFamily="66" charset="0"/>
            </a:endParaRPr>
          </a:p>
        </p:txBody>
      </p:sp>
      <p:sp>
        <p:nvSpPr>
          <p:cNvPr id="3" name="Rectángulo 2"/>
          <p:cNvSpPr/>
          <p:nvPr/>
        </p:nvSpPr>
        <p:spPr>
          <a:xfrm>
            <a:off x="0" y="0"/>
            <a:ext cx="9144000" cy="769441"/>
          </a:xfrm>
          <a:prstGeom prst="rect">
            <a:avLst/>
          </a:prstGeom>
        </p:spPr>
        <p:txBody>
          <a:bodyPr wrap="square">
            <a:spAutoFit/>
            <a:scene3d>
              <a:camera prst="orthographicFront"/>
              <a:lightRig rig="chilly" dir="t"/>
            </a:scene3d>
            <a:sp3d extrusionH="57150" contourW="12700">
              <a:bevelT h="25400" prst="softRound"/>
              <a:contourClr>
                <a:srgbClr val="FFC000"/>
              </a:contourClr>
            </a:sp3d>
          </a:bodyPr>
          <a:lstStyle/>
          <a:p>
            <a:pPr algn="ctr"/>
            <a:r>
              <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NE CONVINGE </a:t>
            </a:r>
            <a:r>
              <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DE </a:t>
            </a:r>
            <a:r>
              <a:rPr lang="ro-RO" sz="4400" b="1" smtClean="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PĂCAT</a:t>
            </a:r>
            <a:endParaRPr lang="ro-RO" sz="44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4" name="CuadroTexto 3"/>
          <p:cNvSpPr txBox="1"/>
          <p:nvPr/>
        </p:nvSpPr>
        <p:spPr>
          <a:xfrm>
            <a:off x="2553421" y="3181380"/>
            <a:ext cx="4563374" cy="3554819"/>
          </a:xfrm>
          <a:prstGeom prst="rect">
            <a:avLst/>
          </a:prstGeom>
          <a:noFill/>
        </p:spPr>
        <p:txBody>
          <a:bodyPr wrap="square" rtlCol="0">
            <a:spAutoFit/>
          </a:bodyPr>
          <a:lstStyle/>
          <a:p>
            <a:pPr>
              <a:spcBef>
                <a:spcPts val="600"/>
              </a:spcBef>
            </a:pPr>
            <a:r>
              <a:rPr lang="ro-RO" sz="2000" b="1"/>
              <a:t>El face mai mult decât să ne convingă de păcate specifice. Merge la rădăcina păcatului, depărtarea de Dumnezeu și ne prezintă soluția: Isus. Avem nevoie să credem în Isus pentru ca, pocăiți, să putem obține mântuirea. </a:t>
            </a:r>
          </a:p>
          <a:p>
            <a:pPr>
              <a:spcBef>
                <a:spcPts val="600"/>
              </a:spcBef>
            </a:pPr>
            <a:r>
              <a:rPr lang="ro-RO" sz="2000" b="1"/>
              <a:t>Noi nu putem uzurpa lucrarea Duhului, nici să facem lucrarea dușmanului. Nu ține de noi nici să acuzăm, nici să convingem de păcat. Suntem unelte în a-L prezenta pe Isus lumii</a:t>
            </a:r>
            <a:r>
              <a:rPr lang="ro-RO" sz="2000" b="1"/>
              <a:t>. </a:t>
            </a:r>
            <a:endParaRPr lang="ro-RO" sz="2000" b="1"/>
          </a:p>
        </p:txBody>
      </p:sp>
      <p:pic>
        <p:nvPicPr>
          <p:cNvPr id="5" name="Imagen 4"/>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92050" y="3120998"/>
            <a:ext cx="2420443" cy="36234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ángulo 5"/>
          <p:cNvSpPr/>
          <p:nvPr/>
        </p:nvSpPr>
        <p:spPr>
          <a:xfrm>
            <a:off x="570818" y="1334858"/>
            <a:ext cx="4924208" cy="1708160"/>
          </a:xfrm>
          <a:prstGeom prst="rect">
            <a:avLst/>
          </a:prstGeom>
        </p:spPr>
        <p:txBody>
          <a:bodyPr wrap="square">
            <a:spAutoFit/>
          </a:bodyPr>
          <a:lstStyle/>
          <a:p>
            <a:pPr>
              <a:spcBef>
                <a:spcPts val="600"/>
              </a:spcBef>
            </a:pPr>
            <a:r>
              <a:rPr lang="ro-RO" sz="2000" b="1"/>
              <a:t>Ce diferență este între a convinge pe cineva de păcat și </a:t>
            </a:r>
            <a:r>
              <a:rPr lang="ro-RO" sz="2000" b="1"/>
              <a:t>a </a:t>
            </a:r>
            <a:r>
              <a:rPr lang="ro-RO" sz="2000" b="1" smtClean="0"/>
              <a:t>acuza</a:t>
            </a:r>
            <a:r>
              <a:rPr lang="ro-RO" sz="2000" b="1" smtClean="0"/>
              <a:t>?</a:t>
            </a:r>
          </a:p>
          <a:p>
            <a:pPr>
              <a:spcBef>
                <a:spcPts val="600"/>
              </a:spcBef>
            </a:pPr>
            <a:r>
              <a:rPr lang="ro-RO" sz="2000" b="1" smtClean="0"/>
              <a:t>Lucrarea </a:t>
            </a:r>
            <a:r>
              <a:rPr lang="ro-RO" sz="2000" b="1"/>
              <a:t>dușmanului este de a ne acuza de păcat înaintea lui Dumnezeu, cea a Duhului este de a ne convinge de păcatul nostru</a:t>
            </a:r>
            <a:r>
              <a:rPr lang="ro-RO" sz="2000" b="1"/>
              <a:t>. </a:t>
            </a:r>
            <a:endParaRPr lang="ro-RO" sz="2000" b="1"/>
          </a:p>
        </p:txBody>
      </p:sp>
      <p:pic>
        <p:nvPicPr>
          <p:cNvPr id="7" name="Imagen 6"/>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758183" y="674991"/>
            <a:ext cx="3303866" cy="2477900"/>
          </a:xfrm>
          <a:prstGeom prst="rect">
            <a:avLst/>
          </a:prstGeom>
          <a:ln>
            <a:noFill/>
          </a:ln>
          <a:effectLst>
            <a:softEdge rad="112500"/>
          </a:effectLst>
        </p:spPr>
      </p:pic>
      <p:pic>
        <p:nvPicPr>
          <p:cNvPr id="8" name="Imagen 7"/>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7174971" y="3435071"/>
            <a:ext cx="1887078" cy="3301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056810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9" dur="1000" fill="hold"/>
                                        <p:tgtEl>
                                          <p:spTgt spid="2"/>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wipe(left)">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Effect transition="in" filter="fade">
                                      <p:cBhvr>
                                        <p:cTn id="45" dur="1000"/>
                                        <p:tgtEl>
                                          <p:spTgt spid="4">
                                            <p:txEl>
                                              <p:pRg st="0" end="0"/>
                                            </p:txEl>
                                          </p:spTgt>
                                        </p:tgtEl>
                                      </p:cBhvr>
                                    </p:animEffect>
                                    <p:anim calcmode="lin" valueType="num">
                                      <p:cBhvr>
                                        <p:cTn id="4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4">
                                            <p:txEl>
                                              <p:pRg st="0" end="0"/>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anim calcmode="lin" valueType="num">
                                      <p:cBhvr>
                                        <p:cTn id="51" dur="1000" fill="hold"/>
                                        <p:tgtEl>
                                          <p:spTgt spid="5"/>
                                        </p:tgtEl>
                                        <p:attrNameLst>
                                          <p:attrName>ppt_x</p:attrName>
                                        </p:attrNameLst>
                                      </p:cBhvr>
                                      <p:tavLst>
                                        <p:tav tm="0">
                                          <p:val>
                                            <p:strVal val="#ppt_x"/>
                                          </p:val>
                                        </p:tav>
                                        <p:tav tm="100000">
                                          <p:val>
                                            <p:strVal val="#ppt_x"/>
                                          </p:val>
                                        </p:tav>
                                      </p:tavLst>
                                    </p:anim>
                                    <p:anim calcmode="lin" valueType="num">
                                      <p:cBhvr>
                                        <p:cTn id="5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4">
                                            <p:txEl>
                                              <p:pRg st="1" end="1"/>
                                            </p:txEl>
                                          </p:spTgt>
                                        </p:tgtEl>
                                        <p:attrNameLst>
                                          <p:attrName>style.visibility</p:attrName>
                                        </p:attrNameLst>
                                      </p:cBhvr>
                                      <p:to>
                                        <p:strVal val="visible"/>
                                      </p:to>
                                    </p:set>
                                    <p:animEffect transition="in" filter="fade">
                                      <p:cBhvr>
                                        <p:cTn id="57" dur="1000"/>
                                        <p:tgtEl>
                                          <p:spTgt spid="4">
                                            <p:txEl>
                                              <p:pRg st="1" end="1"/>
                                            </p:txEl>
                                          </p:spTgt>
                                        </p:tgtEl>
                                      </p:cBhvr>
                                    </p:animEffect>
                                    <p:anim calcmode="lin" valueType="num">
                                      <p:cBhvr>
                                        <p:cTn id="5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0" y="0"/>
            <a:ext cx="9144000" cy="769441"/>
          </a:xfrm>
          <a:prstGeom prst="rect">
            <a:avLst/>
          </a:prstGeom>
        </p:spPr>
        <p:txBody>
          <a:bodyPr wrap="square">
            <a:spAutoFit/>
            <a:scene3d>
              <a:camera prst="orthographicFront"/>
              <a:lightRig rig="soft" dir="t"/>
            </a:scene3d>
            <a:sp3d extrusionH="57150" contourW="25400">
              <a:bevelT w="69850" h="38100" prst="cross"/>
              <a:contourClr>
                <a:schemeClr val="accent2"/>
              </a:contourClr>
            </a:sp3d>
          </a:bodyPr>
          <a:lstStyle/>
          <a:p>
            <a:pPr algn="ctr"/>
            <a:r>
              <a:rPr lang="ro-RO" sz="4400" b="1">
                <a:ln w="22225">
                  <a:noFill/>
                  <a:prstDash val="solid"/>
                </a:ln>
                <a:solidFill>
                  <a:schemeClr val="accent2">
                    <a:lumMod val="40000"/>
                    <a:lumOff val="60000"/>
                  </a:schemeClr>
                </a:solidFill>
              </a:rPr>
              <a:t>NE CONVINGE </a:t>
            </a:r>
            <a:r>
              <a:rPr lang="ro-RO" sz="4400" b="1">
                <a:ln w="22225">
                  <a:noFill/>
                  <a:prstDash val="solid"/>
                </a:ln>
                <a:solidFill>
                  <a:schemeClr val="accent2">
                    <a:lumMod val="40000"/>
                    <a:lumOff val="60000"/>
                  </a:schemeClr>
                </a:solidFill>
              </a:rPr>
              <a:t>DE </a:t>
            </a:r>
            <a:r>
              <a:rPr lang="ro-RO" sz="4400" b="1" smtClean="0">
                <a:ln w="22225">
                  <a:noFill/>
                  <a:prstDash val="solid"/>
                </a:ln>
                <a:solidFill>
                  <a:schemeClr val="accent2">
                    <a:lumMod val="40000"/>
                    <a:lumOff val="60000"/>
                  </a:schemeClr>
                </a:solidFill>
              </a:rPr>
              <a:t>NEPRIHĂNIRE</a:t>
            </a:r>
            <a:endParaRPr lang="ro-RO" sz="4400" b="1">
              <a:ln w="22225">
                <a:noFill/>
                <a:prstDash val="solid"/>
              </a:ln>
              <a:solidFill>
                <a:schemeClr val="accent2">
                  <a:lumMod val="40000"/>
                  <a:lumOff val="60000"/>
                </a:schemeClr>
              </a:solidFill>
            </a:endParaRPr>
          </a:p>
        </p:txBody>
      </p:sp>
      <p:sp>
        <p:nvSpPr>
          <p:cNvPr id="4" name="Rectángulo 3"/>
          <p:cNvSpPr/>
          <p:nvPr/>
        </p:nvSpPr>
        <p:spPr>
          <a:xfrm>
            <a:off x="215660" y="740285"/>
            <a:ext cx="8712679" cy="646331"/>
          </a:xfrm>
          <a:prstGeom prst="rect">
            <a:avLst/>
          </a:prstGeom>
          <a:ln>
            <a:solidFill>
              <a:srgbClr val="FFFF66"/>
            </a:solidFill>
          </a:ln>
        </p:spPr>
        <p:txBody>
          <a:bodyPr wrap="square">
            <a:spAutoFit/>
          </a:bodyPr>
          <a:lstStyle/>
          <a:p>
            <a:pPr algn="ctr"/>
            <a:r>
              <a:rPr lang="ro-RO" b="1" smtClean="0">
                <a:solidFill>
                  <a:srgbClr val="FFFF66"/>
                </a:solidFill>
                <a:latin typeface="Comic Sans MS" panose="030F0702030302020204" pitchFamily="66" charset="0"/>
              </a:rPr>
              <a:t>“</a:t>
            </a:r>
            <a:r>
              <a:rPr lang="ro-RO" b="1" smtClean="0">
                <a:solidFill>
                  <a:srgbClr val="FFFF66"/>
                </a:solidFill>
                <a:latin typeface="Comic Sans MS" panose="030F0702030302020204" pitchFamily="66" charset="0"/>
              </a:rPr>
              <a:t>în ce priveşte </a:t>
            </a:r>
            <a:r>
              <a:rPr lang="ro-RO" b="1" smtClean="0">
                <a:solidFill>
                  <a:srgbClr val="FFFF66"/>
                </a:solidFill>
                <a:latin typeface="Comic Sans MS" panose="030F0702030302020204" pitchFamily="66" charset="0"/>
              </a:rPr>
              <a:t>neprihănirea</a:t>
            </a:r>
            <a:r>
              <a:rPr lang="ro-RO" b="1" smtClean="0">
                <a:solidFill>
                  <a:srgbClr val="FFFF66"/>
                </a:solidFill>
                <a:latin typeface="Comic Sans MS" panose="030F0702030302020204" pitchFamily="66" charset="0"/>
              </a:rPr>
              <a:t>: fiindcă Mă duc la </a:t>
            </a:r>
            <a:r>
              <a:rPr lang="ro-RO" b="1" smtClean="0">
                <a:solidFill>
                  <a:srgbClr val="FFFF66"/>
                </a:solidFill>
                <a:latin typeface="Comic Sans MS" panose="030F0702030302020204" pitchFamily="66" charset="0"/>
              </a:rPr>
              <a:t>Tatăl</a:t>
            </a:r>
            <a:r>
              <a:rPr lang="ro-RO" b="1" smtClean="0">
                <a:solidFill>
                  <a:srgbClr val="FFFF66"/>
                </a:solidFill>
                <a:latin typeface="Comic Sans MS" panose="030F0702030302020204" pitchFamily="66" charset="0"/>
              </a:rPr>
              <a:t>, şi nu Mă veţi mai </a:t>
            </a:r>
            <a:r>
              <a:rPr lang="ro-RO" b="1" smtClean="0">
                <a:solidFill>
                  <a:srgbClr val="FFFF66"/>
                </a:solidFill>
                <a:latin typeface="Comic Sans MS" panose="030F0702030302020204" pitchFamily="66" charset="0"/>
              </a:rPr>
              <a:t>vedea</a:t>
            </a:r>
            <a:r>
              <a:rPr lang="ro-RO" b="1" smtClean="0">
                <a:solidFill>
                  <a:srgbClr val="FFFF66"/>
                </a:solidFill>
                <a:latin typeface="Comic Sans MS" panose="030F0702030302020204" pitchFamily="66" charset="0"/>
              </a:rPr>
              <a:t>” </a:t>
            </a:r>
            <a:r>
              <a:rPr lang="ro-RO" sz="1600" b="1" smtClean="0">
                <a:solidFill>
                  <a:srgbClr val="FFFF66"/>
                </a:solidFill>
                <a:latin typeface="Comic Sans MS" panose="030F0702030302020204" pitchFamily="66" charset="0"/>
              </a:rPr>
              <a:t>(</a:t>
            </a:r>
            <a:r>
              <a:rPr lang="ro-RO" sz="1600" b="1" smtClean="0">
                <a:solidFill>
                  <a:srgbClr val="FFFF66"/>
                </a:solidFill>
                <a:latin typeface="Comic Sans MS" panose="030F0702030302020204" pitchFamily="66" charset="0"/>
              </a:rPr>
              <a:t>Ioan</a:t>
            </a:r>
            <a:r>
              <a:rPr lang="ro-RO" sz="1600" b="1" smtClean="0">
                <a:solidFill>
                  <a:srgbClr val="FFFF66"/>
                </a:solidFill>
                <a:latin typeface="Comic Sans MS" panose="030F0702030302020204" pitchFamily="66" charset="0"/>
              </a:rPr>
              <a:t> </a:t>
            </a:r>
            <a:r>
              <a:rPr lang="ro-RO" sz="1600" b="1" smtClean="0">
                <a:solidFill>
                  <a:srgbClr val="FFFF66"/>
                </a:solidFill>
                <a:latin typeface="Comic Sans MS" panose="030F0702030302020204" pitchFamily="66" charset="0"/>
              </a:rPr>
              <a:t>16:10)</a:t>
            </a:r>
            <a:endParaRPr lang="ro-RO" sz="1600" b="1">
              <a:solidFill>
                <a:srgbClr val="FFFF66"/>
              </a:solidFill>
              <a:latin typeface="Comic Sans MS" panose="030F0702030302020204" pitchFamily="66" charset="0"/>
            </a:endParaRPr>
          </a:p>
        </p:txBody>
      </p:sp>
      <p:sp>
        <p:nvSpPr>
          <p:cNvPr id="5" name="CuadroTexto 4"/>
          <p:cNvSpPr txBox="1"/>
          <p:nvPr/>
        </p:nvSpPr>
        <p:spPr>
          <a:xfrm>
            <a:off x="4095887" y="1386616"/>
            <a:ext cx="5230663" cy="461665"/>
          </a:xfrm>
          <a:prstGeom prst="rect">
            <a:avLst/>
          </a:prstGeom>
          <a:noFill/>
        </p:spPr>
        <p:txBody>
          <a:bodyPr wrap="none" rtlCol="0">
            <a:spAutoFit/>
          </a:bodyPr>
          <a:lstStyle/>
          <a:p>
            <a:r>
              <a:rPr lang="ro-RO" sz="2400" b="1">
                <a:solidFill>
                  <a:schemeClr val="accent2">
                    <a:lumMod val="60000"/>
                    <a:lumOff val="40000"/>
                  </a:schemeClr>
                </a:solidFill>
              </a:rPr>
              <a:t>MĂ DUC </a:t>
            </a:r>
            <a:r>
              <a:rPr lang="ro-RO" sz="2400" b="1">
                <a:solidFill>
                  <a:schemeClr val="accent2">
                    <a:lumMod val="60000"/>
                    <a:lumOff val="40000"/>
                  </a:schemeClr>
                </a:solidFill>
              </a:rPr>
              <a:t>LA </a:t>
            </a:r>
            <a:r>
              <a:rPr lang="ro-RO" sz="2400" b="1" smtClean="0">
                <a:solidFill>
                  <a:schemeClr val="accent2">
                    <a:lumMod val="60000"/>
                    <a:lumOff val="40000"/>
                  </a:schemeClr>
                </a:solidFill>
              </a:rPr>
              <a:t>TATĂL</a:t>
            </a:r>
            <a:r>
              <a:rPr lang="ro-RO" sz="2400" b="1" smtClean="0">
                <a:solidFill>
                  <a:schemeClr val="accent2">
                    <a:lumMod val="60000"/>
                    <a:lumOff val="40000"/>
                  </a:schemeClr>
                </a:solidFill>
              </a:rPr>
              <a:t>. </a:t>
            </a:r>
            <a:r>
              <a:rPr lang="ro-RO" sz="2400" b="1" smtClean="0">
                <a:solidFill>
                  <a:schemeClr val="accent2">
                    <a:lumMod val="60000"/>
                    <a:lumOff val="40000"/>
                  </a:schemeClr>
                </a:solidFill>
              </a:rPr>
              <a:t>Evrei</a:t>
            </a:r>
            <a:r>
              <a:rPr lang="ro-RO" sz="2400" b="1" smtClean="0">
                <a:solidFill>
                  <a:schemeClr val="accent2">
                    <a:lumMod val="60000"/>
                    <a:lumOff val="40000"/>
                  </a:schemeClr>
                </a:solidFill>
              </a:rPr>
              <a:t> </a:t>
            </a:r>
            <a:r>
              <a:rPr lang="ro-RO" sz="2400" b="1" smtClean="0">
                <a:solidFill>
                  <a:schemeClr val="accent2">
                    <a:lumMod val="60000"/>
                    <a:lumOff val="40000"/>
                  </a:schemeClr>
                </a:solidFill>
              </a:rPr>
              <a:t>4:14-16</a:t>
            </a:r>
            <a:r>
              <a:rPr lang="ro-RO" sz="2400" b="1" smtClean="0">
                <a:solidFill>
                  <a:schemeClr val="accent2">
                    <a:lumMod val="60000"/>
                    <a:lumOff val="40000"/>
                  </a:schemeClr>
                </a:solidFill>
              </a:rPr>
              <a:t>; </a:t>
            </a:r>
            <a:r>
              <a:rPr lang="ro-RO" sz="2400" b="1" smtClean="0">
                <a:solidFill>
                  <a:schemeClr val="accent2">
                    <a:lumMod val="60000"/>
                    <a:lumOff val="40000"/>
                  </a:schemeClr>
                </a:solidFill>
              </a:rPr>
              <a:t>7:25.</a:t>
            </a:r>
            <a:endParaRPr lang="ro-RO" sz="2400" b="1">
              <a:solidFill>
                <a:schemeClr val="accent2">
                  <a:lumMod val="60000"/>
                  <a:lumOff val="40000"/>
                </a:schemeClr>
              </a:solidFill>
            </a:endParaRPr>
          </a:p>
        </p:txBody>
      </p:sp>
      <p:sp>
        <p:nvSpPr>
          <p:cNvPr id="6" name="CuadroTexto 5"/>
          <p:cNvSpPr txBox="1"/>
          <p:nvPr/>
        </p:nvSpPr>
        <p:spPr>
          <a:xfrm>
            <a:off x="5029200" y="1709594"/>
            <a:ext cx="4114800" cy="5247590"/>
          </a:xfrm>
          <a:prstGeom prst="rect">
            <a:avLst/>
          </a:prstGeom>
          <a:noFill/>
        </p:spPr>
        <p:txBody>
          <a:bodyPr wrap="square" rtlCol="0">
            <a:spAutoFit/>
          </a:bodyPr>
          <a:lstStyle/>
          <a:p>
            <a:pPr>
              <a:spcBef>
                <a:spcPts val="600"/>
              </a:spcBef>
            </a:pPr>
            <a:r>
              <a:rPr lang="ro-RO" sz="2000" b="1">
                <a:solidFill>
                  <a:schemeClr val="bg1"/>
                </a:solidFill>
                <a:effectLst>
                  <a:glow rad="127000">
                    <a:schemeClr val="tx1"/>
                  </a:glow>
                </a:effectLst>
              </a:rPr>
              <a:t>Cele mai bune eforturi ale </a:t>
            </a:r>
            <a:r>
              <a:rPr lang="ro-RO" sz="2000" b="1">
                <a:solidFill>
                  <a:schemeClr val="bg1"/>
                </a:solidFill>
                <a:effectLst>
                  <a:glow rad="127000">
                    <a:schemeClr val="tx1"/>
                  </a:glow>
                </a:effectLst>
              </a:rPr>
              <a:t>noastre </a:t>
            </a:r>
            <a:r>
              <a:rPr lang="ro-RO" sz="2000" b="1" smtClean="0">
                <a:solidFill>
                  <a:schemeClr val="bg1"/>
                </a:solidFill>
                <a:effectLst>
                  <a:glow rad="127000">
                    <a:schemeClr val="tx1"/>
                  </a:glow>
                </a:effectLst>
              </a:rPr>
              <a:t>(de </a:t>
            </a:r>
            <a:r>
              <a:rPr lang="ro-RO" sz="2000" b="1">
                <a:solidFill>
                  <a:schemeClr val="bg1"/>
                </a:solidFill>
                <a:effectLst>
                  <a:glow rad="127000">
                    <a:schemeClr val="tx1"/>
                  </a:glow>
                </a:effectLst>
              </a:rPr>
              <a:t>împlinire </a:t>
            </a:r>
            <a:r>
              <a:rPr lang="ro-RO" sz="2000" b="1">
                <a:solidFill>
                  <a:schemeClr val="bg1"/>
                </a:solidFill>
                <a:effectLst>
                  <a:glow rad="127000">
                    <a:schemeClr val="tx1"/>
                  </a:glow>
                </a:effectLst>
              </a:rPr>
              <a:t>a </a:t>
            </a:r>
            <a:r>
              <a:rPr lang="ro-RO" sz="2000" b="1" smtClean="0">
                <a:solidFill>
                  <a:schemeClr val="bg1"/>
                </a:solidFill>
                <a:effectLst>
                  <a:glow rad="127000">
                    <a:schemeClr val="tx1"/>
                  </a:glow>
                </a:effectLst>
              </a:rPr>
              <a:t>Legii</a:t>
            </a:r>
            <a:r>
              <a:rPr lang="ro-RO" sz="2000" b="1" smtClean="0">
                <a:solidFill>
                  <a:schemeClr val="bg1"/>
                </a:solidFill>
                <a:effectLst>
                  <a:glow rad="127000">
                    <a:schemeClr val="tx1"/>
                  </a:glow>
                </a:effectLst>
              </a:rPr>
              <a:t>) sunt </a:t>
            </a:r>
            <a:r>
              <a:rPr lang="ro-RO" sz="2000" b="1">
                <a:solidFill>
                  <a:schemeClr val="bg1"/>
                </a:solidFill>
                <a:effectLst>
                  <a:glow rad="127000">
                    <a:schemeClr val="tx1"/>
                  </a:glow>
                </a:effectLst>
              </a:rPr>
              <a:t>înaintea lui </a:t>
            </a:r>
            <a:r>
              <a:rPr lang="ro-RO" sz="2000" b="1">
                <a:solidFill>
                  <a:schemeClr val="bg1"/>
                </a:solidFill>
                <a:effectLst>
                  <a:glow rad="127000">
                    <a:schemeClr val="tx1"/>
                  </a:glow>
                </a:effectLst>
              </a:rPr>
              <a:t>Dumnezeu </a:t>
            </a:r>
            <a:r>
              <a:rPr lang="ro-RO" sz="2000" b="1" smtClean="0">
                <a:solidFill>
                  <a:schemeClr val="bg1"/>
                </a:solidFill>
                <a:effectLst>
                  <a:glow rad="127000">
                    <a:schemeClr val="tx1"/>
                  </a:glow>
                </a:effectLst>
              </a:rPr>
              <a:t>“ca </a:t>
            </a:r>
            <a:r>
              <a:rPr lang="ro-RO" sz="2000" b="1">
                <a:solidFill>
                  <a:schemeClr val="bg1"/>
                </a:solidFill>
                <a:effectLst>
                  <a:glow rad="127000">
                    <a:schemeClr val="tx1"/>
                  </a:glow>
                </a:effectLst>
              </a:rPr>
              <a:t>o </a:t>
            </a:r>
            <a:r>
              <a:rPr lang="ro-RO" sz="2000" b="1">
                <a:solidFill>
                  <a:schemeClr val="bg1"/>
                </a:solidFill>
                <a:effectLst>
                  <a:glow rad="127000">
                    <a:schemeClr val="tx1"/>
                  </a:glow>
                </a:effectLst>
              </a:rPr>
              <a:t>haină </a:t>
            </a:r>
            <a:r>
              <a:rPr lang="ro-RO" sz="2000" b="1" smtClean="0">
                <a:solidFill>
                  <a:schemeClr val="bg1"/>
                </a:solidFill>
                <a:effectLst>
                  <a:glow rad="127000">
                    <a:schemeClr val="tx1"/>
                  </a:glow>
                </a:effectLst>
              </a:rPr>
              <a:t>mânjită</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Isaia</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64:6).</a:t>
            </a:r>
            <a:endParaRPr lang="ro-RO" sz="2000" b="1" smtClean="0">
              <a:solidFill>
                <a:schemeClr val="bg1"/>
              </a:solidFill>
              <a:effectLst>
                <a:glow rad="127000">
                  <a:schemeClr val="tx1"/>
                </a:glow>
              </a:effectLst>
            </a:endParaRPr>
          </a:p>
          <a:p>
            <a:pPr>
              <a:spcBef>
                <a:spcPts val="600"/>
              </a:spcBef>
            </a:pPr>
            <a:r>
              <a:rPr lang="ro-RO" sz="2000" b="1" smtClean="0">
                <a:solidFill>
                  <a:schemeClr val="bg1"/>
                </a:solidFill>
                <a:effectLst>
                  <a:glow rad="127000">
                    <a:schemeClr val="tx1"/>
                  </a:glow>
                </a:effectLst>
              </a:rPr>
              <a:t>Isus </a:t>
            </a:r>
            <a:r>
              <a:rPr lang="ro-RO" sz="2000" b="1">
                <a:solidFill>
                  <a:schemeClr val="bg1"/>
                </a:solidFill>
                <a:effectLst>
                  <a:glow rad="127000">
                    <a:schemeClr val="tx1"/>
                  </a:glow>
                </a:effectLst>
              </a:rPr>
              <a:t>este singura ființă umană care a </a:t>
            </a:r>
            <a:r>
              <a:rPr lang="ro-RO" sz="2000" b="1">
                <a:solidFill>
                  <a:schemeClr val="bg1"/>
                </a:solidFill>
                <a:effectLst>
                  <a:glow rad="127000">
                    <a:schemeClr val="tx1"/>
                  </a:glow>
                </a:effectLst>
              </a:rPr>
              <a:t>împlinit </a:t>
            </a:r>
            <a:r>
              <a:rPr lang="ro-RO" sz="2000" b="1" smtClean="0">
                <a:solidFill>
                  <a:schemeClr val="bg1"/>
                </a:solidFill>
                <a:effectLst>
                  <a:glow rad="127000">
                    <a:schemeClr val="tx1"/>
                  </a:glow>
                </a:effectLst>
              </a:rPr>
              <a:t>“tot </a:t>
            </a:r>
            <a:r>
              <a:rPr lang="ro-RO" sz="2000" b="1">
                <a:solidFill>
                  <a:schemeClr val="bg1"/>
                </a:solidFill>
                <a:effectLst>
                  <a:glow rad="127000">
                    <a:schemeClr val="tx1"/>
                  </a:glow>
                </a:effectLst>
              </a:rPr>
              <a:t>ce </a:t>
            </a:r>
            <a:r>
              <a:rPr lang="ro-RO" sz="2000" b="1">
                <a:solidFill>
                  <a:schemeClr val="bg1"/>
                </a:solidFill>
                <a:effectLst>
                  <a:glow rad="127000">
                    <a:schemeClr val="tx1"/>
                  </a:glow>
                </a:effectLst>
              </a:rPr>
              <a:t>trebuia </a:t>
            </a:r>
            <a:r>
              <a:rPr lang="ro-RO" sz="2000" b="1" smtClean="0">
                <a:solidFill>
                  <a:schemeClr val="bg1"/>
                </a:solidFill>
                <a:effectLst>
                  <a:glow rad="127000">
                    <a:schemeClr val="tx1"/>
                  </a:glow>
                </a:effectLst>
              </a:rPr>
              <a:t>împlinit</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a:t>
            </a:r>
            <a:r>
              <a:rPr lang="ro-RO" sz="2000" b="1" smtClean="0">
                <a:solidFill>
                  <a:schemeClr val="bg1"/>
                </a:solidFill>
                <a:effectLst>
                  <a:glow rad="127000">
                    <a:schemeClr val="tx1"/>
                  </a:glow>
                </a:effectLst>
              </a:rPr>
              <a:t>Matei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3:15</a:t>
            </a:r>
            <a:r>
              <a:rPr lang="ro-RO" sz="2000" b="1" smtClean="0">
                <a:solidFill>
                  <a:schemeClr val="bg1"/>
                </a:solidFill>
                <a:effectLst>
                  <a:glow rad="127000">
                    <a:schemeClr val="tx1"/>
                  </a:glow>
                </a:effectLst>
              </a:rPr>
              <a:t>). Urcat </a:t>
            </a:r>
            <a:r>
              <a:rPr lang="ro-RO" sz="2000" b="1">
                <a:solidFill>
                  <a:schemeClr val="bg1"/>
                </a:solidFill>
                <a:effectLst>
                  <a:glow rad="127000">
                    <a:schemeClr val="tx1"/>
                  </a:glow>
                </a:effectLst>
              </a:rPr>
              <a:t>la cer, mijlocește pentru noi oferindu-ne neprihănirea Sa, singura acceptată înaintea Tatălui</a:t>
            </a:r>
            <a:r>
              <a:rPr lang="ro-RO" sz="2000" b="1">
                <a:solidFill>
                  <a:schemeClr val="bg1"/>
                </a:solidFill>
                <a:effectLst>
                  <a:glow rad="127000">
                    <a:schemeClr val="tx1"/>
                  </a:glow>
                </a:effectLst>
              </a:rPr>
              <a:t>. </a:t>
            </a:r>
            <a:endParaRPr lang="ro-RO" sz="2000" b="1" smtClean="0">
              <a:solidFill>
                <a:schemeClr val="bg1"/>
              </a:solidFill>
              <a:effectLst>
                <a:glow rad="127000">
                  <a:schemeClr val="tx1"/>
                </a:glow>
              </a:effectLst>
            </a:endParaRPr>
          </a:p>
          <a:p>
            <a:pPr>
              <a:spcBef>
                <a:spcPts val="600"/>
              </a:spcBef>
            </a:pPr>
            <a:r>
              <a:rPr lang="ro-RO" sz="2000" b="1" smtClean="0">
                <a:solidFill>
                  <a:schemeClr val="bg1"/>
                </a:solidFill>
                <a:effectLst>
                  <a:glow rad="127000">
                    <a:schemeClr val="tx1"/>
                  </a:glow>
                </a:effectLst>
              </a:rPr>
              <a:t>Duhul </a:t>
            </a:r>
            <a:r>
              <a:rPr lang="ro-RO" sz="2000" b="1">
                <a:solidFill>
                  <a:schemeClr val="bg1"/>
                </a:solidFill>
                <a:effectLst>
                  <a:glow rad="127000">
                    <a:schemeClr val="tx1"/>
                  </a:glow>
                </a:effectLst>
              </a:rPr>
              <a:t>Sfânt ne convinge să nu căutăm propria noastră neprihănire, ci pe a lui Isus. </a:t>
            </a:r>
          </a:p>
          <a:p>
            <a:pPr>
              <a:spcBef>
                <a:spcPts val="600"/>
              </a:spcBef>
            </a:pPr>
            <a:r>
              <a:rPr lang="ro-RO" sz="2000" b="1">
                <a:solidFill>
                  <a:schemeClr val="bg1"/>
                </a:solidFill>
                <a:effectLst>
                  <a:glow rad="127000">
                    <a:schemeClr val="tx1"/>
                  </a:glow>
                </a:effectLst>
              </a:rPr>
              <a:t>În acest fel, putem cere neprihănirea Sa pentru noi, prin credința în </a:t>
            </a:r>
            <a:r>
              <a:rPr lang="ro-RO" sz="2000" b="1">
                <a:solidFill>
                  <a:schemeClr val="bg1"/>
                </a:solidFill>
                <a:effectLst>
                  <a:glow rad="127000">
                    <a:schemeClr val="tx1"/>
                  </a:glow>
                </a:effectLst>
              </a:rPr>
              <a:t>Isus </a:t>
            </a:r>
            <a:r>
              <a:rPr lang="ro-RO" sz="2000" b="1" smtClean="0">
                <a:solidFill>
                  <a:schemeClr val="bg1"/>
                </a:solidFill>
                <a:effectLst>
                  <a:glow rad="127000">
                    <a:schemeClr val="tx1"/>
                  </a:glow>
                </a:effectLst>
              </a:rPr>
              <a:t>Hristos</a:t>
            </a:r>
            <a:r>
              <a:rPr lang="ro-RO" sz="2000" b="1" smtClean="0">
                <a:solidFill>
                  <a:schemeClr val="bg1"/>
                </a:solidFill>
                <a:effectLst>
                  <a:glow rad="127000">
                    <a:schemeClr val="tx1"/>
                  </a:glow>
                </a:effectLst>
              </a:rPr>
              <a:t>.</a:t>
            </a:r>
            <a:endParaRPr lang="ro-RO" sz="2000" b="1">
              <a:solidFill>
                <a:schemeClr val="bg1"/>
              </a:solidFill>
              <a:effectLst>
                <a:glow rad="127000">
                  <a:schemeClr val="tx1"/>
                </a:glow>
              </a:effectLst>
            </a:endParaRPr>
          </a:p>
        </p:txBody>
      </p:sp>
    </p:spTree>
    <p:extLst>
      <p:ext uri="{BB962C8B-B14F-4D97-AF65-F5344CB8AC3E}">
        <p14:creationId xmlns:p14="http://schemas.microsoft.com/office/powerpoint/2010/main" xmlns="" val="27469809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
                                        <p:tgtEl>
                                          <p:spTgt spid="5"/>
                                        </p:tgtEl>
                                      </p:cBhvr>
                                    </p:animEffect>
                                    <p:anim calcmode="lin" valueType="num">
                                      <p:cBhvr>
                                        <p:cTn id="24" dur="400" fill="hold"/>
                                        <p:tgtEl>
                                          <p:spTgt spid="5"/>
                                        </p:tgtEl>
                                        <p:attrNameLst>
                                          <p:attrName>ppt_x</p:attrName>
                                        </p:attrNameLst>
                                      </p:cBhvr>
                                      <p:tavLst>
                                        <p:tav tm="0">
                                          <p:val>
                                            <p:strVal val="#ppt_x"/>
                                          </p:val>
                                        </p:tav>
                                        <p:tav tm="100000">
                                          <p:val>
                                            <p:strVal val="#ppt_x"/>
                                          </p:val>
                                        </p:tav>
                                      </p:tavLst>
                                    </p:anim>
                                    <p:anim calcmode="lin" valueType="num">
                                      <p:cBhvr>
                                        <p:cTn id="25" dur="400" fill="hold"/>
                                        <p:tgtEl>
                                          <p:spTgt spid="5"/>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grpId="0"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anim calcmode="lin" valueType="num">
                                      <p:cBhvr>
                                        <p:cTn id="3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grpId="0"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fade">
                                      <p:cBhvr>
                                        <p:cTn id="40" dur="1000"/>
                                        <p:tgtEl>
                                          <p:spTgt spid="6">
                                            <p:txEl>
                                              <p:pRg st="1" end="1"/>
                                            </p:txEl>
                                          </p:spTgt>
                                        </p:tgtEl>
                                      </p:cBhvr>
                                    </p:animEffect>
                                    <p:anim calcmode="lin" valueType="num">
                                      <p:cBhvr>
                                        <p:cTn id="4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grpId="0" nodeType="clickEffect">
                                  <p:stCondLst>
                                    <p:cond delay="0"/>
                                  </p:stCondLst>
                                  <p:childTnLst>
                                    <p:set>
                                      <p:cBhvr>
                                        <p:cTn id="47" dur="1" fill="hold">
                                          <p:stCondLst>
                                            <p:cond delay="0"/>
                                          </p:stCondLst>
                                        </p:cTn>
                                        <p:tgtEl>
                                          <p:spTgt spid="6">
                                            <p:txEl>
                                              <p:pRg st="2" end="2"/>
                                            </p:txEl>
                                          </p:spTgt>
                                        </p:tgtEl>
                                        <p:attrNameLst>
                                          <p:attrName>style.visibility</p:attrName>
                                        </p:attrNameLst>
                                      </p:cBhvr>
                                      <p:to>
                                        <p:strVal val="visible"/>
                                      </p:to>
                                    </p:set>
                                    <p:animEffect transition="in" filter="fade">
                                      <p:cBhvr>
                                        <p:cTn id="48" dur="1000"/>
                                        <p:tgtEl>
                                          <p:spTgt spid="6">
                                            <p:txEl>
                                              <p:pRg st="2" end="2"/>
                                            </p:txEl>
                                          </p:spTgt>
                                        </p:tgtEl>
                                      </p:cBhvr>
                                    </p:animEffect>
                                    <p:anim calcmode="lin" valueType="num">
                                      <p:cBhvr>
                                        <p:cTn id="49"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7" presetClass="entr" presetSubtype="0" fill="hold" grpId="0" nodeType="clickEffect">
                                  <p:stCondLst>
                                    <p:cond delay="0"/>
                                  </p:stCondLst>
                                  <p:childTnLst>
                                    <p:set>
                                      <p:cBhvr>
                                        <p:cTn id="55" dur="1" fill="hold">
                                          <p:stCondLst>
                                            <p:cond delay="0"/>
                                          </p:stCondLst>
                                        </p:cTn>
                                        <p:tgtEl>
                                          <p:spTgt spid="6">
                                            <p:txEl>
                                              <p:pRg st="3" end="3"/>
                                            </p:txEl>
                                          </p:spTgt>
                                        </p:tgtEl>
                                        <p:attrNameLst>
                                          <p:attrName>style.visibility</p:attrName>
                                        </p:attrNameLst>
                                      </p:cBhvr>
                                      <p:to>
                                        <p:strVal val="visible"/>
                                      </p:to>
                                    </p:set>
                                    <p:animEffect transition="in" filter="fade">
                                      <p:cBhvr>
                                        <p:cTn id="56" dur="1000"/>
                                        <p:tgtEl>
                                          <p:spTgt spid="6">
                                            <p:txEl>
                                              <p:pRg st="3" end="3"/>
                                            </p:txEl>
                                          </p:spTgt>
                                        </p:tgtEl>
                                      </p:cBhvr>
                                    </p:animEffect>
                                    <p:anim calcmode="lin" valueType="num">
                                      <p:cBhvr>
                                        <p:cTn id="5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8"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Rectángulo 3"/>
          <p:cNvSpPr/>
          <p:nvPr/>
        </p:nvSpPr>
        <p:spPr>
          <a:xfrm>
            <a:off x="215660" y="769441"/>
            <a:ext cx="8712679" cy="646331"/>
          </a:xfrm>
          <a:prstGeom prst="rect">
            <a:avLst/>
          </a:prstGeom>
          <a:ln>
            <a:solidFill>
              <a:srgbClr val="FFFF66"/>
            </a:solidFill>
          </a:ln>
        </p:spPr>
        <p:txBody>
          <a:bodyPr wrap="square">
            <a:spAutoFit/>
          </a:bodyPr>
          <a:lstStyle/>
          <a:p>
            <a:pPr algn="ctr"/>
            <a:r>
              <a:rPr lang="ro-RO" b="1" dirty="0" smtClean="0">
                <a:solidFill>
                  <a:srgbClr val="FFFF66"/>
                </a:solidFill>
                <a:latin typeface="Comic Sans MS" panose="030F0702030302020204" pitchFamily="66" charset="0"/>
              </a:rPr>
              <a:t>“în ce priveşte neprihănirea: fiindcă Mă duc la Tatăl, şi nu Mă veţi mai vedea” </a:t>
            </a:r>
            <a:r>
              <a:rPr lang="ro-RO" sz="1600" b="1" dirty="0" smtClean="0">
                <a:solidFill>
                  <a:srgbClr val="FFFF66"/>
                </a:solidFill>
                <a:latin typeface="Comic Sans MS" panose="030F0702030302020204" pitchFamily="66" charset="0"/>
              </a:rPr>
              <a:t>(Ioan 16:10)</a:t>
            </a:r>
            <a:endParaRPr lang="ro-RO" sz="1600" b="1" dirty="0">
              <a:solidFill>
                <a:srgbClr val="FFFF66"/>
              </a:solidFill>
              <a:latin typeface="Comic Sans MS" panose="030F0702030302020204" pitchFamily="66" charset="0"/>
            </a:endParaRPr>
          </a:p>
        </p:txBody>
      </p:sp>
      <p:sp>
        <p:nvSpPr>
          <p:cNvPr id="5" name="CuadroTexto 4"/>
          <p:cNvSpPr txBox="1"/>
          <p:nvPr/>
        </p:nvSpPr>
        <p:spPr>
          <a:xfrm>
            <a:off x="215660" y="1446549"/>
            <a:ext cx="5209888" cy="461665"/>
          </a:xfrm>
          <a:prstGeom prst="rect">
            <a:avLst/>
          </a:prstGeom>
          <a:noFill/>
        </p:spPr>
        <p:txBody>
          <a:bodyPr wrap="none" rtlCol="0">
            <a:spAutoFit/>
            <a:scene3d>
              <a:camera prst="orthographicFront"/>
              <a:lightRig rig="threePt" dir="t"/>
            </a:scene3d>
            <a:sp3d extrusionH="57150">
              <a:bevelT w="38100" h="38100"/>
            </a:sp3d>
          </a:bodyPr>
          <a:lstStyle/>
          <a:p>
            <a:r>
              <a:rPr lang="ro-RO" sz="2400" b="1">
                <a:solidFill>
                  <a:srgbClr val="800080"/>
                </a:solidFill>
              </a:rPr>
              <a:t>NU MĂ VEȚI </a:t>
            </a:r>
            <a:r>
              <a:rPr lang="ro-RO" sz="2400" b="1">
                <a:solidFill>
                  <a:srgbClr val="800080"/>
                </a:solidFill>
              </a:rPr>
              <a:t>MAI </a:t>
            </a:r>
            <a:r>
              <a:rPr lang="ro-RO" sz="2400" b="1" smtClean="0">
                <a:solidFill>
                  <a:srgbClr val="800080"/>
                </a:solidFill>
              </a:rPr>
              <a:t>VEDEA</a:t>
            </a:r>
            <a:r>
              <a:rPr lang="ro-RO" sz="2400" b="1" smtClean="0">
                <a:solidFill>
                  <a:srgbClr val="800080"/>
                </a:solidFill>
              </a:rPr>
              <a:t>. </a:t>
            </a:r>
            <a:r>
              <a:rPr lang="ro-RO" sz="2400" b="1" smtClean="0">
                <a:solidFill>
                  <a:srgbClr val="800080"/>
                </a:solidFill>
              </a:rPr>
              <a:t>Galateni</a:t>
            </a:r>
            <a:r>
              <a:rPr lang="ro-RO" sz="2400" b="1" smtClean="0">
                <a:solidFill>
                  <a:srgbClr val="800080"/>
                </a:solidFill>
              </a:rPr>
              <a:t> </a:t>
            </a:r>
            <a:r>
              <a:rPr lang="ro-RO" sz="2400" b="1" smtClean="0">
                <a:solidFill>
                  <a:srgbClr val="800080"/>
                </a:solidFill>
              </a:rPr>
              <a:t>2:20.</a:t>
            </a:r>
            <a:endParaRPr lang="ro-RO" sz="2400" b="1">
              <a:solidFill>
                <a:srgbClr val="800080"/>
              </a:solidFill>
            </a:endParaRPr>
          </a:p>
        </p:txBody>
      </p:sp>
      <p:sp>
        <p:nvSpPr>
          <p:cNvPr id="6" name="CuadroTexto 5"/>
          <p:cNvSpPr txBox="1"/>
          <p:nvPr/>
        </p:nvSpPr>
        <p:spPr>
          <a:xfrm>
            <a:off x="215660" y="2028616"/>
            <a:ext cx="4882552" cy="4632037"/>
          </a:xfrm>
          <a:prstGeom prst="rect">
            <a:avLst/>
          </a:prstGeom>
          <a:noFill/>
        </p:spPr>
        <p:txBody>
          <a:bodyPr wrap="square" rtlCol="0">
            <a:spAutoFit/>
          </a:bodyPr>
          <a:lstStyle/>
          <a:p>
            <a:pPr>
              <a:spcBef>
                <a:spcPts val="600"/>
              </a:spcBef>
            </a:pPr>
            <a:r>
              <a:rPr lang="ro-RO" sz="2000" b="1" dirty="0"/>
              <a:t>Isus </a:t>
            </a:r>
            <a:r>
              <a:rPr lang="ro-RO" sz="2000" b="1" dirty="0" err="1"/>
              <a:t>însuși</a:t>
            </a:r>
            <a:r>
              <a:rPr lang="ro-RO" sz="2000" b="1" dirty="0"/>
              <a:t> ne-a spus că ne convine ca El să plece </a:t>
            </a:r>
            <a:r>
              <a:rPr lang="ro-RO" sz="2000" b="1" dirty="0" err="1"/>
              <a:t>și</a:t>
            </a:r>
            <a:r>
              <a:rPr lang="ro-RO" sz="2000" b="1" dirty="0"/>
              <a:t> să vină Mângâietorul </a:t>
            </a:r>
            <a:r>
              <a:rPr lang="ro-RO" sz="2000" b="1" dirty="0" smtClean="0"/>
              <a:t>(Ioan 16:7).</a:t>
            </a:r>
          </a:p>
          <a:p>
            <a:pPr>
              <a:spcBef>
                <a:spcPts val="600"/>
              </a:spcBef>
            </a:pPr>
            <a:r>
              <a:rPr lang="ro-RO" sz="2000" b="1" dirty="0" smtClean="0"/>
              <a:t>Isus </a:t>
            </a:r>
            <a:r>
              <a:rPr lang="ro-RO" sz="2000" b="1" dirty="0"/>
              <a:t>a plecat </a:t>
            </a:r>
            <a:r>
              <a:rPr lang="ro-RO" sz="2000" b="1" dirty="0" err="1"/>
              <a:t>și</a:t>
            </a:r>
            <a:r>
              <a:rPr lang="ro-RO" sz="2000" b="1" dirty="0"/>
              <a:t>, </a:t>
            </a:r>
            <a:r>
              <a:rPr lang="ro-RO" sz="2000" b="1" dirty="0" err="1"/>
              <a:t>totuși</a:t>
            </a:r>
            <a:r>
              <a:rPr lang="ro-RO" sz="2000" b="1" dirty="0"/>
              <a:t>, Pavel spune că Hristos </a:t>
            </a:r>
            <a:r>
              <a:rPr lang="ro-RO" sz="2000" b="1" dirty="0" err="1"/>
              <a:t>locuiește</a:t>
            </a:r>
            <a:r>
              <a:rPr lang="ro-RO" sz="2000" b="1" dirty="0"/>
              <a:t> în El. Isus </a:t>
            </a:r>
            <a:r>
              <a:rPr lang="ro-RO" sz="2000" b="1" dirty="0" err="1"/>
              <a:t>locuiește</a:t>
            </a:r>
            <a:r>
              <a:rPr lang="ro-RO" sz="2000" b="1" dirty="0"/>
              <a:t> în noi când ne deschidem inima înaintea Duhului Sfânt. Când acest lucru are loc, trăim potrivit Duhului </a:t>
            </a:r>
            <a:r>
              <a:rPr lang="ro-RO" sz="2000" b="1" dirty="0" smtClean="0"/>
              <a:t>(Romani 8:4) </a:t>
            </a:r>
            <a:r>
              <a:rPr lang="ro-RO" sz="2000" b="1" dirty="0" err="1" smtClean="0"/>
              <a:t>și</a:t>
            </a:r>
            <a:r>
              <a:rPr lang="ro-RO" sz="2000" b="1" dirty="0" smtClean="0"/>
              <a:t> </a:t>
            </a:r>
            <a:r>
              <a:rPr lang="ro-RO" sz="2000" b="1" dirty="0"/>
              <a:t>primim </a:t>
            </a:r>
            <a:r>
              <a:rPr lang="ro-RO" sz="2000" b="1" dirty="0" err="1"/>
              <a:t>viață</a:t>
            </a:r>
            <a:r>
              <a:rPr lang="ro-RO" sz="2000" b="1" dirty="0"/>
              <a:t> nouă prin puterea Sa </a:t>
            </a:r>
            <a:r>
              <a:rPr lang="ro-RO" sz="2000" b="1" dirty="0" smtClean="0"/>
              <a:t>(Galateni 3:2-5; 5:16, 18).</a:t>
            </a:r>
          </a:p>
          <a:p>
            <a:pPr>
              <a:spcBef>
                <a:spcPts val="600"/>
              </a:spcBef>
            </a:pPr>
            <a:r>
              <a:rPr lang="ro-RO" sz="2000" b="1" dirty="0" smtClean="0"/>
              <a:t>Când </a:t>
            </a:r>
            <a:r>
              <a:rPr lang="ro-RO" sz="2000" b="1" dirty="0"/>
              <a:t>Tatăl a acceptat neprihănirea lui Isus pentru </a:t>
            </a:r>
            <a:r>
              <a:rPr lang="ro-RO" sz="2000" b="1" dirty="0" smtClean="0"/>
              <a:t>sacrificiul </a:t>
            </a:r>
            <a:r>
              <a:rPr lang="ro-RO" sz="2000" b="1" dirty="0"/>
              <a:t>Său, s-a asigurat </a:t>
            </a:r>
            <a:r>
              <a:rPr lang="ro-RO" sz="2000" b="1" dirty="0" err="1"/>
              <a:t>prezența</a:t>
            </a:r>
            <a:r>
              <a:rPr lang="ro-RO" sz="2000" b="1" dirty="0"/>
              <a:t> Sa în noi prin intermediul Duhului Sfânt. </a:t>
            </a:r>
          </a:p>
          <a:p>
            <a:pPr>
              <a:spcBef>
                <a:spcPts val="600"/>
              </a:spcBef>
            </a:pPr>
            <a:r>
              <a:rPr lang="ro-RO" sz="2000" b="1" dirty="0" err="1"/>
              <a:t>Întăriți</a:t>
            </a:r>
            <a:r>
              <a:rPr lang="ro-RO" sz="2000" b="1" dirty="0"/>
              <a:t> de Duhul Sfânt, </a:t>
            </a:r>
            <a:r>
              <a:rPr lang="ro-RO" sz="2000" b="1" dirty="0" err="1"/>
              <a:t>creștem</a:t>
            </a:r>
            <a:r>
              <a:rPr lang="ro-RO" sz="2000" b="1" dirty="0"/>
              <a:t> în fiecare zi în Hristos, în conformitate cu neprihănirea Sa. </a:t>
            </a:r>
          </a:p>
        </p:txBody>
      </p:sp>
      <p:pic>
        <p:nvPicPr>
          <p:cNvPr id="2" name="Imagen 1"/>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5448078" y="1562111"/>
            <a:ext cx="3538945" cy="510610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Rectángulo 6"/>
          <p:cNvSpPr/>
          <p:nvPr/>
        </p:nvSpPr>
        <p:spPr>
          <a:xfrm>
            <a:off x="0" y="0"/>
            <a:ext cx="9144000" cy="769441"/>
          </a:xfrm>
          <a:prstGeom prst="rect">
            <a:avLst/>
          </a:prstGeom>
        </p:spPr>
        <p:txBody>
          <a:bodyPr wrap="square">
            <a:spAutoFit/>
            <a:scene3d>
              <a:camera prst="orthographicFront"/>
              <a:lightRig rig="soft" dir="t"/>
            </a:scene3d>
            <a:sp3d extrusionH="57150" contourW="25400">
              <a:bevelT w="69850" h="38100" prst="cross"/>
              <a:contourClr>
                <a:srgbClr val="800080"/>
              </a:contourClr>
            </a:sp3d>
          </a:bodyPr>
          <a:lstStyle/>
          <a:p>
            <a:pPr algn="ctr"/>
            <a:r>
              <a:rPr lang="ro-RO" sz="4400" b="1">
                <a:ln w="22225">
                  <a:noFill/>
                  <a:prstDash val="solid"/>
                </a:ln>
                <a:solidFill>
                  <a:srgbClr val="FFB7FF"/>
                </a:solidFill>
              </a:rPr>
              <a:t>NE CONVINGE </a:t>
            </a:r>
            <a:r>
              <a:rPr lang="ro-RO" sz="4400" b="1">
                <a:ln w="22225">
                  <a:noFill/>
                  <a:prstDash val="solid"/>
                </a:ln>
                <a:solidFill>
                  <a:srgbClr val="FFB7FF"/>
                </a:solidFill>
              </a:rPr>
              <a:t>DE </a:t>
            </a:r>
            <a:r>
              <a:rPr lang="ro-RO" sz="4400" b="1" smtClean="0">
                <a:ln w="22225">
                  <a:noFill/>
                  <a:prstDash val="solid"/>
                </a:ln>
                <a:solidFill>
                  <a:srgbClr val="FFB7FF"/>
                </a:solidFill>
              </a:rPr>
              <a:t>NEPRIHĂNIRE</a:t>
            </a:r>
            <a:endParaRPr lang="ro-RO" sz="4400" b="1">
              <a:ln w="22225">
                <a:noFill/>
                <a:prstDash val="solid"/>
              </a:ln>
              <a:solidFill>
                <a:srgbClr val="FFB7FF"/>
              </a:solidFill>
            </a:endParaRPr>
          </a:p>
        </p:txBody>
      </p:sp>
    </p:spTree>
    <p:extLst>
      <p:ext uri="{BB962C8B-B14F-4D97-AF65-F5344CB8AC3E}">
        <p14:creationId xmlns:p14="http://schemas.microsoft.com/office/powerpoint/2010/main" xmlns="" val="1444859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wipe(lef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left)">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0" y="0"/>
            <a:ext cx="6539275" cy="707886"/>
          </a:xfrm>
          <a:prstGeom prst="rect">
            <a:avLst/>
          </a:prstGeom>
        </p:spPr>
        <p:txBody>
          <a:bodyPr wrap="square">
            <a:spAutoFit/>
            <a:scene3d>
              <a:camera prst="orthographicFront"/>
              <a:lightRig rig="threePt" dir="t"/>
            </a:scene3d>
            <a:sp3d extrusionH="57150">
              <a:bevelT w="38100" h="38100"/>
            </a:sp3d>
          </a:bodyPr>
          <a:lstStyle/>
          <a:p>
            <a:pPr algn="ctr"/>
            <a:r>
              <a:rPr lang="ro-RO" sz="4000" b="1">
                <a:ln w="10160">
                  <a:solidFill>
                    <a:srgbClr val="132333"/>
                  </a:solidFill>
                  <a:prstDash val="solid"/>
                </a:ln>
                <a:solidFill>
                  <a:srgbClr val="B5D06F"/>
                </a:solidFill>
                <a:effectLst>
                  <a:outerShdw blurRad="38100" dist="22860" dir="5400000" algn="tl" rotWithShape="0">
                    <a:srgbClr val="000000">
                      <a:alpha val="30000"/>
                    </a:srgbClr>
                  </a:outerShdw>
                </a:effectLst>
              </a:rPr>
              <a:t>NE CONVINGE </a:t>
            </a:r>
            <a:r>
              <a:rPr lang="ro-RO" sz="4000" b="1">
                <a:ln w="10160">
                  <a:solidFill>
                    <a:srgbClr val="132333"/>
                  </a:solidFill>
                  <a:prstDash val="solid"/>
                </a:ln>
                <a:solidFill>
                  <a:srgbClr val="B5D06F"/>
                </a:solidFill>
                <a:effectLst>
                  <a:outerShdw blurRad="38100" dist="22860" dir="5400000" algn="tl" rotWithShape="0">
                    <a:srgbClr val="000000">
                      <a:alpha val="30000"/>
                    </a:srgbClr>
                  </a:outerShdw>
                </a:effectLst>
              </a:rPr>
              <a:t>DE </a:t>
            </a:r>
            <a:r>
              <a:rPr lang="ro-RO" sz="4000" b="1" smtClean="0">
                <a:ln w="10160">
                  <a:solidFill>
                    <a:srgbClr val="132333"/>
                  </a:solidFill>
                  <a:prstDash val="solid"/>
                </a:ln>
                <a:solidFill>
                  <a:srgbClr val="B5D06F"/>
                </a:solidFill>
                <a:effectLst>
                  <a:outerShdw blurRad="38100" dist="22860" dir="5400000" algn="tl" rotWithShape="0">
                    <a:srgbClr val="000000">
                      <a:alpha val="30000"/>
                    </a:srgbClr>
                  </a:outerShdw>
                </a:effectLst>
              </a:rPr>
              <a:t>JUDECATĂ</a:t>
            </a:r>
            <a:endParaRPr lang="ro-RO" sz="4000" b="1">
              <a:ln w="10160">
                <a:solidFill>
                  <a:srgbClr val="132333"/>
                </a:solidFill>
                <a:prstDash val="solid"/>
              </a:ln>
              <a:solidFill>
                <a:srgbClr val="B5D06F"/>
              </a:solidFill>
              <a:effectLst>
                <a:outerShdw blurRad="38100" dist="22860" dir="5400000" algn="tl" rotWithShape="0">
                  <a:srgbClr val="000000">
                    <a:alpha val="30000"/>
                  </a:srgbClr>
                </a:outerShdw>
              </a:effectLst>
            </a:endParaRPr>
          </a:p>
        </p:txBody>
      </p:sp>
      <p:sp>
        <p:nvSpPr>
          <p:cNvPr id="4" name="Rectángulo 3"/>
          <p:cNvSpPr/>
          <p:nvPr/>
        </p:nvSpPr>
        <p:spPr>
          <a:xfrm>
            <a:off x="690564" y="684218"/>
            <a:ext cx="5601054" cy="646331"/>
          </a:xfrm>
          <a:prstGeom prst="rect">
            <a:avLst/>
          </a:prstGeom>
          <a:ln>
            <a:solidFill>
              <a:srgbClr val="FFFF66"/>
            </a:solidFill>
          </a:ln>
        </p:spPr>
        <p:txBody>
          <a:bodyPr wrap="square">
            <a:spAutoFit/>
          </a:bodyPr>
          <a:lstStyle/>
          <a:p>
            <a:pPr algn="ct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în ce priveşte </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judecata</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 fiindcă </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stăpâ</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nitorul lumii acesteia este </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judecat</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a:t>
            </a:r>
            <a:r>
              <a:rPr lang="ro-RO"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 </a:t>
            </a:r>
            <a:r>
              <a:rPr lang="ro-RO" sz="1600"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a:t>
            </a:r>
            <a:r>
              <a:rPr lang="ro-RO" sz="1600"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Ioan</a:t>
            </a:r>
            <a:r>
              <a:rPr lang="ro-RO" sz="1600"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 </a:t>
            </a:r>
            <a:r>
              <a:rPr lang="ro-RO" sz="1600" b="1" smtClean="0">
                <a:solidFill>
                  <a:srgbClr val="FFFF00"/>
                </a:solidFill>
                <a:effectLst>
                  <a:outerShdw blurRad="50800" dist="38100" dir="2700000" algn="tl" rotWithShape="0">
                    <a:prstClr val="black">
                      <a:alpha val="40000"/>
                    </a:prstClr>
                  </a:outerShdw>
                </a:effectLst>
                <a:latin typeface="Comic Sans MS" panose="030F0702030302020204" pitchFamily="66" charset="0"/>
              </a:rPr>
              <a:t>16:11)</a:t>
            </a:r>
            <a:endParaRPr lang="ro-RO" b="1">
              <a:solidFill>
                <a:srgbClr val="FFFF00"/>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2" name="CuadroTexto 1"/>
          <p:cNvSpPr txBox="1"/>
          <p:nvPr/>
        </p:nvSpPr>
        <p:spPr>
          <a:xfrm>
            <a:off x="1844665" y="1321856"/>
            <a:ext cx="4762232" cy="2092881"/>
          </a:xfrm>
          <a:prstGeom prst="rect">
            <a:avLst/>
          </a:prstGeom>
          <a:noFill/>
        </p:spPr>
        <p:txBody>
          <a:bodyPr wrap="square" rtlCol="0">
            <a:spAutoFit/>
          </a:bodyPr>
          <a:lstStyle/>
          <a:p>
            <a:pPr>
              <a:spcBef>
                <a:spcPts val="600"/>
              </a:spcBef>
            </a:pPr>
            <a:r>
              <a:rPr lang="ro-RO" sz="2000" b="1"/>
              <a:t>La ce judecată se referă </a:t>
            </a:r>
            <a:r>
              <a:rPr lang="ro-RO" sz="2000" b="1"/>
              <a:t>aici </a:t>
            </a:r>
            <a:r>
              <a:rPr lang="ro-RO" sz="2000" b="1" smtClean="0"/>
              <a:t>Isus</a:t>
            </a:r>
            <a:r>
              <a:rPr lang="ro-RO" sz="2000" b="1" smtClean="0"/>
              <a:t>?</a:t>
            </a:r>
          </a:p>
          <a:p>
            <a:pPr>
              <a:spcBef>
                <a:spcPts val="600"/>
              </a:spcBef>
            </a:pPr>
            <a:r>
              <a:rPr lang="ro-RO" sz="2000" b="1" smtClean="0"/>
              <a:t>Într-adevăr</a:t>
            </a:r>
            <a:r>
              <a:rPr lang="ro-RO" sz="2000" b="1"/>
              <a:t>, nu la judecata </a:t>
            </a:r>
            <a:r>
              <a:rPr lang="ro-RO" sz="2000" b="1"/>
              <a:t>finală </a:t>
            </a:r>
            <a:r>
              <a:rPr lang="ro-RO" sz="2000" b="1" smtClean="0"/>
              <a:t>(de </a:t>
            </a:r>
            <a:r>
              <a:rPr lang="ro-RO" sz="2000" b="1"/>
              <a:t>care s-a vorbit cu </a:t>
            </a:r>
            <a:r>
              <a:rPr lang="ro-RO" sz="2000" b="1"/>
              <a:t>alte </a:t>
            </a:r>
            <a:r>
              <a:rPr lang="ro-RO" sz="2000" b="1" smtClean="0"/>
              <a:t>ocazii</a:t>
            </a:r>
            <a:r>
              <a:rPr lang="ro-RO" sz="2000" b="1" smtClean="0"/>
              <a:t>), ci </a:t>
            </a:r>
            <a:r>
              <a:rPr lang="ro-RO" sz="2000" b="1"/>
              <a:t>la judecata </a:t>
            </a:r>
            <a:r>
              <a:rPr lang="ro-RO" sz="2000" b="1"/>
              <a:t>lui </a:t>
            </a:r>
            <a:r>
              <a:rPr lang="ro-RO" sz="2000" b="1" smtClean="0"/>
              <a:t>Satana</a:t>
            </a:r>
            <a:r>
              <a:rPr lang="ro-RO" sz="2000" b="1" smtClean="0"/>
              <a:t>.</a:t>
            </a:r>
          </a:p>
          <a:p>
            <a:pPr>
              <a:spcBef>
                <a:spcPts val="600"/>
              </a:spcBef>
            </a:pPr>
            <a:r>
              <a:rPr lang="ro-RO" sz="2000" b="1" smtClean="0"/>
              <a:t>La </a:t>
            </a:r>
            <a:r>
              <a:rPr lang="ro-RO" sz="2000" b="1"/>
              <a:t>calvar, Diavolul a fost învins, judecat și condamnat la </a:t>
            </a:r>
            <a:r>
              <a:rPr lang="ro-RO" sz="2000" b="1"/>
              <a:t>distrugere </a:t>
            </a:r>
            <a:r>
              <a:rPr lang="ro-RO" sz="2000" b="1" smtClean="0"/>
              <a:t>veșnică</a:t>
            </a:r>
            <a:r>
              <a:rPr lang="ro-RO" sz="2000" b="1" smtClean="0"/>
              <a:t>.</a:t>
            </a:r>
            <a:endParaRPr lang="ro-RO" sz="2000" b="1"/>
          </a:p>
        </p:txBody>
      </p:sp>
      <p:sp>
        <p:nvSpPr>
          <p:cNvPr id="5" name="Rectángulo 4"/>
          <p:cNvSpPr/>
          <p:nvPr/>
        </p:nvSpPr>
        <p:spPr>
          <a:xfrm>
            <a:off x="0" y="3735492"/>
            <a:ext cx="4822167" cy="3016210"/>
          </a:xfrm>
          <a:prstGeom prst="rect">
            <a:avLst/>
          </a:prstGeom>
        </p:spPr>
        <p:txBody>
          <a:bodyPr wrap="square">
            <a:spAutoFit/>
          </a:bodyPr>
          <a:lstStyle/>
          <a:p>
            <a:pPr>
              <a:spcBef>
                <a:spcPts val="600"/>
              </a:spcBef>
            </a:pPr>
            <a:r>
              <a:rPr lang="ro-RO" sz="2000" b="1" dirty="0"/>
              <a:t>El </a:t>
            </a:r>
            <a:r>
              <a:rPr lang="ro-RO" sz="2000" b="1" dirty="0" err="1"/>
              <a:t>știe</a:t>
            </a:r>
            <a:r>
              <a:rPr lang="ro-RO" sz="2000" b="1" dirty="0"/>
              <a:t> că mai are </a:t>
            </a:r>
            <a:r>
              <a:rPr lang="ro-RO" sz="2000" b="1" dirty="0" err="1"/>
              <a:t>puțină</a:t>
            </a:r>
            <a:r>
              <a:rPr lang="ro-RO" sz="2000" b="1" dirty="0"/>
              <a:t> vreme </a:t>
            </a:r>
            <a:r>
              <a:rPr lang="ro-RO" sz="2000" b="1" dirty="0" smtClean="0"/>
              <a:t>(Ap. 12:</a:t>
            </a:r>
            <a:r>
              <a:rPr lang="ro-RO" sz="2000" b="1" dirty="0" err="1" smtClean="0"/>
              <a:t>12</a:t>
            </a:r>
            <a:r>
              <a:rPr lang="ro-RO" sz="2000" b="1" dirty="0" smtClean="0"/>
              <a:t>) </a:t>
            </a:r>
            <a:r>
              <a:rPr lang="ro-RO" sz="2000" b="1" dirty="0" err="1" smtClean="0"/>
              <a:t>și</a:t>
            </a:r>
            <a:r>
              <a:rPr lang="ro-RO" sz="2000" b="1" dirty="0" smtClean="0"/>
              <a:t>, “</a:t>
            </a:r>
            <a:r>
              <a:rPr lang="ro-RO" sz="2000" b="1" dirty="0" smtClean="0">
                <a:latin typeface="Calibri" pitchFamily="34" charset="0"/>
              </a:rPr>
              <a:t>dă </a:t>
            </a:r>
            <a:r>
              <a:rPr lang="ro-RO" sz="2000" b="1" dirty="0" err="1" smtClean="0">
                <a:latin typeface="Calibri" pitchFamily="34" charset="0"/>
              </a:rPr>
              <a:t>tîrcoale</a:t>
            </a:r>
            <a:r>
              <a:rPr lang="ro-RO" sz="2000" b="1" dirty="0" smtClean="0">
                <a:latin typeface="Calibri" pitchFamily="34" charset="0"/>
              </a:rPr>
              <a:t> ca un leu care răcneşte, şi caută pe cine să înghită.</a:t>
            </a:r>
            <a:r>
              <a:rPr lang="ro-RO" sz="2000" b="1" dirty="0" smtClean="0"/>
              <a:t>” (1 P. 5:8).</a:t>
            </a:r>
          </a:p>
          <a:p>
            <a:pPr>
              <a:spcBef>
                <a:spcPts val="600"/>
              </a:spcBef>
            </a:pPr>
            <a:r>
              <a:rPr lang="ro-RO" sz="2000" b="1" dirty="0" smtClean="0"/>
              <a:t>Cu “răcnetul” </a:t>
            </a:r>
            <a:r>
              <a:rPr lang="ro-RO" sz="2000" b="1" dirty="0"/>
              <a:t>său încearcă să ne sperie ca să abandonăm </a:t>
            </a:r>
            <a:r>
              <a:rPr lang="ro-RO" sz="2000" b="1" dirty="0" err="1"/>
              <a:t>relația</a:t>
            </a:r>
            <a:r>
              <a:rPr lang="ro-RO" sz="2000" b="1" dirty="0"/>
              <a:t> noastră cu Isus </a:t>
            </a:r>
            <a:r>
              <a:rPr lang="ro-RO" sz="2000" b="1" dirty="0" err="1"/>
              <a:t>și</a:t>
            </a:r>
            <a:r>
              <a:rPr lang="ro-RO" sz="2000" b="1" dirty="0"/>
              <a:t> să pornim pe calea </a:t>
            </a:r>
            <a:r>
              <a:rPr lang="ro-RO" sz="2000" b="1" dirty="0" err="1"/>
              <a:t>ușoară</a:t>
            </a:r>
            <a:r>
              <a:rPr lang="ro-RO" sz="2000" b="1" dirty="0"/>
              <a:t>.</a:t>
            </a:r>
          </a:p>
          <a:p>
            <a:pPr>
              <a:spcBef>
                <a:spcPts val="600"/>
              </a:spcBef>
            </a:pPr>
            <a:r>
              <a:rPr lang="ro-RO" sz="2000" b="1" dirty="0"/>
              <a:t>Dar Petru insistă să aruncăm asupra lui Isus orice îngrijorare, să fim treji, să veghem </a:t>
            </a:r>
            <a:r>
              <a:rPr lang="ro-RO" sz="2000" b="1" dirty="0" err="1"/>
              <a:t>și</a:t>
            </a:r>
            <a:r>
              <a:rPr lang="ro-RO" sz="2000" b="1" dirty="0"/>
              <a:t> să stăm tari în </a:t>
            </a:r>
            <a:r>
              <a:rPr lang="ro-RO" sz="2000" b="1" dirty="0" err="1" smtClean="0"/>
              <a:t>credință</a:t>
            </a:r>
            <a:r>
              <a:rPr lang="ro-RO" sz="2000" b="1" dirty="0" smtClean="0"/>
              <a:t> (1 P. 5:7-9).</a:t>
            </a:r>
            <a:endParaRPr lang="ro-RO" sz="2000" b="1" dirty="0"/>
          </a:p>
        </p:txBody>
      </p:sp>
      <p:pic>
        <p:nvPicPr>
          <p:cNvPr id="10" name="Imagen 9"/>
          <p:cNvPicPr>
            <a:picLocks noChangeAspect="1"/>
          </p:cNvPicPr>
          <p:nvPr/>
        </p:nvPicPr>
        <p:blipFill rotWithShape="1">
          <a:blip r:embed="rId3" cstate="email">
            <a:extLst>
              <a:ext uri="{28A0092B-C50C-407E-A947-70E740481C1C}">
                <a14:useLocalDpi xmlns:a14="http://schemas.microsoft.com/office/drawing/2010/main" xmlns=""/>
              </a:ext>
            </a:extLst>
          </a:blip>
          <a:srcRect/>
          <a:stretch/>
        </p:blipFill>
        <p:spPr>
          <a:xfrm>
            <a:off x="111388" y="1451027"/>
            <a:ext cx="1698750" cy="2208376"/>
          </a:xfrm>
          <a:prstGeom prst="roundRect">
            <a:avLst>
              <a:gd name="adj" fmla="val 10918"/>
            </a:avLst>
          </a:prstGeom>
          <a:ln w="28575">
            <a:solidFill>
              <a:schemeClr val="tx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606898" y="202917"/>
            <a:ext cx="2422282" cy="323072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9" name="Imagen 8"/>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4822166" y="3654305"/>
            <a:ext cx="4207014" cy="3054292"/>
          </a:xfrm>
          <a:prstGeom prst="roundRect">
            <a:avLst>
              <a:gd name="adj" fmla="val 940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765794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par>
                                <p:cTn id="20" presetID="49" presetClass="entr" presetSubtype="0" decel="10000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 calcmode="lin" valueType="num">
                                      <p:cBhvr>
                                        <p:cTn id="24" dur="500" fill="hold"/>
                                        <p:tgtEl>
                                          <p:spTgt spid="11"/>
                                        </p:tgtEl>
                                        <p:attrNameLst>
                                          <p:attrName>style.rotation</p:attrName>
                                        </p:attrNameLst>
                                      </p:cBhvr>
                                      <p:tavLst>
                                        <p:tav tm="0">
                                          <p:val>
                                            <p:fltVal val="360"/>
                                          </p:val>
                                        </p:tav>
                                        <p:tav tm="100000">
                                          <p:val>
                                            <p:fltVal val="0"/>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p:cTn id="30" dur="500" fill="hold"/>
                                        <p:tgtEl>
                                          <p:spTgt spid="2">
                                            <p:txEl>
                                              <p:pRg st="0" end="0"/>
                                            </p:txEl>
                                          </p:spTgt>
                                        </p:tgtEl>
                                        <p:attrNameLst>
                                          <p:attrName>ppt_x</p:attrName>
                                        </p:attrNameLst>
                                      </p:cBhvr>
                                      <p:tavLst>
                                        <p:tav tm="0">
                                          <p:val>
                                            <p:strVal val="#ppt_x-#ppt_w/2"/>
                                          </p:val>
                                        </p:tav>
                                        <p:tav tm="100000">
                                          <p:val>
                                            <p:strVal val="#ppt_x"/>
                                          </p:val>
                                        </p:tav>
                                      </p:tavLst>
                                    </p:anim>
                                    <p:anim calcmode="lin" valueType="num">
                                      <p:cBhvr>
                                        <p:cTn id="31"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32"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2">
                                            <p:txEl>
                                              <p:pRg st="1" end="1"/>
                                            </p:txEl>
                                          </p:spTgt>
                                        </p:tgtEl>
                                        <p:attrNameLst>
                                          <p:attrName>style.visibility</p:attrName>
                                        </p:attrNameLst>
                                      </p:cBhvr>
                                      <p:to>
                                        <p:strVal val="visible"/>
                                      </p:to>
                                    </p:set>
                                    <p:anim calcmode="lin" valueType="num">
                                      <p:cBhvr>
                                        <p:cTn id="38" dur="500" fill="hold"/>
                                        <p:tgtEl>
                                          <p:spTgt spid="2">
                                            <p:txEl>
                                              <p:pRg st="1" end="1"/>
                                            </p:txEl>
                                          </p:spTgt>
                                        </p:tgtEl>
                                        <p:attrNameLst>
                                          <p:attrName>ppt_x</p:attrName>
                                        </p:attrNameLst>
                                      </p:cBhvr>
                                      <p:tavLst>
                                        <p:tav tm="0">
                                          <p:val>
                                            <p:strVal val="#ppt_x-#ppt_w/2"/>
                                          </p:val>
                                        </p:tav>
                                        <p:tav tm="100000">
                                          <p:val>
                                            <p:strVal val="#ppt_x"/>
                                          </p:val>
                                        </p:tav>
                                      </p:tavLst>
                                    </p:anim>
                                    <p:anim calcmode="lin" valueType="num">
                                      <p:cBhvr>
                                        <p:cTn id="39"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40"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41" dur="5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17" presetClass="entr" presetSubtype="8" fill="hold" grpId="0" nodeType="clickEffect">
                                  <p:stCondLst>
                                    <p:cond delay="0"/>
                                  </p:stCondLst>
                                  <p:childTnLst>
                                    <p:set>
                                      <p:cBhvr>
                                        <p:cTn id="45" dur="1" fill="hold">
                                          <p:stCondLst>
                                            <p:cond delay="0"/>
                                          </p:stCondLst>
                                        </p:cTn>
                                        <p:tgtEl>
                                          <p:spTgt spid="2">
                                            <p:txEl>
                                              <p:pRg st="2" end="2"/>
                                            </p:txEl>
                                          </p:spTgt>
                                        </p:tgtEl>
                                        <p:attrNameLst>
                                          <p:attrName>style.visibility</p:attrName>
                                        </p:attrNameLst>
                                      </p:cBhvr>
                                      <p:to>
                                        <p:strVal val="visible"/>
                                      </p:to>
                                    </p:set>
                                    <p:anim calcmode="lin" valueType="num">
                                      <p:cBhvr>
                                        <p:cTn id="46" dur="500" fill="hold"/>
                                        <p:tgtEl>
                                          <p:spTgt spid="2">
                                            <p:txEl>
                                              <p:pRg st="2" end="2"/>
                                            </p:txEl>
                                          </p:spTgt>
                                        </p:tgtEl>
                                        <p:attrNameLst>
                                          <p:attrName>ppt_x</p:attrName>
                                        </p:attrNameLst>
                                      </p:cBhvr>
                                      <p:tavLst>
                                        <p:tav tm="0">
                                          <p:val>
                                            <p:strVal val="#ppt_x-#ppt_w/2"/>
                                          </p:val>
                                        </p:tav>
                                        <p:tav tm="100000">
                                          <p:val>
                                            <p:strVal val="#ppt_x"/>
                                          </p:val>
                                        </p:tav>
                                      </p:tavLst>
                                    </p:anim>
                                    <p:anim calcmode="lin" valueType="num">
                                      <p:cBhvr>
                                        <p:cTn id="47" dur="500" fill="hold"/>
                                        <p:tgtEl>
                                          <p:spTgt spid="2">
                                            <p:txEl>
                                              <p:pRg st="2" end="2"/>
                                            </p:txEl>
                                          </p:spTgt>
                                        </p:tgtEl>
                                        <p:attrNameLst>
                                          <p:attrName>ppt_y</p:attrName>
                                        </p:attrNameLst>
                                      </p:cBhvr>
                                      <p:tavLst>
                                        <p:tav tm="0">
                                          <p:val>
                                            <p:strVal val="#ppt_y"/>
                                          </p:val>
                                        </p:tav>
                                        <p:tav tm="100000">
                                          <p:val>
                                            <p:strVal val="#ppt_y"/>
                                          </p:val>
                                        </p:tav>
                                      </p:tavLst>
                                    </p:anim>
                                    <p:anim calcmode="lin" valueType="num">
                                      <p:cBhvr>
                                        <p:cTn id="48"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49" dur="500" fill="hold"/>
                                        <p:tgtEl>
                                          <p:spTgt spid="2">
                                            <p:txEl>
                                              <p:pRg st="2" end="2"/>
                                            </p:txEl>
                                          </p:spTgt>
                                        </p:tgtEl>
                                        <p:attrNameLst>
                                          <p:attrName>ppt_h</p:attrName>
                                        </p:attrNameLst>
                                      </p:cBhvr>
                                      <p:tavLst>
                                        <p:tav tm="0">
                                          <p:val>
                                            <p:strVal val="#ppt_h"/>
                                          </p:val>
                                        </p:tav>
                                        <p:tav tm="100000">
                                          <p:val>
                                            <p:strVal val="#ppt_h"/>
                                          </p:val>
                                        </p:tav>
                                      </p:tavLst>
                                    </p:anim>
                                  </p:childTnLst>
                                </p:cTn>
                              </p:par>
                              <p:par>
                                <p:cTn id="50" presetID="17" presetClass="entr" presetSubtype="2"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ppt_x</p:attrName>
                                        </p:attrNameLst>
                                      </p:cBhvr>
                                      <p:tavLst>
                                        <p:tav tm="0">
                                          <p:val>
                                            <p:strVal val="#ppt_x+#ppt_w/2"/>
                                          </p:val>
                                        </p:tav>
                                        <p:tav tm="100000">
                                          <p:val>
                                            <p:strVal val="#ppt_x"/>
                                          </p:val>
                                        </p:tav>
                                      </p:tavLst>
                                    </p:anim>
                                    <p:anim calcmode="lin" valueType="num">
                                      <p:cBhvr>
                                        <p:cTn id="53" dur="500" fill="hold"/>
                                        <p:tgtEl>
                                          <p:spTgt spid="10"/>
                                        </p:tgtEl>
                                        <p:attrNameLst>
                                          <p:attrName>ppt_y</p:attrName>
                                        </p:attrNameLst>
                                      </p:cBhvr>
                                      <p:tavLst>
                                        <p:tav tm="0">
                                          <p:val>
                                            <p:strVal val="#ppt_y"/>
                                          </p:val>
                                        </p:tav>
                                        <p:tav tm="100000">
                                          <p:val>
                                            <p:strVal val="#ppt_y"/>
                                          </p:val>
                                        </p:tav>
                                      </p:tavLst>
                                    </p:anim>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9"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500" fill="hold"/>
                                        <p:tgtEl>
                                          <p:spTgt spid="9"/>
                                        </p:tgtEl>
                                        <p:attrNameLst>
                                          <p:attrName>ppt_x</p:attrName>
                                        </p:attrNameLst>
                                      </p:cBhvr>
                                      <p:tavLst>
                                        <p:tav tm="0">
                                          <p:val>
                                            <p:strVal val="0-#ppt_w/2"/>
                                          </p:val>
                                        </p:tav>
                                        <p:tav tm="100000">
                                          <p:val>
                                            <p:strVal val="#ppt_x"/>
                                          </p:val>
                                        </p:tav>
                                      </p:tavLst>
                                    </p:anim>
                                    <p:anim calcmode="lin" valueType="num">
                                      <p:cBhvr additive="base">
                                        <p:cTn id="61" dur="500" fill="hold"/>
                                        <p:tgtEl>
                                          <p:spTgt spid="9"/>
                                        </p:tgtEl>
                                        <p:attrNameLst>
                                          <p:attrName>ppt_y</p:attrName>
                                        </p:attrNameLst>
                                      </p:cBhvr>
                                      <p:tavLst>
                                        <p:tav tm="0">
                                          <p:val>
                                            <p:strVal val="0-#ppt_h/2"/>
                                          </p:val>
                                        </p:tav>
                                        <p:tav tm="100000">
                                          <p:val>
                                            <p:strVal val="#ppt_y"/>
                                          </p:val>
                                        </p:tav>
                                      </p:tavLst>
                                    </p:anim>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5">
                                            <p:txEl>
                                              <p:pRg st="0" end="0"/>
                                            </p:txEl>
                                          </p:spTgt>
                                        </p:tgtEl>
                                        <p:attrNameLst>
                                          <p:attrName>style.visibility</p:attrName>
                                        </p:attrNameLst>
                                      </p:cBhvr>
                                      <p:to>
                                        <p:strVal val="visible"/>
                                      </p:to>
                                    </p:set>
                                    <p:animEffect transition="in" filter="wipe(left)">
                                      <p:cBhvr>
                                        <p:cTn id="65" dur="500"/>
                                        <p:tgtEl>
                                          <p:spTgt spid="5">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
                                            <p:txEl>
                                              <p:pRg st="1" end="1"/>
                                            </p:txEl>
                                          </p:spTgt>
                                        </p:tgtEl>
                                        <p:attrNameLst>
                                          <p:attrName>style.visibility</p:attrName>
                                        </p:attrNameLst>
                                      </p:cBhvr>
                                      <p:to>
                                        <p:strVal val="visible"/>
                                      </p:to>
                                    </p:set>
                                    <p:animEffect transition="in" filter="wipe(left)">
                                      <p:cBhvr>
                                        <p:cTn id="70" dur="500"/>
                                        <p:tgtEl>
                                          <p:spTgt spid="5">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5">
                                            <p:txEl>
                                              <p:pRg st="2" end="2"/>
                                            </p:txEl>
                                          </p:spTgt>
                                        </p:tgtEl>
                                        <p:attrNameLst>
                                          <p:attrName>style.visibility</p:attrName>
                                        </p:attrNameLst>
                                      </p:cBhvr>
                                      <p:to>
                                        <p:strVal val="visible"/>
                                      </p:to>
                                    </p:set>
                                    <p:animEffect transition="in" filter="wipe(left)">
                                      <p:cBhvr>
                                        <p:cTn id="7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2" grpId="0" build="p"/>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Rectángulo 1"/>
          <p:cNvSpPr/>
          <p:nvPr/>
        </p:nvSpPr>
        <p:spPr>
          <a:xfrm>
            <a:off x="90577" y="636296"/>
            <a:ext cx="8962846" cy="1200329"/>
          </a:xfrm>
          <a:prstGeom prst="rect">
            <a:avLst/>
          </a:prstGeom>
        </p:spPr>
        <p:txBody>
          <a:bodyPr wrap="square">
            <a:spAutoFit/>
          </a:bodyPr>
          <a:lstStyle/>
          <a:p>
            <a:r>
              <a:rPr lang="ro-RO" b="1" dirty="0" smtClean="0">
                <a:solidFill>
                  <a:srgbClr val="101C32"/>
                </a:solidFill>
                <a:latin typeface="Comic Sans MS" panose="030F0702030302020204" pitchFamily="66" charset="0"/>
              </a:rPr>
              <a:t>“Şi voi, după ce aţi auzit cuvântul adevărului (Evanghelia mântuirii voastre), aţi crezut în El, şi aţi fost pecetluiţi cu Duhul Sfânt, care fusese făgăduit, şi care este o arvună a moştenirii noastre, pentru răscumpărarea celor câştigaţi de Dumnezeu, spre lauda slavei Lui.” </a:t>
            </a:r>
            <a:r>
              <a:rPr lang="ro-RO" sz="1600" b="1" dirty="0" smtClean="0">
                <a:solidFill>
                  <a:srgbClr val="101C32"/>
                </a:solidFill>
                <a:latin typeface="Comic Sans MS" panose="030F0702030302020204" pitchFamily="66" charset="0"/>
              </a:rPr>
              <a:t>(Efeseni 1:13-14)</a:t>
            </a:r>
            <a:endParaRPr lang="ro-RO" sz="1600" b="1" dirty="0">
              <a:solidFill>
                <a:srgbClr val="101C32"/>
              </a:solidFill>
              <a:latin typeface="Comic Sans MS" panose="030F0702030302020204" pitchFamily="66" charset="0"/>
            </a:endParaRPr>
          </a:p>
        </p:txBody>
      </p:sp>
      <p:sp>
        <p:nvSpPr>
          <p:cNvPr id="3" name="Rectángulo 2"/>
          <p:cNvSpPr/>
          <p:nvPr/>
        </p:nvSpPr>
        <p:spPr>
          <a:xfrm>
            <a:off x="0" y="0"/>
            <a:ext cx="9144000" cy="76944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sp3d extrusionH="57150">
              <a:bevelT w="82550" h="38100" prst="coolSlant"/>
            </a:sp3d>
          </a:bodyPr>
          <a:lstStyle/>
          <a:p>
            <a:pPr algn="ctr"/>
            <a:r>
              <a:rPr lang="ro-RO" sz="4400" b="1"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ASIGURAREA </a:t>
            </a:r>
            <a:r>
              <a:rPr lang="ro-RO" sz="4400" b="1" spc="30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MÂNTUIRII</a:t>
            </a:r>
            <a:endParaRPr lang="ro-RO" sz="4400" b="1" spc="3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4" name="CuadroTexto 3"/>
          <p:cNvSpPr txBox="1"/>
          <p:nvPr/>
        </p:nvSpPr>
        <p:spPr>
          <a:xfrm>
            <a:off x="4502612" y="1894397"/>
            <a:ext cx="4550811" cy="3093154"/>
          </a:xfrm>
          <a:prstGeom prst="rect">
            <a:avLst/>
          </a:prstGeom>
          <a:noFill/>
        </p:spPr>
        <p:txBody>
          <a:bodyPr wrap="square" rtlCol="0">
            <a:spAutoFit/>
          </a:bodyPr>
          <a:lstStyle/>
          <a:p>
            <a:pPr>
              <a:spcBef>
                <a:spcPts val="600"/>
              </a:spcBef>
            </a:pPr>
            <a:r>
              <a:rPr lang="ro-RO" sz="2000" b="1"/>
              <a:t>Arvuna este o haină sau un semn oferit drept garanție într-un contract sau o înțelegere. </a:t>
            </a:r>
          </a:p>
          <a:p>
            <a:pPr>
              <a:spcBef>
                <a:spcPts val="600"/>
              </a:spcBef>
            </a:pPr>
            <a:r>
              <a:rPr lang="ro-RO" sz="2000" b="1" smtClean="0"/>
              <a:t>“</a:t>
            </a:r>
            <a:r>
              <a:rPr lang="ro-RO" sz="2000" b="1" smtClean="0"/>
              <a:t>Contractul</a:t>
            </a:r>
            <a:r>
              <a:rPr lang="ro-RO" sz="2000" b="1" smtClean="0"/>
              <a:t>” constă </a:t>
            </a:r>
            <a:r>
              <a:rPr lang="ro-RO" sz="2000" b="1"/>
              <a:t>în </a:t>
            </a:r>
            <a:r>
              <a:rPr lang="ro-RO" sz="2000" b="1"/>
              <a:t>asigurarea </a:t>
            </a:r>
            <a:r>
              <a:rPr lang="ro-RO" sz="2000" b="1" smtClean="0"/>
              <a:t>mântuirii</a:t>
            </a:r>
            <a:r>
              <a:rPr lang="ro-RO" sz="2000" b="1" smtClean="0"/>
              <a:t>, “răscumpărarea </a:t>
            </a:r>
            <a:r>
              <a:rPr lang="ro-RO" sz="2000" b="1"/>
              <a:t>celor </a:t>
            </a:r>
            <a:r>
              <a:rPr lang="ro-RO" sz="2000" b="1" smtClean="0"/>
              <a:t>câștigați</a:t>
            </a:r>
            <a:r>
              <a:rPr lang="ro-RO" sz="2000" b="1" smtClean="0"/>
              <a:t>” prin </a:t>
            </a:r>
            <a:r>
              <a:rPr lang="ro-RO" sz="2000" b="1"/>
              <a:t>sângele </a:t>
            </a:r>
            <a:r>
              <a:rPr lang="ro-RO" sz="2000" b="1"/>
              <a:t>lui </a:t>
            </a:r>
            <a:r>
              <a:rPr lang="ro-RO" sz="2000" b="1" smtClean="0"/>
              <a:t>Isus</a:t>
            </a:r>
            <a:r>
              <a:rPr lang="ro-RO" sz="2000" b="1" smtClean="0"/>
              <a:t>.</a:t>
            </a:r>
          </a:p>
          <a:p>
            <a:pPr>
              <a:spcBef>
                <a:spcPts val="600"/>
              </a:spcBef>
            </a:pPr>
            <a:r>
              <a:rPr lang="ro-RO" sz="2000" b="1" smtClean="0"/>
              <a:t>Duhul </a:t>
            </a:r>
            <a:r>
              <a:rPr lang="ro-RO" sz="2000" b="1"/>
              <a:t>Sfânt este sigiliul pus de Dumnezeu în inima noastră ca arvună a împlinirii promisiunii </a:t>
            </a:r>
            <a:r>
              <a:rPr lang="ro-RO" sz="2000" b="1"/>
              <a:t>Sale </a:t>
            </a:r>
            <a:r>
              <a:rPr lang="ro-RO" sz="2000" b="1" smtClean="0"/>
              <a:t>.</a:t>
            </a:r>
            <a:endParaRPr lang="ro-RO" sz="2000" b="1"/>
          </a:p>
        </p:txBody>
      </p:sp>
      <p:pic>
        <p:nvPicPr>
          <p:cNvPr id="6" name="Imagen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250166" y="1894397"/>
            <a:ext cx="4021613" cy="3016210"/>
          </a:xfrm>
          <a:prstGeom prst="rect">
            <a:avLst/>
          </a:prstGeom>
          <a:effectLst>
            <a:outerShdw blurRad="63500" sx="102000" sy="102000" algn="ctr" rotWithShape="0">
              <a:prstClr val="black">
                <a:alpha val="40000"/>
              </a:prstClr>
            </a:outerShdw>
          </a:effectLst>
        </p:spPr>
      </p:pic>
      <p:sp>
        <p:nvSpPr>
          <p:cNvPr id="5" name="Rectángulo 4"/>
          <p:cNvSpPr/>
          <p:nvPr/>
        </p:nvSpPr>
        <p:spPr>
          <a:xfrm>
            <a:off x="250166" y="5018544"/>
            <a:ext cx="8803257" cy="1754326"/>
          </a:xfrm>
          <a:prstGeom prst="rect">
            <a:avLst/>
          </a:prstGeom>
        </p:spPr>
        <p:txBody>
          <a:bodyPr wrap="square">
            <a:spAutoFit/>
          </a:bodyPr>
          <a:lstStyle/>
          <a:p>
            <a:r>
              <a:rPr lang="ro-RO" b="1" dirty="0" smtClean="0">
                <a:solidFill>
                  <a:srgbClr val="101C32"/>
                </a:solidFill>
                <a:latin typeface="Comic Sans MS" panose="030F0702030302020204" pitchFamily="66" charset="0"/>
              </a:rPr>
              <a:t>“Şi voi n-aţi primit un duh de robie, ca să mai aveţi frică; ci aţi primit un duh de înfiere, care ne face să strigăm: „Ava! adică: Tată!“ </a:t>
            </a:r>
            <a:r>
              <a:rPr lang="ro-RO" b="1" i="1" u="sng" dirty="0" smtClean="0">
                <a:solidFill>
                  <a:srgbClr val="101C32"/>
                </a:solidFill>
                <a:latin typeface="Comic Sans MS" panose="030F0702030302020204" pitchFamily="66" charset="0"/>
              </a:rPr>
              <a:t>Însuşi Duhul adevereşte</a:t>
            </a:r>
            <a:r>
              <a:rPr lang="ro-RO" b="1" dirty="0" smtClean="0">
                <a:solidFill>
                  <a:srgbClr val="101C32"/>
                </a:solidFill>
                <a:latin typeface="Comic Sans MS" panose="030F0702030302020204" pitchFamily="66" charset="0"/>
              </a:rPr>
              <a:t> împreună cu duhul nostru </a:t>
            </a:r>
            <a:r>
              <a:rPr lang="ro-RO" b="1" i="1" u="sng" dirty="0" smtClean="0">
                <a:solidFill>
                  <a:srgbClr val="101C32"/>
                </a:solidFill>
                <a:latin typeface="Comic Sans MS" panose="030F0702030302020204" pitchFamily="66" charset="0"/>
              </a:rPr>
              <a:t>că suntem copii ai lui Dumnezeu. </a:t>
            </a:r>
            <a:r>
              <a:rPr lang="ro-RO" b="1" dirty="0" smtClean="0">
                <a:solidFill>
                  <a:srgbClr val="101C32"/>
                </a:solidFill>
                <a:latin typeface="Comic Sans MS" panose="030F0702030302020204" pitchFamily="66" charset="0"/>
              </a:rPr>
              <a:t>Şi, dacă suntem copii, </a:t>
            </a:r>
            <a:r>
              <a:rPr lang="ro-RO" b="1" i="1" u="sng" dirty="0" smtClean="0">
                <a:solidFill>
                  <a:srgbClr val="101C32"/>
                </a:solidFill>
                <a:latin typeface="Comic Sans MS" panose="030F0702030302020204" pitchFamily="66" charset="0"/>
              </a:rPr>
              <a:t>suntem şi moştenitori: </a:t>
            </a:r>
            <a:r>
              <a:rPr lang="ro-RO" b="1" i="1" u="sng" dirty="0" err="1" smtClean="0">
                <a:solidFill>
                  <a:srgbClr val="101C32"/>
                </a:solidFill>
                <a:latin typeface="Comic Sans MS" panose="030F0702030302020204" pitchFamily="66" charset="0"/>
              </a:rPr>
              <a:t>moştenitori</a:t>
            </a:r>
            <a:r>
              <a:rPr lang="ro-RO" b="1" i="1" u="sng" dirty="0" smtClean="0">
                <a:solidFill>
                  <a:srgbClr val="101C32"/>
                </a:solidFill>
                <a:latin typeface="Comic Sans MS" panose="030F0702030302020204" pitchFamily="66" charset="0"/>
              </a:rPr>
              <a:t> ai lui Dumnezeu</a:t>
            </a:r>
            <a:r>
              <a:rPr lang="ro-RO" b="1" dirty="0" smtClean="0">
                <a:solidFill>
                  <a:srgbClr val="101C32"/>
                </a:solidFill>
                <a:latin typeface="Comic Sans MS" panose="030F0702030302020204" pitchFamily="66" charset="0"/>
              </a:rPr>
              <a:t>, şi împreună moştenitori cu Hristos, dacă suferim cu adevărat împreună cu El, </a:t>
            </a:r>
            <a:r>
              <a:rPr lang="ro-RO" b="1" i="1" u="sng" dirty="0" smtClean="0">
                <a:solidFill>
                  <a:srgbClr val="101C32"/>
                </a:solidFill>
                <a:latin typeface="Comic Sans MS" panose="030F0702030302020204" pitchFamily="66" charset="0"/>
              </a:rPr>
              <a:t>ca să fim şi proslăviţi împreună cu El.</a:t>
            </a:r>
            <a:r>
              <a:rPr lang="ro-RO" b="1" dirty="0" smtClean="0">
                <a:solidFill>
                  <a:srgbClr val="101C32"/>
                </a:solidFill>
                <a:latin typeface="Comic Sans MS" panose="030F0702030302020204" pitchFamily="66" charset="0"/>
              </a:rPr>
              <a:t>” </a:t>
            </a:r>
            <a:r>
              <a:rPr lang="ro-RO" sz="1600" b="1" dirty="0" smtClean="0">
                <a:solidFill>
                  <a:srgbClr val="101C32"/>
                </a:solidFill>
                <a:latin typeface="Comic Sans MS" panose="030F0702030302020204" pitchFamily="66" charset="0"/>
              </a:rPr>
              <a:t>(Romani 8:15-17)</a:t>
            </a:r>
            <a:endParaRPr lang="ro-RO" sz="1600" b="1" dirty="0">
              <a:solidFill>
                <a:srgbClr val="101C32"/>
              </a:solidFill>
              <a:latin typeface="Comic Sans MS" panose="030F0702030302020204" pitchFamily="66" charset="0"/>
            </a:endParaRPr>
          </a:p>
        </p:txBody>
      </p:sp>
    </p:spTree>
    <p:extLst>
      <p:ext uri="{BB962C8B-B14F-4D97-AF65-F5344CB8AC3E}">
        <p14:creationId xmlns:p14="http://schemas.microsoft.com/office/powerpoint/2010/main" xmlns="" val="17732667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wipe(left)">
                                      <p:cBhvr>
                                        <p:cTn id="33" dur="500"/>
                                        <p:tgtEl>
                                          <p:spTgt spid="4">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Effect transition="in" filter="wipe(left)">
                                      <p:cBhvr>
                                        <p:cTn id="38" dur="500"/>
                                        <p:tgtEl>
                                          <p:spTgt spid="4">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grpSp>
        <p:nvGrpSpPr>
          <p:cNvPr id="22" name="Grupo 21"/>
          <p:cNvGrpSpPr/>
          <p:nvPr/>
        </p:nvGrpSpPr>
        <p:grpSpPr>
          <a:xfrm>
            <a:off x="4823134" y="5328698"/>
            <a:ext cx="4175288" cy="2332727"/>
            <a:chOff x="4823134" y="5328698"/>
            <a:chExt cx="4175288" cy="2332727"/>
          </a:xfrm>
        </p:grpSpPr>
        <p:sp>
          <p:nvSpPr>
            <p:cNvPr id="33" name="Rounded Rectangle 4"/>
            <p:cNvSpPr/>
            <p:nvPr/>
          </p:nvSpPr>
          <p:spPr>
            <a:xfrm>
              <a:off x="4823134" y="5328698"/>
              <a:ext cx="4175288" cy="2332727"/>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81000">
                  <a:schemeClr val="accent2">
                    <a:lumMod val="75000"/>
                  </a:schemeClr>
                </a:gs>
                <a:gs pos="0">
                  <a:schemeClr val="accent2">
                    <a:lumMod val="60000"/>
                    <a:lumOff val="40000"/>
                  </a:schemeClr>
                </a:gs>
                <a:gs pos="100000">
                  <a:srgbClr val="672F09"/>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34" name="TextBox 23"/>
            <p:cNvSpPr txBox="1"/>
            <p:nvPr/>
          </p:nvSpPr>
          <p:spPr>
            <a:xfrm>
              <a:off x="5655578" y="5432487"/>
              <a:ext cx="3116629" cy="1323439"/>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Pentru că am ascultat și împlinit, am primit sigiliul Duhului Sfânt ca și garanție a mântuirii </a:t>
              </a:r>
              <a:r>
                <a:rPr lang="ro-RO" sz="2000" b="1">
                  <a:effectLst>
                    <a:outerShdw blurRad="50800" dist="38100" dir="5400000" algn="t" rotWithShape="0">
                      <a:prstClr val="black">
                        <a:alpha val="40000"/>
                      </a:prstClr>
                    </a:outerShdw>
                  </a:effectLst>
                  <a:latin typeface="Arial Narrow" pitchFamily="34" charset="0"/>
                </a:rPr>
                <a:t>noastre</a:t>
              </a:r>
              <a:r>
                <a:rPr lang="ro-RO" sz="2000" b="1" smtClean="0">
                  <a:effectLst>
                    <a:outerShdw blurRad="50800" dist="38100" dir="5400000" algn="t" rotWithShape="0">
                      <a:prstClr val="black">
                        <a:alpha val="40000"/>
                      </a:prstClr>
                    </a:outerShdw>
                  </a:effectLst>
                  <a:latin typeface="Arial Narrow" pitchFamily="34" charset="0"/>
                </a:rPr>
                <a:t>.</a:t>
              </a:r>
              <a:endParaRPr lang="ro-RO" sz="2000" b="1">
                <a:effectLst>
                  <a:outerShdw blurRad="50800" dist="38100" dir="5400000" algn="t" rotWithShape="0">
                    <a:prstClr val="black">
                      <a:alpha val="40000"/>
                    </a:prstClr>
                  </a:outerShdw>
                </a:effectLst>
                <a:latin typeface="Arial Narrow" pitchFamily="34" charset="0"/>
              </a:endParaRPr>
            </a:p>
          </p:txBody>
        </p:sp>
        <p:sp>
          <p:nvSpPr>
            <p:cNvPr id="35" name="TextBox 25"/>
            <p:cNvSpPr txBox="1"/>
            <p:nvPr/>
          </p:nvSpPr>
          <p:spPr>
            <a:xfrm>
              <a:off x="4855985" y="5675484"/>
              <a:ext cx="859531"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07</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grpSp>
        <p:nvGrpSpPr>
          <p:cNvPr id="16" name="Grupo 15"/>
          <p:cNvGrpSpPr/>
          <p:nvPr/>
        </p:nvGrpSpPr>
        <p:grpSpPr>
          <a:xfrm>
            <a:off x="4866453" y="4075944"/>
            <a:ext cx="4175288" cy="1925494"/>
            <a:chOff x="4866453" y="4075944"/>
            <a:chExt cx="4175288" cy="1925494"/>
          </a:xfrm>
        </p:grpSpPr>
        <p:sp>
          <p:nvSpPr>
            <p:cNvPr id="9" name="Rounded Rectangle 4"/>
            <p:cNvSpPr/>
            <p:nvPr/>
          </p:nvSpPr>
          <p:spPr>
            <a:xfrm>
              <a:off x="4866453" y="4075944"/>
              <a:ext cx="4175288"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81000">
                  <a:srgbClr val="887E4E"/>
                </a:gs>
                <a:gs pos="0">
                  <a:srgbClr val="BEB68C"/>
                </a:gs>
                <a:gs pos="100000">
                  <a:srgbClr val="EEECE1">
                    <a:lumMod val="10000"/>
                  </a:srgbClr>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21" name="TextBox 23"/>
            <p:cNvSpPr txBox="1"/>
            <p:nvPr/>
          </p:nvSpPr>
          <p:spPr>
            <a:xfrm>
              <a:off x="5698897" y="4179732"/>
              <a:ext cx="3116629" cy="1015663"/>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Duhul Sfânt mărturisește că suntem moștenitori ai lui </a:t>
              </a:r>
              <a:r>
                <a:rPr lang="ro-RO" sz="2000" b="1">
                  <a:effectLst>
                    <a:outerShdw blurRad="50800" dist="38100" dir="5400000" algn="t" rotWithShape="0">
                      <a:prstClr val="black">
                        <a:alpha val="40000"/>
                      </a:prstClr>
                    </a:outerShdw>
                  </a:effectLst>
                  <a:latin typeface="Arial Narrow" pitchFamily="34" charset="0"/>
                </a:rPr>
                <a:t>Dumnezeu</a:t>
              </a:r>
              <a:r>
                <a:rPr lang="ro-RO" sz="2000" b="1" smtClean="0">
                  <a:effectLst>
                    <a:outerShdw blurRad="50800" dist="38100" dir="5400000" algn="t" rotWithShape="0">
                      <a:prstClr val="black">
                        <a:alpha val="40000"/>
                      </a:prstClr>
                    </a:outerShdw>
                  </a:effectLst>
                  <a:latin typeface="Arial Narrow" pitchFamily="34" charset="0"/>
                </a:rPr>
                <a:t>.</a:t>
              </a:r>
              <a:endParaRPr lang="ro-RO" sz="2000" b="1">
                <a:effectLst>
                  <a:outerShdw blurRad="50800" dist="38100" dir="5400000" algn="t" rotWithShape="0">
                    <a:prstClr val="black">
                      <a:alpha val="40000"/>
                    </a:prstClr>
                  </a:outerShdw>
                </a:effectLst>
                <a:latin typeface="Arial Narrow" pitchFamily="34" charset="0"/>
              </a:endParaRPr>
            </a:p>
          </p:txBody>
        </p:sp>
        <p:sp>
          <p:nvSpPr>
            <p:cNvPr id="23" name="TextBox 25"/>
            <p:cNvSpPr txBox="1"/>
            <p:nvPr/>
          </p:nvSpPr>
          <p:spPr>
            <a:xfrm>
              <a:off x="4879267" y="4404973"/>
              <a:ext cx="899606"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05</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grpSp>
        <p:nvGrpSpPr>
          <p:cNvPr id="19" name="Grupo 18"/>
          <p:cNvGrpSpPr/>
          <p:nvPr/>
        </p:nvGrpSpPr>
        <p:grpSpPr>
          <a:xfrm>
            <a:off x="73322" y="5099371"/>
            <a:ext cx="4610251" cy="1925494"/>
            <a:chOff x="73322" y="5099371"/>
            <a:chExt cx="4610251" cy="1925494"/>
          </a:xfrm>
        </p:grpSpPr>
        <p:sp>
          <p:nvSpPr>
            <p:cNvPr id="30" name="Rounded Rectangle 4"/>
            <p:cNvSpPr/>
            <p:nvPr/>
          </p:nvSpPr>
          <p:spPr>
            <a:xfrm flipH="1">
              <a:off x="73322" y="5099371"/>
              <a:ext cx="4610251"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78000">
                  <a:srgbClr val="A54BFF"/>
                </a:gs>
                <a:gs pos="0">
                  <a:srgbClr val="CC99FF"/>
                </a:gs>
                <a:gs pos="100000">
                  <a:srgbClr val="3B0076"/>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31" name="TextBox 29"/>
            <p:cNvSpPr txBox="1"/>
            <p:nvPr/>
          </p:nvSpPr>
          <p:spPr>
            <a:xfrm>
              <a:off x="319178" y="5194332"/>
              <a:ext cx="3157496" cy="1015663"/>
            </a:xfrm>
            <a:prstGeom prst="rect">
              <a:avLst/>
            </a:prstGeom>
            <a:noFill/>
          </p:spPr>
          <p:txBody>
            <a:bodyPr wrap="square" rtlCol="0">
              <a:spAutoFit/>
            </a:bodyPr>
            <a:lstStyle/>
            <a:p>
              <a:pPr defTabSz="914400"/>
              <a:r>
                <a:rPr lang="ro-RO" sz="2000" b="1" dirty="0" err="1" smtClean="0">
                  <a:effectLst>
                    <a:outerShdw blurRad="50800" dist="38100" dir="5400000" algn="t" rotWithShape="0">
                      <a:prstClr val="black">
                        <a:alpha val="40000"/>
                      </a:prstClr>
                    </a:outerShdw>
                  </a:effectLst>
                  <a:latin typeface="Arial Narrow" pitchFamily="34" charset="0"/>
                </a:rPr>
                <a:t>Aceeași</a:t>
              </a:r>
              <a:r>
                <a:rPr lang="ro-RO" sz="2000" b="1" dirty="0" smtClean="0">
                  <a:effectLst>
                    <a:outerShdw blurRad="50800" dist="38100" dir="5400000" algn="t" rotWithShape="0">
                      <a:prstClr val="black">
                        <a:alpha val="40000"/>
                      </a:prstClr>
                    </a:outerShdw>
                  </a:effectLst>
                  <a:latin typeface="Arial Narrow" pitchFamily="34" charset="0"/>
                </a:rPr>
                <a:t> </a:t>
              </a:r>
              <a:r>
                <a:rPr lang="ro-RO" sz="2000" b="1" dirty="0" err="1">
                  <a:effectLst>
                    <a:outerShdw blurRad="50800" dist="38100" dir="5400000" algn="t" rotWithShape="0">
                      <a:prstClr val="black">
                        <a:alpha val="40000"/>
                      </a:prstClr>
                    </a:outerShdw>
                  </a:effectLst>
                  <a:latin typeface="Arial Narrow" pitchFamily="34" charset="0"/>
                </a:rPr>
                <a:t>viață</a:t>
              </a:r>
              <a:r>
                <a:rPr lang="ro-RO" sz="2000" b="1" dirty="0">
                  <a:effectLst>
                    <a:outerShdw blurRad="50800" dist="38100" dir="5400000" algn="t" rotWithShape="0">
                      <a:prstClr val="black">
                        <a:alpha val="40000"/>
                      </a:prstClr>
                    </a:outerShdw>
                  </a:effectLst>
                  <a:latin typeface="Arial Narrow" pitchFamily="34" charset="0"/>
                </a:rPr>
                <a:t> care l-a înviat pe Isus dintre </a:t>
              </a:r>
              <a:r>
                <a:rPr lang="ro-RO" sz="2000" b="1" dirty="0" err="1">
                  <a:effectLst>
                    <a:outerShdw blurRad="50800" dist="38100" dir="5400000" algn="t" rotWithShape="0">
                      <a:prstClr val="black">
                        <a:alpha val="40000"/>
                      </a:prstClr>
                    </a:outerShdw>
                  </a:effectLst>
                  <a:latin typeface="Arial Narrow" pitchFamily="34" charset="0"/>
                </a:rPr>
                <a:t>morți</a:t>
              </a:r>
              <a:r>
                <a:rPr lang="ro-RO" sz="2000" b="1" dirty="0">
                  <a:effectLst>
                    <a:outerShdw blurRad="50800" dist="38100" dir="5400000" algn="t" rotWithShape="0">
                      <a:prstClr val="black">
                        <a:alpha val="40000"/>
                      </a:prstClr>
                    </a:outerShdw>
                  </a:effectLst>
                  <a:latin typeface="Arial Narrow" pitchFamily="34" charset="0"/>
                </a:rPr>
                <a:t> este acum activă în noi. </a:t>
              </a:r>
            </a:p>
          </p:txBody>
        </p:sp>
        <p:sp>
          <p:nvSpPr>
            <p:cNvPr id="32" name="TextBox 31"/>
            <p:cNvSpPr txBox="1"/>
            <p:nvPr/>
          </p:nvSpPr>
          <p:spPr>
            <a:xfrm>
              <a:off x="3641920" y="5337600"/>
              <a:ext cx="910827"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06</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sp>
        <p:nvSpPr>
          <p:cNvPr id="3" name="Rectángulo 2"/>
          <p:cNvSpPr/>
          <p:nvPr/>
        </p:nvSpPr>
        <p:spPr>
          <a:xfrm>
            <a:off x="0" y="-60382"/>
            <a:ext cx="9144000" cy="769441"/>
          </a:xfrm>
          <a:prstGeom prst="rect">
            <a:avLst/>
          </a:prstGeom>
        </p:spPr>
        <p:txBody>
          <a:bodyPr wrap="square">
            <a:spAutoFit/>
          </a:bodyPr>
          <a:lstStyle/>
          <a:p>
            <a:pPr algn="ctr"/>
            <a:r>
              <a:rPr lang="ro-RO" sz="4400" b="1">
                <a:ln w="10160">
                  <a:solidFill>
                    <a:srgbClr val="5A4F40"/>
                  </a:solidFill>
                  <a:prstDash val="solid"/>
                </a:ln>
                <a:solidFill>
                  <a:srgbClr val="FFFFFF"/>
                </a:solidFill>
                <a:effectLst>
                  <a:outerShdw blurRad="38100" dist="22860" dir="5400000" algn="tl" rotWithShape="0">
                    <a:srgbClr val="000000">
                      <a:alpha val="30000"/>
                    </a:srgbClr>
                  </a:outerShdw>
                </a:effectLst>
              </a:rPr>
              <a:t>SIGURANȚA </a:t>
            </a:r>
            <a:r>
              <a:rPr lang="ro-RO" sz="4400" b="1" smtClean="0">
                <a:ln w="10160">
                  <a:solidFill>
                    <a:srgbClr val="5A4F40"/>
                  </a:solidFill>
                  <a:prstDash val="solid"/>
                </a:ln>
                <a:solidFill>
                  <a:srgbClr val="FFFFFF"/>
                </a:solidFill>
                <a:effectLst>
                  <a:outerShdw blurRad="38100" dist="22860" dir="5400000" algn="tl" rotWithShape="0">
                    <a:srgbClr val="000000">
                      <a:alpha val="30000"/>
                    </a:srgbClr>
                  </a:outerShdw>
                </a:effectLst>
              </a:rPr>
              <a:t>MÂNTUIRII</a:t>
            </a:r>
            <a:endParaRPr lang="ro-RO" sz="4400" b="1">
              <a:ln w="10160">
                <a:solidFill>
                  <a:srgbClr val="5A4F40"/>
                </a:solidFill>
                <a:prstDash val="solid"/>
              </a:ln>
              <a:solidFill>
                <a:srgbClr val="FFFFFF"/>
              </a:solidFill>
              <a:effectLst>
                <a:outerShdw blurRad="38100" dist="22860" dir="5400000" algn="tl" rotWithShape="0">
                  <a:srgbClr val="000000">
                    <a:alpha val="30000"/>
                  </a:srgbClr>
                </a:outerShdw>
              </a:effectLst>
            </a:endParaRPr>
          </a:p>
        </p:txBody>
      </p:sp>
      <p:sp>
        <p:nvSpPr>
          <p:cNvPr id="6" name="CuadroTexto 5"/>
          <p:cNvSpPr txBox="1"/>
          <p:nvPr/>
        </p:nvSpPr>
        <p:spPr>
          <a:xfrm>
            <a:off x="73325" y="1563373"/>
            <a:ext cx="4610250" cy="1015663"/>
          </a:xfrm>
          <a:prstGeom prst="rect">
            <a:avLst/>
          </a:prstGeom>
          <a:noFill/>
        </p:spPr>
        <p:txBody>
          <a:bodyPr wrap="square" rtlCol="0">
            <a:spAutoFit/>
          </a:bodyPr>
          <a:lstStyle/>
          <a:p>
            <a:pPr>
              <a:spcBef>
                <a:spcPts val="600"/>
              </a:spcBef>
            </a:pPr>
            <a:r>
              <a:rPr lang="ro-RO" sz="2000" b="1" smtClean="0">
                <a:solidFill>
                  <a:schemeClr val="bg1"/>
                </a:solidFill>
                <a:effectLst>
                  <a:glow rad="127000">
                    <a:schemeClr val="tx1"/>
                  </a:glow>
                </a:effectLst>
              </a:rPr>
              <a:t>Observă </a:t>
            </a:r>
            <a:r>
              <a:rPr lang="ro-RO" sz="2000" b="1">
                <a:solidFill>
                  <a:schemeClr val="bg1"/>
                </a:solidFill>
                <a:effectLst>
                  <a:glow rad="127000">
                    <a:schemeClr val="tx1"/>
                  </a:glow>
                </a:effectLst>
              </a:rPr>
              <a:t>procesul mântuirii și modul în care intervine Duhul, conform </a:t>
            </a:r>
            <a:r>
              <a:rPr lang="ro-RO" sz="2000" b="1">
                <a:solidFill>
                  <a:schemeClr val="bg1"/>
                </a:solidFill>
                <a:effectLst>
                  <a:glow rad="127000">
                    <a:schemeClr val="tx1"/>
                  </a:glow>
                </a:effectLst>
              </a:rPr>
              <a:t>cu </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Romani</a:t>
            </a:r>
            <a:r>
              <a:rPr lang="ro-RO" sz="2000" b="1" smtClean="0">
                <a:solidFill>
                  <a:schemeClr val="bg1"/>
                </a:solidFill>
                <a:effectLst>
                  <a:glow rad="127000">
                    <a:schemeClr val="tx1"/>
                  </a:glow>
                </a:effectLst>
              </a:rPr>
              <a:t> </a:t>
            </a:r>
            <a:r>
              <a:rPr lang="ro-RO" sz="2000" b="1" smtClean="0">
                <a:solidFill>
                  <a:schemeClr val="bg1"/>
                </a:solidFill>
                <a:effectLst>
                  <a:glow rad="127000">
                    <a:schemeClr val="tx1"/>
                  </a:glow>
                </a:effectLst>
              </a:rPr>
              <a:t>8:10-17.</a:t>
            </a:r>
            <a:endParaRPr lang="ro-RO" sz="2000" b="1">
              <a:solidFill>
                <a:schemeClr val="bg1"/>
              </a:solidFill>
              <a:effectLst>
                <a:glow rad="127000">
                  <a:schemeClr val="tx1"/>
                </a:glow>
              </a:effectLst>
            </a:endParaRPr>
          </a:p>
        </p:txBody>
      </p:sp>
      <p:sp>
        <p:nvSpPr>
          <p:cNvPr id="8" name="Rectángulo 7"/>
          <p:cNvSpPr/>
          <p:nvPr/>
        </p:nvSpPr>
        <p:spPr>
          <a:xfrm>
            <a:off x="0" y="605542"/>
            <a:ext cx="9144000" cy="923330"/>
          </a:xfrm>
          <a:prstGeom prst="rect">
            <a:avLst/>
          </a:prstGeom>
        </p:spPr>
        <p:txBody>
          <a:bodyPr wrap="square">
            <a:spAutoFit/>
          </a:bodyPr>
          <a:lstStyle/>
          <a:p>
            <a:r>
              <a:rPr lang="ro-RO" b="1" smtClean="0">
                <a:solidFill>
                  <a:srgbClr val="D8CBBE"/>
                </a:solidFill>
                <a:effectLst>
                  <a:outerShdw blurRad="50800" dist="50800" dir="5400000" algn="ctr" rotWithShape="0">
                    <a:schemeClr val="tx1"/>
                  </a:outerShdw>
                </a:effectLst>
                <a:latin typeface="Comic Sans MS" panose="030F0702030302020204" pitchFamily="66" charset="0"/>
              </a:rPr>
              <a:t>“</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Şi dacă Duhul Celui ce a înviat pe Isus dintre cei morţi locuieşte în </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voi</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 Cel ce a înviat pe Hristos Isus din </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morţi</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 va învia şi trupurile voastre </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muritoare</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 din pricina Duhului </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Său</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 care locuieşte în </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voi.</a:t>
            </a:r>
            <a:r>
              <a:rPr lang="ro-RO" b="1" smtClean="0">
                <a:solidFill>
                  <a:srgbClr val="D8CBBE"/>
                </a:solidFill>
                <a:effectLst>
                  <a:outerShdw blurRad="50800" dist="50800" dir="5400000" algn="ctr" rotWithShape="0">
                    <a:schemeClr val="tx1"/>
                  </a:outerShdw>
                </a:effectLst>
                <a:latin typeface="Comic Sans MS" panose="030F0702030302020204" pitchFamily="66" charset="0"/>
              </a:rPr>
              <a:t>” </a:t>
            </a:r>
            <a:r>
              <a:rPr lang="ro-RO" sz="1600" b="1" smtClean="0">
                <a:solidFill>
                  <a:srgbClr val="D8CBBE"/>
                </a:solidFill>
                <a:effectLst>
                  <a:outerShdw blurRad="50800" dist="50800" dir="5400000" algn="ctr" rotWithShape="0">
                    <a:schemeClr val="tx1"/>
                  </a:outerShdw>
                </a:effectLst>
                <a:latin typeface="Comic Sans MS" panose="030F0702030302020204" pitchFamily="66" charset="0"/>
              </a:rPr>
              <a:t>(</a:t>
            </a:r>
            <a:r>
              <a:rPr lang="ro-RO" sz="1600" b="1" smtClean="0">
                <a:solidFill>
                  <a:srgbClr val="D8CBBE"/>
                </a:solidFill>
                <a:effectLst>
                  <a:outerShdw blurRad="50800" dist="50800" dir="5400000" algn="ctr" rotWithShape="0">
                    <a:schemeClr val="tx1"/>
                  </a:outerShdw>
                </a:effectLst>
                <a:latin typeface="Comic Sans MS" panose="030F0702030302020204" pitchFamily="66" charset="0"/>
              </a:rPr>
              <a:t>Romani </a:t>
            </a:r>
            <a:r>
              <a:rPr lang="ro-RO" sz="1600" b="1" smtClean="0">
                <a:solidFill>
                  <a:srgbClr val="D8CBBE"/>
                </a:solidFill>
                <a:effectLst>
                  <a:outerShdw blurRad="50800" dist="50800" dir="5400000" algn="ctr" rotWithShape="0">
                    <a:schemeClr val="tx1"/>
                  </a:outerShdw>
                </a:effectLst>
                <a:latin typeface="Comic Sans MS" panose="030F0702030302020204" pitchFamily="66" charset="0"/>
              </a:rPr>
              <a:t>8:11)</a:t>
            </a:r>
            <a:endParaRPr lang="ro-RO" sz="1600" b="1">
              <a:solidFill>
                <a:srgbClr val="D8CBBE"/>
              </a:solidFill>
              <a:effectLst>
                <a:outerShdw blurRad="50800" dist="50800" dir="5400000" algn="ctr" rotWithShape="0">
                  <a:schemeClr val="tx1"/>
                </a:outerShdw>
              </a:effectLst>
              <a:latin typeface="Comic Sans MS" panose="030F0702030302020204" pitchFamily="66" charset="0"/>
            </a:endParaRPr>
          </a:p>
        </p:txBody>
      </p:sp>
      <p:grpSp>
        <p:nvGrpSpPr>
          <p:cNvPr id="5" name="Grupo 4"/>
          <p:cNvGrpSpPr/>
          <p:nvPr/>
        </p:nvGrpSpPr>
        <p:grpSpPr>
          <a:xfrm>
            <a:off x="4909585" y="2820872"/>
            <a:ext cx="4088838" cy="1925494"/>
            <a:chOff x="4866454" y="2820872"/>
            <a:chExt cx="4175287" cy="1925494"/>
          </a:xfrm>
        </p:grpSpPr>
        <p:sp>
          <p:nvSpPr>
            <p:cNvPr id="11" name="Rounded Rectangle 4"/>
            <p:cNvSpPr/>
            <p:nvPr/>
          </p:nvSpPr>
          <p:spPr>
            <a:xfrm>
              <a:off x="4866454" y="2820872"/>
              <a:ext cx="4175287"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81000">
                  <a:srgbClr val="148ED2"/>
                </a:gs>
                <a:gs pos="0">
                  <a:srgbClr val="37CBFF"/>
                </a:gs>
                <a:gs pos="100000">
                  <a:srgbClr val="182848"/>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18" name="TextBox 20"/>
            <p:cNvSpPr txBox="1"/>
            <p:nvPr/>
          </p:nvSpPr>
          <p:spPr>
            <a:xfrm>
              <a:off x="5698897" y="2904740"/>
              <a:ext cx="3116629" cy="1015663"/>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Numai suntem dușmani ai lui Dumnezeu, ci pășim potrivit </a:t>
              </a:r>
              <a:r>
                <a:rPr lang="ro-RO" sz="2000" b="1">
                  <a:effectLst>
                    <a:outerShdw blurRad="50800" dist="38100" dir="5400000" algn="t" rotWithShape="0">
                      <a:prstClr val="black">
                        <a:alpha val="40000"/>
                      </a:prstClr>
                    </a:outerShdw>
                  </a:effectLst>
                  <a:latin typeface="Arial Narrow" pitchFamily="34" charset="0"/>
                </a:rPr>
                <a:t>Duhului </a:t>
              </a:r>
              <a:r>
                <a:rPr lang="ro-RO" sz="2000" b="1" smtClean="0">
                  <a:effectLst>
                    <a:outerShdw blurRad="50800" dist="38100" dir="5400000" algn="t" rotWithShape="0">
                      <a:prstClr val="black">
                        <a:alpha val="40000"/>
                      </a:prstClr>
                    </a:outerShdw>
                  </a:effectLst>
                  <a:latin typeface="Arial Narrow" pitchFamily="34" charset="0"/>
                </a:rPr>
                <a:t>Sfânt.</a:t>
              </a:r>
              <a:endParaRPr lang="ro-RO" sz="2000" b="1">
                <a:effectLst>
                  <a:outerShdw blurRad="50800" dist="38100" dir="5400000" algn="t" rotWithShape="0">
                    <a:prstClr val="black">
                      <a:alpha val="40000"/>
                    </a:prstClr>
                  </a:outerShdw>
                </a:effectLst>
                <a:latin typeface="Arial Narrow" pitchFamily="34" charset="0"/>
              </a:endParaRPr>
            </a:p>
          </p:txBody>
        </p:sp>
        <p:sp>
          <p:nvSpPr>
            <p:cNvPr id="20" name="TextBox 22"/>
            <p:cNvSpPr txBox="1"/>
            <p:nvPr/>
          </p:nvSpPr>
          <p:spPr>
            <a:xfrm>
              <a:off x="4893559" y="3164241"/>
              <a:ext cx="928447"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03</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grpSp>
        <p:nvGrpSpPr>
          <p:cNvPr id="2" name="Grupo 1"/>
          <p:cNvGrpSpPr/>
          <p:nvPr/>
        </p:nvGrpSpPr>
        <p:grpSpPr>
          <a:xfrm>
            <a:off x="4876340" y="1574674"/>
            <a:ext cx="4165401" cy="1925494"/>
            <a:chOff x="4910844" y="1574674"/>
            <a:chExt cx="4130897" cy="1925494"/>
          </a:xfrm>
        </p:grpSpPr>
        <p:sp>
          <p:nvSpPr>
            <p:cNvPr id="13" name="Rounded Rectangle 4"/>
            <p:cNvSpPr/>
            <p:nvPr/>
          </p:nvSpPr>
          <p:spPr>
            <a:xfrm>
              <a:off x="4910844" y="1574674"/>
              <a:ext cx="4130897"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83000">
                  <a:srgbClr val="5A930E"/>
                </a:gs>
                <a:gs pos="0">
                  <a:srgbClr val="9BED17"/>
                </a:gs>
                <a:gs pos="100000">
                  <a:srgbClr val="305808"/>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15" name="TextBox 17"/>
            <p:cNvSpPr txBox="1"/>
            <p:nvPr/>
          </p:nvSpPr>
          <p:spPr>
            <a:xfrm>
              <a:off x="5743287" y="1685567"/>
              <a:ext cx="3298454" cy="1015663"/>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Duhul Sfânt ne conduce la Isus, al cărei moarte înlocuitoare ne-a adus la </a:t>
              </a:r>
              <a:r>
                <a:rPr lang="ro-RO" sz="2000" b="1">
                  <a:effectLst>
                    <a:outerShdw blurRad="50800" dist="38100" dir="5400000" algn="t" rotWithShape="0">
                      <a:prstClr val="black">
                        <a:alpha val="40000"/>
                      </a:prstClr>
                    </a:outerShdw>
                  </a:effectLst>
                  <a:latin typeface="Arial Narrow" pitchFamily="34" charset="0"/>
                </a:rPr>
                <a:t>Dumnezeu</a:t>
              </a:r>
              <a:r>
                <a:rPr lang="ro-RO" sz="2000" b="1" smtClean="0">
                  <a:effectLst>
                    <a:outerShdw blurRad="50800" dist="38100" dir="5400000" algn="t" rotWithShape="0">
                      <a:prstClr val="black">
                        <a:alpha val="40000"/>
                      </a:prstClr>
                    </a:outerShdw>
                  </a:effectLst>
                  <a:latin typeface="Arial Narrow" pitchFamily="34" charset="0"/>
                </a:rPr>
                <a:t>.</a:t>
              </a:r>
              <a:endParaRPr lang="ro-RO" sz="2000" b="1">
                <a:effectLst>
                  <a:outerShdw blurRad="50800" dist="38100" dir="5400000" algn="t" rotWithShape="0">
                    <a:prstClr val="black">
                      <a:alpha val="40000"/>
                    </a:prstClr>
                  </a:outerShdw>
                </a:effectLst>
                <a:latin typeface="Arial Narrow" pitchFamily="34" charset="0"/>
              </a:endParaRPr>
            </a:p>
          </p:txBody>
        </p:sp>
        <p:sp>
          <p:nvSpPr>
            <p:cNvPr id="17" name="TextBox 19"/>
            <p:cNvSpPr txBox="1"/>
            <p:nvPr/>
          </p:nvSpPr>
          <p:spPr>
            <a:xfrm>
              <a:off x="5011822" y="1631751"/>
              <a:ext cx="723275"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01</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grpSp>
        <p:nvGrpSpPr>
          <p:cNvPr id="7" name="Grupo 6"/>
          <p:cNvGrpSpPr/>
          <p:nvPr/>
        </p:nvGrpSpPr>
        <p:grpSpPr>
          <a:xfrm>
            <a:off x="73322" y="3821313"/>
            <a:ext cx="4610251" cy="1925494"/>
            <a:chOff x="73322" y="3821313"/>
            <a:chExt cx="4610251" cy="1925494"/>
          </a:xfrm>
        </p:grpSpPr>
        <p:sp>
          <p:nvSpPr>
            <p:cNvPr id="10" name="Rounded Rectangle 4"/>
            <p:cNvSpPr/>
            <p:nvPr/>
          </p:nvSpPr>
          <p:spPr>
            <a:xfrm flipH="1">
              <a:off x="73322" y="3821313"/>
              <a:ext cx="4610251"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78000">
                  <a:srgbClr val="D9A803"/>
                </a:gs>
                <a:gs pos="0">
                  <a:srgbClr val="FFE101"/>
                </a:gs>
                <a:gs pos="100000">
                  <a:srgbClr val="F79646">
                    <a:lumMod val="50000"/>
                  </a:srgbClr>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27" name="TextBox 29"/>
            <p:cNvSpPr txBox="1"/>
            <p:nvPr/>
          </p:nvSpPr>
          <p:spPr>
            <a:xfrm>
              <a:off x="319178" y="3916274"/>
              <a:ext cx="3157496" cy="707886"/>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Punem gândurile noastre în lucrarea Duhului </a:t>
              </a:r>
              <a:r>
                <a:rPr lang="ro-RO" sz="2000" b="1">
                  <a:effectLst>
                    <a:outerShdw blurRad="50800" dist="38100" dir="5400000" algn="t" rotWithShape="0">
                      <a:prstClr val="black">
                        <a:alpha val="40000"/>
                      </a:prstClr>
                    </a:outerShdw>
                  </a:effectLst>
                  <a:latin typeface="Arial Narrow" pitchFamily="34" charset="0"/>
                </a:rPr>
                <a:t>Sfânt</a:t>
              </a:r>
              <a:r>
                <a:rPr lang="ro-RO" sz="2000" b="1" smtClean="0">
                  <a:effectLst>
                    <a:outerShdw blurRad="50800" dist="38100" dir="5400000" algn="t" rotWithShape="0">
                      <a:prstClr val="black">
                        <a:alpha val="40000"/>
                      </a:prstClr>
                    </a:outerShdw>
                  </a:effectLst>
                  <a:latin typeface="Arial Narrow" pitchFamily="34" charset="0"/>
                </a:rPr>
                <a:t>.</a:t>
              </a:r>
              <a:endParaRPr lang="ro-RO" sz="2000" b="1">
                <a:effectLst>
                  <a:outerShdw blurRad="50800" dist="38100" dir="5400000" algn="t" rotWithShape="0">
                    <a:prstClr val="black">
                      <a:alpha val="40000"/>
                    </a:prstClr>
                  </a:outerShdw>
                </a:effectLst>
                <a:latin typeface="Arial Narrow" pitchFamily="34" charset="0"/>
              </a:endParaRPr>
            </a:p>
          </p:txBody>
        </p:sp>
        <p:sp>
          <p:nvSpPr>
            <p:cNvPr id="29" name="TextBox 31"/>
            <p:cNvSpPr txBox="1"/>
            <p:nvPr/>
          </p:nvSpPr>
          <p:spPr>
            <a:xfrm>
              <a:off x="3659553" y="4032909"/>
              <a:ext cx="875561"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04</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grpSp>
        <p:nvGrpSpPr>
          <p:cNvPr id="4" name="Grupo 3"/>
          <p:cNvGrpSpPr/>
          <p:nvPr/>
        </p:nvGrpSpPr>
        <p:grpSpPr>
          <a:xfrm>
            <a:off x="73324" y="2556245"/>
            <a:ext cx="4610250" cy="1925494"/>
            <a:chOff x="73324" y="2556245"/>
            <a:chExt cx="4610250" cy="1925494"/>
          </a:xfrm>
        </p:grpSpPr>
        <p:sp>
          <p:nvSpPr>
            <p:cNvPr id="14" name="Rounded Rectangle 4"/>
            <p:cNvSpPr/>
            <p:nvPr/>
          </p:nvSpPr>
          <p:spPr>
            <a:xfrm flipH="1">
              <a:off x="73324" y="2556245"/>
              <a:ext cx="4610250" cy="1925494"/>
            </a:xfrm>
            <a:custGeom>
              <a:avLst/>
              <a:gdLst>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34925 w 4419601"/>
                <a:gd name="connsiteY0" fmla="*/ 0 h 3657600"/>
                <a:gd name="connsiteX1" fmla="*/ 3884677 w 4419601"/>
                <a:gd name="connsiteY1" fmla="*/ 0 h 3657600"/>
                <a:gd name="connsiteX2" fmla="*/ 4419601 w 4419601"/>
                <a:gd name="connsiteY2" fmla="*/ 534924 h 3657600"/>
                <a:gd name="connsiteX3" fmla="*/ 4419601 w 4419601"/>
                <a:gd name="connsiteY3" fmla="*/ 1446276 h 3657600"/>
                <a:gd name="connsiteX4" fmla="*/ 3884677 w 4419601"/>
                <a:gd name="connsiteY4" fmla="*/ 1981200 h 3657600"/>
                <a:gd name="connsiteX5" fmla="*/ 2236471 w 4419601"/>
                <a:gd name="connsiteY5" fmla="*/ 1981200 h 3657600"/>
                <a:gd name="connsiteX6" fmla="*/ 1 w 4419601"/>
                <a:gd name="connsiteY6" fmla="*/ 3657600 h 3657600"/>
                <a:gd name="connsiteX7" fmla="*/ 0 w 4419601"/>
                <a:gd name="connsiteY7" fmla="*/ 1080448 h 3657600"/>
                <a:gd name="connsiteX8" fmla="*/ 1 w 4419601"/>
                <a:gd name="connsiteY8" fmla="*/ 1080448 h 3657600"/>
                <a:gd name="connsiteX9" fmla="*/ 1 w 4419601"/>
                <a:gd name="connsiteY9" fmla="*/ 534924 h 3657600"/>
                <a:gd name="connsiteX10" fmla="*/ 534925 w 4419601"/>
                <a:gd name="connsiteY10" fmla="*/ 0 h 3657600"/>
                <a:gd name="connsiteX0" fmla="*/ 541347 w 4426023"/>
                <a:gd name="connsiteY0" fmla="*/ 0 h 3240050"/>
                <a:gd name="connsiteX1" fmla="*/ 3891099 w 4426023"/>
                <a:gd name="connsiteY1" fmla="*/ 0 h 3240050"/>
                <a:gd name="connsiteX2" fmla="*/ 4426023 w 4426023"/>
                <a:gd name="connsiteY2" fmla="*/ 534924 h 3240050"/>
                <a:gd name="connsiteX3" fmla="*/ 4426023 w 4426023"/>
                <a:gd name="connsiteY3" fmla="*/ 1446276 h 3240050"/>
                <a:gd name="connsiteX4" fmla="*/ 3891099 w 4426023"/>
                <a:gd name="connsiteY4" fmla="*/ 1981200 h 3240050"/>
                <a:gd name="connsiteX5" fmla="*/ 2242893 w 4426023"/>
                <a:gd name="connsiteY5" fmla="*/ 1981200 h 3240050"/>
                <a:gd name="connsiteX6" fmla="*/ 0 w 4426023"/>
                <a:gd name="connsiteY6" fmla="*/ 3240050 h 3240050"/>
                <a:gd name="connsiteX7" fmla="*/ 6422 w 4426023"/>
                <a:gd name="connsiteY7" fmla="*/ 1080448 h 3240050"/>
                <a:gd name="connsiteX8" fmla="*/ 6423 w 4426023"/>
                <a:gd name="connsiteY8" fmla="*/ 1080448 h 3240050"/>
                <a:gd name="connsiteX9" fmla="*/ 6423 w 4426023"/>
                <a:gd name="connsiteY9" fmla="*/ 534924 h 3240050"/>
                <a:gd name="connsiteX10" fmla="*/ 541347 w 4426023"/>
                <a:gd name="connsiteY10" fmla="*/ 0 h 3240050"/>
                <a:gd name="connsiteX0" fmla="*/ 534925 w 4419601"/>
                <a:gd name="connsiteY0" fmla="*/ 0 h 3246474"/>
                <a:gd name="connsiteX1" fmla="*/ 3884677 w 4419601"/>
                <a:gd name="connsiteY1" fmla="*/ 0 h 3246474"/>
                <a:gd name="connsiteX2" fmla="*/ 4419601 w 4419601"/>
                <a:gd name="connsiteY2" fmla="*/ 534924 h 3246474"/>
                <a:gd name="connsiteX3" fmla="*/ 4419601 w 4419601"/>
                <a:gd name="connsiteY3" fmla="*/ 1446276 h 3246474"/>
                <a:gd name="connsiteX4" fmla="*/ 3884677 w 4419601"/>
                <a:gd name="connsiteY4" fmla="*/ 1981200 h 3246474"/>
                <a:gd name="connsiteX5" fmla="*/ 2236471 w 4419601"/>
                <a:gd name="connsiteY5" fmla="*/ 1981200 h 3246474"/>
                <a:gd name="connsiteX6" fmla="*/ 2 w 4419601"/>
                <a:gd name="connsiteY6" fmla="*/ 3246474 h 3246474"/>
                <a:gd name="connsiteX7" fmla="*/ 0 w 4419601"/>
                <a:gd name="connsiteY7" fmla="*/ 1080448 h 3246474"/>
                <a:gd name="connsiteX8" fmla="*/ 1 w 4419601"/>
                <a:gd name="connsiteY8" fmla="*/ 1080448 h 3246474"/>
                <a:gd name="connsiteX9" fmla="*/ 1 w 4419601"/>
                <a:gd name="connsiteY9" fmla="*/ 534924 h 3246474"/>
                <a:gd name="connsiteX10" fmla="*/ 534925 w 4419601"/>
                <a:gd name="connsiteY10" fmla="*/ 0 h 324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9601" h="3246474">
                  <a:moveTo>
                    <a:pt x="534925" y="0"/>
                  </a:moveTo>
                  <a:lnTo>
                    <a:pt x="3884677" y="0"/>
                  </a:lnTo>
                  <a:cubicBezTo>
                    <a:pt x="4180107" y="0"/>
                    <a:pt x="4419601" y="239494"/>
                    <a:pt x="4419601" y="534924"/>
                  </a:cubicBezTo>
                  <a:lnTo>
                    <a:pt x="4419601" y="1446276"/>
                  </a:lnTo>
                  <a:cubicBezTo>
                    <a:pt x="4419601" y="1741706"/>
                    <a:pt x="4180107" y="1981200"/>
                    <a:pt x="3884677" y="1981200"/>
                  </a:cubicBezTo>
                  <a:lnTo>
                    <a:pt x="2236471" y="1981200"/>
                  </a:lnTo>
                  <a:cubicBezTo>
                    <a:pt x="1001303" y="1981200"/>
                    <a:pt x="299722" y="2361264"/>
                    <a:pt x="2" y="3246474"/>
                  </a:cubicBezTo>
                  <a:cubicBezTo>
                    <a:pt x="2" y="2387423"/>
                    <a:pt x="0" y="1939499"/>
                    <a:pt x="0" y="1080448"/>
                  </a:cubicBezTo>
                  <a:lnTo>
                    <a:pt x="1" y="1080448"/>
                  </a:lnTo>
                  <a:lnTo>
                    <a:pt x="1" y="534924"/>
                  </a:lnTo>
                  <a:cubicBezTo>
                    <a:pt x="1" y="239494"/>
                    <a:pt x="239495" y="0"/>
                    <a:pt x="534925" y="0"/>
                  </a:cubicBezTo>
                  <a:close/>
                </a:path>
              </a:pathLst>
            </a:custGeom>
            <a:gradFill flip="none" rotWithShape="1">
              <a:gsLst>
                <a:gs pos="81000">
                  <a:srgbClr val="F32D2D"/>
                </a:gs>
                <a:gs pos="0">
                  <a:srgbClr val="F35757"/>
                </a:gs>
                <a:gs pos="100000">
                  <a:srgbClr val="3E0000"/>
                </a:gs>
              </a:gsLst>
              <a:lin ang="10800000" scaled="1"/>
              <a:tileRect/>
            </a:gradFill>
            <a:ln w="25400" cap="flat" cmpd="sng" algn="ctr">
              <a:noFill/>
              <a:prstDash val="solid"/>
            </a:ln>
            <a:effectLst>
              <a:outerShdw blurRad="127000" dist="38100" dir="5400000" algn="c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
          <p:nvSpPr>
            <p:cNvPr id="24" name="TextBox 26"/>
            <p:cNvSpPr txBox="1"/>
            <p:nvPr/>
          </p:nvSpPr>
          <p:spPr>
            <a:xfrm>
              <a:off x="319177" y="2662647"/>
              <a:ext cx="3342863" cy="1015663"/>
            </a:xfrm>
            <a:prstGeom prst="rect">
              <a:avLst/>
            </a:prstGeom>
            <a:noFill/>
          </p:spPr>
          <p:txBody>
            <a:bodyPr wrap="square" rtlCol="0">
              <a:spAutoFit/>
            </a:bodyPr>
            <a:lstStyle/>
            <a:p>
              <a:pPr defTabSz="914400"/>
              <a:r>
                <a:rPr lang="ro-RO" sz="2000" b="1">
                  <a:effectLst>
                    <a:outerShdw blurRad="50800" dist="38100" dir="5400000" algn="t" rotWithShape="0">
                      <a:prstClr val="black">
                        <a:alpha val="40000"/>
                      </a:prstClr>
                    </a:outerShdw>
                  </a:effectLst>
                  <a:latin typeface="Arial Narrow" pitchFamily="34" charset="0"/>
                </a:rPr>
                <a:t>Iertarea lui Isus ne dă o viață nouă ca și fii adorptivi ai lui </a:t>
              </a:r>
              <a:r>
                <a:rPr lang="ro-RO" sz="2000" b="1">
                  <a:effectLst>
                    <a:outerShdw blurRad="50800" dist="38100" dir="5400000" algn="t" rotWithShape="0">
                      <a:prstClr val="black">
                        <a:alpha val="40000"/>
                      </a:prstClr>
                    </a:outerShdw>
                  </a:effectLst>
                  <a:latin typeface="Arial Narrow" pitchFamily="34" charset="0"/>
                </a:rPr>
                <a:t>Dumnezeu</a:t>
              </a:r>
              <a:r>
                <a:rPr lang="ro-RO" sz="2000" b="1" smtClean="0">
                  <a:effectLst>
                    <a:outerShdw blurRad="50800" dist="38100" dir="5400000" algn="t" rotWithShape="0">
                      <a:prstClr val="black">
                        <a:alpha val="40000"/>
                      </a:prstClr>
                    </a:outerShdw>
                  </a:effectLst>
                  <a:latin typeface="Arial Narrow" pitchFamily="34" charset="0"/>
                </a:rPr>
                <a:t>.</a:t>
              </a:r>
              <a:endParaRPr lang="ro-RO" sz="2000" b="1">
                <a:effectLst>
                  <a:outerShdw blurRad="50800" dist="38100" dir="5400000" algn="t" rotWithShape="0">
                    <a:prstClr val="black">
                      <a:alpha val="40000"/>
                    </a:prstClr>
                  </a:outerShdw>
                </a:effectLst>
                <a:latin typeface="Arial Narrow" pitchFamily="34" charset="0"/>
              </a:endParaRPr>
            </a:p>
          </p:txBody>
        </p:sp>
        <p:sp>
          <p:nvSpPr>
            <p:cNvPr id="26" name="TextBox 28"/>
            <p:cNvSpPr txBox="1"/>
            <p:nvPr/>
          </p:nvSpPr>
          <p:spPr>
            <a:xfrm>
              <a:off x="3662040" y="2654023"/>
              <a:ext cx="881973" cy="1107996"/>
            </a:xfrm>
            <a:prstGeom prst="rect">
              <a:avLst/>
            </a:prstGeom>
            <a:noFill/>
          </p:spPr>
          <p:txBody>
            <a:bodyPr wrap="none" rtlCol="0" anchor="ctr">
              <a:spAutoFit/>
            </a:bodyPr>
            <a:lstStyle/>
            <a:p>
              <a:pPr algn="ctr" defTabSz="914400"/>
              <a:r>
                <a:rPr lang="ro-RO" sz="6600" smtClean="0">
                  <a:solidFill>
                    <a:prstClr val="white"/>
                  </a:solidFill>
                  <a:effectLst>
                    <a:outerShdw blurRad="38100" dist="38100" dir="2700000" algn="tl">
                      <a:srgbClr val="000000">
                        <a:alpha val="43137"/>
                      </a:srgbClr>
                    </a:outerShdw>
                  </a:effectLst>
                  <a:latin typeface="Agency FB" pitchFamily="34" charset="0"/>
                </a:rPr>
                <a:t>02</a:t>
              </a:r>
              <a:endParaRPr lang="ro-RO" sz="6600">
                <a:solidFill>
                  <a:prstClr val="white"/>
                </a:solidFill>
                <a:effectLst>
                  <a:outerShdw blurRad="38100" dist="38100" dir="2700000" algn="tl">
                    <a:srgbClr val="000000">
                      <a:alpha val="43137"/>
                    </a:srgbClr>
                  </a:outerShdw>
                </a:effectLst>
                <a:latin typeface="Agency FB" pitchFamily="34" charset="0"/>
              </a:endParaRPr>
            </a:p>
          </p:txBody>
        </p:sp>
      </p:grpSp>
      <p:sp>
        <p:nvSpPr>
          <p:cNvPr id="12" name="Pentagon 1"/>
          <p:cNvSpPr/>
          <p:nvPr/>
        </p:nvSpPr>
        <p:spPr>
          <a:xfrm rot="16200000">
            <a:off x="2140893" y="4117356"/>
            <a:ext cx="5325902" cy="240538"/>
          </a:xfrm>
          <a:prstGeom prst="homePlate">
            <a:avLst/>
          </a:prstGeom>
          <a:gradFill flip="none" rotWithShape="1">
            <a:gsLst>
              <a:gs pos="50000">
                <a:sysClr val="windowText" lastClr="000000">
                  <a:lumMod val="75000"/>
                  <a:lumOff val="25000"/>
                </a:sysClr>
              </a:gs>
              <a:gs pos="0">
                <a:sysClr val="windowText" lastClr="000000">
                  <a:lumMod val="95000"/>
                  <a:lumOff val="5000"/>
                </a:sysClr>
              </a:gs>
              <a:gs pos="100000">
                <a:sysClr val="windowText" lastClr="000000">
                  <a:lumMod val="95000"/>
                  <a:lumOff val="5000"/>
                </a:sysClr>
              </a:gs>
            </a:gsLst>
            <a:lin ang="54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sz="1800" b="0" i="0" u="none" strike="noStrike" kern="0" cap="none" spc="0" normalizeH="0" baseline="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xmlns="" val="259670756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ppt_h/2"/>
                                          </p:val>
                                        </p:tav>
                                        <p:tav tm="100000">
                                          <p:val>
                                            <p:strVal val="#ppt_y"/>
                                          </p:val>
                                        </p:tav>
                                      </p:tavLst>
                                    </p:anim>
                                    <p:anim calcmode="lin" valueType="num">
                                      <p:cBhvr>
                                        <p:cTn id="15" dur="500" fill="hold"/>
                                        <p:tgtEl>
                                          <p:spTgt spid="12"/>
                                        </p:tgtEl>
                                        <p:attrNameLst>
                                          <p:attrName>ppt_w</p:attrName>
                                        </p:attrNameLst>
                                      </p:cBhvr>
                                      <p:tavLst>
                                        <p:tav tm="0">
                                          <p:val>
                                            <p:strVal val="#ppt_w"/>
                                          </p:val>
                                        </p:tav>
                                        <p:tav tm="100000">
                                          <p:val>
                                            <p:strVal val="#ppt_w"/>
                                          </p:val>
                                        </p:tav>
                                      </p:tavLst>
                                    </p:anim>
                                    <p:anim calcmode="lin" valueType="num">
                                      <p:cBhvr>
                                        <p:cTn id="16" dur="500" fill="hold"/>
                                        <p:tgtEl>
                                          <p:spTgt spid="12"/>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left)">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2993</TotalTime>
  <Words>1314</Words>
  <Application>Microsoft Office PowerPoint</Application>
  <PresentationFormat>Expunere pe ecran (4:3)</PresentationFormat>
  <Paragraphs>74</Paragraphs>
  <Slides>11</Slides>
  <Notes>0</Notes>
  <HiddenSlides>0</HiddenSlides>
  <MMClips>0</MMClips>
  <ScaleCrop>false</ScaleCrop>
  <HeadingPairs>
    <vt:vector size="6" baseType="variant">
      <vt:variant>
        <vt:lpstr>Fonturi utilizate</vt:lpstr>
      </vt:variant>
      <vt:variant>
        <vt:i4>8</vt:i4>
      </vt:variant>
      <vt:variant>
        <vt:lpstr>Temă</vt:lpstr>
      </vt:variant>
      <vt:variant>
        <vt:i4>3</vt:i4>
      </vt:variant>
      <vt:variant>
        <vt:lpstr>Titluri diapozitive</vt:lpstr>
      </vt:variant>
      <vt:variant>
        <vt:i4>11</vt:i4>
      </vt:variant>
    </vt:vector>
  </HeadingPairs>
  <TitlesOfParts>
    <vt:vector size="22" baseType="lpstr">
      <vt:lpstr>Arial</vt:lpstr>
      <vt:lpstr>Calibri</vt:lpstr>
      <vt:lpstr>Comic Sans MS</vt:lpstr>
      <vt:lpstr>Arial Narrow</vt:lpstr>
      <vt:lpstr>Agency FB</vt:lpstr>
      <vt:lpstr>Cooper Black</vt:lpstr>
      <vt:lpstr>Arial (Corp)</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Lucrarea Duhului Sfant</dc:title>
  <dc:subject>Studiu Biblic, Trim. I, 2017 – Duhul Sfant si spiritualitatea</dc:subject>
  <dc:creator>Sergio Fustero Carreras</dc:creator>
  <cp:keywords>http://www.fustero.net/es/index_ro.php</cp:keywords>
  <cp:lastModifiedBy>Administrator</cp:lastModifiedBy>
  <cp:revision>85</cp:revision>
  <dcterms:created xsi:type="dcterms:W3CDTF">2017-03-05T06:10:10Z</dcterms:created>
  <dcterms:modified xsi:type="dcterms:W3CDTF">2017-03-23T10:04:38Z</dcterms:modified>
</cp:coreProperties>
</file>