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8" r:id="rId3"/>
    <p:sldId id="257" r:id="rId4"/>
    <p:sldId id="258" r:id="rId5"/>
    <p:sldId id="259" r:id="rId6"/>
    <p:sldId id="266" r:id="rId7"/>
    <p:sldId id="260" r:id="rId8"/>
    <p:sldId id="267"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alibri Light"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C202A"/>
    <a:srgbClr val="3D2D3A"/>
    <a:srgbClr val="371B0B"/>
    <a:srgbClr val="562A12"/>
    <a:srgbClr val="EDC3AB"/>
    <a:srgbClr val="403D10"/>
    <a:srgbClr val="EEEBBD"/>
    <a:srgbClr val="1B1909"/>
    <a:srgbClr val="B7AE7B"/>
    <a:srgbClr val="78704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autoAdjust="0"/>
  </p:normalViewPr>
  <p:slideViewPr>
    <p:cSldViewPr snapToGrid="0">
      <p:cViewPr varScale="1">
        <p:scale>
          <a:sx n="71" d="100"/>
          <a:sy n="71" d="100"/>
        </p:scale>
        <p:origin x="-3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17205699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18166317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813213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42390977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9361093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931151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6259406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9077508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2123383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9289792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F1D2E730-F9BA-4DA9-8FC4-E94B4F6725A9}" type="datetimeFigureOut">
              <a:rPr lang="es-ES" smtClean="0"/>
              <a:pPr/>
              <a:t>14/03/2017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39106839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2E730-F9BA-4DA9-8FC4-E94B4F6725A9}" type="datetimeFigureOut">
              <a:rPr lang="es-ES" smtClean="0"/>
              <a:pPr/>
              <a:t>14/03/2017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32B1B-0C19-4372-B4C5-CD93A0993620}" type="slidenum">
              <a:rPr lang="es-ES" smtClean="0"/>
              <a:pPr/>
              <a:t>‹#›</a:t>
            </a:fld>
            <a:endParaRPr lang="es-ES"/>
          </a:p>
        </p:txBody>
      </p:sp>
    </p:spTree>
    <p:extLst>
      <p:ext uri="{BB962C8B-B14F-4D97-AF65-F5344CB8AC3E}">
        <p14:creationId xmlns="" xmlns:p14="http://schemas.microsoft.com/office/powerpoint/2010/main" val="1369835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0" y="-51749"/>
            <a:ext cx="9144000" cy="1938992"/>
          </a:xfrm>
          <a:prstGeom prst="rect">
            <a:avLst/>
          </a:prstGeom>
          <a:noFill/>
        </p:spPr>
        <p:txBody>
          <a:bodyPr wrap="square" rtlCol="0">
            <a:spAutoFit/>
          </a:bodyPr>
          <a:lstStyle/>
          <a:p>
            <a:pPr algn="ctr"/>
            <a:r>
              <a:rPr lang="ro-RO" sz="6000" b="1" spc="50" dirty="0">
                <a:ln w="0"/>
                <a:solidFill>
                  <a:schemeClr val="bg2"/>
                </a:solidFill>
                <a:effectLst>
                  <a:innerShdw blurRad="63500" dist="50800" dir="13500000">
                    <a:srgbClr val="000000">
                      <a:alpha val="50000"/>
                    </a:srgbClr>
                  </a:innerShdw>
                </a:effectLst>
              </a:rPr>
              <a:t>DUHUL SFÂNT, CUVÂNTUL ȘI </a:t>
            </a:r>
            <a:r>
              <a:rPr lang="ro-RO" sz="6000" b="1" spc="50" dirty="0" smtClean="0">
                <a:ln w="0"/>
                <a:solidFill>
                  <a:schemeClr val="bg2"/>
                </a:solidFill>
                <a:effectLst>
                  <a:innerShdw blurRad="63500" dist="50800" dir="13500000">
                    <a:srgbClr val="000000">
                      <a:alpha val="50000"/>
                    </a:srgbClr>
                  </a:innerShdw>
                </a:effectLst>
              </a:rPr>
              <a:t>RUGĂCIUNEA</a:t>
            </a:r>
            <a:endParaRPr lang="ro-RO" sz="6000" b="1" spc="50" dirty="0">
              <a:ln w="0"/>
              <a:solidFill>
                <a:schemeClr val="bg2"/>
              </a:solidFill>
              <a:effectLst>
                <a:innerShdw blurRad="63500" dist="50800" dir="13500000">
                  <a:srgbClr val="000000">
                    <a:alpha val="50000"/>
                  </a:srgbClr>
                </a:innerShdw>
              </a:effectLst>
            </a:endParaRPr>
          </a:p>
        </p:txBody>
      </p:sp>
      <p:sp>
        <p:nvSpPr>
          <p:cNvPr id="5" name="CuadroTexto 4"/>
          <p:cNvSpPr txBox="1"/>
          <p:nvPr/>
        </p:nvSpPr>
        <p:spPr>
          <a:xfrm>
            <a:off x="556563" y="6454163"/>
            <a:ext cx="3337260" cy="369332"/>
          </a:xfrm>
          <a:prstGeom prst="rect">
            <a:avLst/>
          </a:prstGeom>
          <a:noFill/>
        </p:spPr>
        <p:txBody>
          <a:bodyPr wrap="none" rtlCol="0">
            <a:spAutoFit/>
          </a:bodyPr>
          <a:lstStyle/>
          <a:p>
            <a:pPr algn="r"/>
            <a:r>
              <a:rPr lang="ro-RO" b="1" dirty="0">
                <a:solidFill>
                  <a:srgbClr val="AB731F"/>
                </a:solidFill>
              </a:rPr>
              <a:t>Studiul </a:t>
            </a:r>
            <a:r>
              <a:rPr lang="ro-RO" b="1" dirty="0" smtClean="0">
                <a:solidFill>
                  <a:srgbClr val="AB731F"/>
                </a:solidFill>
              </a:rPr>
              <a:t>10 pentru 11 martie 2017</a:t>
            </a:r>
            <a:endParaRPr lang="ro-RO" b="1" dirty="0">
              <a:solidFill>
                <a:srgbClr val="AB731F"/>
              </a:solidFill>
            </a:endParaRPr>
          </a:p>
        </p:txBody>
      </p:sp>
    </p:spTree>
    <p:extLst>
      <p:ext uri="{BB962C8B-B14F-4D97-AF65-F5344CB8AC3E}">
        <p14:creationId xmlns="" xmlns:p14="http://schemas.microsoft.com/office/powerpoint/2010/main" val="18503989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923029" y="599949"/>
            <a:ext cx="7401464" cy="5478423"/>
          </a:xfrm>
          <a:prstGeom prst="rect">
            <a:avLst/>
          </a:prstGeom>
        </p:spPr>
        <p:txBody>
          <a:bodyPr wrap="square">
            <a:spAutoFit/>
          </a:bodyPr>
          <a:lstStyle/>
          <a:p>
            <a:pPr indent="360363" algn="just"/>
            <a:r>
              <a:rPr lang="ro-RO" sz="2500" b="1" dirty="0" smtClean="0">
                <a:effectLst>
                  <a:outerShdw blurRad="38100" dist="38100" dir="2700000" algn="tl">
                    <a:srgbClr val="000000">
                      <a:alpha val="43137"/>
                    </a:srgbClr>
                  </a:outerShdw>
                </a:effectLst>
                <a:latin typeface="Arial" pitchFamily="34" charset="0"/>
                <a:cs typeface="Arial" pitchFamily="34" charset="0"/>
              </a:rPr>
              <a:t>“[La </a:t>
            </a:r>
            <a:r>
              <a:rPr lang="ro-RO" sz="2500" b="1" dirty="0">
                <a:effectLst>
                  <a:outerShdw blurRad="38100" dist="38100" dir="2700000" algn="tl">
                    <a:srgbClr val="000000">
                      <a:alpha val="43137"/>
                    </a:srgbClr>
                  </a:outerShdw>
                </a:effectLst>
                <a:latin typeface="Arial" pitchFamily="34" charset="0"/>
                <a:cs typeface="Arial" pitchFamily="34" charset="0"/>
              </a:rPr>
              <a:t>botezul lui </a:t>
            </a:r>
            <a:r>
              <a:rPr lang="ro-RO" sz="2500" b="1" dirty="0" smtClean="0">
                <a:effectLst>
                  <a:outerShdw blurRad="38100" dist="38100" dir="2700000" algn="tl">
                    <a:srgbClr val="000000">
                      <a:alpha val="43137"/>
                    </a:srgbClr>
                  </a:outerShdw>
                </a:effectLst>
                <a:latin typeface="Arial" pitchFamily="34" charset="0"/>
                <a:cs typeface="Arial" pitchFamily="34" charset="0"/>
              </a:rPr>
              <a:t>Isus] S-a </a:t>
            </a:r>
            <a:r>
              <a:rPr lang="ro-RO" sz="2500" b="1" dirty="0">
                <a:effectLst>
                  <a:outerShdw blurRad="38100" dist="38100" dir="2700000" algn="tl">
                    <a:srgbClr val="000000">
                      <a:alpha val="43137"/>
                    </a:srgbClr>
                  </a:outerShdw>
                </a:effectLst>
                <a:latin typeface="Arial" pitchFamily="34" charset="0"/>
                <a:cs typeface="Arial" pitchFamily="34" charset="0"/>
              </a:rPr>
              <a:t>auzit vocea lui Dumnezeu ca răspuns la cererea lui Hristos, care l-a asigurat pe păcătos că rugăciunea lui a ajuns la tronul </a:t>
            </a:r>
            <a:r>
              <a:rPr lang="ro-RO" sz="2500" b="1" dirty="0" smtClean="0">
                <a:effectLst>
                  <a:outerShdw blurRad="38100" dist="38100" dir="2700000" algn="tl">
                    <a:srgbClr val="000000">
                      <a:alpha val="43137"/>
                    </a:srgbClr>
                  </a:outerShdw>
                </a:effectLst>
                <a:latin typeface="Arial" pitchFamily="34" charset="0"/>
                <a:cs typeface="Arial" pitchFamily="34" charset="0"/>
              </a:rPr>
              <a:t>Tatălui. </a:t>
            </a:r>
            <a:r>
              <a:rPr lang="ro-RO" sz="2500" b="1" dirty="0">
                <a:effectLst>
                  <a:outerShdw blurRad="38100" dist="38100" dir="2700000" algn="tl">
                    <a:srgbClr val="000000">
                      <a:alpha val="43137"/>
                    </a:srgbClr>
                  </a:outerShdw>
                </a:effectLst>
                <a:latin typeface="Arial" pitchFamily="34" charset="0"/>
                <a:cs typeface="Arial" pitchFamily="34" charset="0"/>
              </a:rPr>
              <a:t>Duhul Sfânt va fi dat celor care caută puterea și harul Său, iar El ne va ajuta în slăbiciunile noastre atunci când </a:t>
            </a:r>
            <a:r>
              <a:rPr lang="ro-RO" sz="2500" b="1" dirty="0" smtClean="0">
                <a:effectLst>
                  <a:outerShdw blurRad="38100" dist="38100" dir="2700000" algn="tl">
                    <a:srgbClr val="000000">
                      <a:alpha val="43137"/>
                    </a:srgbClr>
                  </a:outerShdw>
                </a:effectLst>
                <a:latin typeface="Arial" pitchFamily="34" charset="0"/>
                <a:cs typeface="Arial" pitchFamily="34" charset="0"/>
              </a:rPr>
              <a:t>vom </a:t>
            </a:r>
            <a:r>
              <a:rPr lang="ro-RO" sz="2500" b="1" dirty="0">
                <a:effectLst>
                  <a:outerShdw blurRad="38100" dist="38100" dir="2700000" algn="tl">
                    <a:srgbClr val="000000">
                      <a:alpha val="43137"/>
                    </a:srgbClr>
                  </a:outerShdw>
                </a:effectLst>
                <a:latin typeface="Arial" pitchFamily="34" charset="0"/>
                <a:cs typeface="Arial" pitchFamily="34" charset="0"/>
              </a:rPr>
              <a:t>fi în audiență la Dumnezeu. Cerul este deschis pentru cererile noastre și suntem invitați să </a:t>
            </a:r>
            <a:r>
              <a:rPr lang="ro-RO" sz="2500" b="1" dirty="0" smtClean="0">
                <a:effectLst>
                  <a:outerShdw blurRad="38100" dist="38100" dir="2700000" algn="tl">
                    <a:srgbClr val="000000">
                      <a:alpha val="43137"/>
                    </a:srgbClr>
                  </a:outerShdw>
                </a:effectLst>
                <a:latin typeface="Arial" pitchFamily="34" charset="0"/>
                <a:cs typeface="Arial" pitchFamily="34" charset="0"/>
              </a:rPr>
              <a:t>"ne apropiem dar cu deplină încredere de scaunul harului ca să căpătăm îndurare şi să găsim har, pentru ca să fim ajutaţi la vreme de nevoie". Trebuie </a:t>
            </a:r>
            <a:r>
              <a:rPr lang="ro-RO" sz="2500" b="1" dirty="0">
                <a:effectLst>
                  <a:outerShdw blurRad="38100" dist="38100" dir="2700000" algn="tl">
                    <a:srgbClr val="000000">
                      <a:alpha val="43137"/>
                    </a:srgbClr>
                  </a:outerShdw>
                </a:effectLst>
                <a:latin typeface="Arial" pitchFamily="34" charset="0"/>
                <a:cs typeface="Arial" pitchFamily="34" charset="0"/>
              </a:rPr>
              <a:t>să mergem cu credință, crezând că vom primi exact lucrurile pe care le-am cerut de la Dumnezeu</a:t>
            </a:r>
            <a:r>
              <a:rPr lang="ro-RO" sz="2500" b="1" dirty="0" smtClean="0">
                <a:effectLst>
                  <a:outerShdw blurRad="38100" dist="38100" dir="2700000" algn="tl">
                    <a:srgbClr val="000000">
                      <a:alpha val="43137"/>
                    </a:srgbClr>
                  </a:outerShdw>
                </a:effectLst>
                <a:latin typeface="Arial" pitchFamily="34" charset="0"/>
                <a:cs typeface="Arial" pitchFamily="34" charset="0"/>
              </a:rPr>
              <a:t>.”</a:t>
            </a:r>
            <a:endParaRPr lang="ro-RO" sz="25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uadroTexto 2"/>
          <p:cNvSpPr txBox="1"/>
          <p:nvPr/>
        </p:nvSpPr>
        <p:spPr>
          <a:xfrm>
            <a:off x="2799976" y="5986733"/>
            <a:ext cx="5688417" cy="338554"/>
          </a:xfrm>
          <a:prstGeom prst="rect">
            <a:avLst/>
          </a:prstGeom>
          <a:noFill/>
        </p:spPr>
        <p:txBody>
          <a:bodyPr wrap="none" rtlCol="0">
            <a:spAutoFit/>
          </a:bodyPr>
          <a:lstStyle/>
          <a:p>
            <a:pPr algn="r"/>
            <a:r>
              <a:rPr lang="ro-RO" sz="1600" b="1" smtClean="0"/>
              <a:t>E.G.W. (Comentarii </a:t>
            </a:r>
            <a:r>
              <a:rPr lang="ro-RO" sz="1600" b="1"/>
              <a:t>Biblice </a:t>
            </a:r>
            <a:r>
              <a:rPr lang="ro-RO" sz="1600" b="1" smtClean="0"/>
              <a:t>Adventiste, asupra lui Matei 3:13-17)</a:t>
            </a:r>
            <a:endParaRPr lang="ro-RO" sz="1600" b="1"/>
          </a:p>
        </p:txBody>
      </p:sp>
    </p:spTree>
    <p:extLst>
      <p:ext uri="{BB962C8B-B14F-4D97-AF65-F5344CB8AC3E}">
        <p14:creationId xmlns="" xmlns:p14="http://schemas.microsoft.com/office/powerpoint/2010/main" val="22447757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2792471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4399472" cy="6858000"/>
          </a:xfrm>
          <a:prstGeom prst="rect">
            <a:avLst/>
          </a:prstGeom>
          <a:ln>
            <a:noFill/>
          </a:ln>
          <a:effectLst>
            <a:softEdge rad="112500"/>
          </a:effectLst>
        </p:spPr>
      </p:pic>
      <p:sp>
        <p:nvSpPr>
          <p:cNvPr id="2" name="Rectángulo 1"/>
          <p:cNvSpPr/>
          <p:nvPr/>
        </p:nvSpPr>
        <p:spPr>
          <a:xfrm>
            <a:off x="4399472" y="136917"/>
            <a:ext cx="4658263" cy="3831818"/>
          </a:xfrm>
          <a:prstGeom prst="rect">
            <a:avLst/>
          </a:prstGeom>
        </p:spPr>
        <p:txBody>
          <a:bodyPr wrap="square">
            <a:spAutoFit/>
          </a:bodyPr>
          <a:lstStyle/>
          <a:p>
            <a:pPr>
              <a:spcBef>
                <a:spcPts val="600"/>
              </a:spcBef>
            </a:pPr>
            <a:r>
              <a:rPr lang="ro-RO" sz="1700" b="1" dirty="0" smtClean="0">
                <a:effectLst>
                  <a:outerShdw blurRad="38100" dist="38100" dir="2700000" algn="tl">
                    <a:srgbClr val="000000">
                      <a:alpha val="43137"/>
                    </a:srgbClr>
                  </a:outerShdw>
                </a:effectLst>
                <a:latin typeface="Arial" pitchFamily="34" charset="0"/>
                <a:cs typeface="Arial" pitchFamily="34" charset="0"/>
              </a:rPr>
              <a:t>“Rugăciunea este deschiderea inimii noastre lui Dumnezeu, ca unui prieten. Aceasta nu pentru că este necesar să informăm pe Dumnezeu cu privire la persoana noastră, cine suntem noi, ci pentru ca noi să putem fi capabili să-L primim. Rugăciunea nu coboară pe Dumnezeu la noi, ci ne înalţă pe noi la El…</a:t>
            </a:r>
          </a:p>
          <a:p>
            <a:pPr>
              <a:spcBef>
                <a:spcPts val="600"/>
              </a:spcBef>
            </a:pPr>
            <a:r>
              <a:rPr lang="ro-RO" sz="1700" b="1" dirty="0" smtClean="0">
                <a:effectLst>
                  <a:outerShdw blurRad="38100" dist="38100" dir="2700000" algn="tl">
                    <a:srgbClr val="000000">
                      <a:alpha val="43137"/>
                    </a:srgbClr>
                  </a:outerShdw>
                </a:effectLst>
                <a:latin typeface="Arial" pitchFamily="34" charset="0"/>
                <a:cs typeface="Arial" pitchFamily="34" charset="0"/>
              </a:rPr>
              <a:t> De ce oare fiii şi fiicele lui Dumnezeu să fie atât de întârzietori în a se ruga, ştiind că rugăciunea este cheia în mâna credinţei care deschide tezaurul cerului, unde se găsesc depozitate resursele inepuizabile ale Celui Atotputernic?”</a:t>
            </a:r>
            <a:endParaRPr lang="ro-RO" sz="17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uadroTexto 2"/>
          <p:cNvSpPr txBox="1"/>
          <p:nvPr/>
        </p:nvSpPr>
        <p:spPr>
          <a:xfrm>
            <a:off x="5580949" y="3861219"/>
            <a:ext cx="3476786" cy="338554"/>
          </a:xfrm>
          <a:prstGeom prst="rect">
            <a:avLst/>
          </a:prstGeom>
          <a:noFill/>
        </p:spPr>
        <p:txBody>
          <a:bodyPr wrap="none" rtlCol="0">
            <a:spAutoFit/>
          </a:bodyPr>
          <a:lstStyle/>
          <a:p>
            <a:pPr algn="r"/>
            <a:r>
              <a:rPr lang="ro-RO" sz="1600" b="1" smtClean="0"/>
              <a:t>E.G.W. (Calea </a:t>
            </a:r>
            <a:r>
              <a:rPr lang="ro-RO" sz="1600" b="1"/>
              <a:t>către </a:t>
            </a:r>
            <a:r>
              <a:rPr lang="ro-RO" sz="1600" b="1" smtClean="0"/>
              <a:t>Hristos, pag. 93-94)</a:t>
            </a:r>
            <a:endParaRPr lang="ro-RO" sz="1600" b="1"/>
          </a:p>
        </p:txBody>
      </p:sp>
      <p:sp>
        <p:nvSpPr>
          <p:cNvPr id="4" name="CuadroTexto 3"/>
          <p:cNvSpPr txBox="1"/>
          <p:nvPr/>
        </p:nvSpPr>
        <p:spPr>
          <a:xfrm>
            <a:off x="4753155" y="4399470"/>
            <a:ext cx="4390845" cy="2308324"/>
          </a:xfrm>
          <a:prstGeom prst="rect">
            <a:avLst/>
          </a:prstGeom>
          <a:noFill/>
        </p:spPr>
        <p:txBody>
          <a:bodyPr wrap="square" rtlCol="0">
            <a:spAutoFit/>
          </a:bodyPr>
          <a:lstStyle/>
          <a:p>
            <a:r>
              <a:rPr lang="ro-RO" sz="2400" b="1" dirty="0"/>
              <a:t>Bazele </a:t>
            </a:r>
            <a:r>
              <a:rPr lang="ro-RO" sz="2400" b="1" dirty="0" smtClean="0"/>
              <a:t>rugăciunii.</a:t>
            </a:r>
          </a:p>
          <a:p>
            <a:r>
              <a:rPr lang="ro-RO" sz="2400" b="1" dirty="0" smtClean="0"/>
              <a:t>Cheile rugăciunii:</a:t>
            </a:r>
          </a:p>
          <a:p>
            <a:pPr marL="896938" lvl="1"/>
            <a:r>
              <a:rPr lang="ro-RO" sz="2400" b="1" dirty="0" smtClean="0"/>
              <a:t>Cereți.</a:t>
            </a:r>
          </a:p>
          <a:p>
            <a:pPr marL="896938" lvl="1"/>
            <a:r>
              <a:rPr lang="ro-RO" sz="2400" b="1" dirty="0" smtClean="0"/>
              <a:t>Credeți.</a:t>
            </a:r>
          </a:p>
          <a:p>
            <a:pPr marL="896938" lvl="1"/>
            <a:r>
              <a:rPr lang="ro-RO" sz="2400" b="1" dirty="0" smtClean="0"/>
              <a:t>Însușiți-vă </a:t>
            </a:r>
            <a:r>
              <a:rPr lang="ro-RO" sz="2400" b="1" dirty="0"/>
              <a:t>făgăduințele</a:t>
            </a:r>
            <a:r>
              <a:rPr lang="ro-RO" sz="2400" b="1" dirty="0" smtClean="0"/>
              <a:t>.</a:t>
            </a:r>
          </a:p>
          <a:p>
            <a:r>
              <a:rPr lang="ro-RO" sz="2400" b="1" dirty="0" smtClean="0"/>
              <a:t>Rugați-vă </a:t>
            </a:r>
            <a:r>
              <a:rPr lang="ro-RO" sz="2400" b="1" dirty="0"/>
              <a:t>să primiți Duhul </a:t>
            </a:r>
            <a:r>
              <a:rPr lang="ro-RO" sz="2400" b="1" dirty="0" smtClean="0"/>
              <a:t>Sfânt.</a:t>
            </a:r>
            <a:endParaRPr lang="ro-RO" sz="2400" b="1" dirty="0"/>
          </a:p>
        </p:txBody>
      </p:sp>
      <p:pic>
        <p:nvPicPr>
          <p:cNvPr id="7" name="Imagen 6"/>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flipH="1">
            <a:off x="4456579" y="4483249"/>
            <a:ext cx="239469" cy="304409"/>
          </a:xfrm>
          <a:prstGeom prst="rect">
            <a:avLst/>
          </a:prstGeom>
          <a:effectLst>
            <a:outerShdw blurRad="50800" dist="38100" dir="2700000" algn="tl" rotWithShape="0">
              <a:prstClr val="black">
                <a:alpha val="40000"/>
              </a:prstClr>
            </a:outerShdw>
          </a:effectLst>
        </p:spPr>
      </p:pic>
      <p:pic>
        <p:nvPicPr>
          <p:cNvPr id="8" name="Imagen 7"/>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flipH="1">
            <a:off x="4456579" y="4868555"/>
            <a:ext cx="239469" cy="304409"/>
          </a:xfrm>
          <a:prstGeom prst="rect">
            <a:avLst/>
          </a:prstGeom>
          <a:effectLst>
            <a:outerShdw blurRad="50800" dist="38100" dir="2700000" algn="tl" rotWithShape="0">
              <a:prstClr val="black">
                <a:alpha val="40000"/>
              </a:prstClr>
            </a:outerShdw>
          </a:effectLst>
        </p:spPr>
      </p:pic>
      <p:pic>
        <p:nvPicPr>
          <p:cNvPr id="9" name="Imagen 8"/>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flipH="1">
            <a:off x="4456579" y="6306298"/>
            <a:ext cx="239469" cy="304409"/>
          </a:xfrm>
          <a:prstGeom prst="rect">
            <a:avLst/>
          </a:prstGeom>
          <a:effectLst>
            <a:outerShdw blurRad="50800" dist="38100" dir="2700000" algn="tl" rotWithShape="0">
              <a:prstClr val="black">
                <a:alpha val="40000"/>
              </a:prstClr>
            </a:outerShdw>
          </a:effectLst>
        </p:spPr>
      </p:pic>
      <p:pic>
        <p:nvPicPr>
          <p:cNvPr id="10" name="Imagen 9"/>
          <p:cNvPicPr>
            <a:picLocks noChangeAspect="1"/>
          </p:cNvPicPr>
          <p:nvPr/>
        </p:nvPicPr>
        <p:blipFill>
          <a:blip r:embed="rId5" cstate="screen">
            <a:duotone>
              <a:prstClr val="black"/>
              <a:schemeClr val="accent1">
                <a:tint val="45000"/>
                <a:satMod val="400000"/>
              </a:schemeClr>
            </a:duotone>
            <a:extLst>
              <a:ext uri="{28A0092B-C50C-407E-A947-70E740481C1C}">
                <a14:useLocalDpi xmlns="" xmlns:a14="http://schemas.microsoft.com/office/drawing/2010/main"/>
              </a:ext>
            </a:extLst>
          </a:blip>
          <a:stretch>
            <a:fillRect/>
          </a:stretch>
        </p:blipFill>
        <p:spPr>
          <a:xfrm rot="4319243" flipH="1">
            <a:off x="5055683" y="5063348"/>
            <a:ext cx="393211" cy="638481"/>
          </a:xfrm>
          <a:prstGeom prst="rect">
            <a:avLst/>
          </a:prstGeom>
        </p:spPr>
      </p:pic>
      <p:pic>
        <p:nvPicPr>
          <p:cNvPr id="11" name="Imagen 10"/>
          <p:cNvPicPr>
            <a:picLocks noChangeAspect="1"/>
          </p:cNvPicPr>
          <p:nvPr/>
        </p:nvPicPr>
        <p:blipFill>
          <a:blip r:embed="rId5" cstate="screen">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a:xfrm rot="4319243" flipH="1">
            <a:off x="5055683" y="5412064"/>
            <a:ext cx="393211" cy="638481"/>
          </a:xfrm>
          <a:prstGeom prst="rect">
            <a:avLst/>
          </a:prstGeom>
        </p:spPr>
      </p:pic>
      <p:pic>
        <p:nvPicPr>
          <p:cNvPr id="12" name="Imagen 11"/>
          <p:cNvPicPr>
            <a:picLocks noChangeAspect="1"/>
          </p:cNvPicPr>
          <p:nvPr/>
        </p:nvPicPr>
        <p:blipFill>
          <a:blip r:embed="rId5" cstate="screen">
            <a:duotone>
              <a:prstClr val="black"/>
              <a:schemeClr val="accent6">
                <a:tint val="45000"/>
                <a:satMod val="400000"/>
              </a:schemeClr>
            </a:duotone>
            <a:extLst>
              <a:ext uri="{28A0092B-C50C-407E-A947-70E740481C1C}">
                <a14:useLocalDpi xmlns="" xmlns:a14="http://schemas.microsoft.com/office/drawing/2010/main"/>
              </a:ext>
            </a:extLst>
          </a:blip>
          <a:stretch>
            <a:fillRect/>
          </a:stretch>
        </p:blipFill>
        <p:spPr>
          <a:xfrm rot="4319243" flipH="1">
            <a:off x="5055683" y="5760780"/>
            <a:ext cx="393211" cy="638481"/>
          </a:xfrm>
          <a:prstGeom prst="rect">
            <a:avLst/>
          </a:prstGeom>
        </p:spPr>
      </p:pic>
    </p:spTree>
    <p:extLst>
      <p:ext uri="{BB962C8B-B14F-4D97-AF65-F5344CB8AC3E}">
        <p14:creationId xmlns="" xmlns:p14="http://schemas.microsoft.com/office/powerpoint/2010/main" val="1412507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left)">
                                      <p:cBhvr>
                                        <p:cTn id="47" dur="500"/>
                                        <p:tgtEl>
                                          <p:spTgt spid="4">
                                            <p:txEl>
                                              <p:pRg st="3" end="3"/>
                                            </p:txEl>
                                          </p:spTgt>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wipe(left)">
                                      <p:cBhvr>
                                        <p:cTn id="6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9144000" cy="769441"/>
          </a:xfrm>
          <a:prstGeom prst="rect">
            <a:avLst/>
          </a:prstGeom>
          <a:noFill/>
        </p:spPr>
        <p:txBody>
          <a:bodyPr wrap="square" rtlCol="0">
            <a:spAutoFit/>
          </a:bodyPr>
          <a:lstStyle/>
          <a:p>
            <a:pPr algn="ctr"/>
            <a:r>
              <a:rPr lang="ro-RO" sz="4400" b="1">
                <a:ln w="22225">
                  <a:solidFill>
                    <a:srgbClr val="EF8813"/>
                  </a:solidFill>
                  <a:prstDash val="solid"/>
                </a:ln>
                <a:solidFill>
                  <a:schemeClr val="accent2">
                    <a:lumMod val="40000"/>
                    <a:lumOff val="60000"/>
                  </a:schemeClr>
                </a:solidFill>
                <a:effectLst>
                  <a:outerShdw blurRad="50800" dist="50800" dir="5400000" algn="ctr" rotWithShape="0">
                    <a:schemeClr val="tx1"/>
                  </a:outerShdw>
                </a:effectLst>
              </a:rPr>
              <a:t>BAZELE </a:t>
            </a:r>
            <a:r>
              <a:rPr lang="ro-RO" sz="4400" b="1" smtClean="0">
                <a:ln w="22225">
                  <a:solidFill>
                    <a:srgbClr val="EF8813"/>
                  </a:solidFill>
                  <a:prstDash val="solid"/>
                </a:ln>
                <a:solidFill>
                  <a:schemeClr val="accent2">
                    <a:lumMod val="40000"/>
                    <a:lumOff val="60000"/>
                  </a:schemeClr>
                </a:solidFill>
                <a:effectLst>
                  <a:outerShdw blurRad="50800" dist="50800" dir="5400000" algn="ctr" rotWithShape="0">
                    <a:schemeClr val="tx1"/>
                  </a:outerShdw>
                </a:effectLst>
              </a:rPr>
              <a:t>RUGĂCIUNII</a:t>
            </a:r>
            <a:endParaRPr lang="ro-RO" sz="4400" b="1">
              <a:ln w="22225">
                <a:solidFill>
                  <a:srgbClr val="EF8813"/>
                </a:solidFill>
                <a:prstDash val="solid"/>
              </a:ln>
              <a:solidFill>
                <a:schemeClr val="accent2">
                  <a:lumMod val="40000"/>
                  <a:lumOff val="60000"/>
                </a:schemeClr>
              </a:solidFill>
              <a:effectLst>
                <a:outerShdw blurRad="50800" dist="50800" dir="5400000" algn="ctr" rotWithShape="0">
                  <a:schemeClr val="tx1"/>
                </a:outerShdw>
              </a:effectLst>
            </a:endParaRPr>
          </a:p>
        </p:txBody>
      </p:sp>
      <p:sp>
        <p:nvSpPr>
          <p:cNvPr id="3" name="Rectángulo 2"/>
          <p:cNvSpPr/>
          <p:nvPr/>
        </p:nvSpPr>
        <p:spPr>
          <a:xfrm>
            <a:off x="4934314" y="689960"/>
            <a:ext cx="4209686" cy="1138773"/>
          </a:xfrm>
          <a:prstGeom prst="rect">
            <a:avLst/>
          </a:prstGeom>
        </p:spPr>
        <p:txBody>
          <a:bodyPr wrap="square">
            <a:spAutoFit/>
          </a:bodyPr>
          <a:lstStyle/>
          <a:p>
            <a:r>
              <a:rPr lang="ro-RO" b="1" smtClean="0">
                <a:solidFill>
                  <a:srgbClr val="183C5C"/>
                </a:solidFill>
                <a:latin typeface="Comic Sans MS" panose="030F0702030302020204" pitchFamily="66" charset="0"/>
              </a:rPr>
              <a:t>“Dacă rămâneţi în Mine, şi dacă rămân în voi cuvintele Mele, cereţi orice veţi vrea, şi vi se va da.” </a:t>
            </a:r>
            <a:r>
              <a:rPr lang="ro-RO" sz="1400" b="1" smtClean="0">
                <a:solidFill>
                  <a:srgbClr val="183C5C"/>
                </a:solidFill>
                <a:latin typeface="Comic Sans MS" panose="030F0702030302020204" pitchFamily="66" charset="0"/>
              </a:rPr>
              <a:t>(Ioan 15:7)</a:t>
            </a:r>
            <a:endParaRPr lang="ro-RO" sz="1600" b="1">
              <a:solidFill>
                <a:srgbClr val="183C5C"/>
              </a:solidFill>
              <a:latin typeface="Comic Sans MS" panose="030F0702030302020204" pitchFamily="66" charset="0"/>
            </a:endParaRPr>
          </a:p>
        </p:txBody>
      </p:sp>
      <p:sp>
        <p:nvSpPr>
          <p:cNvPr id="4" name="CuadroTexto 3"/>
          <p:cNvSpPr txBox="1"/>
          <p:nvPr/>
        </p:nvSpPr>
        <p:spPr>
          <a:xfrm>
            <a:off x="69011" y="1995130"/>
            <a:ext cx="4934311" cy="4939814"/>
          </a:xfrm>
          <a:prstGeom prst="rect">
            <a:avLst/>
          </a:prstGeom>
          <a:noFill/>
        </p:spPr>
        <p:txBody>
          <a:bodyPr wrap="square" rtlCol="0">
            <a:spAutoFit/>
          </a:bodyPr>
          <a:lstStyle/>
          <a:p>
            <a:pPr>
              <a:spcBef>
                <a:spcPts val="600"/>
              </a:spcBef>
            </a:pPr>
            <a:r>
              <a:rPr lang="ro-RO" sz="2000" b="1" dirty="0"/>
              <a:t>Viața de rugăciune este plină atunci când rămânem uniți cu Isus; când vorbim cu El ca și cu un prieten; când ne vedem viața din perspectiva Sa. </a:t>
            </a:r>
          </a:p>
          <a:p>
            <a:pPr>
              <a:spcBef>
                <a:spcPts val="600"/>
              </a:spcBef>
            </a:pPr>
            <a:r>
              <a:rPr lang="ro-RO" sz="2000" b="1" dirty="0"/>
              <a:t>Ne rugăm pentru că suntem atât de plini de dragoste pentru Hristos și apreciem atât de mult ceea ce face El pentru noi, încât tânjim după o relație cu El. A fi în prezența Sa este o plăcere. A ne bucura de părtășia Lui este dorința inimii noastre. </a:t>
            </a:r>
          </a:p>
          <a:p>
            <a:pPr>
              <a:spcBef>
                <a:spcPts val="600"/>
              </a:spcBef>
            </a:pPr>
            <a:r>
              <a:rPr lang="ro-RO" sz="2000" b="1" dirty="0"/>
              <a:t>Rugăciunea este ambientul în care Duhul Sfânt vorbește inimii </a:t>
            </a:r>
            <a:r>
              <a:rPr lang="ro-RO" sz="2000" b="1" dirty="0" smtClean="0"/>
              <a:t>noastre </a:t>
            </a:r>
            <a:r>
              <a:rPr lang="ro-RO" sz="2000" b="1" dirty="0"/>
              <a:t>și suntem atrași mai aproape de Isus.</a:t>
            </a:r>
          </a:p>
          <a:p>
            <a:pPr>
              <a:spcBef>
                <a:spcPts val="600"/>
              </a:spcBef>
            </a:pPr>
            <a:r>
              <a:rPr lang="ro-RO" sz="2000" b="1" dirty="0"/>
              <a:t>Rugăciunea nu Îl schimbă pe Dumnezeu; ne schimbă pe noi</a:t>
            </a:r>
            <a:r>
              <a:rPr lang="ro-RO" sz="2000" b="1" dirty="0" smtClean="0"/>
              <a:t>.</a:t>
            </a:r>
            <a:endParaRPr lang="ro-RO" sz="2000" b="1" dirty="0"/>
          </a:p>
        </p:txBody>
      </p:sp>
      <p:pic>
        <p:nvPicPr>
          <p:cNvPr id="5" name="Imagen 4"/>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5046452" y="1995130"/>
            <a:ext cx="3948080" cy="4734363"/>
          </a:xfrm>
          <a:prstGeom prst="round2DiagRect">
            <a:avLst>
              <a:gd name="adj1" fmla="val 16667"/>
              <a:gd name="adj2" fmla="val 0"/>
            </a:avLst>
          </a:prstGeom>
          <a:ln w="76200" cap="sq">
            <a:solidFill>
              <a:schemeClr val="tx1"/>
            </a:solid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Imagen 5"/>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338624" y="692507"/>
            <a:ext cx="1959234" cy="1311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2794958" y="665787"/>
            <a:ext cx="1820174" cy="1365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41574156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1000"/>
                                        <p:tgtEl>
                                          <p:spTgt spid="4">
                                            <p:txEl>
                                              <p:pRg st="3" end="3"/>
                                            </p:txEl>
                                          </p:spTgt>
                                        </p:tgtEl>
                                      </p:cBhvr>
                                    </p:animEffect>
                                    <p:anim calcmode="lin" valueType="num">
                                      <p:cBhvr>
                                        <p:cTn id="5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16456" y="-111556"/>
            <a:ext cx="7483416" cy="923330"/>
          </a:xfrm>
          <a:prstGeom prst="rect">
            <a:avLst/>
          </a:prstGeom>
          <a:noFill/>
        </p:spPr>
        <p:txBody>
          <a:bodyPr wrap="square" rtlCol="0">
            <a:spAutoFit/>
            <a:scene3d>
              <a:camera prst="orthographicFront"/>
              <a:lightRig rig="brightRoom" dir="t"/>
            </a:scene3d>
            <a:sp3d extrusionH="57150" contourW="12700">
              <a:bevelT w="38100" h="38100" prst="angle"/>
              <a:contourClr>
                <a:schemeClr val="accent4"/>
              </a:contourClr>
            </a:sp3d>
          </a:bodyPr>
          <a:lstStyle/>
          <a:p>
            <a:pPr algn="ctr"/>
            <a:r>
              <a:rPr lang="ro-RO" sz="5400" b="1" spc="600" smtClean="0">
                <a:ln w="12700" cmpd="sng">
                  <a:noFill/>
                  <a:prstDash val="solid"/>
                </a:ln>
                <a:gradFill>
                  <a:gsLst>
                    <a:gs pos="0">
                      <a:srgbClr val="1B1909"/>
                    </a:gs>
                    <a:gs pos="4000">
                      <a:srgbClr val="787041"/>
                    </a:gs>
                    <a:gs pos="87000">
                      <a:srgbClr val="B7AE7B"/>
                    </a:gs>
                  </a:gsLst>
                  <a:lin ang="5400000"/>
                </a:gradFill>
              </a:rPr>
              <a:t>CEREȚI</a:t>
            </a:r>
            <a:endParaRPr lang="ro-RO" sz="5400" b="1" spc="600">
              <a:ln w="12700" cmpd="sng">
                <a:noFill/>
                <a:prstDash val="solid"/>
              </a:ln>
              <a:gradFill>
                <a:gsLst>
                  <a:gs pos="0">
                    <a:srgbClr val="1B1909"/>
                  </a:gs>
                  <a:gs pos="4000">
                    <a:srgbClr val="787041"/>
                  </a:gs>
                  <a:gs pos="87000">
                    <a:srgbClr val="B7AE7B"/>
                  </a:gs>
                </a:gsLst>
                <a:lin ang="5400000"/>
              </a:gradFill>
            </a:endParaRPr>
          </a:p>
        </p:txBody>
      </p:sp>
      <p:sp>
        <p:nvSpPr>
          <p:cNvPr id="3" name="Rectángulo 2"/>
          <p:cNvSpPr/>
          <p:nvPr/>
        </p:nvSpPr>
        <p:spPr>
          <a:xfrm>
            <a:off x="728931" y="734930"/>
            <a:ext cx="6211019" cy="1015663"/>
          </a:xfrm>
          <a:prstGeom prst="rect">
            <a:avLst/>
          </a:prstGeom>
        </p:spPr>
        <p:txBody>
          <a:bodyPr wrap="square">
            <a:spAutoFit/>
          </a:bodyPr>
          <a:lstStyle/>
          <a:p>
            <a:pPr algn="ctr"/>
            <a:r>
              <a:rPr lang="ro-RO" sz="2000" b="1" smtClean="0">
                <a:solidFill>
                  <a:srgbClr val="B7AE7B"/>
                </a:solidFill>
                <a:latin typeface="Comic Sans MS" panose="030F0702030302020204" pitchFamily="66" charset="0"/>
              </a:rPr>
              <a:t>“Îndrăzneala, pe care o avem la El, este că, dacă cerem ceva după voia Lui, ne ascultă.” </a:t>
            </a:r>
            <a:endParaRPr lang="ro-RO" sz="2000" b="1">
              <a:solidFill>
                <a:srgbClr val="B7AE7B"/>
              </a:solidFill>
              <a:latin typeface="Comic Sans MS" panose="030F0702030302020204" pitchFamily="66" charset="0"/>
            </a:endParaRPr>
          </a:p>
          <a:p>
            <a:pPr algn="ctr"/>
            <a:r>
              <a:rPr lang="ro-RO" b="1" smtClean="0">
                <a:solidFill>
                  <a:srgbClr val="B7AE7B"/>
                </a:solidFill>
                <a:latin typeface="Comic Sans MS" panose="030F0702030302020204" pitchFamily="66" charset="0"/>
              </a:rPr>
              <a:t>(1 Ioan 5:14)</a:t>
            </a:r>
            <a:endParaRPr lang="ro-RO" b="1">
              <a:solidFill>
                <a:srgbClr val="B7AE7B"/>
              </a:solidFill>
              <a:latin typeface="Comic Sans MS" panose="030F0702030302020204" pitchFamily="66" charset="0"/>
            </a:endParaRPr>
          </a:p>
        </p:txBody>
      </p:sp>
      <p:sp>
        <p:nvSpPr>
          <p:cNvPr id="4" name="CuadroTexto 3"/>
          <p:cNvSpPr txBox="1"/>
          <p:nvPr/>
        </p:nvSpPr>
        <p:spPr>
          <a:xfrm>
            <a:off x="3528203" y="2305977"/>
            <a:ext cx="5477773" cy="4616648"/>
          </a:xfrm>
          <a:prstGeom prst="rect">
            <a:avLst/>
          </a:prstGeom>
          <a:noFill/>
        </p:spPr>
        <p:txBody>
          <a:bodyPr wrap="square" rtlCol="0">
            <a:spAutoFit/>
          </a:bodyPr>
          <a:lstStyle/>
          <a:p>
            <a:pPr>
              <a:spcBef>
                <a:spcPts val="600"/>
              </a:spcBef>
              <a:spcAft>
                <a:spcPts val="600"/>
              </a:spcAft>
            </a:pPr>
            <a:r>
              <a:rPr lang="ro-RO" sz="2400" b="1" dirty="0">
                <a:solidFill>
                  <a:schemeClr val="bg1"/>
                </a:solidFill>
                <a:effectLst>
                  <a:glow rad="127000">
                    <a:srgbClr val="1B1909"/>
                  </a:glow>
                </a:effectLst>
              </a:rPr>
              <a:t>Psalmistul </a:t>
            </a:r>
            <a:r>
              <a:rPr lang="ro-RO" sz="2400" b="1" dirty="0" smtClean="0">
                <a:solidFill>
                  <a:schemeClr val="bg1"/>
                </a:solidFill>
                <a:effectLst>
                  <a:glow rad="127000">
                    <a:srgbClr val="1B1909"/>
                  </a:glow>
                </a:effectLst>
              </a:rPr>
              <a:t>spune: “</a:t>
            </a:r>
            <a:r>
              <a:rPr lang="ro-RO" sz="2400" b="1" dirty="0" smtClean="0">
                <a:solidFill>
                  <a:schemeClr val="bg1"/>
                </a:solidFill>
                <a:effectLst>
                  <a:glow rad="127000">
                    <a:srgbClr val="1B1909"/>
                  </a:glow>
                </a:effectLst>
                <a:latin typeface="Calibri" pitchFamily="34" charset="0"/>
              </a:rPr>
              <a:t>Căci nu-mi ajunge cuvântul pe limbă, şi Tu, Doamne, îl şi cunoşti în totul.</a:t>
            </a:r>
            <a:r>
              <a:rPr lang="ro-RO" sz="2400" b="1" dirty="0" smtClean="0">
                <a:solidFill>
                  <a:schemeClr val="bg1"/>
                </a:solidFill>
                <a:effectLst>
                  <a:glow rad="127000">
                    <a:srgbClr val="1B1909"/>
                  </a:glow>
                </a:effectLst>
              </a:rPr>
              <a:t>” (Psalmii 139:4). Dacă </a:t>
            </a:r>
            <a:r>
              <a:rPr lang="ro-RO" sz="2400" b="1" dirty="0">
                <a:solidFill>
                  <a:schemeClr val="bg1"/>
                </a:solidFill>
                <a:effectLst>
                  <a:glow rad="127000">
                    <a:srgbClr val="1B1909"/>
                  </a:glow>
                </a:effectLst>
              </a:rPr>
              <a:t>Dumnezeu știe dinainte cererile noastre, de ce ne cere să le exprimăm în rugăciune? </a:t>
            </a:r>
          </a:p>
          <a:p>
            <a:pPr>
              <a:spcBef>
                <a:spcPts val="600"/>
              </a:spcBef>
              <a:spcAft>
                <a:spcPts val="600"/>
              </a:spcAft>
            </a:pPr>
            <a:r>
              <a:rPr lang="ro-RO" sz="2400" b="1" dirty="0">
                <a:solidFill>
                  <a:schemeClr val="bg1"/>
                </a:solidFill>
                <a:effectLst>
                  <a:glow rad="127000">
                    <a:srgbClr val="1B1909"/>
                  </a:glow>
                </a:effectLst>
              </a:rPr>
              <a:t>Dumnezeu dorește să îi permitem să acționeze în viața noastră. </a:t>
            </a:r>
          </a:p>
          <a:p>
            <a:pPr>
              <a:spcBef>
                <a:spcPts val="600"/>
              </a:spcBef>
              <a:spcAft>
                <a:spcPts val="600"/>
              </a:spcAft>
            </a:pPr>
            <a:r>
              <a:rPr lang="ro-RO" sz="2400" b="1" dirty="0">
                <a:solidFill>
                  <a:schemeClr val="bg1"/>
                </a:solidFill>
                <a:effectLst>
                  <a:glow rad="127000">
                    <a:srgbClr val="1B1909"/>
                  </a:glow>
                </a:effectLst>
              </a:rPr>
              <a:t>Cerând, exprimăm încrederea noastră în puterea Sa; căutăm ajutorul și sprijinul Său; ne apropiem de </a:t>
            </a:r>
            <a:r>
              <a:rPr lang="ro-RO" sz="2400" b="1" dirty="0" smtClean="0">
                <a:solidFill>
                  <a:schemeClr val="bg1"/>
                </a:solidFill>
                <a:effectLst>
                  <a:glow rad="127000">
                    <a:srgbClr val="1B1909"/>
                  </a:glow>
                </a:effectLst>
              </a:rPr>
              <a:t>El.</a:t>
            </a:r>
            <a:endParaRPr lang="ro-RO" sz="2400" b="1" dirty="0">
              <a:solidFill>
                <a:schemeClr val="bg1"/>
              </a:solidFill>
              <a:effectLst>
                <a:glow rad="127000">
                  <a:srgbClr val="1B1909"/>
                </a:glow>
              </a:effectLst>
            </a:endParaRPr>
          </a:p>
        </p:txBody>
      </p:sp>
      <p:pic>
        <p:nvPicPr>
          <p:cNvPr id="5" name="Imagen 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565368" y="25878"/>
            <a:ext cx="1544128" cy="2208053"/>
          </a:xfrm>
          <a:prstGeom prst="roundRect">
            <a:avLst>
              <a:gd name="adj" fmla="val 8594"/>
            </a:avLst>
          </a:prstGeom>
          <a:solidFill>
            <a:srgbClr val="FFFFFF">
              <a:shade val="85000"/>
            </a:srgbClr>
          </a:solidFill>
          <a:ln>
            <a:noFill/>
          </a:ln>
          <a:effectLst/>
        </p:spPr>
      </p:pic>
    </p:spTree>
    <p:extLst>
      <p:ext uri="{BB962C8B-B14F-4D97-AF65-F5344CB8AC3E}">
        <p14:creationId xmlns="" xmlns:p14="http://schemas.microsoft.com/office/powerpoint/2010/main" val="30935816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12147" y="384720"/>
            <a:ext cx="5180161" cy="923330"/>
          </a:xfrm>
          <a:prstGeom prst="rect">
            <a:avLst/>
          </a:prstGeom>
        </p:spPr>
        <p:txBody>
          <a:bodyPr wrap="square">
            <a:spAutoFit/>
          </a:bodyPr>
          <a:lstStyle/>
          <a:p>
            <a:r>
              <a:rPr lang="ro-RO" b="1" smtClean="0">
                <a:solidFill>
                  <a:srgbClr val="403D10"/>
                </a:solidFill>
                <a:latin typeface="Comic Sans MS" panose="030F0702030302020204" pitchFamily="66" charset="0"/>
              </a:rPr>
              <a:t>“Îndrăzneala, pe care o avem la El, este că, dacă cerem ceva după voia Lui, ne ascultă.” </a:t>
            </a:r>
          </a:p>
          <a:p>
            <a:pPr algn="ctr"/>
            <a:r>
              <a:rPr lang="ro-RO" b="1" smtClean="0">
                <a:solidFill>
                  <a:srgbClr val="403D10"/>
                </a:solidFill>
                <a:latin typeface="Comic Sans MS" panose="030F0702030302020204" pitchFamily="66" charset="0"/>
              </a:rPr>
              <a:t>(1 Ioan 5:14)</a:t>
            </a:r>
            <a:endParaRPr lang="ro-RO" b="1">
              <a:solidFill>
                <a:srgbClr val="403D10"/>
              </a:solidFill>
              <a:latin typeface="Comic Sans MS" panose="030F0702030302020204" pitchFamily="66" charset="0"/>
            </a:endParaRPr>
          </a:p>
        </p:txBody>
      </p:sp>
      <p:sp>
        <p:nvSpPr>
          <p:cNvPr id="4" name="CuadroTexto 3"/>
          <p:cNvSpPr txBox="1"/>
          <p:nvPr/>
        </p:nvSpPr>
        <p:spPr>
          <a:xfrm>
            <a:off x="112147" y="1429109"/>
            <a:ext cx="5520906" cy="2092881"/>
          </a:xfrm>
          <a:prstGeom prst="rect">
            <a:avLst/>
          </a:prstGeom>
          <a:noFill/>
        </p:spPr>
        <p:txBody>
          <a:bodyPr wrap="square" rtlCol="0">
            <a:spAutoFit/>
          </a:bodyPr>
          <a:lstStyle/>
          <a:p>
            <a:pPr>
              <a:spcBef>
                <a:spcPts val="600"/>
              </a:spcBef>
            </a:pPr>
            <a:r>
              <a:rPr lang="ro-RO" sz="2000" b="1" dirty="0"/>
              <a:t>Ce înseamnă </a:t>
            </a:r>
            <a:r>
              <a:rPr lang="ro-RO" sz="2000" b="1" dirty="0" smtClean="0"/>
              <a:t>“dacă </a:t>
            </a:r>
            <a:r>
              <a:rPr lang="ro-RO" sz="2000" b="1" dirty="0"/>
              <a:t>cerem ceva după voia </a:t>
            </a:r>
            <a:r>
              <a:rPr lang="ro-RO" sz="2000" b="1" dirty="0" smtClean="0"/>
              <a:t>Lui”?</a:t>
            </a:r>
          </a:p>
          <a:p>
            <a:pPr>
              <a:spcBef>
                <a:spcPts val="600"/>
              </a:spcBef>
            </a:pPr>
            <a:r>
              <a:rPr lang="ro-RO" sz="2000" b="1" dirty="0" smtClean="0"/>
              <a:t>Există </a:t>
            </a:r>
            <a:r>
              <a:rPr lang="ro-RO" sz="2000" b="1" dirty="0"/>
              <a:t>o rugăciune la care Dumnezeu răspunde </a:t>
            </a:r>
            <a:r>
              <a:rPr lang="ro-RO" sz="2000" b="1" dirty="0" smtClean="0"/>
              <a:t>necondiționat: rugăciunea </a:t>
            </a:r>
            <a:r>
              <a:rPr lang="ro-RO" sz="2000" b="1" dirty="0"/>
              <a:t>sinceră pentru iertarea păcatelor </a:t>
            </a:r>
            <a:r>
              <a:rPr lang="ro-RO" sz="2000" b="1" dirty="0" smtClean="0"/>
              <a:t>noastre.</a:t>
            </a:r>
          </a:p>
          <a:p>
            <a:pPr>
              <a:spcBef>
                <a:spcPts val="600"/>
              </a:spcBef>
            </a:pPr>
            <a:r>
              <a:rPr lang="ro-RO" sz="2000" b="1" dirty="0" smtClean="0"/>
              <a:t>Dar </a:t>
            </a:r>
            <a:r>
              <a:rPr lang="ro-RO" sz="2000" b="1" dirty="0"/>
              <a:t>există condiții pentru ca cererile noastre zilnice să fie </a:t>
            </a:r>
            <a:r>
              <a:rPr lang="ro-RO" sz="2000" b="1" dirty="0" smtClean="0"/>
              <a:t>îndeplinite.</a:t>
            </a:r>
            <a:endParaRPr lang="ro-RO" sz="2000" b="1" dirty="0"/>
          </a:p>
        </p:txBody>
      </p:sp>
      <p:sp>
        <p:nvSpPr>
          <p:cNvPr id="5" name="CuadroTexto 4"/>
          <p:cNvSpPr txBox="1"/>
          <p:nvPr/>
        </p:nvSpPr>
        <p:spPr>
          <a:xfrm>
            <a:off x="94894" y="3543702"/>
            <a:ext cx="5726357" cy="2554545"/>
          </a:xfrm>
          <a:prstGeom prst="rect">
            <a:avLst/>
          </a:prstGeom>
          <a:noFill/>
        </p:spPr>
        <p:txBody>
          <a:bodyPr wrap="square" rIns="0" rtlCol="0">
            <a:spAutoFit/>
            <a:scene3d>
              <a:camera prst="orthographicFront"/>
              <a:lightRig rig="threePt" dir="t"/>
            </a:scene3d>
            <a:sp3d extrusionH="57150">
              <a:bevelT w="38100" h="38100"/>
            </a:sp3d>
          </a:bodyPr>
          <a:lstStyle/>
          <a:p>
            <a:pPr marL="342900" indent="-342900">
              <a:buClr>
                <a:srgbClr val="403D10"/>
              </a:buClr>
              <a:buSzPct val="120000"/>
              <a:buFont typeface="Wingdings" panose="05000000000000000000" pitchFamily="2" charset="2"/>
              <a:buChar char=""/>
            </a:pPr>
            <a:r>
              <a:rPr lang="ro-RO" sz="2000" b="1" dirty="0" smtClean="0">
                <a:latin typeface="Calibri" pitchFamily="34" charset="0"/>
              </a:rPr>
              <a:t>“Dacă aş fi cugetat lucruri nelegiuite în inima mea, nu m-ar fi ascultat Domnul.” (Psalmii 66:18).</a:t>
            </a:r>
          </a:p>
          <a:p>
            <a:pPr marL="342900" indent="-342900">
              <a:buClr>
                <a:srgbClr val="403D10"/>
              </a:buClr>
              <a:buSzPct val="120000"/>
              <a:buFont typeface="Wingdings" panose="05000000000000000000" pitchFamily="2" charset="2"/>
              <a:buChar char=""/>
            </a:pPr>
            <a:r>
              <a:rPr lang="ro-RO" sz="2000" b="1" dirty="0" smtClean="0">
                <a:latin typeface="Calibri" pitchFamily="34" charset="0"/>
              </a:rPr>
              <a:t>“Ci nelegiuirile voastre pun un zid de despărţire între voi şi Dumnezeul vostru; păcatele voastre vă ascund Faţa Lui şi-L împiedică să v-asculte!” (Isaia 59:2).</a:t>
            </a:r>
          </a:p>
          <a:p>
            <a:pPr marL="342900" indent="-342900">
              <a:buClr>
                <a:srgbClr val="403D10"/>
              </a:buClr>
              <a:buSzPct val="120000"/>
              <a:buFont typeface="Wingdings" panose="05000000000000000000" pitchFamily="2" charset="2"/>
              <a:buChar char=""/>
            </a:pPr>
            <a:r>
              <a:rPr lang="ro-RO" sz="2000" b="1" dirty="0" smtClean="0">
                <a:latin typeface="Calibri" pitchFamily="34" charset="0"/>
              </a:rPr>
              <a:t>“Sau cereţi şi nu căpătaţi, pentru că cereţi rău, cu gând să risipiţi în plăcerile voastre.” (Iacov 4:3).</a:t>
            </a:r>
            <a:endParaRPr lang="ro-RO" sz="2000" b="1" dirty="0">
              <a:latin typeface="Calibri" pitchFamily="34" charset="0"/>
            </a:endParaRPr>
          </a:p>
        </p:txBody>
      </p:sp>
      <p:sp>
        <p:nvSpPr>
          <p:cNvPr id="7" name="CuadroTexto 6"/>
          <p:cNvSpPr txBox="1"/>
          <p:nvPr/>
        </p:nvSpPr>
        <p:spPr>
          <a:xfrm>
            <a:off x="5512278" y="-102933"/>
            <a:ext cx="3631721" cy="923330"/>
          </a:xfrm>
          <a:prstGeom prst="rect">
            <a:avLst/>
          </a:prstGeom>
          <a:noFill/>
        </p:spPr>
        <p:txBody>
          <a:bodyPr wrap="square" rtlCol="0">
            <a:spAutoFit/>
            <a:scene3d>
              <a:camera prst="orthographicFront"/>
              <a:lightRig rig="brightRoom" dir="t"/>
            </a:scene3d>
            <a:sp3d extrusionH="57150" contourW="31750">
              <a:bevelT w="38100" h="38100" prst="angle"/>
              <a:contourClr>
                <a:srgbClr val="403D10"/>
              </a:contourClr>
            </a:sp3d>
          </a:bodyPr>
          <a:lstStyle/>
          <a:p>
            <a:pPr algn="ctr"/>
            <a:r>
              <a:rPr lang="ro-RO" sz="5400" b="1" spc="600" smtClean="0">
                <a:ln w="12700" cmpd="sng">
                  <a:noFill/>
                  <a:prstDash val="solid"/>
                </a:ln>
                <a:gradFill>
                  <a:gsLst>
                    <a:gs pos="0">
                      <a:srgbClr val="1B1909"/>
                    </a:gs>
                    <a:gs pos="4000">
                      <a:srgbClr val="787041"/>
                    </a:gs>
                    <a:gs pos="87000">
                      <a:srgbClr val="B7AE7B"/>
                    </a:gs>
                  </a:gsLst>
                  <a:lin ang="5400000"/>
                </a:gradFill>
              </a:rPr>
              <a:t>CEREȚI</a:t>
            </a:r>
            <a:endParaRPr lang="ro-RO" sz="5400" b="1" spc="600">
              <a:ln w="12700" cmpd="sng">
                <a:noFill/>
                <a:prstDash val="solid"/>
              </a:ln>
              <a:gradFill>
                <a:gsLst>
                  <a:gs pos="0">
                    <a:srgbClr val="1B1909"/>
                  </a:gs>
                  <a:gs pos="4000">
                    <a:srgbClr val="787041"/>
                  </a:gs>
                  <a:gs pos="87000">
                    <a:srgbClr val="B7AE7B"/>
                  </a:gs>
                </a:gsLst>
                <a:lin ang="5400000"/>
              </a:gradFill>
            </a:endParaRPr>
          </a:p>
        </p:txBody>
      </p:sp>
      <p:sp>
        <p:nvSpPr>
          <p:cNvPr id="6" name="CuadroTexto 5"/>
          <p:cNvSpPr txBox="1"/>
          <p:nvPr/>
        </p:nvSpPr>
        <p:spPr>
          <a:xfrm>
            <a:off x="90580" y="6098247"/>
            <a:ext cx="5201728" cy="707886"/>
          </a:xfrm>
          <a:prstGeom prst="rect">
            <a:avLst/>
          </a:prstGeom>
          <a:noFill/>
        </p:spPr>
        <p:txBody>
          <a:bodyPr wrap="square" rtlCol="0">
            <a:spAutoFit/>
          </a:bodyPr>
          <a:lstStyle/>
          <a:p>
            <a:pPr>
              <a:spcBef>
                <a:spcPts val="600"/>
              </a:spcBef>
            </a:pPr>
            <a:r>
              <a:rPr lang="ro-RO" sz="2000" b="1" dirty="0"/>
              <a:t>Trebuie să fim dispuși să împlinim voia lui Dumnezeu și să fim </a:t>
            </a:r>
            <a:r>
              <a:rPr lang="ro-RO" sz="2000" b="1" dirty="0" smtClean="0"/>
              <a:t>ascultători.</a:t>
            </a:r>
            <a:endParaRPr lang="ro-RO" sz="2000" b="1" dirty="0"/>
          </a:p>
        </p:txBody>
      </p:sp>
    </p:spTree>
    <p:extLst>
      <p:ext uri="{BB962C8B-B14F-4D97-AF65-F5344CB8AC3E}">
        <p14:creationId xmlns="" xmlns:p14="http://schemas.microsoft.com/office/powerpoint/2010/main" val="2659485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fltVal val="0"/>
                                          </p:val>
                                        </p:tav>
                                        <p:tav tm="100000">
                                          <p:val>
                                            <p:strVal val="#ppt_h"/>
                                          </p:val>
                                        </p:tav>
                                      </p:tavLst>
                                    </p:anim>
                                    <p:anim calcmode="lin" valueType="num">
                                      <p:cBhvr>
                                        <p:cTn id="4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064370" y="2224125"/>
            <a:ext cx="2846717" cy="23836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CuadroTexto 1"/>
          <p:cNvSpPr txBox="1"/>
          <p:nvPr/>
        </p:nvSpPr>
        <p:spPr>
          <a:xfrm>
            <a:off x="3122762" y="-60382"/>
            <a:ext cx="6021238" cy="923330"/>
          </a:xfrm>
          <a:prstGeom prst="rect">
            <a:avLst/>
          </a:prstGeom>
          <a:noFill/>
        </p:spPr>
        <p:txBody>
          <a:bodyPr wrap="square" rtlCol="0">
            <a:spAutoFit/>
          </a:bodyPr>
          <a:lstStyle/>
          <a:p>
            <a:pPr algn="ctr"/>
            <a:r>
              <a:rPr lang="ro-RO" sz="5400" b="1" spc="600" smtClean="0">
                <a:ln w="19050" cmpd="sng">
                  <a:solidFill>
                    <a:srgbClr val="403D10"/>
                  </a:solidFill>
                  <a:prstDash val="solid"/>
                </a:ln>
                <a:solidFill>
                  <a:srgbClr val="70AD47">
                    <a:tint val="1000"/>
                  </a:srgbClr>
                </a:solidFill>
                <a:effectLst>
                  <a:glow rad="152400">
                    <a:schemeClr val="bg1">
                      <a:alpha val="44000"/>
                    </a:schemeClr>
                  </a:glow>
                </a:effectLst>
              </a:rPr>
              <a:t>CREDEȚI</a:t>
            </a:r>
            <a:endParaRPr lang="ro-RO" sz="5400" b="1" spc="600">
              <a:ln w="19050" cmpd="sng">
                <a:solidFill>
                  <a:srgbClr val="403D10"/>
                </a:solidFill>
                <a:prstDash val="solid"/>
              </a:ln>
              <a:solidFill>
                <a:srgbClr val="70AD47">
                  <a:tint val="1000"/>
                </a:srgbClr>
              </a:solidFill>
              <a:effectLst>
                <a:glow rad="152400">
                  <a:schemeClr val="bg1">
                    <a:alpha val="44000"/>
                  </a:schemeClr>
                </a:glow>
              </a:effectLst>
            </a:endParaRPr>
          </a:p>
        </p:txBody>
      </p:sp>
      <p:sp>
        <p:nvSpPr>
          <p:cNvPr id="3" name="Rectángulo 2"/>
          <p:cNvSpPr/>
          <p:nvPr/>
        </p:nvSpPr>
        <p:spPr>
          <a:xfrm>
            <a:off x="3312543" y="667744"/>
            <a:ext cx="5766760" cy="1477328"/>
          </a:xfrm>
          <a:prstGeom prst="rect">
            <a:avLst/>
          </a:prstGeom>
        </p:spPr>
        <p:txBody>
          <a:bodyPr wrap="square">
            <a:spAutoFit/>
          </a:bodyPr>
          <a:lstStyle/>
          <a:p>
            <a:r>
              <a:rPr lang="ro-RO" b="1" dirty="0" smtClean="0">
                <a:solidFill>
                  <a:srgbClr val="EEEBBD"/>
                </a:solidFill>
                <a:effectLst>
                  <a:glow rad="127000">
                    <a:srgbClr val="403D10"/>
                  </a:glow>
                </a:effectLst>
                <a:latin typeface="Comic Sans MS" panose="030F0702030302020204" pitchFamily="66" charset="0"/>
              </a:rPr>
              <a:t>“Dar s-o ceară cu credinţă, fără să se îndoiască deloc: pentru că cine se îndoieşte, seamănă cu valul mării, tulburat şi împins de vânt încoace şi încolo. Un astfel de om să nu se aştepte să primească ceva de la Domnul” </a:t>
            </a:r>
            <a:r>
              <a:rPr lang="ro-RO" sz="1600" b="1" dirty="0" smtClean="0">
                <a:solidFill>
                  <a:srgbClr val="EEEBBD"/>
                </a:solidFill>
                <a:effectLst>
                  <a:glow rad="127000">
                    <a:srgbClr val="403D10"/>
                  </a:glow>
                </a:effectLst>
                <a:latin typeface="Comic Sans MS" panose="030F0702030302020204" pitchFamily="66" charset="0"/>
              </a:rPr>
              <a:t>(Iacov 1:6-7)</a:t>
            </a:r>
            <a:endParaRPr lang="ro-RO" b="1" dirty="0">
              <a:solidFill>
                <a:srgbClr val="EEEBBD"/>
              </a:solidFill>
              <a:effectLst>
                <a:glow rad="127000">
                  <a:srgbClr val="403D10"/>
                </a:glow>
              </a:effectLst>
              <a:latin typeface="Comic Sans MS" panose="030F0702030302020204" pitchFamily="66" charset="0"/>
            </a:endParaRPr>
          </a:p>
        </p:txBody>
      </p:sp>
      <p:sp>
        <p:nvSpPr>
          <p:cNvPr id="4" name="Rectángulo 3"/>
          <p:cNvSpPr/>
          <p:nvPr/>
        </p:nvSpPr>
        <p:spPr>
          <a:xfrm>
            <a:off x="120770" y="2594187"/>
            <a:ext cx="5650302" cy="1200329"/>
          </a:xfrm>
          <a:prstGeom prst="rect">
            <a:avLst/>
          </a:prstGeom>
        </p:spPr>
        <p:txBody>
          <a:bodyPr wrap="square">
            <a:spAutoFit/>
          </a:bodyPr>
          <a:lstStyle/>
          <a:p>
            <a:r>
              <a:rPr lang="ro-RO" b="1"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“Domnul </a:t>
            </a:r>
            <a:r>
              <a:rPr lang="ro-RO" b="1">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nu este înduplecat de o cerere slabă, care arată că nu așteaptă nimic. El dorește ca orice credincios să se apropie de tronul harului cu înflăcărare și siguranță</a:t>
            </a:r>
            <a:r>
              <a:rPr lang="ro-RO" b="1"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a:t>
            </a:r>
            <a:endParaRPr lang="ro-RO" b="1">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endParaRPr>
          </a:p>
        </p:txBody>
      </p:sp>
      <p:sp>
        <p:nvSpPr>
          <p:cNvPr id="5" name="CuadroTexto 4"/>
          <p:cNvSpPr txBox="1"/>
          <p:nvPr/>
        </p:nvSpPr>
        <p:spPr>
          <a:xfrm>
            <a:off x="2393958" y="3905077"/>
            <a:ext cx="3480632" cy="338554"/>
          </a:xfrm>
          <a:prstGeom prst="rect">
            <a:avLst/>
          </a:prstGeom>
          <a:noFill/>
        </p:spPr>
        <p:txBody>
          <a:bodyPr wrap="none" rtlCol="0">
            <a:spAutoFit/>
          </a:bodyPr>
          <a:lstStyle/>
          <a:p>
            <a:pPr algn="r"/>
            <a:r>
              <a:rPr lang="ro-RO" sz="1600" b="1" dirty="0" smtClean="0">
                <a:solidFill>
                  <a:schemeClr val="bg1"/>
                </a:solidFill>
                <a:effectLst>
                  <a:glow rad="127000">
                    <a:schemeClr val="tx1"/>
                  </a:glow>
                </a:effectLst>
              </a:rPr>
              <a:t>E.G.W. (Veți </a:t>
            </a:r>
            <a:r>
              <a:rPr lang="ro-RO" sz="1600" b="1" dirty="0">
                <a:solidFill>
                  <a:schemeClr val="bg1"/>
                </a:solidFill>
                <a:effectLst>
                  <a:glow rad="127000">
                    <a:schemeClr val="tx1"/>
                  </a:glow>
                </a:effectLst>
              </a:rPr>
              <a:t>primi putere</a:t>
            </a:r>
            <a:r>
              <a:rPr lang="ro-RO" sz="1600" b="1" dirty="0" smtClean="0">
                <a:solidFill>
                  <a:schemeClr val="bg1"/>
                </a:solidFill>
                <a:effectLst>
                  <a:glow rad="127000">
                    <a:schemeClr val="tx1"/>
                  </a:glow>
                </a:effectLst>
              </a:rPr>
              <a:t>, 2 octombrie)</a:t>
            </a:r>
            <a:endParaRPr lang="ro-RO" sz="1600" b="1" dirty="0">
              <a:solidFill>
                <a:schemeClr val="bg1"/>
              </a:solidFill>
              <a:effectLst>
                <a:glow rad="127000">
                  <a:schemeClr val="tx1"/>
                </a:glow>
              </a:effectLst>
            </a:endParaRPr>
          </a:p>
        </p:txBody>
      </p:sp>
      <p:sp>
        <p:nvSpPr>
          <p:cNvPr id="6" name="CuadroTexto 5"/>
          <p:cNvSpPr txBox="1"/>
          <p:nvPr/>
        </p:nvSpPr>
        <p:spPr>
          <a:xfrm>
            <a:off x="4438292" y="4726952"/>
            <a:ext cx="4633583" cy="2092881"/>
          </a:xfrm>
          <a:prstGeom prst="rect">
            <a:avLst/>
          </a:prstGeom>
          <a:noFill/>
        </p:spPr>
        <p:txBody>
          <a:bodyPr wrap="square" rtlCol="0">
            <a:spAutoFit/>
          </a:bodyPr>
          <a:lstStyle/>
          <a:p>
            <a:pPr>
              <a:spcBef>
                <a:spcPts val="600"/>
              </a:spcBef>
            </a:pPr>
            <a:r>
              <a:rPr lang="ro-RO" sz="2000" b="1" dirty="0">
                <a:solidFill>
                  <a:schemeClr val="bg1"/>
                </a:solidFill>
                <a:effectLst>
                  <a:glow rad="127000">
                    <a:srgbClr val="1B1909"/>
                  </a:glow>
                </a:effectLst>
              </a:rPr>
              <a:t>A cere cu credință înseamnă a crede că Dumnezeu poate răspunde și o va face. </a:t>
            </a:r>
          </a:p>
          <a:p>
            <a:pPr>
              <a:spcBef>
                <a:spcPts val="600"/>
              </a:spcBef>
            </a:pPr>
            <a:r>
              <a:rPr lang="ro-RO" sz="2000" b="1" dirty="0">
                <a:solidFill>
                  <a:schemeClr val="bg1"/>
                </a:solidFill>
                <a:effectLst>
                  <a:glow rad="127000">
                    <a:srgbClr val="1B1909"/>
                  </a:glow>
                </a:effectLst>
              </a:rPr>
              <a:t>A crede, chiar dacă logica și sentimentele </a:t>
            </a:r>
            <a:r>
              <a:rPr lang="ro-RO" sz="2000" b="1" dirty="0" smtClean="0">
                <a:solidFill>
                  <a:schemeClr val="bg1"/>
                </a:solidFill>
                <a:effectLst>
                  <a:glow rad="127000">
                    <a:srgbClr val="1B1909"/>
                  </a:glow>
                </a:effectLst>
              </a:rPr>
              <a:t>noastre </a:t>
            </a:r>
            <a:r>
              <a:rPr lang="ro-RO" sz="2000" b="1" dirty="0">
                <a:solidFill>
                  <a:schemeClr val="bg1"/>
                </a:solidFill>
                <a:effectLst>
                  <a:glow rad="127000">
                    <a:srgbClr val="1B1909"/>
                  </a:glow>
                </a:effectLst>
              </a:rPr>
              <a:t>spun altceva. </a:t>
            </a:r>
          </a:p>
          <a:p>
            <a:pPr>
              <a:spcBef>
                <a:spcPts val="600"/>
              </a:spcBef>
            </a:pPr>
            <a:r>
              <a:rPr lang="ro-RO" sz="2000" b="1" dirty="0">
                <a:solidFill>
                  <a:schemeClr val="bg1"/>
                </a:solidFill>
                <a:effectLst>
                  <a:glow rad="127000">
                    <a:srgbClr val="1B1909"/>
                  </a:glow>
                </a:effectLst>
              </a:rPr>
              <a:t>Prin credință știm că pentru Dumnezeu nu este nimic imposibil. </a:t>
            </a:r>
          </a:p>
        </p:txBody>
      </p:sp>
      <p:pic>
        <p:nvPicPr>
          <p:cNvPr id="1026" name="Picture 2" descr="http://www.fondosgratis.mx/imagenItem/12156/1024/762696-1024x768-61494wzburzonemorze1.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89781" y="189381"/>
            <a:ext cx="2932981" cy="2370302"/>
          </a:xfrm>
          <a:prstGeom prst="ellipse">
            <a:avLst/>
          </a:prstGeom>
          <a:ln w="63500" cap="rnd">
            <a:solidFill>
              <a:schemeClr val="bg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20891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anim calcmode="lin" valueType="num">
                                      <p:cBhvr>
                                        <p:cTn id="34" dur="500" fill="hold"/>
                                        <p:tgtEl>
                                          <p:spTgt spid="5"/>
                                        </p:tgtEl>
                                        <p:attrNameLst>
                                          <p:attrName>ppt_x</p:attrName>
                                        </p:attrNameLst>
                                      </p:cBhvr>
                                      <p:tavLst>
                                        <p:tav tm="0">
                                          <p:val>
                                            <p:fltVal val="0.5"/>
                                          </p:val>
                                        </p:tav>
                                        <p:tav tm="100000">
                                          <p:val>
                                            <p:strVal val="#ppt_x"/>
                                          </p:val>
                                        </p:tav>
                                      </p:tavLst>
                                    </p:anim>
                                    <p:anim calcmode="lin" valueType="num">
                                      <p:cBhvr>
                                        <p:cTn id="35" dur="500" fill="hold"/>
                                        <p:tgtEl>
                                          <p:spTgt spid="5"/>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1000"/>
                                        <p:tgtEl>
                                          <p:spTgt spid="6">
                                            <p:txEl>
                                              <p:pRg st="0" end="0"/>
                                            </p:txEl>
                                          </p:spTgt>
                                        </p:tgtEl>
                                      </p:cBhvr>
                                    </p:animEffect>
                                    <p:anim calcmode="lin" valueType="num">
                                      <p:cBhvr>
                                        <p:cTn id="4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fade">
                                      <p:cBhvr>
                                        <p:cTn id="54" dur="1000"/>
                                        <p:tgtEl>
                                          <p:spTgt spid="6">
                                            <p:txEl>
                                              <p:pRg st="1" end="1"/>
                                            </p:txEl>
                                          </p:spTgt>
                                        </p:tgtEl>
                                      </p:cBhvr>
                                    </p:animEffect>
                                    <p:anim calcmode="lin" valueType="num">
                                      <p:cBhvr>
                                        <p:cTn id="5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1000"/>
                                        <p:tgtEl>
                                          <p:spTgt spid="6">
                                            <p:txEl>
                                              <p:pRg st="2" end="2"/>
                                            </p:txEl>
                                          </p:spTgt>
                                        </p:tgtEl>
                                      </p:cBhvr>
                                    </p:animEffect>
                                    <p:anim calcmode="lin" valueType="num">
                                      <p:cBhvr>
                                        <p:cTn id="6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flipH="1">
            <a:off x="5891842" y="2274606"/>
            <a:ext cx="3252157" cy="4583393"/>
          </a:xfrm>
          <a:prstGeom prst="rect">
            <a:avLst/>
          </a:prstGeom>
        </p:spPr>
      </p:pic>
      <p:sp>
        <p:nvSpPr>
          <p:cNvPr id="2" name="CuadroTexto 1"/>
          <p:cNvSpPr txBox="1"/>
          <p:nvPr/>
        </p:nvSpPr>
        <p:spPr>
          <a:xfrm>
            <a:off x="2648309" y="143518"/>
            <a:ext cx="6330904" cy="984885"/>
          </a:xfrm>
          <a:prstGeom prst="rect">
            <a:avLst/>
          </a:prstGeom>
        </p:spPr>
        <p:style>
          <a:lnRef idx="1">
            <a:schemeClr val="accent2"/>
          </a:lnRef>
          <a:fillRef idx="2">
            <a:schemeClr val="accent2"/>
          </a:fillRef>
          <a:effectRef idx="1">
            <a:schemeClr val="accent2"/>
          </a:effectRef>
          <a:fontRef idx="minor">
            <a:schemeClr val="dk1"/>
          </a:fontRef>
        </p:style>
        <p:txBody>
          <a:bodyPr wrap="square" tIns="0" bIns="0" rtlCol="0">
            <a:spAutoFit/>
          </a:bodyPr>
          <a:lstStyle/>
          <a:p>
            <a:pPr algn="ctr"/>
            <a:r>
              <a:rPr lang="ro-RO" sz="3200" b="1" spc="600">
                <a:ln w="9525">
                  <a:solidFill>
                    <a:srgbClr val="562A12"/>
                  </a:solidFill>
                  <a:prstDash val="solid"/>
                </a:ln>
                <a:solidFill>
                  <a:srgbClr val="EDC3AB"/>
                </a:solidFill>
                <a:effectLst>
                  <a:outerShdw blurRad="12700" dist="38100" dir="2700000" algn="tl" rotWithShape="0">
                    <a:srgbClr val="562A12"/>
                  </a:outerShdw>
                </a:effectLst>
              </a:rPr>
              <a:t>ÎNSUȘIȚI-VĂ FĂGĂDUINȚELE </a:t>
            </a:r>
          </a:p>
        </p:txBody>
      </p:sp>
      <p:sp>
        <p:nvSpPr>
          <p:cNvPr id="3" name="Rectángulo 2"/>
          <p:cNvSpPr/>
          <p:nvPr/>
        </p:nvSpPr>
        <p:spPr>
          <a:xfrm>
            <a:off x="2829021" y="1111309"/>
            <a:ext cx="5969480" cy="1200329"/>
          </a:xfrm>
          <a:prstGeom prst="rect">
            <a:avLst/>
          </a:prstGeom>
        </p:spPr>
        <p:txBody>
          <a:bodyPr wrap="square">
            <a:spAutoFit/>
          </a:bodyPr>
          <a:lstStyle/>
          <a:p>
            <a:r>
              <a:rPr lang="ro-RO" b="1" dirty="0" smtClean="0">
                <a:solidFill>
                  <a:srgbClr val="562A12"/>
                </a:solidFill>
                <a:latin typeface="Comic Sans MS" panose="030F0702030302020204" pitchFamily="66" charset="0"/>
              </a:rPr>
              <a:t>“În adevăr, făgăduinţele lui Dumnezeu, oricâte ar fi ele, toate în El sunt „da“; de aceea şi „Amin“, pe care-l spunem noi, prin El, este spre slava lui Dumnezeu.” </a:t>
            </a:r>
            <a:r>
              <a:rPr lang="ro-RO" sz="1600" b="1" dirty="0" smtClean="0">
                <a:solidFill>
                  <a:srgbClr val="562A12"/>
                </a:solidFill>
                <a:latin typeface="Comic Sans MS" panose="030F0702030302020204" pitchFamily="66" charset="0"/>
              </a:rPr>
              <a:t>(2 Corinteni 1:20)</a:t>
            </a:r>
            <a:endParaRPr lang="ro-RO" sz="1600" b="1" dirty="0">
              <a:solidFill>
                <a:srgbClr val="562A12"/>
              </a:solidFill>
              <a:latin typeface="Comic Sans MS" panose="030F0702030302020204" pitchFamily="66" charset="0"/>
            </a:endParaRPr>
          </a:p>
        </p:txBody>
      </p:sp>
      <p:sp>
        <p:nvSpPr>
          <p:cNvPr id="4" name="CuadroTexto 3"/>
          <p:cNvSpPr txBox="1"/>
          <p:nvPr/>
        </p:nvSpPr>
        <p:spPr>
          <a:xfrm>
            <a:off x="109097" y="2435081"/>
            <a:ext cx="5709813" cy="2785378"/>
          </a:xfrm>
          <a:prstGeom prst="rect">
            <a:avLst/>
          </a:prstGeom>
          <a:noFill/>
        </p:spPr>
        <p:txBody>
          <a:bodyPr wrap="square" rIns="0" rtlCol="0">
            <a:spAutoFit/>
          </a:bodyPr>
          <a:lstStyle/>
          <a:p>
            <a:pPr>
              <a:spcBef>
                <a:spcPts val="600"/>
              </a:spcBef>
            </a:pPr>
            <a:r>
              <a:rPr lang="ro-RO" sz="2000" b="1" dirty="0" smtClean="0"/>
              <a:t>Când </a:t>
            </a:r>
            <a:r>
              <a:rPr lang="ro-RO" sz="2000" b="1" dirty="0"/>
              <a:t>cerem lui Dumnezeu cu </a:t>
            </a:r>
            <a:r>
              <a:rPr lang="ro-RO" sz="2000" b="1" dirty="0" smtClean="0"/>
              <a:t>credință</a:t>
            </a:r>
            <a:r>
              <a:rPr lang="ro-RO" sz="2000" b="1" dirty="0"/>
              <a:t>, El promite să ne răspundă. Aceasta este o </a:t>
            </a:r>
            <a:r>
              <a:rPr lang="ro-RO" sz="2000" b="1" dirty="0" smtClean="0"/>
              <a:t>promisiune </a:t>
            </a:r>
            <a:r>
              <a:rPr lang="ro-RO" sz="2000" b="1" dirty="0"/>
              <a:t>formală pe care noi trebuie să ne-o </a:t>
            </a:r>
            <a:r>
              <a:rPr lang="ro-RO" sz="2000" b="1" dirty="0" smtClean="0"/>
              <a:t>însușim?</a:t>
            </a:r>
          </a:p>
          <a:p>
            <a:pPr>
              <a:spcBef>
                <a:spcPts val="600"/>
              </a:spcBef>
            </a:pPr>
            <a:r>
              <a:rPr lang="ro-RO" sz="2000" b="1" dirty="0" smtClean="0"/>
              <a:t>Cum </a:t>
            </a:r>
            <a:r>
              <a:rPr lang="ro-RO" sz="2000" b="1" dirty="0"/>
              <a:t>să ne </a:t>
            </a:r>
            <a:r>
              <a:rPr lang="ro-RO" sz="2000" b="1" dirty="0" smtClean="0"/>
              <a:t>însușim </a:t>
            </a:r>
            <a:r>
              <a:rPr lang="ro-RO" sz="2000" b="1" dirty="0"/>
              <a:t>făgăduințele </a:t>
            </a:r>
            <a:r>
              <a:rPr lang="ro-RO" sz="2000" b="1" dirty="0" smtClean="0"/>
              <a:t>divine?</a:t>
            </a:r>
          </a:p>
          <a:p>
            <a:pPr>
              <a:spcBef>
                <a:spcPts val="600"/>
              </a:spcBef>
            </a:pPr>
            <a:r>
              <a:rPr lang="ro-RO" sz="2000" b="1" dirty="0" smtClean="0"/>
              <a:t>Încrezându-ne </a:t>
            </a:r>
            <a:r>
              <a:rPr lang="ro-RO" sz="2000" b="1" dirty="0"/>
              <a:t>și lăudându-L pentru împlinirea lor, chiar și atunci când încă nu am primit un  răspuns. </a:t>
            </a:r>
          </a:p>
          <a:p>
            <a:pPr>
              <a:spcBef>
                <a:spcPts val="600"/>
              </a:spcBef>
            </a:pPr>
            <a:r>
              <a:rPr lang="ro-RO" sz="2000" b="1" dirty="0"/>
              <a:t>Avem un exemplu clar în rugăciunea lui Isus, ÎNAINTE ca Acesta să îl învie pe </a:t>
            </a:r>
            <a:r>
              <a:rPr lang="ro-RO" sz="2000" b="1" dirty="0" smtClean="0"/>
              <a:t>Lazăr (Ioan 11:41-42).</a:t>
            </a:r>
            <a:endParaRPr lang="ro-RO" sz="2000" b="1" dirty="0"/>
          </a:p>
        </p:txBody>
      </p:sp>
      <p:sp>
        <p:nvSpPr>
          <p:cNvPr id="5" name="Rectángulo 4"/>
          <p:cNvSpPr/>
          <p:nvPr/>
        </p:nvSpPr>
        <p:spPr>
          <a:xfrm>
            <a:off x="94896" y="5882565"/>
            <a:ext cx="5736564" cy="707886"/>
          </a:xfrm>
          <a:prstGeom prst="rect">
            <a:avLst/>
          </a:prstGeom>
        </p:spPr>
        <p:txBody>
          <a:bodyPr wrap="square">
            <a:spAutoFit/>
          </a:bodyPr>
          <a:lstStyle/>
          <a:p>
            <a:r>
              <a:rPr lang="ro-RO" sz="2000" b="1" dirty="0" smtClean="0">
                <a:solidFill>
                  <a:srgbClr val="371B0B"/>
                </a:solidFill>
                <a:latin typeface="Comic Sans MS" panose="030F0702030302020204" pitchFamily="66" charset="0"/>
              </a:rPr>
              <a:t>“</a:t>
            </a:r>
            <a:r>
              <a:rPr lang="ro-RO" sz="2000" b="1" dirty="0" err="1" smtClean="0">
                <a:solidFill>
                  <a:srgbClr val="371B0B"/>
                </a:solidFill>
                <a:latin typeface="Comic Sans MS" panose="030F0702030302020204" pitchFamily="66" charset="0"/>
              </a:rPr>
              <a:t>Cheamă-Mă</a:t>
            </a:r>
            <a:r>
              <a:rPr lang="ro-RO" sz="2000" b="1" dirty="0" smtClean="0">
                <a:solidFill>
                  <a:srgbClr val="371B0B"/>
                </a:solidFill>
                <a:latin typeface="Comic Sans MS" panose="030F0702030302020204" pitchFamily="66" charset="0"/>
              </a:rPr>
              <a:t> în ziua necazului,şi Eu te voi izbăvi, iar tu Mă vei proslăvi! </a:t>
            </a:r>
            <a:r>
              <a:rPr lang="ro-RO" sz="1600" b="1" dirty="0" smtClean="0">
                <a:solidFill>
                  <a:srgbClr val="371B0B"/>
                </a:solidFill>
                <a:latin typeface="Comic Sans MS" panose="030F0702030302020204" pitchFamily="66" charset="0"/>
              </a:rPr>
              <a:t>(Psalmii 50:15)</a:t>
            </a:r>
            <a:endParaRPr lang="ro-RO" sz="2000" b="1" dirty="0">
              <a:solidFill>
                <a:srgbClr val="371B0B"/>
              </a:solidFill>
              <a:latin typeface="Comic Sans MS" panose="030F0702030302020204" pitchFamily="66" charset="0"/>
            </a:endParaRPr>
          </a:p>
        </p:txBody>
      </p:sp>
      <p:grpSp>
        <p:nvGrpSpPr>
          <p:cNvPr id="10" name="Grupo 9"/>
          <p:cNvGrpSpPr/>
          <p:nvPr/>
        </p:nvGrpSpPr>
        <p:grpSpPr>
          <a:xfrm>
            <a:off x="155278" y="85545"/>
            <a:ext cx="2371378" cy="2229095"/>
            <a:chOff x="155278" y="85545"/>
            <a:chExt cx="2371378" cy="2229095"/>
          </a:xfrm>
        </p:grpSpPr>
        <p:pic>
          <p:nvPicPr>
            <p:cNvPr id="7" name="Imagen 6"/>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55278" y="85545"/>
              <a:ext cx="2371378" cy="2229095"/>
            </a:xfrm>
            <a:prstGeom prst="rect">
              <a:avLst/>
            </a:prstGeom>
          </p:spPr>
        </p:pic>
        <p:sp>
          <p:nvSpPr>
            <p:cNvPr id="9" name="CuadroTexto 8"/>
            <p:cNvSpPr txBox="1"/>
            <p:nvPr/>
          </p:nvSpPr>
          <p:spPr>
            <a:xfrm>
              <a:off x="155278" y="85545"/>
              <a:ext cx="1435008" cy="276999"/>
            </a:xfrm>
            <a:prstGeom prst="rect">
              <a:avLst/>
            </a:prstGeom>
            <a:noFill/>
          </p:spPr>
          <p:txBody>
            <a:bodyPr wrap="none" rtlCol="0">
              <a:spAutoFit/>
            </a:bodyPr>
            <a:lstStyle/>
            <a:p>
              <a:r>
                <a:rPr lang="ro-RO" sz="1200" b="1" smtClean="0"/>
                <a:t>2 Împărați 19:14-20</a:t>
              </a:r>
              <a:endParaRPr lang="ro-RO" sz="1200" b="1"/>
            </a:p>
          </p:txBody>
        </p:sp>
      </p:grpSp>
    </p:spTree>
    <p:extLst>
      <p:ext uri="{BB962C8B-B14F-4D97-AF65-F5344CB8AC3E}">
        <p14:creationId xmlns="" xmlns:p14="http://schemas.microsoft.com/office/powerpoint/2010/main" val="21635906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1000"/>
                                        <p:tgtEl>
                                          <p:spTgt spid="4">
                                            <p:txEl>
                                              <p:pRg st="3" end="3"/>
                                            </p:txEl>
                                          </p:spTgt>
                                        </p:tgtEl>
                                      </p:cBhvr>
                                    </p:animEffect>
                                    <p:anim calcmode="lin" valueType="num">
                                      <p:cBhvr>
                                        <p:cTn id="4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0"/>
            <a:ext cx="6970144"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ro-RO" sz="3200" b="1">
                <a:ln/>
                <a:solidFill>
                  <a:schemeClr val="accent4"/>
                </a:solidFill>
              </a:rPr>
              <a:t>RUGĂCIUNEA PENTRU DUHUL </a:t>
            </a:r>
            <a:r>
              <a:rPr lang="ro-RO" sz="3200" b="1" smtClean="0">
                <a:ln/>
                <a:solidFill>
                  <a:schemeClr val="accent4"/>
                </a:solidFill>
              </a:rPr>
              <a:t>SFÂNT</a:t>
            </a:r>
            <a:endParaRPr lang="ro-RO" sz="3200" b="1">
              <a:ln/>
              <a:solidFill>
                <a:schemeClr val="accent4"/>
              </a:solidFill>
            </a:endParaRPr>
          </a:p>
        </p:txBody>
      </p:sp>
      <p:sp>
        <p:nvSpPr>
          <p:cNvPr id="3" name="Rectángulo 2"/>
          <p:cNvSpPr/>
          <p:nvPr/>
        </p:nvSpPr>
        <p:spPr>
          <a:xfrm>
            <a:off x="73324" y="619451"/>
            <a:ext cx="6806241" cy="923330"/>
          </a:xfrm>
          <a:prstGeom prst="rect">
            <a:avLst/>
          </a:prstGeom>
        </p:spPr>
        <p:txBody>
          <a:bodyPr wrap="square">
            <a:spAutoFit/>
          </a:bodyPr>
          <a:lstStyle/>
          <a:p>
            <a:r>
              <a:rPr lang="ro-RO" b="1" dirty="0" smtClean="0">
                <a:solidFill>
                  <a:schemeClr val="accent4">
                    <a:lumMod val="40000"/>
                    <a:lumOff val="60000"/>
                  </a:schemeClr>
                </a:solidFill>
                <a:latin typeface="Comic Sans MS" panose="030F0702030302020204" pitchFamily="66" charset="0"/>
              </a:rPr>
              <a:t>“Deci, dacă voi, fiind răi, ştiţi să daţi daruri bune copiilor voştri, cu cât mai mult Tatăl cel din cer va da Duh Sfânt celor care-L cer de la El?” </a:t>
            </a:r>
            <a:r>
              <a:rPr lang="ro-RO" sz="1600" b="1" dirty="0" smtClean="0">
                <a:solidFill>
                  <a:schemeClr val="accent4">
                    <a:lumMod val="40000"/>
                    <a:lumOff val="60000"/>
                  </a:schemeClr>
                </a:solidFill>
                <a:latin typeface="Comic Sans MS" panose="030F0702030302020204" pitchFamily="66" charset="0"/>
              </a:rPr>
              <a:t>(Luca 11:13 versiunea GBV)</a:t>
            </a:r>
            <a:endParaRPr lang="ro-RO" sz="1600" b="1" dirty="0">
              <a:solidFill>
                <a:schemeClr val="accent4">
                  <a:lumMod val="40000"/>
                  <a:lumOff val="60000"/>
                </a:schemeClr>
              </a:solidFill>
              <a:latin typeface="Comic Sans MS" panose="030F0702030302020204" pitchFamily="66" charset="0"/>
            </a:endParaRPr>
          </a:p>
        </p:txBody>
      </p:sp>
      <p:sp>
        <p:nvSpPr>
          <p:cNvPr id="4" name="CuadroTexto 3"/>
          <p:cNvSpPr txBox="1"/>
          <p:nvPr/>
        </p:nvSpPr>
        <p:spPr>
          <a:xfrm>
            <a:off x="4226943" y="1610410"/>
            <a:ext cx="4917057" cy="5247590"/>
          </a:xfrm>
          <a:prstGeom prst="rect">
            <a:avLst/>
          </a:prstGeom>
          <a:noFill/>
        </p:spPr>
        <p:txBody>
          <a:bodyPr wrap="square" rtlCol="0">
            <a:spAutoFit/>
          </a:bodyPr>
          <a:lstStyle/>
          <a:p>
            <a:pPr>
              <a:spcBef>
                <a:spcPts val="600"/>
              </a:spcBef>
            </a:pPr>
            <a:r>
              <a:rPr lang="ro-RO" sz="2000" b="1">
                <a:solidFill>
                  <a:schemeClr val="bg1"/>
                </a:solidFill>
                <a:effectLst>
                  <a:glow rad="127000">
                    <a:srgbClr val="2C202A"/>
                  </a:glow>
                </a:effectLst>
              </a:rPr>
              <a:t>Duhul Sfânt este darul promis de Isus (Fapte </a:t>
            </a:r>
            <a:r>
              <a:rPr lang="ro-RO" sz="2000" b="1" smtClean="0">
                <a:solidFill>
                  <a:schemeClr val="bg1"/>
                </a:solidFill>
                <a:effectLst>
                  <a:glow rad="127000">
                    <a:srgbClr val="2C202A"/>
                  </a:glow>
                </a:effectLst>
              </a:rPr>
              <a:t>1:8; 2:38). El </a:t>
            </a:r>
            <a:r>
              <a:rPr lang="ro-RO" sz="2000" b="1">
                <a:solidFill>
                  <a:schemeClr val="bg1"/>
                </a:solidFill>
                <a:effectLst>
                  <a:glow rad="127000">
                    <a:srgbClr val="2C202A"/>
                  </a:glow>
                </a:effectLst>
              </a:rPr>
              <a:t>dorește să locuiască pe deplin în fiecare dintre </a:t>
            </a:r>
            <a:r>
              <a:rPr lang="ro-RO" sz="2000" b="1" smtClean="0">
                <a:solidFill>
                  <a:schemeClr val="bg1"/>
                </a:solidFill>
                <a:effectLst>
                  <a:glow rad="127000">
                    <a:srgbClr val="2C202A"/>
                  </a:glow>
                </a:effectLst>
              </a:rPr>
              <a:t>noi.</a:t>
            </a:r>
          </a:p>
          <a:p>
            <a:pPr>
              <a:spcBef>
                <a:spcPts val="600"/>
              </a:spcBef>
            </a:pPr>
            <a:r>
              <a:rPr lang="ro-RO" sz="2000" b="1" smtClean="0">
                <a:solidFill>
                  <a:schemeClr val="bg1"/>
                </a:solidFill>
                <a:effectLst>
                  <a:glow rad="127000">
                    <a:srgbClr val="2C202A"/>
                  </a:glow>
                </a:effectLst>
              </a:rPr>
              <a:t>De </a:t>
            </a:r>
            <a:r>
              <a:rPr lang="ro-RO" sz="2000" b="1">
                <a:solidFill>
                  <a:schemeClr val="bg1"/>
                </a:solidFill>
                <a:effectLst>
                  <a:glow rad="127000">
                    <a:srgbClr val="2C202A"/>
                  </a:glow>
                </a:effectLst>
              </a:rPr>
              <a:t>aceea, Dumnezeu dorește ca noi să Îl cerem în rugăciune. Există un singur impediment: noi înșine. </a:t>
            </a:r>
          </a:p>
          <a:p>
            <a:pPr>
              <a:spcBef>
                <a:spcPts val="600"/>
              </a:spcBef>
            </a:pPr>
            <a:r>
              <a:rPr lang="ro-RO" sz="2000" b="1">
                <a:solidFill>
                  <a:schemeClr val="bg1"/>
                </a:solidFill>
                <a:effectLst>
                  <a:glow rad="127000">
                    <a:srgbClr val="2C202A"/>
                  </a:glow>
                </a:effectLst>
              </a:rPr>
              <a:t>Înainte de a fi plini de Duh Sfânt, trebuie să răspundem pozitiv la lucrarea Lui în noi </a:t>
            </a:r>
            <a:r>
              <a:rPr lang="ro-RO" sz="2000" b="1" smtClean="0">
                <a:solidFill>
                  <a:schemeClr val="bg1"/>
                </a:solidFill>
                <a:effectLst>
                  <a:glow rad="127000">
                    <a:srgbClr val="2C202A"/>
                  </a:glow>
                </a:effectLst>
              </a:rPr>
              <a:t>(Filipeni 2:13): să </a:t>
            </a:r>
            <a:r>
              <a:rPr lang="ro-RO" sz="2000" b="1">
                <a:solidFill>
                  <a:schemeClr val="bg1"/>
                </a:solidFill>
                <a:effectLst>
                  <a:glow rad="127000">
                    <a:srgbClr val="2C202A"/>
                  </a:glow>
                </a:effectLst>
              </a:rPr>
              <a:t>ne mărturisim </a:t>
            </a:r>
            <a:r>
              <a:rPr lang="ro-RO" sz="2000" b="1" smtClean="0">
                <a:solidFill>
                  <a:schemeClr val="bg1"/>
                </a:solidFill>
                <a:effectLst>
                  <a:glow rad="127000">
                    <a:srgbClr val="2C202A"/>
                  </a:glow>
                </a:effectLst>
              </a:rPr>
              <a:t>păcatul; să </a:t>
            </a:r>
            <a:r>
              <a:rPr lang="ro-RO" sz="2000" b="1">
                <a:solidFill>
                  <a:schemeClr val="bg1"/>
                </a:solidFill>
                <a:effectLst>
                  <a:glow rad="127000">
                    <a:srgbClr val="2C202A"/>
                  </a:glow>
                </a:effectLst>
              </a:rPr>
              <a:t>ne </a:t>
            </a:r>
            <a:r>
              <a:rPr lang="ro-RO" sz="2000" b="1" smtClean="0">
                <a:solidFill>
                  <a:schemeClr val="bg1"/>
                </a:solidFill>
                <a:effectLst>
                  <a:glow rad="127000">
                    <a:srgbClr val="2C202A"/>
                  </a:glow>
                </a:effectLst>
              </a:rPr>
              <a:t>pocăim; să </a:t>
            </a:r>
            <a:r>
              <a:rPr lang="ro-RO" sz="2000" b="1">
                <a:solidFill>
                  <a:schemeClr val="bg1"/>
                </a:solidFill>
                <a:effectLst>
                  <a:glow rad="127000">
                    <a:srgbClr val="2C202A"/>
                  </a:glow>
                </a:effectLst>
              </a:rPr>
              <a:t>ne curățim inimile de </a:t>
            </a:r>
            <a:r>
              <a:rPr lang="ro-RO" sz="2000" b="1" smtClean="0">
                <a:solidFill>
                  <a:schemeClr val="bg1"/>
                </a:solidFill>
                <a:effectLst>
                  <a:glow rad="127000">
                    <a:srgbClr val="2C202A"/>
                  </a:glow>
                </a:effectLst>
              </a:rPr>
              <a:t>rău; </a:t>
            </a:r>
            <a:r>
              <a:rPr lang="ro-RO" sz="2000" b="1">
                <a:solidFill>
                  <a:schemeClr val="bg1"/>
                </a:solidFill>
                <a:effectLst>
                  <a:glow rad="127000">
                    <a:srgbClr val="2C202A"/>
                  </a:glow>
                </a:effectLst>
              </a:rPr>
              <a:t>și să cerem cu ardoare darul Duhului Sfânt. </a:t>
            </a:r>
          </a:p>
          <a:p>
            <a:pPr>
              <a:spcBef>
                <a:spcPts val="600"/>
              </a:spcBef>
            </a:pPr>
            <a:r>
              <a:rPr lang="ro-RO" sz="2000" b="1">
                <a:solidFill>
                  <a:schemeClr val="bg1"/>
                </a:solidFill>
                <a:effectLst>
                  <a:glow rad="127000">
                    <a:srgbClr val="2C202A"/>
                  </a:glow>
                </a:effectLst>
              </a:rPr>
              <a:t>Duhul Sfânt este oferit pentru a-L înălța pe Isus, a reproduce caracterul lui Hristos în viața noastră și a ne înzestra pentru a-i sluji pe alții spre clădirea corpului lui Isus </a:t>
            </a:r>
            <a:r>
              <a:rPr lang="ro-RO" sz="2000" b="1" smtClean="0">
                <a:solidFill>
                  <a:schemeClr val="bg1"/>
                </a:solidFill>
                <a:effectLst>
                  <a:glow rad="127000">
                    <a:srgbClr val="2C202A"/>
                  </a:glow>
                </a:effectLst>
              </a:rPr>
              <a:t>Hristos, biserica.</a:t>
            </a:r>
            <a:endParaRPr lang="ro-RO" sz="2000" b="1">
              <a:solidFill>
                <a:schemeClr val="bg1"/>
              </a:solidFill>
              <a:effectLst>
                <a:glow rad="127000">
                  <a:srgbClr val="2C202A"/>
                </a:glow>
              </a:effectLst>
            </a:endParaRPr>
          </a:p>
        </p:txBody>
      </p:sp>
      <p:pic>
        <p:nvPicPr>
          <p:cNvPr id="5" name="Imagen 4"/>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970144" y="128251"/>
            <a:ext cx="1984075" cy="14880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923371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1088</Words>
  <Application>Microsoft Office PowerPoint</Application>
  <PresentationFormat>Expunere pe ecran (4:3)</PresentationFormat>
  <Paragraphs>56</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Comic Sans MS</vt:lpstr>
      <vt:lpstr>Wingdings</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Duhul Sfant, Cuvantul si rugaciunea</dc:title>
  <dc:subject>Studiu Biblic, Trim. I, 2017 – Duhul Sfant si spiritualitatea</dc:subject>
  <dc:creator>Sergio Fustero Carreras</dc:creator>
  <cp:keywords>http://www.fustero.net/es/index_ro.php</cp:keywords>
  <cp:lastModifiedBy>isj</cp:lastModifiedBy>
  <cp:revision>71</cp:revision>
  <dcterms:created xsi:type="dcterms:W3CDTF">2017-02-19T07:50:45Z</dcterms:created>
  <dcterms:modified xsi:type="dcterms:W3CDTF">2017-03-14T07:37:38Z</dcterms:modified>
</cp:coreProperties>
</file>