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71" r:id="rId4"/>
    <p:sldId id="257" r:id="rId5"/>
    <p:sldId id="268" r:id="rId6"/>
    <p:sldId id="259" r:id="rId7"/>
    <p:sldId id="260" r:id="rId8"/>
    <p:sldId id="261" r:id="rId9"/>
    <p:sldId id="269" r:id="rId10"/>
    <p:sldId id="270" r:id="rId11"/>
    <p:sldId id="262" r:id="rId12"/>
    <p:sldId id="263"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Wingdings 2" pitchFamily="18" charset="2"/>
      <p:regular r:id="rId20"/>
    </p:embeddedFont>
    <p:embeddedFont>
      <p:font typeface="Calibri Light" pitchFamily="34"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F030C"/>
    <a:srgbClr val="FB4250"/>
    <a:srgbClr val="C7C6E4"/>
    <a:srgbClr val="635EB2"/>
    <a:srgbClr val="1D372E"/>
    <a:srgbClr val="25473B"/>
    <a:srgbClr val="6FB59C"/>
    <a:srgbClr val="FF6699"/>
    <a:srgbClr val="A4CE3A"/>
    <a:srgbClr val="6E8C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0D4C677-0BB1-4042-B96D-2B3658A42863}" type="datetimeFigureOut">
              <a:rPr lang="es-ES" smtClean="0"/>
              <a:pPr/>
              <a:t>20/02/2017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722CCC-B134-4611-9371-18C4CA01A1DD}" type="slidenum">
              <a:rPr lang="es-ES" smtClean="0"/>
              <a:pPr/>
              <a:t>‹#›</a:t>
            </a:fld>
            <a:endParaRPr lang="es-ES"/>
          </a:p>
        </p:txBody>
      </p:sp>
    </p:spTree>
    <p:extLst>
      <p:ext uri="{BB962C8B-B14F-4D97-AF65-F5344CB8AC3E}">
        <p14:creationId xmlns:p14="http://schemas.microsoft.com/office/powerpoint/2010/main" xmlns="" val="36341076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D4C677-0BB1-4042-B96D-2B3658A42863}" type="datetimeFigureOut">
              <a:rPr lang="es-ES" smtClean="0"/>
              <a:pPr/>
              <a:t>20/02/2017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722CCC-B134-4611-9371-18C4CA01A1DD}" type="slidenum">
              <a:rPr lang="es-ES" smtClean="0"/>
              <a:pPr/>
              <a:t>‹#›</a:t>
            </a:fld>
            <a:endParaRPr lang="es-ES"/>
          </a:p>
        </p:txBody>
      </p:sp>
    </p:spTree>
    <p:extLst>
      <p:ext uri="{BB962C8B-B14F-4D97-AF65-F5344CB8AC3E}">
        <p14:creationId xmlns:p14="http://schemas.microsoft.com/office/powerpoint/2010/main" xmlns="" val="563806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D4C677-0BB1-4042-B96D-2B3658A42863}" type="datetimeFigureOut">
              <a:rPr lang="es-ES" smtClean="0"/>
              <a:pPr/>
              <a:t>20/02/2017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722CCC-B134-4611-9371-18C4CA01A1DD}" type="slidenum">
              <a:rPr lang="es-ES" smtClean="0"/>
              <a:pPr/>
              <a:t>‹#›</a:t>
            </a:fld>
            <a:endParaRPr lang="es-ES"/>
          </a:p>
        </p:txBody>
      </p:sp>
    </p:spTree>
    <p:extLst>
      <p:ext uri="{BB962C8B-B14F-4D97-AF65-F5344CB8AC3E}">
        <p14:creationId xmlns:p14="http://schemas.microsoft.com/office/powerpoint/2010/main" xmlns="" val="40927022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20/02/2017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366591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20/02/2017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02753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20/02/2017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825032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20/02/2017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4149869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20/02/2017</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496784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20/02/2017</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875903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20/02/2017</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769973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20/02/2017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98745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D4C677-0BB1-4042-B96D-2B3658A42863}" type="datetimeFigureOut">
              <a:rPr lang="es-ES" smtClean="0"/>
              <a:pPr/>
              <a:t>20/02/2017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722CCC-B134-4611-9371-18C4CA01A1DD}" type="slidenum">
              <a:rPr lang="es-ES" smtClean="0"/>
              <a:pPr/>
              <a:t>‹#›</a:t>
            </a:fld>
            <a:endParaRPr lang="es-ES"/>
          </a:p>
        </p:txBody>
      </p:sp>
    </p:spTree>
    <p:extLst>
      <p:ext uri="{BB962C8B-B14F-4D97-AF65-F5344CB8AC3E}">
        <p14:creationId xmlns:p14="http://schemas.microsoft.com/office/powerpoint/2010/main" xmlns="" val="710081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20/02/2017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403436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20/02/2017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098358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20/02/2017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040251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0D4C677-0BB1-4042-B96D-2B3658A42863}" type="datetimeFigureOut">
              <a:rPr lang="es-ES" smtClean="0"/>
              <a:pPr/>
              <a:t>20/02/2017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722CCC-B134-4611-9371-18C4CA01A1DD}" type="slidenum">
              <a:rPr lang="es-ES" smtClean="0"/>
              <a:pPr/>
              <a:t>‹#›</a:t>
            </a:fld>
            <a:endParaRPr lang="es-ES"/>
          </a:p>
        </p:txBody>
      </p:sp>
    </p:spTree>
    <p:extLst>
      <p:ext uri="{BB962C8B-B14F-4D97-AF65-F5344CB8AC3E}">
        <p14:creationId xmlns:p14="http://schemas.microsoft.com/office/powerpoint/2010/main" xmlns="" val="810406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D4C677-0BB1-4042-B96D-2B3658A42863}" type="datetimeFigureOut">
              <a:rPr lang="es-ES" smtClean="0"/>
              <a:pPr/>
              <a:t>20/02/2017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722CCC-B134-4611-9371-18C4CA01A1DD}" type="slidenum">
              <a:rPr lang="es-ES" smtClean="0"/>
              <a:pPr/>
              <a:t>‹#›</a:t>
            </a:fld>
            <a:endParaRPr lang="es-ES"/>
          </a:p>
        </p:txBody>
      </p:sp>
    </p:spTree>
    <p:extLst>
      <p:ext uri="{BB962C8B-B14F-4D97-AF65-F5344CB8AC3E}">
        <p14:creationId xmlns:p14="http://schemas.microsoft.com/office/powerpoint/2010/main" xmlns="" val="1131754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0D4C677-0BB1-4042-B96D-2B3658A42863}" type="datetimeFigureOut">
              <a:rPr lang="es-ES" smtClean="0"/>
              <a:pPr/>
              <a:t>20/02/2017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722CCC-B134-4611-9371-18C4CA01A1DD}" type="slidenum">
              <a:rPr lang="es-ES" smtClean="0"/>
              <a:pPr/>
              <a:t>‹#›</a:t>
            </a:fld>
            <a:endParaRPr lang="es-ES"/>
          </a:p>
        </p:txBody>
      </p:sp>
    </p:spTree>
    <p:extLst>
      <p:ext uri="{BB962C8B-B14F-4D97-AF65-F5344CB8AC3E}">
        <p14:creationId xmlns:p14="http://schemas.microsoft.com/office/powerpoint/2010/main" xmlns="" val="30267879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0D4C677-0BB1-4042-B96D-2B3658A42863}" type="datetimeFigureOut">
              <a:rPr lang="es-ES" smtClean="0"/>
              <a:pPr/>
              <a:t>20/02/2017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722CCC-B134-4611-9371-18C4CA01A1DD}" type="slidenum">
              <a:rPr lang="es-ES" smtClean="0"/>
              <a:pPr/>
              <a:t>‹#›</a:t>
            </a:fld>
            <a:endParaRPr lang="es-ES"/>
          </a:p>
        </p:txBody>
      </p:sp>
    </p:spTree>
    <p:extLst>
      <p:ext uri="{BB962C8B-B14F-4D97-AF65-F5344CB8AC3E}">
        <p14:creationId xmlns:p14="http://schemas.microsoft.com/office/powerpoint/2010/main" xmlns="" val="2163326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4C677-0BB1-4042-B96D-2B3658A42863}" type="datetimeFigureOut">
              <a:rPr lang="es-ES" smtClean="0"/>
              <a:pPr/>
              <a:t>20/02/2017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722CCC-B134-4611-9371-18C4CA01A1DD}" type="slidenum">
              <a:rPr lang="es-ES" smtClean="0"/>
              <a:pPr/>
              <a:t>‹#›</a:t>
            </a:fld>
            <a:endParaRPr lang="es-ES"/>
          </a:p>
        </p:txBody>
      </p:sp>
    </p:spTree>
    <p:extLst>
      <p:ext uri="{BB962C8B-B14F-4D97-AF65-F5344CB8AC3E}">
        <p14:creationId xmlns:p14="http://schemas.microsoft.com/office/powerpoint/2010/main" xmlns="" val="1628225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0D4C677-0BB1-4042-B96D-2B3658A42863}" type="datetimeFigureOut">
              <a:rPr lang="es-ES" smtClean="0"/>
              <a:pPr/>
              <a:t>20/02/2017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722CCC-B134-4611-9371-18C4CA01A1DD}" type="slidenum">
              <a:rPr lang="es-ES" smtClean="0"/>
              <a:pPr/>
              <a:t>‹#›</a:t>
            </a:fld>
            <a:endParaRPr lang="es-ES"/>
          </a:p>
        </p:txBody>
      </p:sp>
    </p:spTree>
    <p:extLst>
      <p:ext uri="{BB962C8B-B14F-4D97-AF65-F5344CB8AC3E}">
        <p14:creationId xmlns:p14="http://schemas.microsoft.com/office/powerpoint/2010/main" xmlns="" val="34782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0D4C677-0BB1-4042-B96D-2B3658A42863}" type="datetimeFigureOut">
              <a:rPr lang="es-ES" smtClean="0"/>
              <a:pPr/>
              <a:t>20/02/2017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722CCC-B134-4611-9371-18C4CA01A1DD}" type="slidenum">
              <a:rPr lang="es-ES" smtClean="0"/>
              <a:pPr/>
              <a:t>‹#›</a:t>
            </a:fld>
            <a:endParaRPr lang="es-ES"/>
          </a:p>
        </p:txBody>
      </p:sp>
    </p:spTree>
    <p:extLst>
      <p:ext uri="{BB962C8B-B14F-4D97-AF65-F5344CB8AC3E}">
        <p14:creationId xmlns:p14="http://schemas.microsoft.com/office/powerpoint/2010/main" xmlns="" val="34287914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4C677-0BB1-4042-B96D-2B3658A42863}" type="datetimeFigureOut">
              <a:rPr lang="es-ES" smtClean="0"/>
              <a:pPr/>
              <a:t>20/02/2017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22CCC-B134-4611-9371-18C4CA01A1DD}" type="slidenum">
              <a:rPr lang="es-ES" smtClean="0"/>
              <a:pPr/>
              <a:t>‹#›</a:t>
            </a:fld>
            <a:endParaRPr lang="es-ES"/>
          </a:p>
        </p:txBody>
      </p:sp>
    </p:spTree>
    <p:extLst>
      <p:ext uri="{BB962C8B-B14F-4D97-AF65-F5344CB8AC3E}">
        <p14:creationId xmlns:p14="http://schemas.microsoft.com/office/powerpoint/2010/main" xmlns="" val="131729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2FC2D51-63BF-4167-B6B8-0E231FE553BF}" type="datetimeFigureOut">
              <a:rPr lang="es-ES" smtClean="0">
                <a:solidFill>
                  <a:prstClr val="black">
                    <a:tint val="75000"/>
                  </a:prstClr>
                </a:solidFill>
              </a:rPr>
              <a:pPr defTabSz="914400"/>
              <a:t>20/02/2017</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AA4A0C9-8E32-4DF2-B2DF-BB15D63424C5}" type="slidenum">
              <a:rPr lang="es-ES" smtClean="0">
                <a:solidFill>
                  <a:prstClr val="black">
                    <a:tint val="75000"/>
                  </a:prstClr>
                </a:solidFill>
              </a:rPr>
              <a:pPr defTabSz="914400"/>
              <a:t>‹#›</a:t>
            </a:fld>
            <a:endParaRPr lang="es-ES">
              <a:solidFill>
                <a:prstClr val="black">
                  <a:tint val="75000"/>
                </a:prstClr>
              </a:solidFill>
            </a:endParaRPr>
          </a:p>
        </p:txBody>
      </p:sp>
    </p:spTree>
    <p:extLst>
      <p:ext uri="{BB962C8B-B14F-4D97-AF65-F5344CB8AC3E}">
        <p14:creationId xmlns:p14="http://schemas.microsoft.com/office/powerpoint/2010/main" xmlns="" val="2850873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3383670" y="0"/>
            <a:ext cx="5760330" cy="6858000"/>
          </a:xfrm>
          <a:prstGeom prst="rect">
            <a:avLst/>
          </a:prstGeom>
        </p:spPr>
      </p:pic>
      <p:sp>
        <p:nvSpPr>
          <p:cNvPr id="4" name="CuadroTexto 3"/>
          <p:cNvSpPr txBox="1"/>
          <p:nvPr/>
        </p:nvSpPr>
        <p:spPr>
          <a:xfrm>
            <a:off x="0" y="0"/>
            <a:ext cx="5099538" cy="3641446"/>
          </a:xfrm>
          <a:prstGeom prst="rect">
            <a:avLst/>
          </a:prstGeom>
          <a:noFill/>
        </p:spPr>
        <p:txBody>
          <a:bodyPr wrap="square" rtlCol="0">
            <a:spAutoFit/>
          </a:bodyPr>
          <a:lstStyle/>
          <a:p>
            <a:pPr algn="ctr">
              <a:lnSpc>
                <a:spcPts val="7000"/>
              </a:lnSpc>
            </a:pPr>
            <a:r>
              <a:rPr lang="ro-RO" sz="5400">
                <a:ln w="0"/>
                <a:solidFill>
                  <a:schemeClr val="accent1"/>
                </a:solidFill>
                <a:effectLst>
                  <a:outerShdw blurRad="38100" dist="25400" dir="5400000" algn="ctr" rotWithShape="0">
                    <a:srgbClr val="6E747A">
                      <a:alpha val="43000"/>
                    </a:srgbClr>
                  </a:outerShdw>
                  <a:reflection stA="52000" endPos="37000" dir="5400000" sy="-100000" algn="bl" rotWithShape="0"/>
                </a:effectLst>
              </a:rPr>
              <a:t>DUHUL SFÂNT</a:t>
            </a:r>
          </a:p>
          <a:p>
            <a:pPr algn="ctr">
              <a:lnSpc>
                <a:spcPts val="7000"/>
              </a:lnSpc>
            </a:pPr>
            <a:r>
              <a:rPr lang="ro-RO" sz="5400">
                <a:ln w="0"/>
                <a:solidFill>
                  <a:schemeClr val="accent1"/>
                </a:solidFill>
                <a:effectLst>
                  <a:outerShdw blurRad="38100" dist="25400" dir="5400000" algn="ctr" rotWithShape="0">
                    <a:srgbClr val="6E747A">
                      <a:alpha val="43000"/>
                    </a:srgbClr>
                  </a:outerShdw>
                  <a:reflection stA="52000" endPos="37000" dir="5400000" sy="-100000" algn="bl" rotWithShape="0"/>
                </a:effectLst>
              </a:rPr>
              <a:t> ȘI DARURILE DATE CREDINCIOȘILOR</a:t>
            </a:r>
          </a:p>
        </p:txBody>
      </p:sp>
      <p:sp>
        <p:nvSpPr>
          <p:cNvPr id="5" name="CuadroTexto 4"/>
          <p:cNvSpPr txBox="1"/>
          <p:nvPr/>
        </p:nvSpPr>
        <p:spPr>
          <a:xfrm>
            <a:off x="92360" y="6414780"/>
            <a:ext cx="3463636" cy="369332"/>
          </a:xfrm>
          <a:prstGeom prst="rect">
            <a:avLst/>
          </a:prstGeom>
          <a:noFill/>
        </p:spPr>
        <p:txBody>
          <a:bodyPr vert="horz" wrap="square" rtlCol="0">
            <a:spAutoFit/>
          </a:bodyPr>
          <a:lstStyle/>
          <a:p>
            <a:pPr algn="ctr"/>
            <a:r>
              <a:rPr lang="ro-RO" b="1" smtClean="0">
                <a:solidFill>
                  <a:schemeClr val="accent1">
                    <a:lumMod val="75000"/>
                  </a:schemeClr>
                </a:solidFill>
              </a:rPr>
              <a:t>Studiul</a:t>
            </a:r>
            <a:r>
              <a:rPr lang="ro-RO" b="1" smtClean="0">
                <a:solidFill>
                  <a:schemeClr val="accent1">
                    <a:lumMod val="75000"/>
                  </a:schemeClr>
                </a:solidFill>
              </a:rPr>
              <a:t> 8 </a:t>
            </a:r>
            <a:r>
              <a:rPr lang="ro-RO" b="1" smtClean="0">
                <a:solidFill>
                  <a:schemeClr val="accent1">
                    <a:lumMod val="75000"/>
                  </a:schemeClr>
                </a:solidFill>
              </a:rPr>
              <a:t>pentru </a:t>
            </a:r>
            <a:r>
              <a:rPr lang="ro-RO" b="1" smtClean="0">
                <a:solidFill>
                  <a:schemeClr val="accent1">
                    <a:lumMod val="75000"/>
                  </a:schemeClr>
                </a:solidFill>
              </a:rPr>
              <a:t>25 </a:t>
            </a:r>
            <a:r>
              <a:rPr lang="ro-RO" b="1" smtClean="0">
                <a:solidFill>
                  <a:schemeClr val="accent1">
                    <a:lumMod val="75000"/>
                  </a:schemeClr>
                </a:solidFill>
              </a:rPr>
              <a:t>februarie </a:t>
            </a:r>
            <a:r>
              <a:rPr lang="ro-RO" b="1" smtClean="0">
                <a:solidFill>
                  <a:schemeClr val="accent1">
                    <a:lumMod val="75000"/>
                  </a:schemeClr>
                </a:solidFill>
              </a:rPr>
              <a:t>2017</a:t>
            </a:r>
            <a:endParaRPr lang="ro-RO" b="1">
              <a:solidFill>
                <a:schemeClr val="accent1">
                  <a:lumMod val="75000"/>
                </a:schemeClr>
              </a:solidFill>
            </a:endParaRPr>
          </a:p>
        </p:txBody>
      </p:sp>
    </p:spTree>
    <p:extLst>
      <p:ext uri="{BB962C8B-B14F-4D97-AF65-F5344CB8AC3E}">
        <p14:creationId xmlns:p14="http://schemas.microsoft.com/office/powerpoint/2010/main" xmlns="" val="30660644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0"/>
            <a:ext cx="9144000" cy="769441"/>
          </a:xfrm>
          <a:prstGeom prst="rect">
            <a:avLst/>
          </a:prstGeom>
        </p:spPr>
        <p:txBody>
          <a:bodyPr wrap="square">
            <a:spAutoFit/>
          </a:bodyPr>
          <a:lstStyle/>
          <a:p>
            <a:pPr algn="ctr"/>
            <a:r>
              <a:rPr lang="ro-RO" sz="4400" b="1" spc="300">
                <a:ln w="6600">
                  <a:solidFill>
                    <a:schemeClr val="accent2"/>
                  </a:solidFill>
                  <a:prstDash val="solid"/>
                </a:ln>
                <a:solidFill>
                  <a:srgbClr val="FFFFFF"/>
                </a:solidFill>
                <a:effectLst>
                  <a:outerShdw dist="38100" dir="2700000" algn="tl" rotWithShape="0">
                    <a:srgbClr val="7F030C"/>
                  </a:outerShdw>
                </a:effectLst>
              </a:rPr>
              <a:t>DARUL </a:t>
            </a:r>
            <a:r>
              <a:rPr lang="ro-RO" sz="4400" b="1" spc="300" smtClean="0">
                <a:ln w="6600">
                  <a:solidFill>
                    <a:schemeClr val="accent2"/>
                  </a:solidFill>
                  <a:prstDash val="solid"/>
                </a:ln>
                <a:solidFill>
                  <a:srgbClr val="FFFFFF"/>
                </a:solidFill>
                <a:effectLst>
                  <a:outerShdw dist="38100" dir="2700000" algn="tl" rotWithShape="0">
                    <a:srgbClr val="7F030C"/>
                  </a:outerShdw>
                </a:effectLst>
              </a:rPr>
              <a:t>DISCERNĂMÂNTULUI</a:t>
            </a:r>
            <a:endParaRPr lang="ro-RO" sz="4400" b="1" spc="300">
              <a:ln w="6600">
                <a:solidFill>
                  <a:schemeClr val="accent2"/>
                </a:solidFill>
                <a:prstDash val="solid"/>
              </a:ln>
              <a:solidFill>
                <a:srgbClr val="FFFFFF"/>
              </a:solidFill>
              <a:effectLst>
                <a:outerShdw dist="38100" dir="2700000" algn="tl" rotWithShape="0">
                  <a:srgbClr val="7F030C"/>
                </a:outerShdw>
              </a:effectLst>
            </a:endParaRPr>
          </a:p>
        </p:txBody>
      </p:sp>
      <p:sp>
        <p:nvSpPr>
          <p:cNvPr id="3" name="Rectángulo 2"/>
          <p:cNvSpPr/>
          <p:nvPr/>
        </p:nvSpPr>
        <p:spPr>
          <a:xfrm>
            <a:off x="0" y="726311"/>
            <a:ext cx="9144000" cy="646331"/>
          </a:xfrm>
          <a:prstGeom prst="rect">
            <a:avLst/>
          </a:prstGeom>
        </p:spPr>
        <p:txBody>
          <a:bodyPr wrap="square">
            <a:spAutoFit/>
          </a:bodyPr>
          <a:lstStyle/>
          <a:p>
            <a:pPr algn="ctr"/>
            <a:r>
              <a:rPr lang="ro-RO" b="1" smtClean="0">
                <a:solidFill>
                  <a:srgbClr val="7F030C"/>
                </a:solidFill>
                <a:latin typeface="Comic Sans MS" panose="030F0702030302020204" pitchFamily="66" charset="0"/>
              </a:rPr>
              <a:t>„Prea </a:t>
            </a:r>
            <a:r>
              <a:rPr lang="ro-RO" b="1" smtClean="0">
                <a:solidFill>
                  <a:srgbClr val="7F030C"/>
                </a:solidFill>
                <a:latin typeface="Comic Sans MS" panose="030F0702030302020204" pitchFamily="66" charset="0"/>
              </a:rPr>
              <a:t>iubiţilor, să nu daţi crezare oricărui duh; ci să cercetaţi duhurile, dacă sunt de la Dumnezeu; căci în lume au ieşit mulţi prooroci mincinoşi.” </a:t>
            </a:r>
            <a:r>
              <a:rPr lang="ro-RO" sz="1600" b="1" smtClean="0">
                <a:solidFill>
                  <a:srgbClr val="7F030C"/>
                </a:solidFill>
                <a:latin typeface="Comic Sans MS" panose="030F0702030302020204" pitchFamily="66" charset="0"/>
              </a:rPr>
              <a:t>(1 Ioan 4:1)</a:t>
            </a:r>
            <a:endParaRPr lang="ro-RO" sz="1600" b="1">
              <a:solidFill>
                <a:srgbClr val="7F030C"/>
              </a:solidFill>
              <a:latin typeface="Comic Sans MS" panose="030F0702030302020204" pitchFamily="66" charset="0"/>
            </a:endParaRPr>
          </a:p>
        </p:txBody>
      </p:sp>
      <p:sp>
        <p:nvSpPr>
          <p:cNvPr id="4" name="CuadroTexto 3"/>
          <p:cNvSpPr txBox="1"/>
          <p:nvPr/>
        </p:nvSpPr>
        <p:spPr>
          <a:xfrm>
            <a:off x="4218319" y="1548766"/>
            <a:ext cx="4714334" cy="4708981"/>
          </a:xfrm>
          <a:prstGeom prst="rect">
            <a:avLst/>
          </a:prstGeom>
          <a:noFill/>
        </p:spPr>
        <p:txBody>
          <a:bodyPr wrap="square" rtlCol="0">
            <a:spAutoFit/>
          </a:bodyPr>
          <a:lstStyle/>
          <a:p>
            <a:pPr>
              <a:spcBef>
                <a:spcPts val="600"/>
              </a:spcBef>
            </a:pPr>
            <a:r>
              <a:rPr lang="ro-RO" sz="2000" b="1"/>
              <a:t>Nu toate manifestările darurilor spirituale vin de la Duhul Sfânt. Satana poate falsifica aceste daruri pentru a-i înșela pe oameni </a:t>
            </a:r>
            <a:r>
              <a:rPr lang="ro-RO" sz="2000" b="1" smtClean="0"/>
              <a:t>(Apocalipa 13:14).</a:t>
            </a:r>
            <a:endParaRPr lang="ro-RO" sz="2000" smtClean="0"/>
          </a:p>
          <a:p>
            <a:r>
              <a:rPr lang="ro-RO" sz="2000" b="1" smtClean="0">
                <a:latin typeface="Calibri" pitchFamily="34" charset="0"/>
              </a:rPr>
              <a:t>Dumnezeu îi dă bisericii darul discernământului pentru a o păstra în adevăr și unitate și pentru a-i feri pe membrii ei de profeții falși și de semnele și minunile false.  </a:t>
            </a:r>
            <a:endParaRPr lang="ro-RO" sz="2000" b="1">
              <a:latin typeface="Calibri" pitchFamily="34" charset="0"/>
            </a:endParaRPr>
          </a:p>
          <a:p>
            <a:r>
              <a:rPr lang="ro-RO" sz="2000" b="1"/>
              <a:t>Darul discernământului ne oferă calitatea specială de a distinge între darul adevărat și cel fals. </a:t>
            </a:r>
          </a:p>
          <a:p>
            <a:r>
              <a:rPr lang="ro-RO" sz="2000" b="1"/>
              <a:t>Totuși, orice credincios poate aplica Cuvântul lui Dumnezeu pentru a distinge doctrinele adevărate de cele false. </a:t>
            </a:r>
          </a:p>
        </p:txBody>
      </p:sp>
      <p:pic>
        <p:nvPicPr>
          <p:cNvPr id="5" name="Imagen 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87626" y="1415772"/>
            <a:ext cx="3925019" cy="26166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n 5"/>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06521" y="4148805"/>
            <a:ext cx="3487227" cy="261542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w="152400" h="50800" prst="softRound"/>
          </a:sp3d>
        </p:spPr>
      </p:pic>
    </p:spTree>
    <p:extLst>
      <p:ext uri="{BB962C8B-B14F-4D97-AF65-F5344CB8AC3E}">
        <p14:creationId xmlns:p14="http://schemas.microsoft.com/office/powerpoint/2010/main" xmlns="" val="12489166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wipe(left)">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8" dur="1000" fill="hold"/>
                                        <p:tgtEl>
                                          <p:spTgt spid="6"/>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6"/>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wipe(left)">
                                      <p:cBhvr>
                                        <p:cTn id="5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552755" y="1145956"/>
            <a:ext cx="5917720" cy="4493538"/>
          </a:xfrm>
          <a:prstGeom prst="rect">
            <a:avLst/>
          </a:prstGeom>
        </p:spPr>
        <p:txBody>
          <a:bodyPr wrap="square">
            <a:spAutoFit/>
          </a:bodyPr>
          <a:lstStyle/>
          <a:p>
            <a:pPr algn="ctr"/>
            <a:r>
              <a:rPr lang="ro-RO" sz="2600" b="1" dirty="0" smtClean="0">
                <a:effectLst>
                  <a:outerShdw blurRad="38100" dist="38100" dir="2700000" algn="tl">
                    <a:srgbClr val="000000">
                      <a:alpha val="43137"/>
                    </a:srgbClr>
                  </a:outerShdw>
                </a:effectLst>
                <a:latin typeface="Arial" pitchFamily="34" charset="0"/>
                <a:cs typeface="Arial" pitchFamily="34" charset="0"/>
              </a:rPr>
              <a:t>„</a:t>
            </a:r>
            <a:r>
              <a:rPr lang="ro-RO" sz="2600" b="1" dirty="0" smtClean="0">
                <a:effectLst>
                  <a:outerShdw blurRad="38100" dist="38100" dir="2700000" algn="tl">
                    <a:srgbClr val="000000">
                      <a:alpha val="43137"/>
                    </a:srgbClr>
                  </a:outerShdw>
                </a:effectLst>
                <a:latin typeface="Arial" pitchFamily="34" charset="0"/>
                <a:cs typeface="Arial" pitchFamily="34" charset="0"/>
              </a:rPr>
              <a:t>Dumnezeu </a:t>
            </a:r>
            <a:r>
              <a:rPr lang="ro-RO" sz="2600" b="1" dirty="0">
                <a:effectLst>
                  <a:outerShdw blurRad="38100" dist="38100" dir="2700000" algn="tl">
                    <a:srgbClr val="000000">
                      <a:alpha val="43137"/>
                    </a:srgbClr>
                  </a:outerShdw>
                </a:effectLst>
                <a:latin typeface="Arial" pitchFamily="34" charset="0"/>
                <a:cs typeface="Arial" pitchFamily="34" charset="0"/>
              </a:rPr>
              <a:t>a dat bărbaților și femeilor daruri </a:t>
            </a:r>
            <a:r>
              <a:rPr lang="ro-RO" sz="2600" b="1" dirty="0" smtClean="0">
                <a:effectLst>
                  <a:outerShdw blurRad="38100" dist="38100" dir="2700000" algn="tl">
                    <a:srgbClr val="000000">
                      <a:alpha val="43137"/>
                    </a:srgbClr>
                  </a:outerShdw>
                </a:effectLst>
                <a:latin typeface="Arial" pitchFamily="34" charset="0"/>
                <a:cs typeface="Arial" pitchFamily="34" charset="0"/>
              </a:rPr>
              <a:t>prețioase. La </a:t>
            </a:r>
            <a:r>
              <a:rPr lang="ro-RO" sz="2600" b="1" dirty="0">
                <a:effectLst>
                  <a:outerShdw blurRad="38100" dist="38100" dir="2700000" algn="tl">
                    <a:srgbClr val="000000">
                      <a:alpha val="43137"/>
                    </a:srgbClr>
                  </a:outerShdw>
                </a:effectLst>
                <a:latin typeface="Arial" pitchFamily="34" charset="0"/>
                <a:cs typeface="Arial" pitchFamily="34" charset="0"/>
              </a:rPr>
              <a:t>diferite persoane a dat daruri </a:t>
            </a:r>
            <a:r>
              <a:rPr lang="ro-RO" sz="2600" b="1" dirty="0" smtClean="0">
                <a:effectLst>
                  <a:outerShdw blurRad="38100" dist="38100" dir="2700000" algn="tl">
                    <a:srgbClr val="000000">
                      <a:alpha val="43137"/>
                    </a:srgbClr>
                  </a:outerShdw>
                </a:effectLst>
                <a:latin typeface="Arial" pitchFamily="34" charset="0"/>
                <a:cs typeface="Arial" pitchFamily="34" charset="0"/>
              </a:rPr>
              <a:t>diferite. Nu </a:t>
            </a:r>
            <a:r>
              <a:rPr lang="ro-RO" sz="2600" b="1" dirty="0">
                <a:effectLst>
                  <a:outerShdw blurRad="38100" dist="38100" dir="2700000" algn="tl">
                    <a:srgbClr val="000000">
                      <a:alpha val="43137"/>
                    </a:srgbClr>
                  </a:outerShdw>
                </a:effectLst>
                <a:latin typeface="Arial" pitchFamily="34" charset="0"/>
                <a:cs typeface="Arial" pitchFamily="34" charset="0"/>
              </a:rPr>
              <a:t>au aceeași tărie de caracter sau aceeași profunzime a </a:t>
            </a:r>
            <a:r>
              <a:rPr lang="ro-RO" sz="2600" b="1" dirty="0" smtClean="0">
                <a:effectLst>
                  <a:outerShdw blurRad="38100" dist="38100" dir="2700000" algn="tl">
                    <a:srgbClr val="000000">
                      <a:alpha val="43137"/>
                    </a:srgbClr>
                  </a:outerShdw>
                </a:effectLst>
                <a:latin typeface="Arial" pitchFamily="34" charset="0"/>
                <a:cs typeface="Arial" pitchFamily="34" charset="0"/>
              </a:rPr>
              <a:t>cunoștințelor, dar </a:t>
            </a:r>
            <a:r>
              <a:rPr lang="ro-RO" sz="2600" b="1" dirty="0">
                <a:effectLst>
                  <a:outerShdw blurRad="38100" dist="38100" dir="2700000" algn="tl">
                    <a:srgbClr val="000000">
                      <a:alpha val="43137"/>
                    </a:srgbClr>
                  </a:outerShdw>
                </a:effectLst>
                <a:latin typeface="Arial" pitchFamily="34" charset="0"/>
                <a:cs typeface="Arial" pitchFamily="34" charset="0"/>
              </a:rPr>
              <a:t>fiecare trebuie să își folosească darurile în serviciul Învățătorului, nu contează cât de mic poate părea acel </a:t>
            </a:r>
            <a:r>
              <a:rPr lang="ro-RO" sz="2600" b="1" dirty="0" smtClean="0">
                <a:effectLst>
                  <a:outerShdw blurRad="38100" dist="38100" dir="2700000" algn="tl">
                    <a:srgbClr val="000000">
                      <a:alpha val="43137"/>
                    </a:srgbClr>
                  </a:outerShdw>
                </a:effectLst>
                <a:latin typeface="Arial" pitchFamily="34" charset="0"/>
                <a:cs typeface="Arial" pitchFamily="34" charset="0"/>
              </a:rPr>
              <a:t>dar. Administratorul </a:t>
            </a:r>
            <a:r>
              <a:rPr lang="ro-RO" sz="2600" b="1" dirty="0">
                <a:effectLst>
                  <a:outerShdw blurRad="38100" dist="38100" dir="2700000" algn="tl">
                    <a:srgbClr val="000000">
                      <a:alpha val="43137"/>
                    </a:srgbClr>
                  </a:outerShdw>
                </a:effectLst>
                <a:latin typeface="Arial" pitchFamily="34" charset="0"/>
                <a:cs typeface="Arial" pitchFamily="34" charset="0"/>
              </a:rPr>
              <a:t>credincios negociază înțelept darurile care i-au fost încredințate</a:t>
            </a:r>
            <a:r>
              <a:rPr lang="ro-RO" sz="2600" b="1" dirty="0" smtClean="0">
                <a:effectLst>
                  <a:outerShdw blurRad="38100" dist="38100" dir="2700000" algn="tl">
                    <a:srgbClr val="000000">
                      <a:alpha val="43137"/>
                    </a:srgbClr>
                  </a:outerShdw>
                </a:effectLst>
                <a:latin typeface="Arial" pitchFamily="34" charset="0"/>
                <a:cs typeface="Arial" pitchFamily="34" charset="0"/>
              </a:rPr>
              <a:t>.”</a:t>
            </a:r>
            <a:endParaRPr lang="ro-RO" sz="26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uadroTexto 2"/>
          <p:cNvSpPr txBox="1"/>
          <p:nvPr/>
        </p:nvSpPr>
        <p:spPr>
          <a:xfrm>
            <a:off x="1552755" y="172528"/>
            <a:ext cx="5917720" cy="338554"/>
          </a:xfrm>
          <a:prstGeom prst="rect">
            <a:avLst/>
          </a:prstGeom>
          <a:noFill/>
        </p:spPr>
        <p:txBody>
          <a:bodyPr wrap="square" rtlCol="0">
            <a:spAutoFit/>
          </a:bodyPr>
          <a:lstStyle/>
          <a:p>
            <a:pPr algn="ctr"/>
            <a:r>
              <a:rPr lang="ro-RO" sz="1600" b="1" dirty="0" smtClean="0"/>
              <a:t>E.G.W. (Înalță-ți </a:t>
            </a:r>
            <a:r>
              <a:rPr lang="ro-RO" sz="1600" b="1" dirty="0"/>
              <a:t>privirea</a:t>
            </a:r>
            <a:r>
              <a:rPr lang="ro-RO" sz="1600" b="1" dirty="0" smtClean="0"/>
              <a:t>, 31 decembrie)</a:t>
            </a:r>
            <a:endParaRPr lang="ro-RO" sz="1600" b="1" dirty="0"/>
          </a:p>
        </p:txBody>
      </p:sp>
    </p:spTree>
    <p:extLst>
      <p:ext uri="{BB962C8B-B14F-4D97-AF65-F5344CB8AC3E}">
        <p14:creationId xmlns:p14="http://schemas.microsoft.com/office/powerpoint/2010/main" xmlns="" val="3047227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6858000"/>
          </a:xfrm>
          <a:prstGeom prst="rect">
            <a:avLst/>
          </a:prstGeom>
          <a:noFill/>
          <a:ln w="57150">
            <a:solidFill>
              <a:srgbClr val="F48C42"/>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ro-RO">
              <a:solidFill>
                <a:prstClr val="white"/>
              </a:solidFill>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xmlns="" val="0"/>
              </a:ext>
            </a:extLst>
          </a:blip>
          <a:srcRect r="7322"/>
          <a:stretch/>
        </p:blipFill>
        <p:spPr>
          <a:xfrm>
            <a:off x="3568141" y="0"/>
            <a:ext cx="5468355" cy="6858000"/>
          </a:xfrm>
          <a:prstGeom prst="rect">
            <a:avLst/>
          </a:prstGeom>
          <a:ln>
            <a:noFill/>
          </a:ln>
          <a:effectLst>
            <a:softEdge rad="63500"/>
          </a:effectLst>
        </p:spPr>
      </p:pic>
      <p:sp>
        <p:nvSpPr>
          <p:cNvPr id="2" name="1 Rectángulo"/>
          <p:cNvSpPr/>
          <p:nvPr/>
        </p:nvSpPr>
        <p:spPr>
          <a:xfrm>
            <a:off x="179512" y="451113"/>
            <a:ext cx="3744416" cy="4924425"/>
          </a:xfrm>
          <a:prstGeom prst="rect">
            <a:avLst/>
          </a:prstGeom>
        </p:spPr>
        <p:txBody>
          <a:bodyPr wrap="square">
            <a:spAutoFit/>
            <a:scene3d>
              <a:camera prst="orthographicFront"/>
              <a:lightRig rig="threePt" dir="t"/>
            </a:scene3d>
            <a:sp3d extrusionH="57150">
              <a:bevelT w="38100" h="38100"/>
            </a:sp3d>
          </a:bodyPr>
          <a:lstStyle/>
          <a:p>
            <a:pPr algn="ctr" defTabSz="914400">
              <a:spcBef>
                <a:spcPts val="600"/>
              </a:spcBef>
              <a:spcAft>
                <a:spcPts val="600"/>
              </a:spcAft>
            </a:pPr>
            <a:r>
              <a:rPr lang="ro-RO" sz="2800" b="1" dirty="0" smtClean="0">
                <a:solidFill>
                  <a:srgbClr val="B74708"/>
                </a:solidFill>
                <a:latin typeface="Comic Sans MS" panose="030F0702030302020204" pitchFamily="66" charset="0"/>
              </a:rPr>
              <a:t>„</a:t>
            </a:r>
            <a:r>
              <a:rPr lang="ro-RO" sz="2800" b="1" dirty="0" smtClean="0">
                <a:solidFill>
                  <a:srgbClr val="B74708"/>
                </a:solidFill>
                <a:latin typeface="Comic Sans MS" panose="030F0702030302020204" pitchFamily="66" charset="0"/>
              </a:rPr>
              <a:t>Sunt felurite daruri, dar este </a:t>
            </a:r>
            <a:r>
              <a:rPr lang="ro-RO" sz="2800" b="1" dirty="0" err="1" smtClean="0">
                <a:solidFill>
                  <a:srgbClr val="B74708"/>
                </a:solidFill>
                <a:latin typeface="Comic Sans MS" panose="030F0702030302020204" pitchFamily="66" charset="0"/>
              </a:rPr>
              <a:t>acelaş</a:t>
            </a:r>
            <a:r>
              <a:rPr lang="ro-RO" sz="2800" b="1" dirty="0" smtClean="0">
                <a:solidFill>
                  <a:srgbClr val="B74708"/>
                </a:solidFill>
                <a:latin typeface="Comic Sans MS" panose="030F0702030302020204" pitchFamily="66" charset="0"/>
              </a:rPr>
              <a:t> Duh; sunt felurite slujbe, dar este </a:t>
            </a:r>
            <a:r>
              <a:rPr lang="ro-RO" sz="2800" b="1" dirty="0" err="1" smtClean="0">
                <a:solidFill>
                  <a:srgbClr val="B74708"/>
                </a:solidFill>
                <a:latin typeface="Comic Sans MS" panose="030F0702030302020204" pitchFamily="66" charset="0"/>
              </a:rPr>
              <a:t>acelaş</a:t>
            </a:r>
            <a:r>
              <a:rPr lang="ro-RO" sz="2800" b="1" dirty="0" smtClean="0">
                <a:solidFill>
                  <a:srgbClr val="B74708"/>
                </a:solidFill>
                <a:latin typeface="Comic Sans MS" panose="030F0702030302020204" pitchFamily="66" charset="0"/>
              </a:rPr>
              <a:t> Domn; sunt felurite lucrări,dar este </a:t>
            </a:r>
            <a:r>
              <a:rPr lang="ro-RO" sz="2800" b="1" dirty="0" err="1" smtClean="0">
                <a:solidFill>
                  <a:srgbClr val="B74708"/>
                </a:solidFill>
                <a:latin typeface="Comic Sans MS" panose="030F0702030302020204" pitchFamily="66" charset="0"/>
              </a:rPr>
              <a:t>acelaş</a:t>
            </a:r>
            <a:r>
              <a:rPr lang="ro-RO" sz="2800" b="1" dirty="0" smtClean="0">
                <a:solidFill>
                  <a:srgbClr val="B74708"/>
                </a:solidFill>
                <a:latin typeface="Comic Sans MS" panose="030F0702030302020204" pitchFamily="66" charset="0"/>
              </a:rPr>
              <a:t> Dumnezeu, care lucrează totul în toţi.</a:t>
            </a:r>
            <a:r>
              <a:rPr lang="ro-RO" sz="2800" b="1" dirty="0" smtClean="0">
                <a:solidFill>
                  <a:srgbClr val="B74708"/>
                </a:solidFill>
                <a:latin typeface="Comic Sans MS" panose="030F0702030302020204" pitchFamily="66" charset="0"/>
              </a:rPr>
              <a:t>”</a:t>
            </a:r>
            <a:endParaRPr lang="ro-RO" sz="2800" b="1" dirty="0" smtClean="0">
              <a:solidFill>
                <a:srgbClr val="B74708"/>
              </a:solidFill>
              <a:latin typeface="Comic Sans MS" panose="030F0702030302020204" pitchFamily="66" charset="0"/>
            </a:endParaRPr>
          </a:p>
          <a:p>
            <a:pPr algn="ctr" defTabSz="914400">
              <a:spcBef>
                <a:spcPts val="600"/>
              </a:spcBef>
              <a:spcAft>
                <a:spcPts val="600"/>
              </a:spcAft>
            </a:pPr>
            <a:r>
              <a:rPr lang="ro-RO" sz="2400" b="1" dirty="0" smtClean="0">
                <a:solidFill>
                  <a:srgbClr val="B74708"/>
                </a:solidFill>
                <a:latin typeface="Comic Sans MS" panose="030F0702030302020204" pitchFamily="66" charset="0"/>
              </a:rPr>
              <a:t>(1 Corinteni 12:4-6)</a:t>
            </a:r>
            <a:endParaRPr lang="ro-RO" sz="2800" b="1" dirty="0">
              <a:solidFill>
                <a:srgbClr val="B74708"/>
              </a:solidFill>
              <a:latin typeface="Comic Sans MS" panose="030F0702030302020204" pitchFamily="66" charset="0"/>
            </a:endParaRPr>
          </a:p>
        </p:txBody>
      </p:sp>
    </p:spTree>
    <p:extLst>
      <p:ext uri="{BB962C8B-B14F-4D97-AF65-F5344CB8AC3E}">
        <p14:creationId xmlns:p14="http://schemas.microsoft.com/office/powerpoint/2010/main" xmlns="" val="2081199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3873264"/>
            <a:ext cx="3639127" cy="2939266"/>
          </a:xfrm>
          <a:prstGeom prst="rect">
            <a:avLst/>
          </a:prstGeom>
          <a:noFill/>
        </p:spPr>
        <p:txBody>
          <a:bodyPr wrap="square" rtlCol="0">
            <a:spAutoFit/>
          </a:bodyPr>
          <a:lstStyle/>
          <a:p>
            <a:pPr marL="361950" indent="-361950">
              <a:spcBef>
                <a:spcPts val="1200"/>
              </a:spcBef>
              <a:buFont typeface="Wingdings" panose="05000000000000000000" pitchFamily="2" charset="2"/>
              <a:buChar char="v"/>
            </a:pPr>
            <a:r>
              <a:rPr lang="ro-RO" sz="2000" b="1" dirty="0">
                <a:solidFill>
                  <a:schemeClr val="accent4">
                    <a:lumMod val="60000"/>
                    <a:lumOff val="40000"/>
                  </a:schemeClr>
                </a:solidFill>
                <a:effectLst>
                  <a:glow rad="127000">
                    <a:srgbClr val="5E1637"/>
                  </a:glow>
                </a:effectLst>
              </a:rPr>
              <a:t>Darurile și </a:t>
            </a:r>
            <a:r>
              <a:rPr lang="ro-RO" sz="2000" b="1" dirty="0" smtClean="0">
                <a:solidFill>
                  <a:schemeClr val="accent4">
                    <a:lumMod val="60000"/>
                    <a:lumOff val="40000"/>
                  </a:schemeClr>
                </a:solidFill>
                <a:effectLst>
                  <a:glow rad="127000">
                    <a:srgbClr val="5E1637"/>
                  </a:glow>
                </a:effectLst>
              </a:rPr>
              <a:t>dragostea.</a:t>
            </a:r>
          </a:p>
          <a:p>
            <a:pPr marL="361950" indent="-361950">
              <a:spcBef>
                <a:spcPts val="1200"/>
              </a:spcBef>
              <a:buFont typeface="Wingdings" panose="05000000000000000000" pitchFamily="2" charset="2"/>
              <a:buChar char="v"/>
            </a:pPr>
            <a:r>
              <a:rPr lang="ro-RO" sz="2000" b="1" dirty="0" smtClean="0">
                <a:solidFill>
                  <a:schemeClr val="accent4">
                    <a:lumMod val="60000"/>
                    <a:lumOff val="40000"/>
                  </a:schemeClr>
                </a:solidFill>
                <a:effectLst>
                  <a:glow rad="127000">
                    <a:srgbClr val="5E1637"/>
                  </a:glow>
                </a:effectLst>
              </a:rPr>
              <a:t>Dătătorul darurilor.</a:t>
            </a:r>
          </a:p>
          <a:p>
            <a:pPr marL="361950" indent="-361950">
              <a:spcBef>
                <a:spcPts val="1200"/>
              </a:spcBef>
              <a:buFont typeface="Wingdings" panose="05000000000000000000" pitchFamily="2" charset="2"/>
              <a:buChar char="v"/>
            </a:pPr>
            <a:r>
              <a:rPr lang="ro-RO" sz="2000" b="1" dirty="0" smtClean="0">
                <a:solidFill>
                  <a:schemeClr val="accent4">
                    <a:lumMod val="60000"/>
                    <a:lumOff val="40000"/>
                  </a:schemeClr>
                </a:solidFill>
                <a:effectLst>
                  <a:glow rad="127000">
                    <a:srgbClr val="5E1637"/>
                  </a:glow>
                </a:effectLst>
              </a:rPr>
              <a:t>Scopul darurilor.</a:t>
            </a:r>
          </a:p>
          <a:p>
            <a:pPr marL="361950" indent="-361950">
              <a:spcBef>
                <a:spcPts val="1200"/>
              </a:spcBef>
              <a:buFont typeface="Wingdings" panose="05000000000000000000" pitchFamily="2" charset="2"/>
              <a:buChar char="v"/>
            </a:pPr>
            <a:r>
              <a:rPr lang="ro-RO" sz="2000" b="1" dirty="0" smtClean="0">
                <a:solidFill>
                  <a:schemeClr val="accent4">
                    <a:lumMod val="60000"/>
                    <a:lumOff val="40000"/>
                  </a:schemeClr>
                </a:solidFill>
                <a:effectLst>
                  <a:glow rad="127000">
                    <a:srgbClr val="5E1637"/>
                  </a:glow>
                </a:effectLst>
              </a:rPr>
              <a:t>Darurile astăzi.</a:t>
            </a:r>
          </a:p>
          <a:p>
            <a:pPr marL="819150" lvl="1" indent="-361950">
              <a:spcBef>
                <a:spcPts val="600"/>
              </a:spcBef>
              <a:buFont typeface="Wingdings 2" panose="05020102010507070707" pitchFamily="18" charset="2"/>
              <a:buChar char=""/>
            </a:pPr>
            <a:r>
              <a:rPr lang="ro-RO" sz="2000" b="1" dirty="0" smtClean="0">
                <a:solidFill>
                  <a:schemeClr val="bg1"/>
                </a:solidFill>
                <a:effectLst>
                  <a:glow rad="127000">
                    <a:srgbClr val="5E1637"/>
                  </a:glow>
                </a:effectLst>
              </a:rPr>
              <a:t>Primele daruri.</a:t>
            </a:r>
          </a:p>
          <a:p>
            <a:pPr marL="819150" lvl="1" indent="-361950">
              <a:spcBef>
                <a:spcPts val="600"/>
              </a:spcBef>
              <a:buFont typeface="Wingdings 2" panose="05020102010507070707" pitchFamily="18" charset="2"/>
              <a:buChar char=""/>
            </a:pPr>
            <a:r>
              <a:rPr lang="ro-RO" sz="2000" b="1" dirty="0" smtClean="0">
                <a:solidFill>
                  <a:schemeClr val="bg1"/>
                </a:solidFill>
                <a:effectLst>
                  <a:glow rad="127000">
                    <a:srgbClr val="5E1637"/>
                  </a:glow>
                </a:effectLst>
              </a:rPr>
              <a:t>Darurile actuale.</a:t>
            </a:r>
          </a:p>
          <a:p>
            <a:pPr marL="819150" lvl="1" indent="-361950">
              <a:spcBef>
                <a:spcPts val="600"/>
              </a:spcBef>
              <a:buFont typeface="Wingdings 2" panose="05020102010507070707" pitchFamily="18" charset="2"/>
              <a:buChar char=""/>
            </a:pPr>
            <a:r>
              <a:rPr lang="ro-RO" sz="2000" b="1" dirty="0" smtClean="0">
                <a:solidFill>
                  <a:schemeClr val="bg1"/>
                </a:solidFill>
                <a:effectLst>
                  <a:glow rad="127000">
                    <a:srgbClr val="5E1637"/>
                  </a:glow>
                </a:effectLst>
              </a:rPr>
              <a:t>Darul </a:t>
            </a:r>
            <a:r>
              <a:rPr lang="ro-RO" sz="2000" b="1" dirty="0">
                <a:solidFill>
                  <a:schemeClr val="bg1"/>
                </a:solidFill>
                <a:effectLst>
                  <a:glow rad="127000">
                    <a:srgbClr val="5E1637"/>
                  </a:glow>
                </a:effectLst>
              </a:rPr>
              <a:t>discernământului </a:t>
            </a:r>
            <a:r>
              <a:rPr lang="ro-RO" sz="2000" b="1" dirty="0" smtClean="0">
                <a:solidFill>
                  <a:schemeClr val="bg1"/>
                </a:solidFill>
                <a:effectLst>
                  <a:glow rad="127000">
                    <a:srgbClr val="5E1637"/>
                  </a:glow>
                </a:effectLst>
              </a:rPr>
              <a:t>.</a:t>
            </a:r>
            <a:endParaRPr lang="ro-RO" sz="2000" b="1" dirty="0">
              <a:solidFill>
                <a:schemeClr val="bg1"/>
              </a:solidFill>
              <a:effectLst>
                <a:glow rad="127000">
                  <a:srgbClr val="5E1637"/>
                </a:glow>
              </a:effectLst>
            </a:endParaRPr>
          </a:p>
        </p:txBody>
      </p:sp>
      <p:sp>
        <p:nvSpPr>
          <p:cNvPr id="3" name="CuadroTexto 2"/>
          <p:cNvSpPr txBox="1"/>
          <p:nvPr/>
        </p:nvSpPr>
        <p:spPr>
          <a:xfrm>
            <a:off x="448574" y="86267"/>
            <a:ext cx="8246853" cy="2015936"/>
          </a:xfrm>
          <a:prstGeom prst="rect">
            <a:avLst/>
          </a:prstGeom>
          <a:solidFill>
            <a:schemeClr val="bg1">
              <a:alpha val="66000"/>
            </a:schemeClr>
          </a:solidFill>
          <a:effectLst>
            <a:softEdge rad="50800"/>
          </a:effectLst>
        </p:spPr>
        <p:txBody>
          <a:bodyPr wrap="square" rtlCol="0">
            <a:spAutoFit/>
          </a:bodyPr>
          <a:lstStyle/>
          <a:p>
            <a:pPr algn="ctr">
              <a:spcBef>
                <a:spcPts val="600"/>
              </a:spcBef>
            </a:pPr>
            <a:r>
              <a:rPr lang="ro-RO" sz="2000" b="1" dirty="0"/>
              <a:t>Roadele Duhului și darurile Duhului nu sunt același lucru. Darurile spirituale sunt anumite înzestrări oferite supranatural de Duhul Sfânt pentru a pregăti persoana pentru un fel special de lucrare. </a:t>
            </a:r>
          </a:p>
          <a:p>
            <a:pPr algn="ctr">
              <a:spcBef>
                <a:spcPts val="600"/>
              </a:spcBef>
            </a:pPr>
            <a:r>
              <a:rPr lang="ro-RO" sz="2000" b="1" dirty="0"/>
              <a:t>Toți credincioșii trebuie să manifeste roadele Duhului Sfânt, dar nu toți vor manifesta aceleași daruri ale Duhului. Fiecăruia îi sunt date diferite daruri, după criteriul Duhului Sfânt. </a:t>
            </a:r>
          </a:p>
        </p:txBody>
      </p:sp>
    </p:spTree>
    <p:extLst>
      <p:ext uri="{BB962C8B-B14F-4D97-AF65-F5344CB8AC3E}">
        <p14:creationId xmlns:p14="http://schemas.microsoft.com/office/powerpoint/2010/main" xmlns="" val="1795983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left)">
                                      <p:cBhvr>
                                        <p:cTn id="24" dur="500"/>
                                        <p:tgtEl>
                                          <p:spTgt spid="2">
                                            <p:txEl>
                                              <p:pRg st="0" end="0"/>
                                            </p:tx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left)">
                                      <p:cBhvr>
                                        <p:cTn id="28" dur="500"/>
                                        <p:tgtEl>
                                          <p:spTgt spid="2">
                                            <p:txEl>
                                              <p:pRg st="1" end="1"/>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wipe(left)">
                                      <p:cBhvr>
                                        <p:cTn id="36" dur="500"/>
                                        <p:tgtEl>
                                          <p:spTgt spid="2">
                                            <p:txEl>
                                              <p:pRg st="3" end="3"/>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wipe(left)">
                                      <p:cBhvr>
                                        <p:cTn id="39" dur="500"/>
                                        <p:tgtEl>
                                          <p:spTgt spid="2">
                                            <p:txEl>
                                              <p:pRg st="4" end="4"/>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left)">
                                      <p:cBhvr>
                                        <p:cTn id="42" dur="500"/>
                                        <p:tgtEl>
                                          <p:spTgt spid="2">
                                            <p:txEl>
                                              <p:pRg st="5" end="5"/>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wipe(left)">
                                      <p:cBhvr>
                                        <p:cTn id="4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4540497" y="2462939"/>
            <a:ext cx="4456853" cy="4289721"/>
          </a:xfrm>
          <a:prstGeom prst="rect">
            <a:avLst/>
          </a:prstGeom>
          <a:effectLst>
            <a:softEdge rad="317500"/>
          </a:effectLst>
        </p:spPr>
      </p:pic>
      <p:sp>
        <p:nvSpPr>
          <p:cNvPr id="2" name="Rectángulo 1"/>
          <p:cNvSpPr/>
          <p:nvPr/>
        </p:nvSpPr>
        <p:spPr>
          <a:xfrm>
            <a:off x="0" y="0"/>
            <a:ext cx="9144000" cy="769441"/>
          </a:xfrm>
          <a:prstGeom prst="rect">
            <a:avLst/>
          </a:prstGeom>
        </p:spPr>
        <p:txBody>
          <a:bodyPr wrap="square">
            <a:spAutoFit/>
          </a:bodyPr>
          <a:lstStyle/>
          <a:p>
            <a:pPr lvl="1" algn="ctr"/>
            <a:r>
              <a:rPr lang="ro-RO" sz="4400" b="1" spc="300">
                <a:ln w="13462">
                  <a:solidFill>
                    <a:schemeClr val="bg1"/>
                  </a:solidFill>
                  <a:prstDash val="solid"/>
                </a:ln>
                <a:solidFill>
                  <a:srgbClr val="F67B28"/>
                </a:solidFill>
                <a:effectLst>
                  <a:outerShdw dist="38100" dir="2700000" algn="bl" rotWithShape="0">
                    <a:schemeClr val="accent5"/>
                  </a:outerShdw>
                </a:effectLst>
              </a:rPr>
              <a:t>DARURILE </a:t>
            </a:r>
            <a:r>
              <a:rPr lang="ro-RO" sz="4400" b="1" spc="300">
                <a:ln w="13462">
                  <a:solidFill>
                    <a:schemeClr val="bg1"/>
                  </a:solidFill>
                  <a:prstDash val="solid"/>
                </a:ln>
                <a:solidFill>
                  <a:srgbClr val="F67B28"/>
                </a:solidFill>
                <a:effectLst>
                  <a:outerShdw dist="38100" dir="2700000" algn="bl" rotWithShape="0">
                    <a:schemeClr val="accent5"/>
                  </a:outerShdw>
                </a:effectLst>
              </a:rPr>
              <a:t>ȘI </a:t>
            </a:r>
            <a:r>
              <a:rPr lang="ro-RO" sz="4400" b="1" spc="300" smtClean="0">
                <a:ln w="13462">
                  <a:solidFill>
                    <a:schemeClr val="bg1"/>
                  </a:solidFill>
                  <a:prstDash val="solid"/>
                </a:ln>
                <a:solidFill>
                  <a:srgbClr val="F67B28"/>
                </a:solidFill>
                <a:effectLst>
                  <a:outerShdw dist="38100" dir="2700000" algn="bl" rotWithShape="0">
                    <a:schemeClr val="accent5"/>
                  </a:outerShdw>
                </a:effectLst>
              </a:rPr>
              <a:t>DRAGOSTEA</a:t>
            </a:r>
            <a:endParaRPr lang="ro-RO" sz="4400" b="1" spc="300">
              <a:ln w="13462">
                <a:solidFill>
                  <a:schemeClr val="bg1"/>
                </a:solidFill>
                <a:prstDash val="solid"/>
              </a:ln>
              <a:solidFill>
                <a:srgbClr val="F67B28"/>
              </a:solidFill>
              <a:effectLst>
                <a:outerShdw dist="38100" dir="2700000" algn="bl" rotWithShape="0">
                  <a:schemeClr val="accent5"/>
                </a:outerShdw>
              </a:effectLst>
            </a:endParaRPr>
          </a:p>
        </p:txBody>
      </p:sp>
      <p:sp>
        <p:nvSpPr>
          <p:cNvPr id="3" name="Rectángulo 2"/>
          <p:cNvSpPr/>
          <p:nvPr/>
        </p:nvSpPr>
        <p:spPr>
          <a:xfrm>
            <a:off x="0" y="758195"/>
            <a:ext cx="9144000" cy="923330"/>
          </a:xfrm>
          <a:prstGeom prst="rect">
            <a:avLst/>
          </a:prstGeom>
        </p:spPr>
        <p:txBody>
          <a:bodyPr wrap="square">
            <a:spAutoFit/>
          </a:bodyPr>
          <a:lstStyle/>
          <a:p>
            <a:r>
              <a:rPr lang="ro-RO" b="1" dirty="0" smtClean="0">
                <a:solidFill>
                  <a:srgbClr val="BCBECC"/>
                </a:solidFill>
                <a:latin typeface="Comic Sans MS" panose="030F0702030302020204" pitchFamily="66" charset="0"/>
              </a:rPr>
              <a:t>„Umblaţi </a:t>
            </a:r>
            <a:r>
              <a:rPr lang="ro-RO" b="1" dirty="0" smtClean="0">
                <a:solidFill>
                  <a:srgbClr val="BCBECC"/>
                </a:solidFill>
                <a:latin typeface="Comic Sans MS" panose="030F0702030302020204" pitchFamily="66" charset="0"/>
              </a:rPr>
              <a:t>dar după darurile cele mai bune. Şi vă voi arăta o cale nespus mai bună. Chiar dacă aş vorbi în limbi omeneşti şi îngereşti, şi n-aş avea dragoste, sunt o aramă sunătoare sau un chimval zăngănitor.” </a:t>
            </a:r>
            <a:r>
              <a:rPr lang="ro-RO" sz="1600" b="1" dirty="0" smtClean="0">
                <a:solidFill>
                  <a:srgbClr val="BCBECC"/>
                </a:solidFill>
                <a:latin typeface="Comic Sans MS" panose="030F0702030302020204" pitchFamily="66" charset="0"/>
              </a:rPr>
              <a:t>(1 Corinteni 12:31-13:1)</a:t>
            </a:r>
            <a:endParaRPr lang="ro-RO" sz="1600" b="1" dirty="0">
              <a:solidFill>
                <a:srgbClr val="BCBECC"/>
              </a:solidFill>
              <a:latin typeface="Comic Sans MS" panose="030F0702030302020204" pitchFamily="66" charset="0"/>
            </a:endParaRPr>
          </a:p>
        </p:txBody>
      </p:sp>
      <p:sp>
        <p:nvSpPr>
          <p:cNvPr id="5" name="CuadroTexto 4"/>
          <p:cNvSpPr txBox="1"/>
          <p:nvPr/>
        </p:nvSpPr>
        <p:spPr>
          <a:xfrm>
            <a:off x="103901" y="2566450"/>
            <a:ext cx="4468100" cy="4093428"/>
          </a:xfrm>
          <a:prstGeom prst="rect">
            <a:avLst/>
          </a:prstGeom>
          <a:noFill/>
        </p:spPr>
        <p:txBody>
          <a:bodyPr wrap="square" rtlCol="0">
            <a:spAutoFit/>
          </a:bodyPr>
          <a:lstStyle/>
          <a:p>
            <a:pPr>
              <a:spcBef>
                <a:spcPts val="600"/>
              </a:spcBef>
            </a:pPr>
            <a:r>
              <a:rPr lang="ro-RO" sz="2000" b="1" dirty="0">
                <a:solidFill>
                  <a:schemeClr val="bg1"/>
                </a:solidFill>
              </a:rPr>
              <a:t>Pavel vrea să ne învețe că utilizarea darurilor spirituale trebuie inevitabil unită cu </a:t>
            </a:r>
            <a:r>
              <a:rPr lang="ro-RO" sz="2000" b="1" dirty="0" smtClean="0">
                <a:solidFill>
                  <a:schemeClr val="bg1"/>
                </a:solidFill>
              </a:rPr>
              <a:t>dragostea.</a:t>
            </a:r>
          </a:p>
          <a:p>
            <a:pPr>
              <a:spcBef>
                <a:spcPts val="600"/>
              </a:spcBef>
              <a:spcAft>
                <a:spcPts val="600"/>
              </a:spcAft>
            </a:pPr>
            <a:r>
              <a:rPr lang="ro-RO" sz="2000" b="1" dirty="0" smtClean="0">
                <a:solidFill>
                  <a:schemeClr val="bg1"/>
                </a:solidFill>
              </a:rPr>
              <a:t>De </a:t>
            </a:r>
            <a:r>
              <a:rPr lang="ro-RO" sz="2000" b="1" dirty="0">
                <a:solidFill>
                  <a:schemeClr val="bg1"/>
                </a:solidFill>
              </a:rPr>
              <a:t>fiecare dată când Pavel vorbește de daruri, le unește cu </a:t>
            </a:r>
            <a:r>
              <a:rPr lang="ro-RO" sz="2000" b="1" dirty="0" smtClean="0">
                <a:solidFill>
                  <a:schemeClr val="bg1"/>
                </a:solidFill>
              </a:rPr>
              <a:t>dragostea:</a:t>
            </a:r>
          </a:p>
          <a:p>
            <a:pPr lvl="1">
              <a:spcBef>
                <a:spcPts val="600"/>
              </a:spcBef>
            </a:pPr>
            <a:r>
              <a:rPr lang="ro-RO" sz="2000" b="1" dirty="0" smtClean="0">
                <a:solidFill>
                  <a:schemeClr val="bg1"/>
                </a:solidFill>
              </a:rPr>
              <a:t>„</a:t>
            </a:r>
            <a:r>
              <a:rPr lang="ro-RO" sz="2000" b="1" dirty="0" smtClean="0">
                <a:solidFill>
                  <a:schemeClr val="bg1"/>
                </a:solidFill>
                <a:latin typeface="Calibri" pitchFamily="34" charset="0"/>
              </a:rPr>
              <a:t>Şi El a dat pe unii apostoli; pe alţii, prooroci […] în dragoste, să creştem în toate privinţele</a:t>
            </a:r>
            <a:r>
              <a:rPr lang="ro-RO" sz="2000" b="1" dirty="0" smtClean="0">
                <a:solidFill>
                  <a:schemeClr val="bg1"/>
                </a:solidFill>
              </a:rPr>
              <a:t>” (Efeseni 4:11, 15).</a:t>
            </a:r>
          </a:p>
          <a:p>
            <a:pPr lvl="1">
              <a:spcBef>
                <a:spcPts val="600"/>
              </a:spcBef>
            </a:pPr>
            <a:r>
              <a:rPr lang="ro-RO" sz="2000" b="1" dirty="0" smtClean="0">
                <a:solidFill>
                  <a:schemeClr val="bg1"/>
                </a:solidFill>
              </a:rPr>
              <a:t>„</a:t>
            </a:r>
            <a:r>
              <a:rPr lang="ro-RO" sz="2000" b="1" dirty="0" smtClean="0">
                <a:solidFill>
                  <a:schemeClr val="bg1"/>
                </a:solidFill>
                <a:latin typeface="Calibri" pitchFamily="34" charset="0"/>
              </a:rPr>
              <a:t>Deoarece avem felurite daruri, […] Dragostea să fie fără prefăcătorie.</a:t>
            </a:r>
            <a:r>
              <a:rPr lang="ro-RO" sz="2000" b="1" dirty="0" smtClean="0">
                <a:solidFill>
                  <a:schemeClr val="bg1"/>
                </a:solidFill>
              </a:rPr>
              <a:t>” (Romani 12:6, 9).</a:t>
            </a:r>
            <a:endParaRPr lang="ro-RO" sz="2000" b="1" dirty="0">
              <a:solidFill>
                <a:schemeClr val="bg1"/>
              </a:solidFill>
            </a:endParaRPr>
          </a:p>
        </p:txBody>
      </p:sp>
      <p:sp>
        <p:nvSpPr>
          <p:cNvPr id="6" name="Rectángulo 5"/>
          <p:cNvSpPr/>
          <p:nvPr/>
        </p:nvSpPr>
        <p:spPr>
          <a:xfrm>
            <a:off x="115147" y="1779296"/>
            <a:ext cx="8913705" cy="707886"/>
          </a:xfrm>
          <a:prstGeom prst="rect">
            <a:avLst/>
          </a:prstGeom>
        </p:spPr>
        <p:txBody>
          <a:bodyPr wrap="square">
            <a:spAutoFit/>
          </a:bodyPr>
          <a:lstStyle/>
          <a:p>
            <a:pPr lvl="0">
              <a:spcBef>
                <a:spcPts val="600"/>
              </a:spcBef>
            </a:pPr>
            <a:r>
              <a:rPr lang="ro-RO" sz="2000" b="1" smtClean="0">
                <a:solidFill>
                  <a:schemeClr val="bg1"/>
                </a:solidFill>
              </a:rPr>
              <a:t>Când </a:t>
            </a:r>
            <a:r>
              <a:rPr lang="ro-RO" sz="2000" b="1">
                <a:solidFill>
                  <a:schemeClr val="bg1"/>
                </a:solidFill>
              </a:rPr>
              <a:t>Pavel a scris scrisoarea către Corinteni, nu a împărțit-o pe capitole (acest lucru  s-a realizat secole mai </a:t>
            </a:r>
            <a:r>
              <a:rPr lang="ro-RO" sz="2000" b="1">
                <a:solidFill>
                  <a:schemeClr val="bg1"/>
                </a:solidFill>
              </a:rPr>
              <a:t>târziu</a:t>
            </a:r>
            <a:r>
              <a:rPr lang="ro-RO" sz="2000" b="1" smtClean="0">
                <a:solidFill>
                  <a:schemeClr val="bg1"/>
                </a:solidFill>
              </a:rPr>
              <a:t>)</a:t>
            </a:r>
            <a:r>
              <a:rPr lang="ro-RO" sz="2000" b="1" smtClean="0">
                <a:solidFill>
                  <a:schemeClr val="bg1"/>
                </a:solidFill>
              </a:rPr>
              <a:t>. Nu </a:t>
            </a:r>
            <a:r>
              <a:rPr lang="ro-RO" sz="2000" b="1">
                <a:solidFill>
                  <a:schemeClr val="bg1"/>
                </a:solidFill>
              </a:rPr>
              <a:t>există separare între capitolul 12 și 13</a:t>
            </a:r>
            <a:r>
              <a:rPr lang="ro-RO" sz="2000" b="1">
                <a:solidFill>
                  <a:schemeClr val="bg1"/>
                </a:solidFill>
              </a:rPr>
              <a:t>. </a:t>
            </a:r>
            <a:endParaRPr lang="ro-RO" sz="2000" b="1">
              <a:solidFill>
                <a:schemeClr val="bg1"/>
              </a:solidFill>
            </a:endParaRPr>
          </a:p>
        </p:txBody>
      </p:sp>
      <p:sp>
        <p:nvSpPr>
          <p:cNvPr id="7" name="Corazón 6"/>
          <p:cNvSpPr/>
          <p:nvPr/>
        </p:nvSpPr>
        <p:spPr>
          <a:xfrm>
            <a:off x="115147" y="5693431"/>
            <a:ext cx="327803" cy="294591"/>
          </a:xfrm>
          <a:prstGeom prst="heart">
            <a:avLst/>
          </a:prstGeom>
          <a:scene3d>
            <a:camera prst="orthographicFront"/>
            <a:lightRig rig="threePt" dir="t"/>
          </a:scene3d>
          <a:sp3d>
            <a:bevelT w="101600" prst="rible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o-RO"/>
          </a:p>
        </p:txBody>
      </p:sp>
      <p:sp>
        <p:nvSpPr>
          <p:cNvPr id="8" name="Corazón 7"/>
          <p:cNvSpPr/>
          <p:nvPr/>
        </p:nvSpPr>
        <p:spPr>
          <a:xfrm>
            <a:off x="115146" y="4425346"/>
            <a:ext cx="327803" cy="294591"/>
          </a:xfrm>
          <a:prstGeom prst="heart">
            <a:avLst/>
          </a:prstGeom>
          <a:scene3d>
            <a:camera prst="orthographicFront"/>
            <a:lightRig rig="threePt" dir="t"/>
          </a:scene3d>
          <a:sp3d>
            <a:bevelT w="101600" prst="rible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xmlns="" val="4109451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900" decel="100000" fill="hold"/>
                                        <p:tgtEl>
                                          <p:spTgt spid="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wipe(left)">
                                      <p:cBhvr>
                                        <p:cTn id="44" dur="500"/>
                                        <p:tgtEl>
                                          <p:spTgt spid="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900" decel="100000" fill="hold"/>
                                        <p:tgtEl>
                                          <p:spTgt spid="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wipe(left)">
                                      <p:cBhvr>
                                        <p:cTn id="5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uiExpand="1" build="p"/>
      <p:bldP spid="6" grpId="0"/>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radius="2"/>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207475" y="1697036"/>
            <a:ext cx="3963838" cy="5069453"/>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Rectángulo 1"/>
          <p:cNvSpPr/>
          <p:nvPr/>
        </p:nvSpPr>
        <p:spPr>
          <a:xfrm>
            <a:off x="0" y="0"/>
            <a:ext cx="9144000" cy="769441"/>
          </a:xfrm>
          <a:prstGeom prst="rect">
            <a:avLst/>
          </a:prstGeom>
        </p:spPr>
        <p:txBody>
          <a:bodyPr wrap="square">
            <a:spAutoFit/>
            <a:scene3d>
              <a:camera prst="orthographicFront"/>
              <a:lightRig rig="twoPt" dir="t"/>
            </a:scene3d>
            <a:sp3d extrusionH="57150">
              <a:bevelT w="38100" h="38100"/>
            </a:sp3d>
          </a:bodyPr>
          <a:lstStyle/>
          <a:p>
            <a:pPr algn="ctr"/>
            <a:r>
              <a:rPr lang="ro-RO" sz="4400" b="1">
                <a:ln w="9525">
                  <a:solidFill>
                    <a:schemeClr val="bg1"/>
                  </a:solidFill>
                  <a:prstDash val="solid"/>
                </a:ln>
                <a:solidFill>
                  <a:srgbClr val="FFFF00"/>
                </a:solidFill>
                <a:effectLst>
                  <a:outerShdw blurRad="12700" dist="38100" dir="2700000" algn="tl" rotWithShape="0">
                    <a:srgbClr val="2A3260"/>
                  </a:outerShdw>
                </a:effectLst>
              </a:rPr>
              <a:t>DĂTĂTORUL </a:t>
            </a:r>
            <a:r>
              <a:rPr lang="ro-RO" sz="4400" b="1" smtClean="0">
                <a:ln w="9525">
                  <a:solidFill>
                    <a:schemeClr val="bg1"/>
                  </a:solidFill>
                  <a:prstDash val="solid"/>
                </a:ln>
                <a:solidFill>
                  <a:srgbClr val="FFFF00"/>
                </a:solidFill>
                <a:effectLst>
                  <a:outerShdw blurRad="12700" dist="38100" dir="2700000" algn="tl" rotWithShape="0">
                    <a:srgbClr val="2A3260"/>
                  </a:outerShdw>
                </a:effectLst>
              </a:rPr>
              <a:t>DARURILOR</a:t>
            </a:r>
            <a:endParaRPr lang="ro-RO" sz="4400" b="1">
              <a:ln w="9525">
                <a:solidFill>
                  <a:schemeClr val="bg1"/>
                </a:solidFill>
                <a:prstDash val="solid"/>
              </a:ln>
              <a:solidFill>
                <a:srgbClr val="FFFF00"/>
              </a:solidFill>
              <a:effectLst>
                <a:outerShdw blurRad="12700" dist="38100" dir="2700000" algn="tl" rotWithShape="0">
                  <a:srgbClr val="2A3260"/>
                </a:outerShdw>
              </a:effectLst>
            </a:endParaRPr>
          </a:p>
        </p:txBody>
      </p:sp>
      <p:sp>
        <p:nvSpPr>
          <p:cNvPr id="3" name="Rectángulo 2"/>
          <p:cNvSpPr/>
          <p:nvPr/>
        </p:nvSpPr>
        <p:spPr>
          <a:xfrm>
            <a:off x="116455" y="769441"/>
            <a:ext cx="8911087" cy="923330"/>
          </a:xfrm>
          <a:prstGeom prst="rect">
            <a:avLst/>
          </a:prstGeom>
        </p:spPr>
        <p:txBody>
          <a:bodyPr wrap="square">
            <a:spAutoFit/>
          </a:bodyPr>
          <a:lstStyle/>
          <a:p>
            <a:pPr algn="r"/>
            <a:r>
              <a:rPr lang="ro-RO" b="1" smtClean="0">
                <a:solidFill>
                  <a:schemeClr val="bg1"/>
                </a:solidFill>
                <a:effectLst>
                  <a:outerShdw blurRad="50800" dist="50800" dir="5400000" algn="ctr" rotWithShape="0">
                    <a:schemeClr val="tx1"/>
                  </a:outerShdw>
                </a:effectLst>
                <a:latin typeface="Comic Sans MS" panose="030F0702030302020204" pitchFamily="66" charset="0"/>
              </a:rPr>
              <a:t>„</a:t>
            </a:r>
            <a:r>
              <a:rPr lang="ro-RO" b="1" smtClean="0">
                <a:solidFill>
                  <a:schemeClr val="bg1"/>
                </a:solidFill>
                <a:effectLst>
                  <a:outerShdw blurRad="50800" dist="50800" dir="5400000" algn="ctr" rotWithShape="0">
                    <a:schemeClr val="tx1"/>
                  </a:outerShdw>
                </a:effectLst>
                <a:latin typeface="Comic Sans MS" panose="030F0702030302020204" pitchFamily="66" charset="0"/>
              </a:rPr>
              <a:t>Dar fiecăruia din noi harul i-a fost dat după măsura darului lui Hristos.De aceea este </a:t>
            </a:r>
            <a:r>
              <a:rPr lang="ro-RO" b="1" smtClean="0">
                <a:solidFill>
                  <a:schemeClr val="bg1"/>
                </a:solidFill>
                <a:effectLst>
                  <a:outerShdw blurRad="50800" dist="50800" dir="5400000" algn="ctr" rotWithShape="0">
                    <a:schemeClr val="tx1"/>
                  </a:outerShdw>
                </a:effectLst>
                <a:latin typeface="Comic Sans MS" panose="030F0702030302020204" pitchFamily="66" charset="0"/>
              </a:rPr>
              <a:t>zis</a:t>
            </a:r>
            <a:r>
              <a:rPr lang="ro-RO" b="1" smtClean="0">
                <a:solidFill>
                  <a:schemeClr val="bg1"/>
                </a:solidFill>
                <a:effectLst>
                  <a:outerShdw blurRad="50800" dist="50800" dir="5400000" algn="ctr" rotWithShape="0">
                    <a:schemeClr val="tx1"/>
                  </a:outerShdw>
                </a:effectLst>
                <a:latin typeface="Comic Sans MS" panose="030F0702030302020204" pitchFamily="66" charset="0"/>
              </a:rPr>
              <a:t>: </a:t>
            </a:r>
            <a:r>
              <a:rPr lang="ro-RO" b="1" smtClean="0">
                <a:solidFill>
                  <a:schemeClr val="bg1"/>
                </a:solidFill>
                <a:effectLst>
                  <a:outerShdw blurRad="50800" dist="50800" dir="5400000" algn="ctr" rotWithShape="0">
                    <a:schemeClr val="tx1"/>
                  </a:outerShdw>
                </a:effectLst>
                <a:latin typeface="Comic Sans MS" panose="030F0702030302020204" pitchFamily="66" charset="0"/>
              </a:rPr>
              <a:t>„</a:t>
            </a:r>
            <a:r>
              <a:rPr lang="ro-RO" b="1" smtClean="0">
                <a:solidFill>
                  <a:schemeClr val="bg1"/>
                </a:solidFill>
                <a:effectLst>
                  <a:outerShdw blurRad="50800" dist="50800" dir="5400000" algn="ctr" rotWithShape="0">
                    <a:schemeClr val="tx1"/>
                  </a:outerShdw>
                </a:effectLst>
                <a:latin typeface="Comic Sans MS" panose="030F0702030302020204" pitchFamily="66" charset="0"/>
              </a:rPr>
              <a:t>S-a suit </a:t>
            </a:r>
            <a:r>
              <a:rPr lang="ro-RO" b="1" smtClean="0">
                <a:solidFill>
                  <a:schemeClr val="bg1"/>
                </a:solidFill>
                <a:effectLst>
                  <a:outerShdw blurRad="50800" dist="50800" dir="5400000" algn="ctr" rotWithShape="0">
                    <a:schemeClr val="tx1"/>
                  </a:outerShdw>
                </a:effectLst>
                <a:latin typeface="Comic Sans MS" panose="030F0702030302020204" pitchFamily="66" charset="0"/>
              </a:rPr>
              <a:t>sus</a:t>
            </a:r>
            <a:r>
              <a:rPr lang="ro-RO" b="1" smtClean="0">
                <a:solidFill>
                  <a:schemeClr val="bg1"/>
                </a:solidFill>
                <a:effectLst>
                  <a:outerShdw blurRad="50800" dist="50800" dir="5400000" algn="ctr" rotWithShape="0">
                    <a:schemeClr val="tx1"/>
                  </a:outerShdw>
                </a:effectLst>
                <a:latin typeface="Comic Sans MS" panose="030F0702030302020204" pitchFamily="66" charset="0"/>
              </a:rPr>
              <a:t>, a luat robia </a:t>
            </a:r>
            <a:r>
              <a:rPr lang="ro-RO" b="1" smtClean="0">
                <a:solidFill>
                  <a:schemeClr val="bg1"/>
                </a:solidFill>
                <a:effectLst>
                  <a:outerShdw blurRad="50800" dist="50800" dir="5400000" algn="ctr" rotWithShape="0">
                    <a:schemeClr val="tx1"/>
                  </a:outerShdw>
                </a:effectLst>
                <a:latin typeface="Comic Sans MS" panose="030F0702030302020204" pitchFamily="66" charset="0"/>
              </a:rPr>
              <a:t>roabă</a:t>
            </a:r>
            <a:r>
              <a:rPr lang="ro-RO" b="1" smtClean="0">
                <a:solidFill>
                  <a:schemeClr val="bg1"/>
                </a:solidFill>
                <a:effectLst>
                  <a:outerShdw blurRad="50800" dist="50800" dir="5400000" algn="ctr" rotWithShape="0">
                    <a:schemeClr val="tx1"/>
                  </a:outerShdw>
                </a:effectLst>
                <a:latin typeface="Comic Sans MS" panose="030F0702030302020204" pitchFamily="66" charset="0"/>
              </a:rPr>
              <a:t>, şi a dat daruri </a:t>
            </a:r>
            <a:r>
              <a:rPr lang="ro-RO" b="1" smtClean="0">
                <a:solidFill>
                  <a:schemeClr val="bg1"/>
                </a:solidFill>
                <a:effectLst>
                  <a:outerShdw blurRad="50800" dist="50800" dir="5400000" algn="ctr" rotWithShape="0">
                    <a:schemeClr val="tx1"/>
                  </a:outerShdw>
                </a:effectLst>
                <a:latin typeface="Comic Sans MS" panose="030F0702030302020204" pitchFamily="66" charset="0"/>
              </a:rPr>
              <a:t>oamenilor.“</a:t>
            </a:r>
            <a:r>
              <a:rPr lang="ro-RO" b="1" smtClean="0">
                <a:solidFill>
                  <a:schemeClr val="bg1"/>
                </a:solidFill>
                <a:effectLst>
                  <a:outerShdw blurRad="50800" dist="50800" dir="5400000" algn="ctr" rotWithShape="0">
                    <a:schemeClr val="tx1"/>
                  </a:outerShdw>
                </a:effectLst>
                <a:latin typeface="Comic Sans MS" panose="030F0702030302020204" pitchFamily="66" charset="0"/>
              </a:rPr>
              <a:t>” </a:t>
            </a:r>
            <a:r>
              <a:rPr lang="ro-RO" sz="1600" b="1" smtClean="0">
                <a:solidFill>
                  <a:schemeClr val="bg1"/>
                </a:solidFill>
                <a:effectLst>
                  <a:outerShdw blurRad="50800" dist="50800" dir="5400000" algn="ctr" rotWithShape="0">
                    <a:schemeClr val="tx1"/>
                  </a:outerShdw>
                </a:effectLst>
                <a:latin typeface="Comic Sans MS" panose="030F0702030302020204" pitchFamily="66" charset="0"/>
              </a:rPr>
              <a:t>(Efeseni</a:t>
            </a:r>
            <a:r>
              <a:rPr lang="ro-RO" sz="1600" b="1" smtClean="0">
                <a:solidFill>
                  <a:schemeClr val="bg1"/>
                </a:solidFill>
                <a:effectLst>
                  <a:outerShdw blurRad="50800" dist="50800" dir="5400000" algn="ctr" rotWithShape="0">
                    <a:schemeClr val="tx1"/>
                  </a:outerShdw>
                </a:effectLst>
                <a:latin typeface="Comic Sans MS" panose="030F0702030302020204" pitchFamily="66" charset="0"/>
              </a:rPr>
              <a:t> </a:t>
            </a:r>
            <a:r>
              <a:rPr lang="ro-RO" sz="1600" b="1" smtClean="0">
                <a:solidFill>
                  <a:schemeClr val="bg1"/>
                </a:solidFill>
                <a:effectLst>
                  <a:outerShdw blurRad="50800" dist="50800" dir="5400000" algn="ctr" rotWithShape="0">
                    <a:schemeClr val="tx1"/>
                  </a:outerShdw>
                </a:effectLst>
                <a:latin typeface="Comic Sans MS" panose="030F0702030302020204" pitchFamily="66" charset="0"/>
              </a:rPr>
              <a:t>4:7-8)</a:t>
            </a:r>
            <a:endParaRPr lang="ro-RO" sz="1600" b="1">
              <a:solidFill>
                <a:schemeClr val="bg1"/>
              </a:solidFill>
              <a:effectLst>
                <a:outerShdw blurRad="50800" dist="50800" dir="5400000" algn="ctr" rotWithShape="0">
                  <a:schemeClr val="tx1"/>
                </a:outerShdw>
              </a:effectLst>
              <a:latin typeface="Comic Sans MS" panose="030F0702030302020204" pitchFamily="66" charset="0"/>
            </a:endParaRPr>
          </a:p>
        </p:txBody>
      </p:sp>
      <p:sp>
        <p:nvSpPr>
          <p:cNvPr id="4" name="CuadroTexto 3"/>
          <p:cNvSpPr txBox="1"/>
          <p:nvPr/>
        </p:nvSpPr>
        <p:spPr>
          <a:xfrm>
            <a:off x="4356339" y="1915743"/>
            <a:ext cx="4671204" cy="4632037"/>
          </a:xfrm>
          <a:prstGeom prst="rect">
            <a:avLst/>
          </a:prstGeom>
          <a:noFill/>
        </p:spPr>
        <p:txBody>
          <a:bodyPr wrap="square" rtlCol="0">
            <a:spAutoFit/>
          </a:bodyPr>
          <a:lstStyle/>
          <a:p>
            <a:pPr>
              <a:spcBef>
                <a:spcPts val="600"/>
              </a:spcBef>
            </a:pPr>
            <a:r>
              <a:rPr lang="ro-RO" sz="2000" b="1" dirty="0" smtClean="0"/>
              <a:t>Când </a:t>
            </a:r>
            <a:r>
              <a:rPr lang="ro-RO" sz="2000" b="1" dirty="0"/>
              <a:t>Isus a urcat la cer, L-a trimis pe Duhul Sfânt și a dat daruri oamenilor. Duhul Sfânt este responsabil cu distribuirea darurilor date de Isus, după voia Sa. </a:t>
            </a:r>
          </a:p>
          <a:p>
            <a:pPr>
              <a:spcBef>
                <a:spcPts val="600"/>
              </a:spcBef>
            </a:pPr>
            <a:r>
              <a:rPr lang="ro-RO" sz="2000" b="1" dirty="0"/>
              <a:t>Aceasta înseamnă că darurile ne sunt oferite în mod supranatural. Nu le putem confunda cu talentele naturale. </a:t>
            </a:r>
          </a:p>
          <a:p>
            <a:pPr>
              <a:spcBef>
                <a:spcPts val="600"/>
              </a:spcBef>
            </a:pPr>
            <a:r>
              <a:rPr lang="ro-RO" sz="2000" b="1" dirty="0"/>
              <a:t>Când un talent este intensificat și folosit de Duhul Sfânt în beneficiul bisericii, se transformă în dar spiritual. </a:t>
            </a:r>
          </a:p>
          <a:p>
            <a:pPr>
              <a:spcBef>
                <a:spcPts val="600"/>
              </a:spcBef>
            </a:pPr>
            <a:r>
              <a:rPr lang="ro-RO" sz="2000" b="1" dirty="0"/>
              <a:t>Dar și Duhul ne împarte daruri care nu au nimic de a face cu talentele noastre naturale. </a:t>
            </a:r>
          </a:p>
        </p:txBody>
      </p:sp>
    </p:spTree>
    <p:extLst>
      <p:ext uri="{BB962C8B-B14F-4D97-AF65-F5344CB8AC3E}">
        <p14:creationId xmlns:p14="http://schemas.microsoft.com/office/powerpoint/2010/main" xmlns="" val="2805101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left)">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left)">
                                      <p:cBhvr>
                                        <p:cTn id="4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262342" y="0"/>
            <a:ext cx="6502096" cy="707886"/>
          </a:xfrm>
          <a:prstGeom prst="rect">
            <a:avLst/>
          </a:prstGeom>
        </p:spPr>
        <p:txBody>
          <a:bodyPr wrap="square">
            <a:spAutoFit/>
          </a:bodyPr>
          <a:lstStyle/>
          <a:p>
            <a:pPr algn="ctr"/>
            <a:r>
              <a:rPr lang="ro-RO"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SCOPUL </a:t>
            </a:r>
            <a:r>
              <a:rPr lang="ro-RO" sz="40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DARURILOR</a:t>
            </a:r>
            <a:endParaRPr lang="ro-RO" sz="4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CuadroTexto 2"/>
          <p:cNvSpPr txBox="1"/>
          <p:nvPr/>
        </p:nvSpPr>
        <p:spPr>
          <a:xfrm>
            <a:off x="2398143" y="1345462"/>
            <a:ext cx="6133382" cy="461665"/>
          </a:xfrm>
          <a:prstGeom prst="rect">
            <a:avLst/>
          </a:prstGeom>
          <a:noFill/>
        </p:spPr>
        <p:txBody>
          <a:bodyPr wrap="square" rtlCol="0">
            <a:spAutoFit/>
          </a:bodyPr>
          <a:lstStyle/>
          <a:p>
            <a:pPr algn="ctr"/>
            <a:r>
              <a:rPr lang="ro-RO" sz="2400" b="1">
                <a:solidFill>
                  <a:schemeClr val="bg1"/>
                </a:solidFill>
                <a:effectLst>
                  <a:glow rad="127000">
                    <a:schemeClr val="tx1"/>
                  </a:glow>
                </a:effectLst>
              </a:rPr>
              <a:t>De ce ne sunt date </a:t>
            </a:r>
            <a:r>
              <a:rPr lang="ro-RO" sz="2400" b="1">
                <a:solidFill>
                  <a:schemeClr val="bg1"/>
                </a:solidFill>
                <a:effectLst>
                  <a:glow rad="127000">
                    <a:schemeClr val="tx1"/>
                  </a:glow>
                </a:effectLst>
              </a:rPr>
              <a:t>darurile</a:t>
            </a:r>
            <a:r>
              <a:rPr lang="ro-RO" sz="2400" b="1" smtClean="0">
                <a:solidFill>
                  <a:schemeClr val="bg1"/>
                </a:solidFill>
                <a:effectLst>
                  <a:glow rad="127000">
                    <a:schemeClr val="tx1"/>
                  </a:glow>
                </a:effectLst>
              </a:rPr>
              <a:t>?</a:t>
            </a:r>
            <a:endParaRPr lang="ro-RO" sz="2400" b="1">
              <a:solidFill>
                <a:schemeClr val="bg1"/>
              </a:solidFill>
              <a:effectLst>
                <a:glow rad="127000">
                  <a:schemeClr val="tx1"/>
                </a:glow>
              </a:effectLst>
            </a:endParaRPr>
          </a:p>
        </p:txBody>
      </p:sp>
      <p:sp>
        <p:nvSpPr>
          <p:cNvPr id="4" name="CuadroTexto 3"/>
          <p:cNvSpPr txBox="1"/>
          <p:nvPr/>
        </p:nvSpPr>
        <p:spPr>
          <a:xfrm>
            <a:off x="724618" y="1821777"/>
            <a:ext cx="5662534" cy="3978012"/>
          </a:xfrm>
          <a:prstGeom prst="rect">
            <a:avLst/>
          </a:prstGeom>
          <a:noFill/>
        </p:spPr>
        <p:txBody>
          <a:bodyPr wrap="square" rtlCol="0">
            <a:spAutoFit/>
          </a:bodyPr>
          <a:lstStyle/>
          <a:p>
            <a:pPr>
              <a:spcBef>
                <a:spcPts val="300"/>
              </a:spcBef>
            </a:pPr>
            <a:r>
              <a:rPr lang="ro-RO" sz="2000" b="1" dirty="0" smtClean="0">
                <a:solidFill>
                  <a:schemeClr val="bg1"/>
                </a:solidFill>
                <a:effectLst>
                  <a:glow rad="127000">
                    <a:schemeClr val="tx1"/>
                  </a:glow>
                </a:effectLst>
              </a:rPr>
              <a:t>Pentru „</a:t>
            </a:r>
            <a:r>
              <a:rPr lang="ro-RO" sz="2000" b="1" dirty="0" smtClean="0">
                <a:solidFill>
                  <a:schemeClr val="bg1"/>
                </a:solidFill>
                <a:effectLst>
                  <a:glow rad="127000">
                    <a:schemeClr val="tx1"/>
                  </a:glow>
                </a:effectLst>
                <a:latin typeface="Calibri" pitchFamily="34" charset="0"/>
              </a:rPr>
              <a:t>desăvârşirea sfinţilor, în vederea lucrării de slujire</a:t>
            </a:r>
            <a:r>
              <a:rPr lang="ro-RO" sz="2000" b="1" dirty="0" smtClean="0">
                <a:solidFill>
                  <a:schemeClr val="bg1"/>
                </a:solidFill>
                <a:effectLst>
                  <a:glow rad="127000">
                    <a:schemeClr val="tx1"/>
                  </a:glow>
                </a:effectLst>
              </a:rPr>
              <a:t>” (Efeseni 4:12).</a:t>
            </a:r>
          </a:p>
          <a:p>
            <a:pPr>
              <a:spcBef>
                <a:spcPts val="300"/>
              </a:spcBef>
            </a:pPr>
            <a:r>
              <a:rPr lang="ro-RO" sz="2000" b="1" dirty="0" smtClean="0">
                <a:solidFill>
                  <a:schemeClr val="bg1"/>
                </a:solidFill>
                <a:effectLst>
                  <a:glow rad="127000">
                    <a:schemeClr val="tx1"/>
                  </a:glow>
                </a:effectLst>
              </a:rPr>
              <a:t>Pentru  „</a:t>
            </a:r>
            <a:r>
              <a:rPr lang="ro-RO" sz="2000" b="1" dirty="0" smtClean="0">
                <a:solidFill>
                  <a:schemeClr val="bg1"/>
                </a:solidFill>
                <a:effectLst>
                  <a:glow rad="127000">
                    <a:schemeClr val="tx1"/>
                  </a:glow>
                </a:effectLst>
                <a:latin typeface="Calibri" pitchFamily="34" charset="0"/>
              </a:rPr>
              <a:t>zidirea trupului lui Hristos</a:t>
            </a:r>
            <a:r>
              <a:rPr lang="ro-RO" sz="2000" b="1" dirty="0" smtClean="0">
                <a:solidFill>
                  <a:schemeClr val="bg1"/>
                </a:solidFill>
                <a:effectLst>
                  <a:glow rad="127000">
                    <a:schemeClr val="tx1"/>
                  </a:glow>
                </a:effectLst>
              </a:rPr>
              <a:t>” (Efeseni 4:12).</a:t>
            </a:r>
          </a:p>
          <a:p>
            <a:pPr>
              <a:spcBef>
                <a:spcPts val="300"/>
              </a:spcBef>
            </a:pPr>
            <a:r>
              <a:rPr lang="ro-RO" sz="2000" b="1" dirty="0" smtClean="0">
                <a:solidFill>
                  <a:schemeClr val="bg1"/>
                </a:solidFill>
                <a:effectLst>
                  <a:glow rad="127000">
                    <a:schemeClr val="tx1"/>
                  </a:glow>
                </a:effectLst>
              </a:rPr>
              <a:t>Pentru </a:t>
            </a:r>
            <a:r>
              <a:rPr lang="ro-RO" sz="2000" b="1" dirty="0">
                <a:solidFill>
                  <a:schemeClr val="bg1"/>
                </a:solidFill>
                <a:effectLst>
                  <a:glow rad="127000">
                    <a:schemeClr val="tx1"/>
                  </a:glow>
                </a:effectLst>
              </a:rPr>
              <a:t>lucrarea </a:t>
            </a:r>
            <a:r>
              <a:rPr lang="ro-RO" sz="2000" b="1" dirty="0" smtClean="0">
                <a:solidFill>
                  <a:schemeClr val="bg1"/>
                </a:solidFill>
                <a:effectLst>
                  <a:glow rad="127000">
                    <a:schemeClr val="tx1"/>
                  </a:glow>
                </a:effectLst>
              </a:rPr>
              <a:t>bisericii, “</a:t>
            </a:r>
            <a:r>
              <a:rPr lang="ro-RO" sz="2000" b="1" dirty="0" smtClean="0">
                <a:solidFill>
                  <a:schemeClr val="bg1"/>
                </a:solidFill>
                <a:effectLst>
                  <a:glow rad="127000">
                    <a:schemeClr val="tx1"/>
                  </a:glow>
                </a:effectLst>
                <a:latin typeface="Calibri" pitchFamily="34" charset="0"/>
              </a:rPr>
              <a:t>El a dat pe unii apostoli; pe alţii, prooroci</a:t>
            </a:r>
            <a:r>
              <a:rPr lang="ro-RO" sz="2000" b="1" dirty="0" smtClean="0">
                <a:solidFill>
                  <a:schemeClr val="bg1"/>
                </a:solidFill>
                <a:effectLst>
                  <a:glow rad="127000">
                    <a:schemeClr val="tx1"/>
                  </a:glow>
                </a:effectLst>
              </a:rPr>
              <a:t>…”</a:t>
            </a:r>
            <a:br>
              <a:rPr lang="ro-RO" sz="2000" b="1" dirty="0" smtClean="0">
                <a:solidFill>
                  <a:schemeClr val="bg1"/>
                </a:solidFill>
                <a:effectLst>
                  <a:glow rad="127000">
                    <a:schemeClr val="tx1"/>
                  </a:glow>
                </a:effectLst>
              </a:rPr>
            </a:br>
            <a:r>
              <a:rPr lang="ro-RO" sz="2000" b="1" dirty="0" smtClean="0">
                <a:solidFill>
                  <a:schemeClr val="bg1"/>
                </a:solidFill>
                <a:effectLst>
                  <a:glow rad="127000">
                    <a:schemeClr val="tx1"/>
                  </a:glow>
                </a:effectLst>
              </a:rPr>
              <a:t>(Efeseni 4:11).</a:t>
            </a:r>
          </a:p>
          <a:p>
            <a:pPr>
              <a:spcBef>
                <a:spcPts val="300"/>
              </a:spcBef>
            </a:pPr>
            <a:r>
              <a:rPr lang="ro-RO" sz="2000" b="1" dirty="0" smtClean="0">
                <a:solidFill>
                  <a:schemeClr val="bg1"/>
                </a:solidFill>
                <a:effectLst>
                  <a:glow rad="127000">
                    <a:schemeClr val="tx1"/>
                  </a:glow>
                </a:effectLst>
              </a:rPr>
              <a:t>„</a:t>
            </a:r>
            <a:r>
              <a:rPr lang="ro-RO" sz="2000" b="1" dirty="0" smtClean="0">
                <a:solidFill>
                  <a:schemeClr val="bg1"/>
                </a:solidFill>
                <a:effectLst>
                  <a:glow rad="127000">
                    <a:schemeClr val="tx1"/>
                  </a:glow>
                </a:effectLst>
                <a:latin typeface="Calibri" pitchFamily="34" charset="0"/>
              </a:rPr>
              <a:t>Ca nişte buni ispravnici, fiecare din voi să slujească altora după darul, pe care l-a primit.</a:t>
            </a:r>
            <a:r>
              <a:rPr lang="ro-RO" sz="2000" b="1" dirty="0" smtClean="0">
                <a:solidFill>
                  <a:schemeClr val="bg1"/>
                </a:solidFill>
                <a:effectLst>
                  <a:glow rad="127000">
                    <a:schemeClr val="tx1"/>
                  </a:glow>
                </a:effectLst>
              </a:rPr>
              <a:t>” (1 Petru 4:10).</a:t>
            </a:r>
          </a:p>
          <a:p>
            <a:pPr>
              <a:spcBef>
                <a:spcPts val="300"/>
              </a:spcBef>
            </a:pPr>
            <a:r>
              <a:rPr lang="ro-RO" sz="2000" b="1" dirty="0" smtClean="0">
                <a:solidFill>
                  <a:schemeClr val="bg1"/>
                </a:solidFill>
                <a:effectLst>
                  <a:glow rad="127000">
                    <a:schemeClr val="tx1"/>
                  </a:glow>
                </a:effectLst>
              </a:rPr>
              <a:t>„În </a:t>
            </a:r>
            <a:r>
              <a:rPr lang="ro-RO" sz="2000" b="1" dirty="0" smtClean="0">
                <a:solidFill>
                  <a:schemeClr val="bg1"/>
                </a:solidFill>
                <a:effectLst>
                  <a:glow rad="127000">
                    <a:schemeClr val="tx1"/>
                  </a:glow>
                </a:effectLst>
              </a:rPr>
              <a:t>vederea zidirii sufleteşti a Bisericii.”</a:t>
            </a:r>
            <a:br>
              <a:rPr lang="ro-RO" sz="2000" b="1" dirty="0" smtClean="0">
                <a:solidFill>
                  <a:schemeClr val="bg1"/>
                </a:solidFill>
                <a:effectLst>
                  <a:glow rad="127000">
                    <a:schemeClr val="tx1"/>
                  </a:glow>
                </a:effectLst>
              </a:rPr>
            </a:br>
            <a:r>
              <a:rPr lang="ro-RO" sz="2000" b="1" dirty="0" smtClean="0">
                <a:solidFill>
                  <a:schemeClr val="bg1"/>
                </a:solidFill>
                <a:effectLst>
                  <a:glow rad="127000">
                    <a:schemeClr val="tx1"/>
                  </a:glow>
                </a:effectLst>
              </a:rPr>
              <a:t>(1 Corinteni 14:12).</a:t>
            </a:r>
          </a:p>
          <a:p>
            <a:pPr>
              <a:spcBef>
                <a:spcPts val="300"/>
              </a:spcBef>
            </a:pPr>
            <a:r>
              <a:rPr lang="ro-RO" sz="2000" b="1" dirty="0" smtClean="0">
                <a:solidFill>
                  <a:schemeClr val="bg1"/>
                </a:solidFill>
                <a:effectLst>
                  <a:glow rad="127000">
                    <a:schemeClr val="tx1"/>
                  </a:glow>
                </a:effectLst>
              </a:rPr>
              <a:t>„</a:t>
            </a:r>
            <a:r>
              <a:rPr lang="ro-RO" sz="2000" b="1" dirty="0" smtClean="0">
                <a:solidFill>
                  <a:schemeClr val="bg1"/>
                </a:solidFill>
                <a:effectLst>
                  <a:glow rad="127000">
                    <a:schemeClr val="tx1"/>
                  </a:glow>
                </a:effectLst>
                <a:latin typeface="Calibri" pitchFamily="34" charset="0"/>
              </a:rPr>
              <a:t>Pentru ca în toate lucrurile să fie slăvit Dumnezeu prin Isus Hristos” </a:t>
            </a:r>
            <a:r>
              <a:rPr lang="ro-RO" sz="2000" b="1" dirty="0" smtClean="0">
                <a:solidFill>
                  <a:schemeClr val="bg1"/>
                </a:solidFill>
                <a:effectLst>
                  <a:glow rad="127000">
                    <a:schemeClr val="tx1"/>
                  </a:glow>
                </a:effectLst>
              </a:rPr>
              <a:t>(1 Petru 4:11).</a:t>
            </a:r>
            <a:endParaRPr lang="ro-RO" sz="2000" b="1" dirty="0">
              <a:solidFill>
                <a:schemeClr val="bg1"/>
              </a:solidFill>
              <a:effectLst>
                <a:glow rad="127000">
                  <a:schemeClr val="tx1"/>
                </a:glow>
              </a:effectLst>
            </a:endParaRPr>
          </a:p>
        </p:txBody>
      </p:sp>
      <p:sp>
        <p:nvSpPr>
          <p:cNvPr id="5" name="CuadroTexto 4"/>
          <p:cNvSpPr txBox="1"/>
          <p:nvPr/>
        </p:nvSpPr>
        <p:spPr>
          <a:xfrm>
            <a:off x="46933" y="6049279"/>
            <a:ext cx="6776948" cy="707886"/>
          </a:xfrm>
          <a:prstGeom prst="rect">
            <a:avLst/>
          </a:prstGeom>
          <a:noFill/>
        </p:spPr>
        <p:txBody>
          <a:bodyPr wrap="square" rtlCol="0">
            <a:spAutoFit/>
          </a:bodyPr>
          <a:lstStyle/>
          <a:p>
            <a:r>
              <a:rPr lang="ro-RO" sz="2000" b="1">
                <a:solidFill>
                  <a:schemeClr val="bg1"/>
                </a:solidFill>
                <a:effectLst>
                  <a:glow rad="127000">
                    <a:schemeClr val="tx1"/>
                  </a:glow>
                </a:effectLst>
              </a:rPr>
              <a:t>Darurile îl înzestrează pe credincios pentru a sluji celorlați, pentru zidirea bisericii și pentru a avansa cauza lui </a:t>
            </a:r>
            <a:r>
              <a:rPr lang="ro-RO" sz="2000" b="1">
                <a:solidFill>
                  <a:schemeClr val="bg1"/>
                </a:solidFill>
                <a:effectLst>
                  <a:glow rad="127000">
                    <a:schemeClr val="tx1"/>
                  </a:glow>
                </a:effectLst>
              </a:rPr>
              <a:t>Dumnezeu</a:t>
            </a:r>
            <a:r>
              <a:rPr lang="ro-RO" sz="2000" b="1" smtClean="0">
                <a:solidFill>
                  <a:schemeClr val="bg1"/>
                </a:solidFill>
                <a:effectLst>
                  <a:glow rad="127000">
                    <a:schemeClr val="tx1"/>
                  </a:glow>
                </a:effectLst>
              </a:rPr>
              <a:t>.</a:t>
            </a:r>
            <a:endParaRPr lang="ro-RO" sz="2000" b="1">
              <a:solidFill>
                <a:schemeClr val="bg1"/>
              </a:solidFill>
              <a:effectLst>
                <a:glow rad="127000">
                  <a:schemeClr val="tx1"/>
                </a:glow>
              </a:effectLst>
            </a:endParaRPr>
          </a:p>
        </p:txBody>
      </p:sp>
      <p:sp>
        <p:nvSpPr>
          <p:cNvPr id="6" name="Rectángulo 5"/>
          <p:cNvSpPr/>
          <p:nvPr/>
        </p:nvSpPr>
        <p:spPr>
          <a:xfrm>
            <a:off x="2669874" y="628329"/>
            <a:ext cx="5572666" cy="646331"/>
          </a:xfrm>
          <a:prstGeom prst="rect">
            <a:avLst/>
          </a:prstGeom>
        </p:spPr>
        <p:txBody>
          <a:bodyPr wrap="square">
            <a:spAutoFit/>
          </a:bodyPr>
          <a:lstStyle/>
          <a:p>
            <a:pPr algn="ctr"/>
            <a:r>
              <a:rPr lang="ro-RO" b="1" dirty="0" smtClean="0">
                <a:solidFill>
                  <a:srgbClr val="A4CE3A"/>
                </a:solidFill>
                <a:effectLst>
                  <a:glow rad="127000">
                    <a:schemeClr val="tx1"/>
                  </a:glow>
                </a:effectLst>
                <a:latin typeface="Comic Sans MS" panose="030F0702030302020204" pitchFamily="66" charset="0"/>
              </a:rPr>
              <a:t>„Şi </a:t>
            </a:r>
            <a:r>
              <a:rPr lang="ro-RO" b="1" dirty="0" smtClean="0">
                <a:solidFill>
                  <a:srgbClr val="A4CE3A"/>
                </a:solidFill>
                <a:effectLst>
                  <a:glow rad="127000">
                    <a:schemeClr val="tx1"/>
                  </a:glow>
                </a:effectLst>
                <a:latin typeface="Comic Sans MS" panose="030F0702030302020204" pitchFamily="66" charset="0"/>
              </a:rPr>
              <a:t>fiecăruia i se dă arătarea Duhului spre folosul altora.” </a:t>
            </a:r>
            <a:r>
              <a:rPr lang="ro-RO" sz="1600" b="1" dirty="0" smtClean="0">
                <a:solidFill>
                  <a:srgbClr val="A4CE3A"/>
                </a:solidFill>
                <a:effectLst>
                  <a:glow rad="127000">
                    <a:schemeClr val="tx1"/>
                  </a:glow>
                </a:effectLst>
                <a:latin typeface="Comic Sans MS" panose="030F0702030302020204" pitchFamily="66" charset="0"/>
              </a:rPr>
              <a:t>(1 Corinteni 12:7)</a:t>
            </a:r>
            <a:endParaRPr lang="ro-RO" b="1" dirty="0">
              <a:solidFill>
                <a:srgbClr val="A4CE3A"/>
              </a:solidFill>
              <a:effectLst>
                <a:glow rad="127000">
                  <a:schemeClr val="tx1"/>
                </a:glow>
              </a:effectLst>
              <a:latin typeface="Comic Sans MS" panose="030F0702030302020204" pitchFamily="66" charset="0"/>
            </a:endParaRPr>
          </a:p>
        </p:txBody>
      </p:sp>
      <p:pic>
        <p:nvPicPr>
          <p:cNvPr id="7" name="Picture 4" descr="https://4.bp.blogspot.com/-C7OMthnTrOs/V17mLO1DarI/AAAAAAAAFuY/wSualzuZpfk5kAJ4jlwZ8lKn3DmXtbDbQCLcB/s1600/PROPOSITO%2BDE%2BLOS%2BDONES.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101471" y="218972"/>
            <a:ext cx="2160871" cy="1465044"/>
          </a:xfrm>
          <a:prstGeom prst="snip2DiagRect">
            <a:avLst/>
          </a:prstGeom>
          <a:solidFill>
            <a:srgbClr val="FFFFFF">
              <a:shade val="85000"/>
            </a:srgbClr>
          </a:solidFill>
          <a:ln w="889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slope"/>
            <a:contourClr>
              <a:srgbClr val="FFFFFF"/>
            </a:contourClr>
          </a:sp3d>
          <a:extLst/>
        </p:spPr>
      </p:pic>
      <p:sp>
        <p:nvSpPr>
          <p:cNvPr id="8" name="Globo: flecha derecha 7"/>
          <p:cNvSpPr/>
          <p:nvPr/>
        </p:nvSpPr>
        <p:spPr>
          <a:xfrm>
            <a:off x="423611" y="5164051"/>
            <a:ext cx="364355" cy="232913"/>
          </a:xfrm>
          <a:prstGeom prst="rightArrowCallou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effectLst>
            <a:outerShdw blurRad="50800" dist="38100" dir="2700000" algn="tl" rotWithShape="0">
              <a:prstClr val="black">
                <a:alpha val="40000"/>
              </a:prstClr>
            </a:outerShdw>
          </a:effectLst>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ro-RO"/>
          </a:p>
        </p:txBody>
      </p:sp>
      <p:sp>
        <p:nvSpPr>
          <p:cNvPr id="9" name="Globo: flecha derecha 8"/>
          <p:cNvSpPr/>
          <p:nvPr/>
        </p:nvSpPr>
        <p:spPr>
          <a:xfrm>
            <a:off x="423611" y="4469209"/>
            <a:ext cx="364355" cy="232913"/>
          </a:xfrm>
          <a:prstGeom prst="rightArrowCallout">
            <a:avLst/>
          </a:prstGeom>
          <a:effectLst>
            <a:outerShdw blurRad="50800" dist="38100" dir="2700000" algn="tl" rotWithShape="0">
              <a:prstClr val="black">
                <a:alpha val="40000"/>
              </a:prstClr>
            </a:outerShdw>
          </a:effectLst>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ro-RO"/>
          </a:p>
        </p:txBody>
      </p:sp>
      <p:sp>
        <p:nvSpPr>
          <p:cNvPr id="10" name="Globo: flecha derecha 9"/>
          <p:cNvSpPr/>
          <p:nvPr/>
        </p:nvSpPr>
        <p:spPr>
          <a:xfrm>
            <a:off x="386140" y="3894560"/>
            <a:ext cx="364355" cy="232913"/>
          </a:xfrm>
          <a:prstGeom prst="rightArrowCallout">
            <a:avLst/>
          </a:prstGeom>
          <a:solidFill>
            <a:srgbClr val="FF6699"/>
          </a:solidFill>
          <a:effectLst>
            <a:outerShdw blurRad="50800" dist="38100" dir="2700000" algn="tl" rotWithShape="0">
              <a:prstClr val="black">
                <a:alpha val="40000"/>
              </a:prstClr>
            </a:outerShdw>
          </a:effectLst>
          <a:scene3d>
            <a:camera prst="orthographicFront"/>
            <a:lightRig rig="threePt" dir="t"/>
          </a:scene3d>
          <a:sp3d>
            <a:bevelT prst="angle"/>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ro-RO"/>
          </a:p>
        </p:txBody>
      </p:sp>
      <p:sp>
        <p:nvSpPr>
          <p:cNvPr id="11" name="Globo: flecha derecha 10"/>
          <p:cNvSpPr/>
          <p:nvPr/>
        </p:nvSpPr>
        <p:spPr>
          <a:xfrm>
            <a:off x="386140" y="2979181"/>
            <a:ext cx="364355" cy="232913"/>
          </a:xfrm>
          <a:prstGeom prst="rightArrowCallout">
            <a:avLst/>
          </a:prstGeom>
          <a:effectLst>
            <a:outerShdw blurRad="50800" dist="38100" dir="2700000" algn="tl" rotWithShape="0">
              <a:prstClr val="black">
                <a:alpha val="40000"/>
              </a:prstClr>
            </a:outerShdw>
          </a:effectLst>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ro-RO"/>
          </a:p>
        </p:txBody>
      </p:sp>
      <p:sp>
        <p:nvSpPr>
          <p:cNvPr id="12" name="Globo: flecha derecha 11"/>
          <p:cNvSpPr/>
          <p:nvPr/>
        </p:nvSpPr>
        <p:spPr>
          <a:xfrm>
            <a:off x="360262" y="2556208"/>
            <a:ext cx="364355" cy="232913"/>
          </a:xfrm>
          <a:prstGeom prst="rightArrowCallout">
            <a:avLst/>
          </a:prstGeom>
          <a:effectLst>
            <a:outerShdw blurRad="50800" dist="38100" dir="2700000" algn="tl" rotWithShape="0">
              <a:prstClr val="black">
                <a:alpha val="40000"/>
              </a:prstClr>
            </a:outerShdw>
          </a:effectLst>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o-RO"/>
          </a:p>
        </p:txBody>
      </p:sp>
      <p:sp>
        <p:nvSpPr>
          <p:cNvPr id="13" name="Globo: flecha derecha 12"/>
          <p:cNvSpPr/>
          <p:nvPr/>
        </p:nvSpPr>
        <p:spPr>
          <a:xfrm>
            <a:off x="386140" y="1930251"/>
            <a:ext cx="364355" cy="232913"/>
          </a:xfrm>
          <a:prstGeom prst="rightArrowCallout">
            <a:avLst/>
          </a:prstGeom>
          <a:effectLst>
            <a:outerShdw blurRad="50800" dist="38100" dir="2700000" algn="tl" rotWithShape="0">
              <a:prstClr val="black">
                <a:alpha val="40000"/>
              </a:prstClr>
            </a:outerShdw>
          </a:effectLst>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xmlns="" val="785704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
                                        <p:tgtEl>
                                          <p:spTgt spid="3"/>
                                        </p:tgtEl>
                                      </p:cBhvr>
                                    </p:animEffect>
                                    <p:anim calcmode="lin" valueType="num">
                                      <p:cBhvr>
                                        <p:cTn id="25" dur="400" fill="hold"/>
                                        <p:tgtEl>
                                          <p:spTgt spid="3"/>
                                        </p:tgtEl>
                                        <p:attrNameLst>
                                          <p:attrName>ppt_x</p:attrName>
                                        </p:attrNameLst>
                                      </p:cBhvr>
                                      <p:tavLst>
                                        <p:tav tm="0">
                                          <p:val>
                                            <p:strVal val="#ppt_x"/>
                                          </p:val>
                                        </p:tav>
                                        <p:tav tm="100000">
                                          <p:val>
                                            <p:strVal val="#ppt_x"/>
                                          </p:val>
                                        </p:tav>
                                      </p:tavLst>
                                    </p:anim>
                                    <p:anim calcmode="lin" valueType="num">
                                      <p:cBhvr>
                                        <p:cTn id="26" dur="400" fill="hold"/>
                                        <p:tgtEl>
                                          <p:spTgt spid="3"/>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wipe(left)">
                                      <p:cBhvr>
                                        <p:cTn id="38" dur="5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wipe(left)">
                                      <p:cBhvr>
                                        <p:cTn id="48" dur="500"/>
                                        <p:tgtEl>
                                          <p:spTgt spid="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0-#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wipe(left)">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4">
                                            <p:txEl>
                                              <p:pRg st="3" end="3"/>
                                            </p:txEl>
                                          </p:spTgt>
                                        </p:tgtEl>
                                        <p:attrNameLst>
                                          <p:attrName>style.visibility</p:attrName>
                                        </p:attrNameLst>
                                      </p:cBhvr>
                                      <p:to>
                                        <p:strVal val="visible"/>
                                      </p:to>
                                    </p:set>
                                    <p:animEffect transition="in" filter="wipe(left)">
                                      <p:cBhvr>
                                        <p:cTn id="68" dur="500"/>
                                        <p:tgtEl>
                                          <p:spTgt spid="4">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0-#ppt_w/2"/>
                                          </p:val>
                                        </p:tav>
                                        <p:tav tm="100000">
                                          <p:val>
                                            <p:strVal val="#ppt_x"/>
                                          </p:val>
                                        </p:tav>
                                      </p:tavLst>
                                    </p:anim>
                                    <p:anim calcmode="lin" valueType="num">
                                      <p:cBhvr additive="base">
                                        <p:cTn id="74" dur="500" fill="hold"/>
                                        <p:tgtEl>
                                          <p:spTgt spid="9"/>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
                                            <p:txEl>
                                              <p:pRg st="4" end="4"/>
                                            </p:txEl>
                                          </p:spTgt>
                                        </p:tgtEl>
                                        <p:attrNameLst>
                                          <p:attrName>style.visibility</p:attrName>
                                        </p:attrNameLst>
                                      </p:cBhvr>
                                      <p:to>
                                        <p:strVal val="visible"/>
                                      </p:to>
                                    </p:set>
                                    <p:animEffect transition="in" filter="wipe(left)">
                                      <p:cBhvr>
                                        <p:cTn id="78" dur="500"/>
                                        <p:tgtEl>
                                          <p:spTgt spid="4">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additive="base">
                                        <p:cTn id="83" dur="500" fill="hold"/>
                                        <p:tgtEl>
                                          <p:spTgt spid="8"/>
                                        </p:tgtEl>
                                        <p:attrNameLst>
                                          <p:attrName>ppt_x</p:attrName>
                                        </p:attrNameLst>
                                      </p:cBhvr>
                                      <p:tavLst>
                                        <p:tav tm="0">
                                          <p:val>
                                            <p:strVal val="0-#ppt_w/2"/>
                                          </p:val>
                                        </p:tav>
                                        <p:tav tm="100000">
                                          <p:val>
                                            <p:strVal val="#ppt_x"/>
                                          </p:val>
                                        </p:tav>
                                      </p:tavLst>
                                    </p:anim>
                                    <p:anim calcmode="lin" valueType="num">
                                      <p:cBhvr additive="base">
                                        <p:cTn id="84" dur="500" fill="hold"/>
                                        <p:tgtEl>
                                          <p:spTgt spid="8"/>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4">
                                            <p:txEl>
                                              <p:pRg st="5" end="5"/>
                                            </p:txEl>
                                          </p:spTgt>
                                        </p:tgtEl>
                                        <p:attrNameLst>
                                          <p:attrName>style.visibility</p:attrName>
                                        </p:attrNameLst>
                                      </p:cBhvr>
                                      <p:to>
                                        <p:strVal val="visible"/>
                                      </p:to>
                                    </p:set>
                                    <p:animEffect transition="in" filter="wipe(left)">
                                      <p:cBhvr>
                                        <p:cTn id="88" dur="500"/>
                                        <p:tgtEl>
                                          <p:spTgt spid="4">
                                            <p:txEl>
                                              <p:pRg st="5" end="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randombar(horizontal)">
                                      <p:cBhvr>
                                        <p:cTn id="9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P spid="6" grpId="0"/>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94886"/>
            <a:ext cx="9144000" cy="923330"/>
          </a:xfrm>
          <a:prstGeom prst="rect">
            <a:avLst/>
          </a:prstGeom>
        </p:spPr>
        <p:txBody>
          <a:bodyPr wrap="square">
            <a:spAutoFit/>
            <a:scene3d>
              <a:camera prst="orthographicFront"/>
              <a:lightRig rig="morning" dir="t"/>
            </a:scene3d>
            <a:sp3d extrusionH="57150">
              <a:bevelT h="25400" prst="softRound"/>
            </a:sp3d>
          </a:bodyPr>
          <a:lstStyle/>
          <a:p>
            <a:pPr algn="ctr"/>
            <a:r>
              <a:rPr lang="ro-RO"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PRIMELE </a:t>
            </a:r>
            <a:r>
              <a:rPr lang="ro-RO" sz="54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DARURI</a:t>
            </a:r>
            <a:endParaRPr lang="ro-RO"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CuadroTexto 2"/>
          <p:cNvSpPr txBox="1"/>
          <p:nvPr/>
        </p:nvSpPr>
        <p:spPr>
          <a:xfrm>
            <a:off x="3475896" y="1440613"/>
            <a:ext cx="2027756" cy="2554545"/>
          </a:xfrm>
          <a:prstGeom prst="rect">
            <a:avLst/>
          </a:prstGeom>
          <a:noFill/>
        </p:spPr>
        <p:txBody>
          <a:bodyPr wrap="square" rtlCol="0">
            <a:spAutoFit/>
          </a:bodyPr>
          <a:lstStyle/>
          <a:p>
            <a:r>
              <a:rPr lang="ro-RO" sz="2000" b="1"/>
              <a:t>Lista darurilor primite de biserica primitivă o putem </a:t>
            </a:r>
            <a:r>
              <a:rPr lang="ro-RO" sz="2000" b="1"/>
              <a:t>găsi </a:t>
            </a:r>
            <a:r>
              <a:rPr lang="ro-RO" sz="2000" b="1" smtClean="0"/>
              <a:t>î</a:t>
            </a:r>
            <a:r>
              <a:rPr lang="ro-RO" sz="2000" b="1" smtClean="0"/>
              <a:t>n</a:t>
            </a:r>
            <a:br>
              <a:rPr lang="ro-RO" sz="2000" b="1" smtClean="0"/>
            </a:br>
            <a:r>
              <a:rPr lang="ro-RO" sz="2000" b="1" smtClean="0"/>
              <a:t>1 </a:t>
            </a:r>
            <a:r>
              <a:rPr lang="ro-RO" sz="2000" b="1" smtClean="0"/>
              <a:t>Corinteni</a:t>
            </a:r>
            <a:r>
              <a:rPr lang="ro-RO" sz="2000" b="1" smtClean="0"/>
              <a:t> </a:t>
            </a:r>
            <a:r>
              <a:rPr lang="ro-RO" sz="2000" b="1" smtClean="0"/>
              <a:t>12:7-11</a:t>
            </a:r>
            <a:r>
              <a:rPr lang="ro-RO" sz="2000" b="1" smtClean="0"/>
              <a:t>, </a:t>
            </a:r>
            <a:r>
              <a:rPr lang="ro-RO" sz="2000" b="1" smtClean="0"/>
              <a:t>27-31</a:t>
            </a:r>
            <a:r>
              <a:rPr lang="ro-RO" sz="2000" b="1" smtClean="0"/>
              <a:t>; </a:t>
            </a:r>
            <a:r>
              <a:rPr lang="ro-RO" sz="2000" b="1" smtClean="0"/>
              <a:t>Romani</a:t>
            </a:r>
            <a:r>
              <a:rPr lang="ro-RO" sz="2000" b="1" smtClean="0"/>
              <a:t> </a:t>
            </a:r>
            <a:r>
              <a:rPr lang="ro-RO" sz="2000" b="1" smtClean="0"/>
              <a:t>12:3-8</a:t>
            </a:r>
            <a:r>
              <a:rPr lang="ro-RO" sz="2000" b="1" smtClean="0"/>
              <a:t>; </a:t>
            </a:r>
            <a:r>
              <a:rPr lang="ro-RO" sz="2000" b="1" smtClean="0"/>
              <a:t>Efeseni</a:t>
            </a:r>
            <a:r>
              <a:rPr lang="ro-RO" sz="2000" b="1" smtClean="0"/>
              <a:t> </a:t>
            </a:r>
            <a:r>
              <a:rPr lang="ro-RO" sz="2000" b="1" smtClean="0"/>
              <a:t>4:11-12.</a:t>
            </a:r>
            <a:endParaRPr lang="ro-RO" sz="2000" b="1"/>
          </a:p>
        </p:txBody>
      </p:sp>
      <p:sp>
        <p:nvSpPr>
          <p:cNvPr id="4" name="CuadroTexto 3"/>
          <p:cNvSpPr txBox="1"/>
          <p:nvPr/>
        </p:nvSpPr>
        <p:spPr>
          <a:xfrm>
            <a:off x="5477774" y="769441"/>
            <a:ext cx="3588588" cy="5940088"/>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1"/>
            </a:contourClr>
          </a:sp3d>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Wingdings" panose="05000000000000000000" pitchFamily="2" charset="2"/>
              <a:buChar char="§"/>
            </a:pPr>
            <a:r>
              <a:rPr lang="ro-RO" sz="2000" b="1" dirty="0">
                <a:effectLst>
                  <a:outerShdw blurRad="50800" dist="38100" dir="2700000" algn="tl" rotWithShape="0">
                    <a:prstClr val="black">
                      <a:alpha val="40000"/>
                    </a:prstClr>
                  </a:outerShdw>
                </a:effectLst>
              </a:rPr>
              <a:t>Vorbirea despre </a:t>
            </a:r>
            <a:r>
              <a:rPr lang="ro-RO" sz="2000" b="1" dirty="0" smtClean="0">
                <a:effectLst>
                  <a:outerShdw blurRad="50800" dist="38100" dir="2700000" algn="tl" rotWithShape="0">
                    <a:prstClr val="black">
                      <a:alpha val="40000"/>
                    </a:prstClr>
                  </a:outerShdw>
                </a:effectLst>
              </a:rPr>
              <a:t>înțelepciune.</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Vorbirea </a:t>
            </a:r>
            <a:r>
              <a:rPr lang="ro-RO" sz="2000" b="1" dirty="0">
                <a:effectLst>
                  <a:outerShdw blurRad="50800" dist="38100" dir="2700000" algn="tl" rotWithShape="0">
                    <a:prstClr val="black">
                      <a:alpha val="40000"/>
                    </a:prstClr>
                  </a:outerShdw>
                </a:effectLst>
              </a:rPr>
              <a:t>despre cunoștință</a:t>
            </a:r>
            <a:r>
              <a:rPr lang="ro-RO" sz="2000" b="1" dirty="0" smtClean="0">
                <a:effectLst>
                  <a:outerShdw blurRad="50800" dist="38100" dir="2700000" algn="tl" rotWithShape="0">
                    <a:prstClr val="black">
                      <a:alpha val="40000"/>
                    </a:prstClr>
                  </a:outerShdw>
                </a:effectLst>
              </a:rPr>
              <a:t>.</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Credința.</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Darul tămăduirilor.</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Facerea </a:t>
            </a:r>
            <a:r>
              <a:rPr lang="ro-RO" sz="2000" b="1" dirty="0">
                <a:effectLst>
                  <a:outerShdw blurRad="50800" dist="38100" dir="2700000" algn="tl" rotWithShape="0">
                    <a:prstClr val="black">
                      <a:alpha val="40000"/>
                    </a:prstClr>
                  </a:outerShdw>
                </a:effectLst>
              </a:rPr>
              <a:t>de </a:t>
            </a:r>
            <a:r>
              <a:rPr lang="ro-RO" sz="2000" b="1" dirty="0" smtClean="0">
                <a:effectLst>
                  <a:outerShdw blurRad="50800" dist="38100" dir="2700000" algn="tl" rotWithShape="0">
                    <a:prstClr val="black">
                      <a:alpha val="40000"/>
                    </a:prstClr>
                  </a:outerShdw>
                </a:effectLst>
              </a:rPr>
              <a:t>minuni.</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Proorocirea.</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Deosebirea </a:t>
            </a:r>
            <a:r>
              <a:rPr lang="ro-RO" sz="2000" b="1" dirty="0">
                <a:effectLst>
                  <a:outerShdw blurRad="50800" dist="38100" dir="2700000" algn="tl" rotWithShape="0">
                    <a:prstClr val="black">
                      <a:alpha val="40000"/>
                    </a:prstClr>
                  </a:outerShdw>
                </a:effectLst>
              </a:rPr>
              <a:t>duhurilor</a:t>
            </a:r>
            <a:r>
              <a:rPr lang="ro-RO" sz="2000" b="1" dirty="0" smtClean="0">
                <a:effectLst>
                  <a:outerShdw blurRad="50800" dist="38100" dir="2700000" algn="tl" rotWithShape="0">
                    <a:prstClr val="black">
                      <a:alpha val="40000"/>
                    </a:prstClr>
                  </a:outerShdw>
                </a:effectLst>
              </a:rPr>
              <a:t>.</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Vorbirea </a:t>
            </a:r>
            <a:r>
              <a:rPr lang="ro-RO" sz="2000" b="1" dirty="0">
                <a:effectLst>
                  <a:outerShdw blurRad="50800" dist="38100" dir="2700000" algn="tl" rotWithShape="0">
                    <a:prstClr val="black">
                      <a:alpha val="40000"/>
                    </a:prstClr>
                  </a:outerShdw>
                </a:effectLst>
              </a:rPr>
              <a:t>în  felurite </a:t>
            </a:r>
            <a:r>
              <a:rPr lang="ro-RO" sz="2000" b="1" dirty="0" smtClean="0">
                <a:effectLst>
                  <a:outerShdw blurRad="50800" dist="38100" dir="2700000" algn="tl" rotWithShape="0">
                    <a:prstClr val="black">
                      <a:alpha val="40000"/>
                    </a:prstClr>
                  </a:outerShdw>
                </a:effectLst>
              </a:rPr>
              <a:t>limbi.</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Tălmăcirea limbilor.</a:t>
            </a:r>
          </a:p>
          <a:p>
            <a:pPr marL="285750" indent="-285750">
              <a:buFont typeface="Wingdings" panose="05000000000000000000" pitchFamily="2" charset="2"/>
              <a:buChar char="§"/>
            </a:pPr>
            <a:r>
              <a:rPr lang="ro-RO" sz="2000" b="1" dirty="0" err="1" smtClean="0">
                <a:effectLst>
                  <a:outerShdw blurRad="50800" dist="38100" dir="2700000" algn="tl" rotWithShape="0">
                    <a:prstClr val="black">
                      <a:alpha val="40000"/>
                    </a:prstClr>
                  </a:outerShdw>
                </a:effectLst>
              </a:rPr>
              <a:t>Apostoliei</a:t>
            </a:r>
            <a:r>
              <a:rPr lang="ro-RO" sz="2000" b="1" dirty="0" smtClean="0">
                <a:effectLst>
                  <a:outerShdw blurRad="50800" dist="38100" dir="2700000" algn="tl" rotWithShape="0">
                    <a:prstClr val="black">
                      <a:alpha val="40000"/>
                    </a:prstClr>
                  </a:outerShdw>
                </a:effectLst>
              </a:rPr>
              <a:t>.</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Învățării.</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Încurajării.</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Dăruirii.</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Slujirii. </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Administrării.</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Conducerii.</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Milosteniei.</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Evanghelizării.</a:t>
            </a:r>
          </a:p>
          <a:p>
            <a:pPr marL="285750" indent="-285750">
              <a:buFont typeface="Wingdings" panose="05000000000000000000" pitchFamily="2" charset="2"/>
              <a:buChar char="§"/>
            </a:pPr>
            <a:r>
              <a:rPr lang="ro-RO" sz="2000" b="1" dirty="0" smtClean="0">
                <a:effectLst>
                  <a:outerShdw blurRad="50800" dist="38100" dir="2700000" algn="tl" rotWithShape="0">
                    <a:prstClr val="black">
                      <a:alpha val="40000"/>
                    </a:prstClr>
                  </a:outerShdw>
                </a:effectLst>
              </a:rPr>
              <a:t>Păstoririi.</a:t>
            </a:r>
            <a:endParaRPr lang="ro-RO" sz="2000" b="1" dirty="0">
              <a:effectLst>
                <a:outerShdw blurRad="50800" dist="38100" dir="2700000" algn="tl" rotWithShape="0">
                  <a:prstClr val="black">
                    <a:alpha val="40000"/>
                  </a:prstClr>
                </a:outerShdw>
              </a:effectLst>
            </a:endParaRPr>
          </a:p>
        </p:txBody>
      </p:sp>
      <p:sp>
        <p:nvSpPr>
          <p:cNvPr id="6" name="Rectángulo 5"/>
          <p:cNvSpPr/>
          <p:nvPr/>
        </p:nvSpPr>
        <p:spPr>
          <a:xfrm>
            <a:off x="168214" y="698436"/>
            <a:ext cx="5119777" cy="615553"/>
          </a:xfrm>
          <a:prstGeom prst="rect">
            <a:avLst/>
          </a:prstGeom>
        </p:spPr>
        <p:txBody>
          <a:bodyPr wrap="square">
            <a:spAutoFit/>
          </a:bodyPr>
          <a:lstStyle/>
          <a:p>
            <a:pPr algn="ctr"/>
            <a:r>
              <a:rPr lang="ro-RO" b="1" smtClean="0">
                <a:solidFill>
                  <a:srgbClr val="1D372E"/>
                </a:solidFill>
                <a:latin typeface="Comic Sans MS" panose="030F0702030302020204" pitchFamily="66" charset="0"/>
              </a:rPr>
              <a:t>“Su</a:t>
            </a:r>
            <a:r>
              <a:rPr lang="ro-RO" b="1" smtClean="0">
                <a:solidFill>
                  <a:srgbClr val="1D372E"/>
                </a:solidFill>
                <a:latin typeface="Comic Sans MS" panose="030F0702030302020204" pitchFamily="66" charset="0"/>
              </a:rPr>
              <a:t>nt felurite daruri, dar este </a:t>
            </a:r>
            <a:r>
              <a:rPr lang="ro-RO" b="1" smtClean="0">
                <a:solidFill>
                  <a:srgbClr val="1D372E"/>
                </a:solidFill>
                <a:latin typeface="Comic Sans MS" panose="030F0702030302020204" pitchFamily="66" charset="0"/>
              </a:rPr>
              <a:t>acelaş </a:t>
            </a:r>
            <a:r>
              <a:rPr lang="ro-RO" b="1" smtClean="0">
                <a:solidFill>
                  <a:srgbClr val="1D372E"/>
                </a:solidFill>
                <a:latin typeface="Comic Sans MS" panose="030F0702030302020204" pitchFamily="66" charset="0"/>
              </a:rPr>
              <a:t>Duh</a:t>
            </a:r>
            <a:r>
              <a:rPr lang="ro-RO" b="1" smtClean="0">
                <a:solidFill>
                  <a:srgbClr val="1D372E"/>
                </a:solidFill>
                <a:latin typeface="Comic Sans MS" panose="030F0702030302020204" pitchFamily="66" charset="0"/>
              </a:rPr>
              <a:t>” </a:t>
            </a:r>
            <a:r>
              <a:rPr lang="ro-RO" sz="1600" b="1" smtClean="0">
                <a:solidFill>
                  <a:srgbClr val="1D372E"/>
                </a:solidFill>
                <a:latin typeface="Comic Sans MS" panose="030F0702030302020204" pitchFamily="66" charset="0"/>
              </a:rPr>
              <a:t>(</a:t>
            </a:r>
            <a:r>
              <a:rPr lang="ro-RO" sz="1600" b="1" smtClean="0">
                <a:solidFill>
                  <a:srgbClr val="1D372E"/>
                </a:solidFill>
                <a:latin typeface="Comic Sans MS" panose="030F0702030302020204" pitchFamily="66" charset="0"/>
              </a:rPr>
              <a:t>1 </a:t>
            </a:r>
            <a:r>
              <a:rPr lang="ro-RO" sz="1600" b="1" smtClean="0">
                <a:solidFill>
                  <a:srgbClr val="1D372E"/>
                </a:solidFill>
                <a:latin typeface="Comic Sans MS" panose="030F0702030302020204" pitchFamily="66" charset="0"/>
              </a:rPr>
              <a:t>Corinteni</a:t>
            </a:r>
            <a:r>
              <a:rPr lang="ro-RO" sz="1600" b="1" smtClean="0">
                <a:solidFill>
                  <a:srgbClr val="1D372E"/>
                </a:solidFill>
                <a:latin typeface="Comic Sans MS" panose="030F0702030302020204" pitchFamily="66" charset="0"/>
              </a:rPr>
              <a:t> </a:t>
            </a:r>
            <a:r>
              <a:rPr lang="ro-RO" sz="1600" b="1" smtClean="0">
                <a:solidFill>
                  <a:srgbClr val="1D372E"/>
                </a:solidFill>
                <a:latin typeface="Comic Sans MS" panose="030F0702030302020204" pitchFamily="66" charset="0"/>
              </a:rPr>
              <a:t>12:4)</a:t>
            </a:r>
            <a:endParaRPr lang="ro-RO" b="1">
              <a:solidFill>
                <a:srgbClr val="1D372E"/>
              </a:solidFill>
              <a:latin typeface="Comic Sans MS" panose="030F0702030302020204" pitchFamily="66" charset="0"/>
            </a:endParaRPr>
          </a:p>
        </p:txBody>
      </p:sp>
      <p:pic>
        <p:nvPicPr>
          <p:cNvPr id="5" name="Imagen 4"/>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42590" y="1440613"/>
            <a:ext cx="3307428" cy="5238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589066" y="4363317"/>
            <a:ext cx="1781862" cy="23758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4633589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diamond(in)">
                                      <p:cBhvr>
                                        <p:cTn id="4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0"/>
            <a:ext cx="5670088" cy="769441"/>
          </a:xfrm>
          <a:prstGeom prst="rect">
            <a:avLst/>
          </a:prstGeom>
        </p:spPr>
        <p:txBody>
          <a:bodyPr wrap="square">
            <a:spAutoFit/>
          </a:bodyPr>
          <a:lstStyle/>
          <a:p>
            <a:pPr algn="ctr"/>
            <a:r>
              <a:rPr lang="ro-RO" sz="4400">
                <a:ln w="0"/>
                <a:solidFill>
                  <a:schemeClr val="accent1">
                    <a:lumMod val="60000"/>
                    <a:lumOff val="40000"/>
                  </a:schemeClr>
                </a:solidFill>
                <a:effectLst>
                  <a:outerShdw blurRad="38100" dist="19050" dir="2700000" algn="tl" rotWithShape="0">
                    <a:schemeClr val="dk1"/>
                  </a:outerShdw>
                </a:effectLst>
              </a:rPr>
              <a:t>DARURILE </a:t>
            </a:r>
            <a:r>
              <a:rPr lang="ro-RO" sz="4400" smtClean="0">
                <a:ln w="0"/>
                <a:solidFill>
                  <a:schemeClr val="accent1">
                    <a:lumMod val="60000"/>
                    <a:lumOff val="40000"/>
                  </a:schemeClr>
                </a:solidFill>
                <a:effectLst>
                  <a:outerShdw blurRad="38100" dist="19050" dir="2700000" algn="tl" rotWithShape="0">
                    <a:schemeClr val="dk1"/>
                  </a:outerShdw>
                </a:effectLst>
              </a:rPr>
              <a:t>ACTUALE</a:t>
            </a:r>
            <a:endParaRPr lang="ro-RO" sz="4400">
              <a:ln w="0"/>
              <a:solidFill>
                <a:schemeClr val="accent1">
                  <a:lumMod val="60000"/>
                  <a:lumOff val="40000"/>
                </a:schemeClr>
              </a:solidFill>
              <a:effectLst>
                <a:outerShdw blurRad="38100" dist="19050" dir="2700000" algn="tl" rotWithShape="0">
                  <a:schemeClr val="dk1"/>
                </a:outerShdw>
              </a:effectLst>
            </a:endParaRPr>
          </a:p>
        </p:txBody>
      </p:sp>
      <p:sp>
        <p:nvSpPr>
          <p:cNvPr id="5" name="CuadroTexto 4"/>
          <p:cNvSpPr txBox="1"/>
          <p:nvPr/>
        </p:nvSpPr>
        <p:spPr>
          <a:xfrm>
            <a:off x="58574" y="1593158"/>
            <a:ext cx="4407364" cy="4939814"/>
          </a:xfrm>
          <a:prstGeom prst="rect">
            <a:avLst/>
          </a:prstGeom>
          <a:noFill/>
        </p:spPr>
        <p:txBody>
          <a:bodyPr wrap="square" rtlCol="0">
            <a:spAutoFit/>
          </a:bodyPr>
          <a:lstStyle/>
          <a:p>
            <a:pPr>
              <a:spcBef>
                <a:spcPts val="600"/>
              </a:spcBef>
            </a:pPr>
            <a:r>
              <a:rPr lang="ro-RO" sz="2000" b="1" dirty="0"/>
              <a:t>Sunt toate darurile necesare în ziua de azi sau există unele de care nu mai este nevoie? </a:t>
            </a:r>
          </a:p>
          <a:p>
            <a:pPr>
              <a:spcBef>
                <a:spcPts val="600"/>
              </a:spcBef>
            </a:pPr>
            <a:r>
              <a:rPr lang="ro-RO" sz="2000" b="1" dirty="0"/>
              <a:t>Va veni momentul când vor înceta darurile? Dar acel moment va fi </a:t>
            </a:r>
            <a:r>
              <a:rPr lang="ro-RO" sz="2000" b="1" dirty="0" smtClean="0"/>
              <a:t>„când </a:t>
            </a:r>
            <a:r>
              <a:rPr lang="ro-RO" sz="2000" b="1" dirty="0"/>
              <a:t>va veni ce este </a:t>
            </a:r>
            <a:r>
              <a:rPr lang="ro-RO" sz="2000" b="1" dirty="0" smtClean="0"/>
              <a:t>desăvârșit” (1 Cor. 13:10), adică </a:t>
            </a:r>
            <a:r>
              <a:rPr lang="ro-RO" sz="2000" b="1" dirty="0"/>
              <a:t>la întoarcerea lui </a:t>
            </a:r>
            <a:r>
              <a:rPr lang="ro-RO" sz="2000" b="1" dirty="0" smtClean="0"/>
              <a:t>Hristos.</a:t>
            </a:r>
          </a:p>
          <a:p>
            <a:pPr>
              <a:spcBef>
                <a:spcPts val="600"/>
              </a:spcBef>
            </a:pPr>
            <a:r>
              <a:rPr lang="ro-RO" sz="2000" b="1" dirty="0" smtClean="0"/>
              <a:t>Până </a:t>
            </a:r>
            <a:r>
              <a:rPr lang="ro-RO" sz="2000" b="1" dirty="0"/>
              <a:t>atunci, biserica continuă să </a:t>
            </a:r>
            <a:r>
              <a:rPr lang="ro-RO" sz="2000" b="1" dirty="0" err="1"/>
              <a:t>aibe</a:t>
            </a:r>
            <a:r>
              <a:rPr lang="ro-RO" sz="2000" b="1" dirty="0"/>
              <a:t> nevoie să fie zidită; membrii săi au nevoie să rămână uniți și să crească în Hristos; harul lui Dumnezeu trebuie administrat înăuntru și în afara bisericii. </a:t>
            </a:r>
            <a:endParaRPr lang="ro-RO" sz="2000" b="1" dirty="0" smtClean="0"/>
          </a:p>
          <a:p>
            <a:pPr>
              <a:spcBef>
                <a:spcPts val="600"/>
              </a:spcBef>
            </a:pPr>
            <a:r>
              <a:rPr lang="ro-RO" sz="2000" b="1" dirty="0" smtClean="0"/>
              <a:t>În </a:t>
            </a:r>
            <a:r>
              <a:rPr lang="ro-RO" sz="2000" b="1" dirty="0"/>
              <a:t>mod special, avem nevoie să fim înzestrați pentru a pregăti lumea pentru a doua venire a lui Hristos. </a:t>
            </a:r>
          </a:p>
        </p:txBody>
      </p:sp>
      <p:sp>
        <p:nvSpPr>
          <p:cNvPr id="6" name="Rectángulo 5"/>
          <p:cNvSpPr/>
          <p:nvPr/>
        </p:nvSpPr>
        <p:spPr>
          <a:xfrm>
            <a:off x="163284" y="680463"/>
            <a:ext cx="5390891" cy="923330"/>
          </a:xfrm>
          <a:prstGeom prst="rect">
            <a:avLst/>
          </a:prstGeom>
        </p:spPr>
        <p:txBody>
          <a:bodyPr wrap="square">
            <a:spAutoFit/>
          </a:bodyPr>
          <a:lstStyle/>
          <a:p>
            <a:r>
              <a:rPr lang="ro-RO" b="1" dirty="0" smtClean="0">
                <a:solidFill>
                  <a:srgbClr val="C7C6E4"/>
                </a:solidFill>
                <a:latin typeface="Comic Sans MS" panose="030F0702030302020204" pitchFamily="66" charset="0"/>
              </a:rPr>
              <a:t>„Dragostea </a:t>
            </a:r>
            <a:r>
              <a:rPr lang="ro-RO" b="1" dirty="0" smtClean="0">
                <a:solidFill>
                  <a:srgbClr val="C7C6E4"/>
                </a:solidFill>
                <a:latin typeface="Comic Sans MS" panose="030F0702030302020204" pitchFamily="66" charset="0"/>
              </a:rPr>
              <a:t>nu va pieri niciodată. Proorociile se vor sfârşi; limbile vor înceta; cunoştinţa va avea sfârşit.” </a:t>
            </a:r>
            <a:r>
              <a:rPr lang="ro-RO" sz="1600" b="1" dirty="0" smtClean="0">
                <a:solidFill>
                  <a:srgbClr val="C7C6E4"/>
                </a:solidFill>
                <a:latin typeface="Comic Sans MS" panose="030F0702030302020204" pitchFamily="66" charset="0"/>
              </a:rPr>
              <a:t>(1 Corinteni 13:8)</a:t>
            </a:r>
            <a:endParaRPr lang="ro-RO" sz="1600" b="1" dirty="0">
              <a:solidFill>
                <a:srgbClr val="C7C6E4"/>
              </a:solidFill>
              <a:latin typeface="Comic Sans MS" panose="030F0702030302020204" pitchFamily="66" charset="0"/>
            </a:endParaRPr>
          </a:p>
        </p:txBody>
      </p:sp>
      <p:pic>
        <p:nvPicPr>
          <p:cNvPr id="3" name="Imagen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515464" y="1206819"/>
            <a:ext cx="2365438" cy="1820554"/>
          </a:xfrm>
          <a:prstGeom prst="rect">
            <a:avLst/>
          </a:prstGeom>
          <a:effectLst>
            <a:softEdge rad="317500"/>
          </a:effectLst>
        </p:spPr>
      </p:pic>
      <p:pic>
        <p:nvPicPr>
          <p:cNvPr id="4" name="Imagen 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670088" y="45385"/>
            <a:ext cx="3375251" cy="1342099"/>
          </a:xfrm>
          <a:prstGeom prst="rect">
            <a:avLst/>
          </a:prstGeom>
          <a:effectLst>
            <a:softEdge rad="241300"/>
          </a:effectLst>
        </p:spPr>
      </p:pic>
      <p:pic>
        <p:nvPicPr>
          <p:cNvPr id="7" name="Imagen 6"/>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flipH="1">
            <a:off x="4465938" y="3919387"/>
            <a:ext cx="2186147" cy="1857128"/>
          </a:xfrm>
          <a:prstGeom prst="rect">
            <a:avLst/>
          </a:prstGeom>
          <a:effectLst>
            <a:softEdge rad="241300"/>
          </a:effectLst>
        </p:spPr>
      </p:pic>
      <p:pic>
        <p:nvPicPr>
          <p:cNvPr id="8" name="Imagen 7"/>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584549" y="2727214"/>
            <a:ext cx="1773164" cy="1892581"/>
          </a:xfrm>
          <a:prstGeom prst="rect">
            <a:avLst/>
          </a:prstGeom>
          <a:effectLst>
            <a:softEdge rad="228600"/>
          </a:effectLst>
        </p:spPr>
      </p:pic>
      <p:pic>
        <p:nvPicPr>
          <p:cNvPr id="9" name="Imagen 8"/>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7077163" y="3469909"/>
            <a:ext cx="2150805" cy="1609235"/>
          </a:xfrm>
          <a:prstGeom prst="rect">
            <a:avLst/>
          </a:prstGeom>
          <a:effectLst>
            <a:softEdge rad="203200"/>
          </a:effectLst>
        </p:spPr>
      </p:pic>
      <p:pic>
        <p:nvPicPr>
          <p:cNvPr id="10" name="Imagen 9"/>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7007320" y="1468550"/>
            <a:ext cx="1952366" cy="1803359"/>
          </a:xfrm>
          <a:prstGeom prst="rect">
            <a:avLst/>
          </a:prstGeom>
          <a:effectLst>
            <a:softEdge rad="317500"/>
          </a:effectLst>
        </p:spPr>
      </p:pic>
      <p:pic>
        <p:nvPicPr>
          <p:cNvPr id="11" name="Imagen 10"/>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4487832" y="5595429"/>
            <a:ext cx="2643172" cy="1262571"/>
          </a:xfrm>
          <a:prstGeom prst="rect">
            <a:avLst/>
          </a:prstGeom>
          <a:effectLst>
            <a:softEdge rad="241300"/>
          </a:effectLst>
        </p:spPr>
      </p:pic>
      <p:pic>
        <p:nvPicPr>
          <p:cNvPr id="12" name="Imagen 11"/>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7113752" y="5115926"/>
            <a:ext cx="1739502" cy="1724822"/>
          </a:xfrm>
          <a:prstGeom prst="rect">
            <a:avLst/>
          </a:prstGeom>
          <a:effectLst>
            <a:softEdge rad="254000"/>
          </a:effectLst>
        </p:spPr>
      </p:pic>
      <p:pic>
        <p:nvPicPr>
          <p:cNvPr id="13" name="Imagen 12"/>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a:off x="4357032" y="2710556"/>
            <a:ext cx="1373903" cy="1539305"/>
          </a:xfrm>
          <a:prstGeom prst="rect">
            <a:avLst/>
          </a:prstGeom>
          <a:effectLst>
            <a:softEdge rad="317500"/>
          </a:effectLst>
        </p:spPr>
      </p:pic>
    </p:spTree>
    <p:extLst>
      <p:ext uri="{BB962C8B-B14F-4D97-AF65-F5344CB8AC3E}">
        <p14:creationId xmlns:p14="http://schemas.microsoft.com/office/powerpoint/2010/main" xmlns="" val="14136217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14" presetClass="entr" presetSubtype="1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par>
                          <p:cTn id="30" fill="hold">
                            <p:stCondLst>
                              <p:cond delay="1500"/>
                            </p:stCondLst>
                            <p:childTnLst>
                              <p:par>
                                <p:cTn id="31" presetID="14" presetClass="entr" presetSubtype="1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par>
                          <p:cTn id="34" fill="hold">
                            <p:stCondLst>
                              <p:cond delay="2000"/>
                            </p:stCondLst>
                            <p:childTnLst>
                              <p:par>
                                <p:cTn id="35" presetID="14" presetClass="entr" presetSubtype="1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par>
                          <p:cTn id="38" fill="hold">
                            <p:stCondLst>
                              <p:cond delay="2500"/>
                            </p:stCondLst>
                            <p:childTnLst>
                              <p:par>
                                <p:cTn id="39" presetID="14" presetClass="entr" presetSubtype="1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par>
                          <p:cTn id="42" fill="hold">
                            <p:stCondLst>
                              <p:cond delay="3000"/>
                            </p:stCondLst>
                            <p:childTnLst>
                              <p:par>
                                <p:cTn id="43" presetID="14" presetClass="entr" presetSubtype="1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par>
                          <p:cTn id="46" fill="hold">
                            <p:stCondLst>
                              <p:cond delay="3500"/>
                            </p:stCondLst>
                            <p:childTnLst>
                              <p:par>
                                <p:cTn id="47" presetID="14" presetClass="entr" presetSubtype="1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childTnLst>
                          </p:cTn>
                        </p:par>
                        <p:par>
                          <p:cTn id="50" fill="hold">
                            <p:stCondLst>
                              <p:cond delay="4000"/>
                            </p:stCondLst>
                            <p:childTnLst>
                              <p:par>
                                <p:cTn id="51" presetID="14" presetClass="entr" presetSubtype="1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randombar(horizontal)">
                                      <p:cBhvr>
                                        <p:cTn id="53" dur="500"/>
                                        <p:tgtEl>
                                          <p:spTgt spid="11"/>
                                        </p:tgtEl>
                                      </p:cBhvr>
                                    </p:animEffect>
                                  </p:childTnLst>
                                </p:cTn>
                              </p:par>
                            </p:childTnLst>
                          </p:cTn>
                        </p:par>
                        <p:par>
                          <p:cTn id="54" fill="hold">
                            <p:stCondLst>
                              <p:cond delay="4500"/>
                            </p:stCondLst>
                            <p:childTnLst>
                              <p:par>
                                <p:cTn id="55" presetID="14" presetClass="entr" presetSubtype="10"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randombar(horizontal)">
                                      <p:cBhvr>
                                        <p:cTn id="57" dur="500"/>
                                        <p:tgtEl>
                                          <p:spTgt spid="12"/>
                                        </p:tgtEl>
                                      </p:cBhvr>
                                    </p:animEffect>
                                  </p:childTnLst>
                                </p:cTn>
                              </p:par>
                            </p:childTnLst>
                          </p:cTn>
                        </p:par>
                        <p:par>
                          <p:cTn id="58" fill="hold">
                            <p:stCondLst>
                              <p:cond delay="5000"/>
                            </p:stCondLst>
                            <p:childTnLst>
                              <p:par>
                                <p:cTn id="59" presetID="14" presetClass="entr" presetSubtype="1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randombar(horizontal)">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37" presetClass="entr" presetSubtype="0" fill="hold" grpId="0" nodeType="clickEffect">
                                  <p:stCondLst>
                                    <p:cond delay="0"/>
                                  </p:stCondLst>
                                  <p:childTnLst>
                                    <p:set>
                                      <p:cBhvr>
                                        <p:cTn id="65" dur="1" fill="hold">
                                          <p:stCondLst>
                                            <p:cond delay="0"/>
                                          </p:stCondLst>
                                        </p:cTn>
                                        <p:tgtEl>
                                          <p:spTgt spid="5">
                                            <p:txEl>
                                              <p:pRg st="1" end="1"/>
                                            </p:txEl>
                                          </p:spTgt>
                                        </p:tgtEl>
                                        <p:attrNameLst>
                                          <p:attrName>style.visibility</p:attrName>
                                        </p:attrNameLst>
                                      </p:cBhvr>
                                      <p:to>
                                        <p:strVal val="visible"/>
                                      </p:to>
                                    </p:set>
                                    <p:animEffect transition="in" filter="fade">
                                      <p:cBhvr>
                                        <p:cTn id="66" dur="1000"/>
                                        <p:tgtEl>
                                          <p:spTgt spid="5">
                                            <p:txEl>
                                              <p:pRg st="1" end="1"/>
                                            </p:txEl>
                                          </p:spTgt>
                                        </p:tgtEl>
                                      </p:cBhvr>
                                    </p:animEffect>
                                    <p:anim calcmode="lin" valueType="num">
                                      <p:cBhvr>
                                        <p:cTn id="6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68"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7" presetClass="entr" presetSubtype="0" fill="hold" grpId="0" nodeType="clickEffect">
                                  <p:stCondLst>
                                    <p:cond delay="0"/>
                                  </p:stCondLst>
                                  <p:childTnLst>
                                    <p:set>
                                      <p:cBhvr>
                                        <p:cTn id="73" dur="1" fill="hold">
                                          <p:stCondLst>
                                            <p:cond delay="0"/>
                                          </p:stCondLst>
                                        </p:cTn>
                                        <p:tgtEl>
                                          <p:spTgt spid="5">
                                            <p:txEl>
                                              <p:pRg st="2" end="2"/>
                                            </p:txEl>
                                          </p:spTgt>
                                        </p:tgtEl>
                                        <p:attrNameLst>
                                          <p:attrName>style.visibility</p:attrName>
                                        </p:attrNameLst>
                                      </p:cBhvr>
                                      <p:to>
                                        <p:strVal val="visible"/>
                                      </p:to>
                                    </p:set>
                                    <p:animEffect transition="in" filter="fade">
                                      <p:cBhvr>
                                        <p:cTn id="74" dur="1000"/>
                                        <p:tgtEl>
                                          <p:spTgt spid="5">
                                            <p:txEl>
                                              <p:pRg st="2" end="2"/>
                                            </p:txEl>
                                          </p:spTgt>
                                        </p:tgtEl>
                                      </p:cBhvr>
                                    </p:animEffect>
                                    <p:anim calcmode="lin" valueType="num">
                                      <p:cBhvr>
                                        <p:cTn id="7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76"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5">
                                            <p:txEl>
                                              <p:pRg st="3" end="3"/>
                                            </p:txEl>
                                          </p:spTgt>
                                        </p:tgtEl>
                                        <p:attrNameLst>
                                          <p:attrName>style.visibility</p:attrName>
                                        </p:attrNameLst>
                                      </p:cBhvr>
                                      <p:to>
                                        <p:strVal val="visible"/>
                                      </p:to>
                                    </p:set>
                                    <p:animEffect transition="in" filter="fade">
                                      <p:cBhvr>
                                        <p:cTn id="82" dur="1000"/>
                                        <p:tgtEl>
                                          <p:spTgt spid="5">
                                            <p:txEl>
                                              <p:pRg st="3" end="3"/>
                                            </p:txEl>
                                          </p:spTgt>
                                        </p:tgtEl>
                                      </p:cBhvr>
                                    </p:animEffect>
                                    <p:anim calcmode="lin" valueType="num">
                                      <p:cBhvr>
                                        <p:cTn id="8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84"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55276" y="1646779"/>
            <a:ext cx="8652294" cy="4401205"/>
          </a:xfrm>
          <a:prstGeom prst="rect">
            <a:avLst/>
          </a:prstGeom>
        </p:spPr>
        <p:txBody>
          <a:bodyPr wrap="square">
            <a:spAutoFit/>
          </a:bodyPr>
          <a:lstStyle/>
          <a:p>
            <a:pPr indent="360363" algn="just"/>
            <a:r>
              <a:rPr lang="ro-RO" sz="2800" b="1" dirty="0" smtClean="0">
                <a:effectLst>
                  <a:outerShdw blurRad="38100" dist="38100" dir="2700000" algn="tl">
                    <a:srgbClr val="000000">
                      <a:alpha val="43137"/>
                    </a:srgbClr>
                  </a:outerShdw>
                </a:effectLst>
                <a:latin typeface="Arial" pitchFamily="34" charset="0"/>
                <a:cs typeface="Arial" pitchFamily="34" charset="0"/>
              </a:rPr>
              <a:t>„Un </a:t>
            </a:r>
            <a:r>
              <a:rPr lang="ro-RO" sz="2800" b="1" dirty="0" smtClean="0">
                <a:effectLst>
                  <a:outerShdw blurRad="38100" dist="38100" dir="2700000" algn="tl">
                    <a:srgbClr val="000000">
                      <a:alpha val="43137"/>
                    </a:srgbClr>
                  </a:outerShdw>
                </a:effectLst>
                <a:latin typeface="Arial" pitchFamily="34" charset="0"/>
                <a:cs typeface="Arial" pitchFamily="34" charset="0"/>
              </a:rPr>
              <a:t>lucrător </a:t>
            </a:r>
            <a:r>
              <a:rPr lang="ro-RO" sz="2800" b="1" dirty="0">
                <a:effectLst>
                  <a:outerShdw blurRad="38100" dist="38100" dir="2700000" algn="tl">
                    <a:srgbClr val="000000">
                      <a:alpha val="43137"/>
                    </a:srgbClr>
                  </a:outerShdw>
                </a:effectLst>
                <a:latin typeface="Arial" pitchFamily="34" charset="0"/>
                <a:cs typeface="Arial" pitchFamily="34" charset="0"/>
              </a:rPr>
              <a:t>poate vorbi cu ușurință, altul poate scrie cu ușurință, altul poate avea darul rugăciunii sincere, aprinse și fierbinți, altul darul cântării. Altul poate avea capacitatea deosebită de a expune Cuvântul lui Dumnezeu cu claritate. Fiecare dar poate ajunge </a:t>
            </a:r>
            <a:r>
              <a:rPr lang="ro-RO" sz="2800" b="1" dirty="0" smtClean="0">
                <a:effectLst>
                  <a:outerShdw blurRad="38100" dist="38100" dir="2700000" algn="tl">
                    <a:srgbClr val="000000">
                      <a:alpha val="43137"/>
                    </a:srgbClr>
                  </a:outerShdw>
                </a:effectLst>
                <a:latin typeface="Arial" pitchFamily="34" charset="0"/>
                <a:cs typeface="Arial" pitchFamily="34" charset="0"/>
              </a:rPr>
              <a:t>să </a:t>
            </a:r>
            <a:r>
              <a:rPr lang="ro-RO" sz="2800" b="1" dirty="0">
                <a:effectLst>
                  <a:outerShdw blurRad="38100" dist="38100" dir="2700000" algn="tl">
                    <a:srgbClr val="000000">
                      <a:alpha val="43137"/>
                    </a:srgbClr>
                  </a:outerShdw>
                </a:effectLst>
                <a:latin typeface="Arial" pitchFamily="34" charset="0"/>
                <a:cs typeface="Arial" pitchFamily="34" charset="0"/>
              </a:rPr>
              <a:t>fie puternic pentru Dumnezeu deoarece El lucrează cu lucrătorul. Unuia îi dă Dumnezeu darul înțelepciunii, altora cel al cunoștinței și altora cel al credinței. Dar toți trebuie să lucreze după ordinele aceluiași Cap</a:t>
            </a:r>
            <a:r>
              <a:rPr lang="ro-RO" sz="2800" b="1" dirty="0" smtClean="0">
                <a:effectLst>
                  <a:outerShdw blurRad="38100" dist="38100" dir="2700000" algn="tl">
                    <a:srgbClr val="000000">
                      <a:alpha val="43137"/>
                    </a:srgbClr>
                  </a:outerShdw>
                </a:effectLst>
                <a:latin typeface="Arial" pitchFamily="34" charset="0"/>
                <a:cs typeface="Arial" pitchFamily="34" charset="0"/>
              </a:rPr>
              <a:t>.”</a:t>
            </a:r>
            <a:endParaRPr lang="ro-RO"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uadroTexto 2"/>
          <p:cNvSpPr txBox="1"/>
          <p:nvPr/>
        </p:nvSpPr>
        <p:spPr>
          <a:xfrm>
            <a:off x="1966905" y="1035170"/>
            <a:ext cx="3993401" cy="338554"/>
          </a:xfrm>
          <a:prstGeom prst="rect">
            <a:avLst/>
          </a:prstGeom>
          <a:noFill/>
        </p:spPr>
        <p:txBody>
          <a:bodyPr wrap="none" rtlCol="0">
            <a:spAutoFit/>
          </a:bodyPr>
          <a:lstStyle/>
          <a:p>
            <a:pPr algn="ctr"/>
            <a:r>
              <a:rPr lang="ro-RO" sz="1600" b="1" smtClean="0"/>
              <a:t>E.G.W</a:t>
            </a:r>
            <a:r>
              <a:rPr lang="ro-RO" sz="1600" b="1" smtClean="0"/>
              <a:t>. </a:t>
            </a:r>
            <a:r>
              <a:rPr lang="ro-RO" sz="1600" b="1" smtClean="0"/>
              <a:t>(Fiecare </a:t>
            </a:r>
            <a:r>
              <a:rPr lang="ro-RO" sz="1600" b="1"/>
              <a:t>zi cu Dumnezeu</a:t>
            </a:r>
            <a:r>
              <a:rPr lang="ro-RO" sz="1600" b="1"/>
              <a:t>, </a:t>
            </a:r>
            <a:r>
              <a:rPr lang="ro-RO" sz="1600" b="1" smtClean="0"/>
              <a:t> </a:t>
            </a:r>
            <a:r>
              <a:rPr lang="ro-RO" sz="1600" b="1" smtClean="0"/>
              <a:t>18 </a:t>
            </a:r>
            <a:r>
              <a:rPr lang="ro-RO" sz="1600" b="1" smtClean="0"/>
              <a:t>ianuarie</a:t>
            </a:r>
            <a:r>
              <a:rPr lang="ro-RO" sz="1600" b="1" smtClean="0"/>
              <a:t>)</a:t>
            </a:r>
            <a:endParaRPr lang="ro-RO" sz="1600" b="1"/>
          </a:p>
        </p:txBody>
      </p:sp>
    </p:spTree>
    <p:extLst>
      <p:ext uri="{BB962C8B-B14F-4D97-AF65-F5344CB8AC3E}">
        <p14:creationId xmlns:p14="http://schemas.microsoft.com/office/powerpoint/2010/main" xmlns="" val="35013956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581</TotalTime>
  <Words>1020</Words>
  <Application>Microsoft Office PowerPoint</Application>
  <PresentationFormat>Expunere pe ecran (4:3)</PresentationFormat>
  <Paragraphs>75</Paragraphs>
  <Slides>11</Slides>
  <Notes>0</Notes>
  <HiddenSlides>0</HiddenSlides>
  <MMClips>0</MMClips>
  <ScaleCrop>false</ScaleCrop>
  <HeadingPairs>
    <vt:vector size="6" baseType="variant">
      <vt:variant>
        <vt:lpstr>Fonturi utilizate</vt:lpstr>
      </vt:variant>
      <vt:variant>
        <vt:i4>6</vt:i4>
      </vt:variant>
      <vt:variant>
        <vt:lpstr>Temă</vt:lpstr>
      </vt:variant>
      <vt:variant>
        <vt:i4>2</vt:i4>
      </vt:variant>
      <vt:variant>
        <vt:lpstr>Titluri diapozitive</vt:lpstr>
      </vt:variant>
      <vt:variant>
        <vt:i4>11</vt:i4>
      </vt:variant>
    </vt:vector>
  </HeadingPairs>
  <TitlesOfParts>
    <vt:vector size="19" baseType="lpstr">
      <vt:lpstr>Arial</vt:lpstr>
      <vt:lpstr>Calibri</vt:lpstr>
      <vt:lpstr>Comic Sans MS</vt:lpstr>
      <vt:lpstr>Wingdings</vt:lpstr>
      <vt:lpstr>Wingdings 2</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8 - Duhul Sfant si darurile date credinciosilor</dc:title>
  <dc:subject>Studiu Biblic, Trim. I, 2017 – Duhul Sfant si spiritualitatea</dc:subject>
  <dc:creator>Sergio Fustero Carreras</dc:creator>
  <cp:keywords>http://www.fustero.net/es/index_ro.php</cp:keywords>
  <cp:lastModifiedBy>Administrator</cp:lastModifiedBy>
  <cp:revision>89</cp:revision>
  <dcterms:created xsi:type="dcterms:W3CDTF">2017-02-01T15:46:58Z</dcterms:created>
  <dcterms:modified xsi:type="dcterms:W3CDTF">2017-02-20T11:54:10Z</dcterms:modified>
</cp:coreProperties>
</file>