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9" r:id="rId4"/>
    <p:sldId id="267" r:id="rId5"/>
    <p:sldId id="271" r:id="rId6"/>
    <p:sldId id="261" r:id="rId7"/>
    <p:sldId id="262" r:id="rId8"/>
    <p:sldId id="263" r:id="rId9"/>
    <p:sldId id="264" r:id="rId10"/>
    <p:sldId id="265"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99"/>
    <a:srgbClr val="8E9FC4"/>
    <a:srgbClr val="003E1C"/>
    <a:srgbClr val="00602B"/>
    <a:srgbClr val="5B2301"/>
    <a:srgbClr val="25A2FF"/>
    <a:srgbClr val="6B5805"/>
    <a:srgbClr val="A8B6E2"/>
    <a:srgbClr val="788DD2"/>
    <a:srgbClr val="19254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CA5CA46-431B-41C7-92A5-BE33D8DE45BC}" type="datetimeFigureOut">
              <a:rPr lang="es-ES" smtClean="0"/>
              <a:pPr/>
              <a:t>04/11/2016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E8B2CD-072D-4C92-B26B-22932036BEDD}" type="slidenum">
              <a:rPr lang="es-ES" smtClean="0"/>
              <a:pPr/>
              <a:t>‹#›</a:t>
            </a:fld>
            <a:endParaRPr lang="es-ES"/>
          </a:p>
        </p:txBody>
      </p:sp>
    </p:spTree>
    <p:extLst>
      <p:ext uri="{BB962C8B-B14F-4D97-AF65-F5344CB8AC3E}">
        <p14:creationId xmlns:p14="http://schemas.microsoft.com/office/powerpoint/2010/main" xmlns="" val="4325193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CA5CA46-431B-41C7-92A5-BE33D8DE45BC}" type="datetimeFigureOut">
              <a:rPr lang="es-ES" smtClean="0"/>
              <a:pPr/>
              <a:t>04/11/2016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E8B2CD-072D-4C92-B26B-22932036BEDD}" type="slidenum">
              <a:rPr lang="es-ES" smtClean="0"/>
              <a:pPr/>
              <a:t>‹#›</a:t>
            </a:fld>
            <a:endParaRPr lang="es-ES"/>
          </a:p>
        </p:txBody>
      </p:sp>
    </p:spTree>
    <p:extLst>
      <p:ext uri="{BB962C8B-B14F-4D97-AF65-F5344CB8AC3E}">
        <p14:creationId xmlns:p14="http://schemas.microsoft.com/office/powerpoint/2010/main" xmlns="" val="4299087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CA5CA46-431B-41C7-92A5-BE33D8DE45BC}" type="datetimeFigureOut">
              <a:rPr lang="es-ES" smtClean="0"/>
              <a:pPr/>
              <a:t>04/11/2016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E8B2CD-072D-4C92-B26B-22932036BEDD}" type="slidenum">
              <a:rPr lang="es-ES" smtClean="0"/>
              <a:pPr/>
              <a:t>‹#›</a:t>
            </a:fld>
            <a:endParaRPr lang="es-ES"/>
          </a:p>
        </p:txBody>
      </p:sp>
    </p:spTree>
    <p:extLst>
      <p:ext uri="{BB962C8B-B14F-4D97-AF65-F5344CB8AC3E}">
        <p14:creationId xmlns:p14="http://schemas.microsoft.com/office/powerpoint/2010/main" xmlns="" val="3389294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CA5CA46-431B-41C7-92A5-BE33D8DE45BC}" type="datetimeFigureOut">
              <a:rPr lang="es-ES" smtClean="0"/>
              <a:pPr/>
              <a:t>04/11/2016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E8B2CD-072D-4C92-B26B-22932036BEDD}" type="slidenum">
              <a:rPr lang="es-ES" smtClean="0"/>
              <a:pPr/>
              <a:t>‹#›</a:t>
            </a:fld>
            <a:endParaRPr lang="es-ES"/>
          </a:p>
        </p:txBody>
      </p:sp>
    </p:spTree>
    <p:extLst>
      <p:ext uri="{BB962C8B-B14F-4D97-AF65-F5344CB8AC3E}">
        <p14:creationId xmlns:p14="http://schemas.microsoft.com/office/powerpoint/2010/main" xmlns="" val="605668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CA5CA46-431B-41C7-92A5-BE33D8DE45BC}" type="datetimeFigureOut">
              <a:rPr lang="es-ES" smtClean="0"/>
              <a:pPr/>
              <a:t>04/11/2016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2E8B2CD-072D-4C92-B26B-22932036BEDD}" type="slidenum">
              <a:rPr lang="es-ES" smtClean="0"/>
              <a:pPr/>
              <a:t>‹#›</a:t>
            </a:fld>
            <a:endParaRPr lang="es-ES"/>
          </a:p>
        </p:txBody>
      </p:sp>
    </p:spTree>
    <p:extLst>
      <p:ext uri="{BB962C8B-B14F-4D97-AF65-F5344CB8AC3E}">
        <p14:creationId xmlns:p14="http://schemas.microsoft.com/office/powerpoint/2010/main" xmlns="" val="159277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CA5CA46-431B-41C7-92A5-BE33D8DE45BC}" type="datetimeFigureOut">
              <a:rPr lang="es-ES" smtClean="0"/>
              <a:pPr/>
              <a:t>04/11/2016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2E8B2CD-072D-4C92-B26B-22932036BEDD}" type="slidenum">
              <a:rPr lang="es-ES" smtClean="0"/>
              <a:pPr/>
              <a:t>‹#›</a:t>
            </a:fld>
            <a:endParaRPr lang="es-ES"/>
          </a:p>
        </p:txBody>
      </p:sp>
    </p:spTree>
    <p:extLst>
      <p:ext uri="{BB962C8B-B14F-4D97-AF65-F5344CB8AC3E}">
        <p14:creationId xmlns:p14="http://schemas.microsoft.com/office/powerpoint/2010/main" xmlns="" val="2489778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CA5CA46-431B-41C7-92A5-BE33D8DE45BC}" type="datetimeFigureOut">
              <a:rPr lang="es-ES" smtClean="0"/>
              <a:pPr/>
              <a:t>04/11/2016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2E8B2CD-072D-4C92-B26B-22932036BEDD}" type="slidenum">
              <a:rPr lang="es-ES" smtClean="0"/>
              <a:pPr/>
              <a:t>‹#›</a:t>
            </a:fld>
            <a:endParaRPr lang="es-ES"/>
          </a:p>
        </p:txBody>
      </p:sp>
    </p:spTree>
    <p:extLst>
      <p:ext uri="{BB962C8B-B14F-4D97-AF65-F5344CB8AC3E}">
        <p14:creationId xmlns:p14="http://schemas.microsoft.com/office/powerpoint/2010/main" xmlns="" val="27240338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3CA5CA46-431B-41C7-92A5-BE33D8DE45BC}" type="datetimeFigureOut">
              <a:rPr lang="es-ES" smtClean="0"/>
              <a:pPr/>
              <a:t>04/11/2016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2E8B2CD-072D-4C92-B26B-22932036BEDD}" type="slidenum">
              <a:rPr lang="es-ES" smtClean="0"/>
              <a:pPr/>
              <a:t>‹#›</a:t>
            </a:fld>
            <a:endParaRPr lang="es-ES"/>
          </a:p>
        </p:txBody>
      </p:sp>
    </p:spTree>
    <p:extLst>
      <p:ext uri="{BB962C8B-B14F-4D97-AF65-F5344CB8AC3E}">
        <p14:creationId xmlns:p14="http://schemas.microsoft.com/office/powerpoint/2010/main" xmlns="" val="2015497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A5CA46-431B-41C7-92A5-BE33D8DE45BC}" type="datetimeFigureOut">
              <a:rPr lang="es-ES" smtClean="0"/>
              <a:pPr/>
              <a:t>04/11/2016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2E8B2CD-072D-4C92-B26B-22932036BEDD}" type="slidenum">
              <a:rPr lang="es-ES" smtClean="0"/>
              <a:pPr/>
              <a:t>‹#›</a:t>
            </a:fld>
            <a:endParaRPr lang="es-ES"/>
          </a:p>
        </p:txBody>
      </p:sp>
    </p:spTree>
    <p:extLst>
      <p:ext uri="{BB962C8B-B14F-4D97-AF65-F5344CB8AC3E}">
        <p14:creationId xmlns:p14="http://schemas.microsoft.com/office/powerpoint/2010/main" xmlns="" val="2864825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CA5CA46-431B-41C7-92A5-BE33D8DE45BC}" type="datetimeFigureOut">
              <a:rPr lang="es-ES" smtClean="0"/>
              <a:pPr/>
              <a:t>04/11/2016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2E8B2CD-072D-4C92-B26B-22932036BEDD}" type="slidenum">
              <a:rPr lang="es-ES" smtClean="0"/>
              <a:pPr/>
              <a:t>‹#›</a:t>
            </a:fld>
            <a:endParaRPr lang="es-ES"/>
          </a:p>
        </p:txBody>
      </p:sp>
    </p:spTree>
    <p:extLst>
      <p:ext uri="{BB962C8B-B14F-4D97-AF65-F5344CB8AC3E}">
        <p14:creationId xmlns:p14="http://schemas.microsoft.com/office/powerpoint/2010/main" xmlns="" val="11843501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CA5CA46-431B-41C7-92A5-BE33D8DE45BC}" type="datetimeFigureOut">
              <a:rPr lang="es-ES" smtClean="0"/>
              <a:pPr/>
              <a:t>04/11/2016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2E8B2CD-072D-4C92-B26B-22932036BEDD}" type="slidenum">
              <a:rPr lang="es-ES" smtClean="0"/>
              <a:pPr/>
              <a:t>‹#›</a:t>
            </a:fld>
            <a:endParaRPr lang="es-ES"/>
          </a:p>
        </p:txBody>
      </p:sp>
    </p:spTree>
    <p:extLst>
      <p:ext uri="{BB962C8B-B14F-4D97-AF65-F5344CB8AC3E}">
        <p14:creationId xmlns:p14="http://schemas.microsoft.com/office/powerpoint/2010/main" xmlns="" val="21009883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5CA46-431B-41C7-92A5-BE33D8DE45BC}" type="datetimeFigureOut">
              <a:rPr lang="es-ES" smtClean="0"/>
              <a:pPr/>
              <a:t>04/11/2016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8B2CD-072D-4C92-B26B-22932036BEDD}" type="slidenum">
              <a:rPr lang="es-ES" smtClean="0"/>
              <a:pPr/>
              <a:t>‹#›</a:t>
            </a:fld>
            <a:endParaRPr lang="es-ES"/>
          </a:p>
        </p:txBody>
      </p:sp>
    </p:spTree>
    <p:extLst>
      <p:ext uri="{BB962C8B-B14F-4D97-AF65-F5344CB8AC3E}">
        <p14:creationId xmlns:p14="http://schemas.microsoft.com/office/powerpoint/2010/main" xmlns="" val="380962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microsoft.com/office/2007/relationships/hdphoto" Target="../media/hdphoto2.wdp"/><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5496" y="44624"/>
            <a:ext cx="5040560" cy="1938992"/>
          </a:xfrm>
          <a:prstGeom prst="rect">
            <a:avLst/>
          </a:prstGeom>
          <a:noFill/>
        </p:spPr>
        <p:txBody>
          <a:bodyPr wrap="square" rtlCol="0">
            <a:spAutoFit/>
            <a:scene3d>
              <a:camera prst="orthographicFront"/>
              <a:lightRig rig="brightRoom" dir="t"/>
            </a:scene3d>
            <a:sp3d extrusionH="57150" prstMaterial="metal">
              <a:bevelT w="38100" h="25400"/>
              <a:contourClr>
                <a:schemeClr val="bg2"/>
              </a:contourClr>
            </a:sp3d>
          </a:bodyPr>
          <a:lstStyle/>
          <a:p>
            <a:pPr algn="ctr"/>
            <a:r>
              <a:rPr lang="ro-RO" sz="6000" b="1">
                <a:ln w="50800"/>
                <a:solidFill>
                  <a:schemeClr val="bg1">
                    <a:shade val="50000"/>
                  </a:schemeClr>
                </a:solidFill>
                <a:effectLst>
                  <a:glow rad="139700">
                    <a:srgbClr val="19254B"/>
                  </a:glow>
                </a:effectLst>
              </a:rPr>
              <a:t>DREPTATE </a:t>
            </a:r>
            <a:r>
              <a:rPr lang="ro-RO" sz="6000" b="1">
                <a:ln w="50800"/>
                <a:solidFill>
                  <a:schemeClr val="bg1">
                    <a:shade val="50000"/>
                  </a:schemeClr>
                </a:solidFill>
                <a:effectLst>
                  <a:glow rad="139700">
                    <a:srgbClr val="19254B"/>
                  </a:glow>
                </a:effectLst>
              </a:rPr>
              <a:t>ȘI </a:t>
            </a:r>
            <a:r>
              <a:rPr lang="ro-RO" sz="6000" b="1" smtClean="0">
                <a:ln w="50800"/>
                <a:solidFill>
                  <a:schemeClr val="bg1">
                    <a:shade val="50000"/>
                  </a:schemeClr>
                </a:solidFill>
                <a:effectLst>
                  <a:glow rad="139700">
                    <a:srgbClr val="19254B"/>
                  </a:glow>
                </a:effectLst>
              </a:rPr>
              <a:t>PEDEAPSĂ</a:t>
            </a:r>
            <a:endParaRPr lang="ro-RO" sz="6000" b="1">
              <a:ln w="50800"/>
              <a:solidFill>
                <a:schemeClr val="bg1">
                  <a:shade val="50000"/>
                </a:schemeClr>
              </a:solidFill>
              <a:effectLst>
                <a:glow rad="139700">
                  <a:srgbClr val="19254B"/>
                </a:glow>
              </a:effectLst>
            </a:endParaRPr>
          </a:p>
        </p:txBody>
      </p:sp>
      <p:sp>
        <p:nvSpPr>
          <p:cNvPr id="5" name="4 CuadroTexto"/>
          <p:cNvSpPr txBox="1"/>
          <p:nvPr/>
        </p:nvSpPr>
        <p:spPr>
          <a:xfrm>
            <a:off x="7215206" y="6167045"/>
            <a:ext cx="1924856" cy="646331"/>
          </a:xfrm>
          <a:prstGeom prst="rect">
            <a:avLst/>
          </a:prstGeom>
          <a:noFill/>
        </p:spPr>
        <p:txBody>
          <a:bodyPr wrap="square" lIns="36000" rIns="108000" rtlCol="0">
            <a:spAutoFit/>
          </a:bodyPr>
          <a:lstStyle/>
          <a:p>
            <a:pPr algn="r"/>
            <a:r>
              <a:rPr lang="ro-RO" b="1" dirty="0" smtClean="0">
                <a:solidFill>
                  <a:srgbClr val="A8B6E2"/>
                </a:solidFill>
              </a:rPr>
              <a:t>Studiul 7 pentru 12 noiembrie 2016</a:t>
            </a:r>
            <a:endParaRPr lang="ro-RO" b="1" dirty="0">
              <a:solidFill>
                <a:srgbClr val="A8B6E2"/>
              </a:solidFill>
            </a:endParaRPr>
          </a:p>
        </p:txBody>
      </p:sp>
    </p:spTree>
    <p:extLst>
      <p:ext uri="{BB962C8B-B14F-4D97-AF65-F5344CB8AC3E}">
        <p14:creationId xmlns:p14="http://schemas.microsoft.com/office/powerpoint/2010/main" xmlns="" val="35467963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691680" y="507151"/>
            <a:ext cx="7452320" cy="5586145"/>
          </a:xfrm>
          <a:prstGeom prst="rect">
            <a:avLst/>
          </a:prstGeom>
        </p:spPr>
        <p:txBody>
          <a:bodyPr wrap="square" rIns="144000">
            <a:spAutoFit/>
          </a:bodyPr>
          <a:lstStyle/>
          <a:p>
            <a:pPr indent="355600" algn="just">
              <a:spcBef>
                <a:spcPts val="600"/>
              </a:spcBef>
            </a:pPr>
            <a:r>
              <a:rPr lang="ro-RO" sz="2200" b="1" dirty="0" smtClean="0">
                <a:effectLst>
                  <a:outerShdw blurRad="38100" dist="38100" dir="2700000" algn="tl">
                    <a:srgbClr val="000000">
                      <a:alpha val="43137"/>
                    </a:srgbClr>
                  </a:outerShdw>
                </a:effectLst>
                <a:latin typeface="Arial" pitchFamily="34" charset="0"/>
                <a:cs typeface="Arial" pitchFamily="34" charset="0"/>
              </a:rPr>
              <a:t>Aşa-zişii prieteni ai lui Iov erau nişte mângâietori lamentabili, care îi făceau situaţia mai amară şi mai insuportabilă, în timp ce Iov nu era vinovat, aşa cum presupuneau ei. …</a:t>
            </a:r>
          </a:p>
          <a:p>
            <a:pPr indent="355600" algn="just">
              <a:spcBef>
                <a:spcPts val="600"/>
              </a:spcBef>
            </a:pPr>
            <a:r>
              <a:rPr lang="ro-RO" sz="2200" b="1" dirty="0" smtClean="0">
                <a:effectLst>
                  <a:outerShdw blurRad="38100" dist="38100" dir="2700000" algn="tl">
                    <a:srgbClr val="000000">
                      <a:alpha val="43137"/>
                    </a:srgbClr>
                  </a:outerShdw>
                </a:effectLst>
                <a:latin typeface="Arial" pitchFamily="34" charset="0"/>
                <a:cs typeface="Arial" pitchFamily="34" charset="0"/>
              </a:rPr>
              <a:t>Situaţia celui ce suferă din cauza remuşcării este cea mai demnă de milă. El este ca unul care a fost lovit, se clatină şi cade la pământ. Mulţi dintre cei care se consideră neprihăniţi ajung nişte mângâietori lamentabili, ei tratează cu asprime astfel de suflete. Prin această asprime a inimii, manifestată prin ofense şi acuzaţii, ei fac exact lucrarea pe care Satana o îndeplineşte cu plăcere. Sufletul încercat şi ispitit nu este în stare să gândească cu claritate. Mintea lui este confuză şi nu ştie care este pasul pe care ar trebui să Îl facă. Aşadar, nu rostiţi niciun cuvânt care poate cauza o durere şi mai adâncă!</a:t>
            </a:r>
            <a:endParaRPr lang="ro-RO" sz="22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2 CuadroTexto"/>
          <p:cNvSpPr txBox="1"/>
          <p:nvPr/>
        </p:nvSpPr>
        <p:spPr>
          <a:xfrm>
            <a:off x="3406237" y="6474822"/>
            <a:ext cx="5702267" cy="338554"/>
          </a:xfrm>
          <a:prstGeom prst="rect">
            <a:avLst/>
          </a:prstGeom>
          <a:noFill/>
        </p:spPr>
        <p:txBody>
          <a:bodyPr wrap="none" rtlCol="0">
            <a:spAutoFit/>
          </a:bodyPr>
          <a:lstStyle/>
          <a:p>
            <a:pPr algn="r"/>
            <a:r>
              <a:rPr lang="ro-RO" sz="1600" b="1" smtClean="0">
                <a:solidFill>
                  <a:srgbClr val="8E9FC4"/>
                </a:solidFill>
              </a:rPr>
              <a:t>E.G.W. (Mărturii </a:t>
            </a:r>
            <a:r>
              <a:rPr lang="ro-RO" sz="1600" b="1">
                <a:solidFill>
                  <a:srgbClr val="8E9FC4"/>
                </a:solidFill>
              </a:rPr>
              <a:t>pentru pastori și </a:t>
            </a:r>
            <a:r>
              <a:rPr lang="ro-RO" sz="1600" b="1">
                <a:solidFill>
                  <a:srgbClr val="8E9FC4"/>
                </a:solidFill>
              </a:rPr>
              <a:t>stlujitorii </a:t>
            </a:r>
            <a:r>
              <a:rPr lang="ro-RO" sz="1600" b="1" smtClean="0">
                <a:solidFill>
                  <a:srgbClr val="8E9FC4"/>
                </a:solidFill>
              </a:rPr>
              <a:t>Evangheliei</a:t>
            </a:r>
            <a:r>
              <a:rPr lang="ro-RO" sz="1600" b="1" smtClean="0">
                <a:solidFill>
                  <a:srgbClr val="8E9FC4"/>
                </a:solidFill>
              </a:rPr>
              <a:t>, </a:t>
            </a:r>
            <a:r>
              <a:rPr lang="ro-RO" sz="1600" b="1" smtClean="0">
                <a:solidFill>
                  <a:srgbClr val="8E9FC4"/>
                </a:solidFill>
              </a:rPr>
              <a:t>pa</a:t>
            </a:r>
            <a:r>
              <a:rPr lang="ro-RO" sz="1600" b="1" smtClean="0">
                <a:solidFill>
                  <a:srgbClr val="8E9FC4"/>
                </a:solidFill>
              </a:rPr>
              <a:t>g. 350)</a:t>
            </a:r>
            <a:endParaRPr lang="ro-RO" sz="1600" b="1">
              <a:solidFill>
                <a:srgbClr val="8E9FC4"/>
              </a:solidFill>
            </a:endParaRPr>
          </a:p>
        </p:txBody>
      </p:sp>
    </p:spTree>
    <p:extLst>
      <p:ext uri="{BB962C8B-B14F-4D97-AF65-F5344CB8AC3E}">
        <p14:creationId xmlns:p14="http://schemas.microsoft.com/office/powerpoint/2010/main" xmlns="" val="1720925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067944" y="3083099"/>
            <a:ext cx="5076056" cy="3830836"/>
          </a:xfrm>
          <a:prstGeom prst="roundRect">
            <a:avLst/>
          </a:prstGeom>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marL="266700" indent="-266700">
              <a:spcBef>
                <a:spcPts val="600"/>
              </a:spcBef>
              <a:buClr>
                <a:srgbClr val="009999"/>
              </a:buClr>
              <a:buFont typeface="Wingdings" panose="05000000000000000000" pitchFamily="2" charset="2"/>
              <a:buChar char="v"/>
              <a:tabLst>
                <a:tab pos="266700" algn="l"/>
              </a:tabLst>
            </a:pPr>
            <a:r>
              <a:rPr lang="ro-RO" sz="2000" b="1" dirty="0"/>
              <a:t>Dreptatea și pedeapsa conform lui </a:t>
            </a:r>
            <a:r>
              <a:rPr lang="ro-RO" sz="2000" b="1" dirty="0" err="1" smtClean="0"/>
              <a:t>Bildad</a:t>
            </a:r>
            <a:r>
              <a:rPr lang="ro-RO" sz="2000" b="1" dirty="0" smtClean="0"/>
              <a:t>. Iov 8.</a:t>
            </a:r>
          </a:p>
          <a:p>
            <a:pPr marL="266700" indent="-266700">
              <a:spcBef>
                <a:spcPts val="600"/>
              </a:spcBef>
              <a:buClr>
                <a:srgbClr val="009999"/>
              </a:buClr>
              <a:buFont typeface="Wingdings" panose="05000000000000000000" pitchFamily="2" charset="2"/>
              <a:buChar char="v"/>
              <a:tabLst>
                <a:tab pos="266700" algn="l"/>
              </a:tabLst>
            </a:pPr>
            <a:r>
              <a:rPr lang="ro-RO" sz="2000" b="1" dirty="0" smtClean="0"/>
              <a:t>Dreptatea </a:t>
            </a:r>
            <a:r>
              <a:rPr lang="ro-RO" sz="2000" b="1" dirty="0"/>
              <a:t>și pedeapsa conform lui </a:t>
            </a:r>
            <a:r>
              <a:rPr lang="ro-RO" sz="2000" b="1" dirty="0" err="1" smtClean="0"/>
              <a:t>Țofar</a:t>
            </a:r>
            <a:r>
              <a:rPr lang="ro-RO" sz="2000" b="1" dirty="0" smtClean="0"/>
              <a:t>. Iov 11.</a:t>
            </a:r>
          </a:p>
          <a:p>
            <a:pPr marL="266700" indent="-266700">
              <a:spcBef>
                <a:spcPts val="600"/>
              </a:spcBef>
              <a:buClr>
                <a:srgbClr val="009999"/>
              </a:buClr>
              <a:buFont typeface="Wingdings" panose="05000000000000000000" pitchFamily="2" charset="2"/>
              <a:buChar char="v"/>
              <a:tabLst>
                <a:tab pos="266700" algn="l"/>
              </a:tabLst>
            </a:pPr>
            <a:r>
              <a:rPr lang="ro-RO" sz="2000" b="1" dirty="0" smtClean="0"/>
              <a:t>Dreptatea </a:t>
            </a:r>
            <a:r>
              <a:rPr lang="ro-RO" sz="2000" b="1" dirty="0"/>
              <a:t>și pedeapsa conform lui </a:t>
            </a:r>
            <a:r>
              <a:rPr lang="ro-RO" sz="2000" b="1" dirty="0" smtClean="0"/>
              <a:t>Dumnezeu:</a:t>
            </a:r>
          </a:p>
          <a:p>
            <a:pPr marL="715963" lvl="2" indent="-360363">
              <a:spcAft>
                <a:spcPts val="600"/>
              </a:spcAft>
              <a:buClr>
                <a:srgbClr val="005654"/>
              </a:buClr>
              <a:buFont typeface="Wingdings" panose="05000000000000000000" pitchFamily="2" charset="2"/>
              <a:buChar char="q"/>
            </a:pPr>
            <a:r>
              <a:rPr lang="ro-RO" sz="2000" b="1" dirty="0" smtClean="0"/>
              <a:t>Potopul. Gen. 6:5-8.</a:t>
            </a:r>
          </a:p>
          <a:p>
            <a:pPr marL="715963" lvl="2" indent="-360363">
              <a:spcAft>
                <a:spcPts val="600"/>
              </a:spcAft>
              <a:buClr>
                <a:srgbClr val="005654"/>
              </a:buClr>
              <a:buFont typeface="Wingdings" panose="05000000000000000000" pitchFamily="2" charset="2"/>
              <a:buChar char="q"/>
            </a:pPr>
            <a:r>
              <a:rPr lang="ro-RO" sz="2000" b="1" dirty="0" smtClean="0"/>
              <a:t>Sodoma și Gomora. Gen. 19:24-25.</a:t>
            </a:r>
          </a:p>
          <a:p>
            <a:pPr marL="715963" lvl="2" indent="-360363">
              <a:spcAft>
                <a:spcPts val="600"/>
              </a:spcAft>
              <a:buClr>
                <a:srgbClr val="005654"/>
              </a:buClr>
              <a:buFont typeface="Wingdings" panose="05000000000000000000" pitchFamily="2" charset="2"/>
              <a:buChar char="q"/>
            </a:pPr>
            <a:r>
              <a:rPr lang="ro-RO" sz="2000" b="1" dirty="0" smtClean="0"/>
              <a:t>Core</a:t>
            </a:r>
            <a:r>
              <a:rPr lang="ro-RO" sz="2000" b="1" dirty="0"/>
              <a:t>, </a:t>
            </a:r>
            <a:r>
              <a:rPr lang="ro-RO" sz="2000" b="1" dirty="0" err="1" smtClean="0"/>
              <a:t>Datan</a:t>
            </a:r>
            <a:r>
              <a:rPr lang="ro-RO" sz="2000" b="1" dirty="0" smtClean="0"/>
              <a:t> și </a:t>
            </a:r>
            <a:r>
              <a:rPr lang="ro-RO" sz="2000" b="1" dirty="0" err="1" smtClean="0"/>
              <a:t>Abiram</a:t>
            </a:r>
            <a:r>
              <a:rPr lang="ro-RO" sz="2000" b="1" dirty="0" smtClean="0"/>
              <a:t>. Num. 16:1-33.</a:t>
            </a:r>
          </a:p>
          <a:p>
            <a:pPr marL="715963" lvl="2" indent="-360363">
              <a:buClr>
                <a:srgbClr val="005654"/>
              </a:buClr>
              <a:buFont typeface="Wingdings" panose="05000000000000000000" pitchFamily="2" charset="2"/>
              <a:buChar char="q"/>
            </a:pPr>
            <a:r>
              <a:rPr lang="ro-RO" sz="2000" b="1" dirty="0" smtClean="0"/>
              <a:t>A </a:t>
            </a:r>
            <a:r>
              <a:rPr lang="ro-RO" sz="2000" b="1" dirty="0"/>
              <a:t>doua </a:t>
            </a:r>
            <a:r>
              <a:rPr lang="ro-RO" sz="2000" b="1" dirty="0" smtClean="0"/>
              <a:t>moarte. 2 Petru 3:5-7.</a:t>
            </a:r>
            <a:endParaRPr lang="ro-RO" sz="2000" b="1" dirty="0"/>
          </a:p>
        </p:txBody>
      </p:sp>
      <p:sp>
        <p:nvSpPr>
          <p:cNvPr id="3" name="2 CuadroTexto"/>
          <p:cNvSpPr txBox="1"/>
          <p:nvPr/>
        </p:nvSpPr>
        <p:spPr>
          <a:xfrm>
            <a:off x="35497" y="2967607"/>
            <a:ext cx="4032448" cy="3939540"/>
          </a:xfrm>
          <a:prstGeom prst="rect">
            <a:avLst/>
          </a:prstGeom>
          <a:noFill/>
        </p:spPr>
        <p:txBody>
          <a:bodyPr wrap="square" rtlCol="0">
            <a:spAutoFit/>
          </a:bodyPr>
          <a:lstStyle/>
          <a:p>
            <a:pPr>
              <a:spcBef>
                <a:spcPts val="600"/>
              </a:spcBef>
            </a:pPr>
            <a:r>
              <a:rPr lang="ro-RO" sz="2000" b="1"/>
              <a:t>Înțelegem prin dreptate și pedeapsă ceea ce se execută ca urmare a unei acțiuni greșite. </a:t>
            </a:r>
          </a:p>
          <a:p>
            <a:pPr>
              <a:spcBef>
                <a:spcPts val="600"/>
              </a:spcBef>
            </a:pPr>
            <a:r>
              <a:rPr lang="ro-RO" sz="2000" b="1"/>
              <a:t>Prietenii lui Iov au </a:t>
            </a:r>
            <a:r>
              <a:rPr lang="ro-RO" sz="2000" b="1"/>
              <a:t>înțeles </a:t>
            </a:r>
            <a:r>
              <a:rPr lang="ro-RO" sz="2000" b="1" smtClean="0"/>
              <a:t>(și </a:t>
            </a:r>
            <a:r>
              <a:rPr lang="ro-RO" sz="2000" b="1"/>
              <a:t>au apărat </a:t>
            </a:r>
            <a:r>
              <a:rPr lang="ro-RO" sz="2000" b="1"/>
              <a:t>cu </a:t>
            </a:r>
            <a:r>
              <a:rPr lang="ro-RO" sz="2000" b="1" smtClean="0"/>
              <a:t>înflăcărare</a:t>
            </a:r>
            <a:r>
              <a:rPr lang="ro-RO" sz="2000" b="1" smtClean="0"/>
              <a:t>) </a:t>
            </a:r>
            <a:r>
              <a:rPr lang="ro-RO" sz="2000" b="1"/>
              <a:t>că Dumnezeu îl pedepsea pe Iov pentru vreo faptă teribilă sau vreun păcat ascuns. </a:t>
            </a:r>
          </a:p>
          <a:p>
            <a:pPr>
              <a:spcBef>
                <a:spcPts val="600"/>
              </a:spcBef>
            </a:pPr>
            <a:r>
              <a:rPr lang="ro-RO" sz="2000" b="1"/>
              <a:t>În Biblie, putem vedea că Dumnezeu, în diferite ocazii, a aplicat dreptatea și pedeapsa. Totuși, ce era greșit în raționamentul lui Bildad </a:t>
            </a:r>
            <a:r>
              <a:rPr lang="ro-RO" sz="2000" b="1"/>
              <a:t>și </a:t>
            </a:r>
            <a:r>
              <a:rPr lang="ro-RO" sz="2000" b="1" smtClean="0"/>
              <a:t>Țofar?</a:t>
            </a:r>
            <a:endParaRPr lang="ro-RO" sz="2000" b="1"/>
          </a:p>
        </p:txBody>
      </p:sp>
      <p:pic>
        <p:nvPicPr>
          <p:cNvPr id="7171" name="Picture 3" descr="C:\Users\SFC\Documents\Escuelas sabáticas\A\juicio retributivo.png"/>
          <p:cNvPicPr>
            <a:picLocks noChangeAspect="1" noChangeArrowheads="1"/>
          </p:cNvPicPr>
          <p:nvPr/>
        </p:nvPicPr>
        <p:blipFill rotWithShape="1">
          <a:blip r:embed="rId3" cstate="screen">
            <a:duotone>
              <a:schemeClr val="accent4">
                <a:shade val="45000"/>
                <a:satMod val="135000"/>
              </a:schemeClr>
              <a:prstClr val="white"/>
            </a:duotone>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a:ext>
            </a:extLst>
          </a:blip>
          <a:srcRect l="11441" t="5100" r="885"/>
          <a:stretch/>
        </p:blipFill>
        <p:spPr bwMode="auto">
          <a:xfrm>
            <a:off x="8718" y="0"/>
            <a:ext cx="8408450" cy="3431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821113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
                                            <p:bg/>
                                          </p:spTgt>
                                        </p:tgtEl>
                                        <p:attrNameLst>
                                          <p:attrName>style.visibility</p:attrName>
                                        </p:attrNameLst>
                                      </p:cBhvr>
                                      <p:to>
                                        <p:strVal val="visible"/>
                                      </p:to>
                                    </p:set>
                                    <p:anim calcmode="lin" valueType="num">
                                      <p:cBhvr>
                                        <p:cTn id="22" dur="500" fill="hold"/>
                                        <p:tgtEl>
                                          <p:spTgt spid="2">
                                            <p:bg/>
                                          </p:spTgt>
                                        </p:tgtEl>
                                        <p:attrNameLst>
                                          <p:attrName>ppt_w</p:attrName>
                                        </p:attrNameLst>
                                      </p:cBhvr>
                                      <p:tavLst>
                                        <p:tav tm="0">
                                          <p:val>
                                            <p:fltVal val="0"/>
                                          </p:val>
                                        </p:tav>
                                        <p:tav tm="100000">
                                          <p:val>
                                            <p:strVal val="#ppt_w"/>
                                          </p:val>
                                        </p:tav>
                                      </p:tavLst>
                                    </p:anim>
                                    <p:anim calcmode="lin" valueType="num">
                                      <p:cBhvr>
                                        <p:cTn id="23" dur="500" fill="hold"/>
                                        <p:tgtEl>
                                          <p:spTgt spid="2">
                                            <p:bg/>
                                          </p:spTgt>
                                        </p:tgtEl>
                                        <p:attrNameLst>
                                          <p:attrName>ppt_h</p:attrName>
                                        </p:attrNameLst>
                                      </p:cBhvr>
                                      <p:tavLst>
                                        <p:tav tm="0">
                                          <p:val>
                                            <p:fltVal val="0"/>
                                          </p:val>
                                        </p:tav>
                                        <p:tav tm="100000">
                                          <p:val>
                                            <p:strVal val="#ppt_h"/>
                                          </p:val>
                                        </p:tav>
                                      </p:tavLst>
                                    </p:anim>
                                    <p:animEffect transition="in" filter="fade">
                                      <p:cBhvr>
                                        <p:cTn id="24" dur="500"/>
                                        <p:tgtEl>
                                          <p:spTgt spid="2">
                                            <p:bg/>
                                          </p:spTgt>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1000"/>
                                        <p:tgtEl>
                                          <p:spTgt spid="2">
                                            <p:txEl>
                                              <p:pRg st="1" end="1"/>
                                            </p:txEl>
                                          </p:spTgt>
                                        </p:tgtEl>
                                      </p:cBhvr>
                                    </p:animEffect>
                                    <p:anim calcmode="lin" valueType="num">
                                      <p:cBhvr>
                                        <p:cTn id="3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1000"/>
                                        <p:tgtEl>
                                          <p:spTgt spid="2">
                                            <p:txEl>
                                              <p:pRg st="2" end="2"/>
                                            </p:txEl>
                                          </p:spTgt>
                                        </p:tgtEl>
                                      </p:cBhvr>
                                    </p:animEffect>
                                    <p:anim calcmode="lin" valueType="num">
                                      <p:cBhvr>
                                        <p:cTn id="4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fade">
                                      <p:cBhvr>
                                        <p:cTn id="47" dur="1000"/>
                                        <p:tgtEl>
                                          <p:spTgt spid="2">
                                            <p:txEl>
                                              <p:pRg st="3" end="3"/>
                                            </p:txEl>
                                          </p:spTgt>
                                        </p:tgtEl>
                                      </p:cBhvr>
                                    </p:animEffect>
                                    <p:anim calcmode="lin" valueType="num">
                                      <p:cBhvr>
                                        <p:cTn id="4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
                                            <p:txEl>
                                              <p:pRg st="4" end="4"/>
                                            </p:txEl>
                                          </p:spTgt>
                                        </p:tgtEl>
                                        <p:attrNameLst>
                                          <p:attrName>style.visibility</p:attrName>
                                        </p:attrNameLst>
                                      </p:cBhvr>
                                      <p:to>
                                        <p:strVal val="visible"/>
                                      </p:to>
                                    </p:set>
                                    <p:animEffect transition="in" filter="fade">
                                      <p:cBhvr>
                                        <p:cTn id="52" dur="1000"/>
                                        <p:tgtEl>
                                          <p:spTgt spid="2">
                                            <p:txEl>
                                              <p:pRg st="4" end="4"/>
                                            </p:txEl>
                                          </p:spTgt>
                                        </p:tgtEl>
                                      </p:cBhvr>
                                    </p:animEffect>
                                    <p:anim calcmode="lin" valueType="num">
                                      <p:cBhvr>
                                        <p:cTn id="5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
                                            <p:txEl>
                                              <p:pRg st="5" end="5"/>
                                            </p:txEl>
                                          </p:spTgt>
                                        </p:tgtEl>
                                        <p:attrNameLst>
                                          <p:attrName>style.visibility</p:attrName>
                                        </p:attrNameLst>
                                      </p:cBhvr>
                                      <p:to>
                                        <p:strVal val="visible"/>
                                      </p:to>
                                    </p:set>
                                    <p:animEffect transition="in" filter="fade">
                                      <p:cBhvr>
                                        <p:cTn id="57" dur="1000"/>
                                        <p:tgtEl>
                                          <p:spTgt spid="2">
                                            <p:txEl>
                                              <p:pRg st="5" end="5"/>
                                            </p:txEl>
                                          </p:spTgt>
                                        </p:tgtEl>
                                      </p:cBhvr>
                                    </p:animEffect>
                                    <p:anim calcmode="lin" valueType="num">
                                      <p:cBhvr>
                                        <p:cTn id="5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
                                            <p:txEl>
                                              <p:pRg st="6" end="6"/>
                                            </p:txEl>
                                          </p:spTgt>
                                        </p:tgtEl>
                                        <p:attrNameLst>
                                          <p:attrName>style.visibility</p:attrName>
                                        </p:attrNameLst>
                                      </p:cBhvr>
                                      <p:to>
                                        <p:strVal val="visible"/>
                                      </p:to>
                                    </p:set>
                                    <p:animEffect transition="in" filter="fade">
                                      <p:cBhvr>
                                        <p:cTn id="62" dur="1000"/>
                                        <p:tgtEl>
                                          <p:spTgt spid="2">
                                            <p:txEl>
                                              <p:pRg st="6" end="6"/>
                                            </p:txEl>
                                          </p:spTgt>
                                        </p:tgtEl>
                                      </p:cBhvr>
                                    </p:animEffect>
                                    <p:anim calcmode="lin" valueType="num">
                                      <p:cBhvr>
                                        <p:cTn id="6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PC-EUNICE\FondosTematicos\Job\202016123_univ_cnt_1_xl.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755576" y="1380838"/>
            <a:ext cx="7596000" cy="519026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0" y="0"/>
            <a:ext cx="9324528" cy="369332"/>
          </a:xfrm>
          <a:prstGeom prst="rect">
            <a:avLst/>
          </a:prstGeom>
          <a:noFill/>
        </p:spPr>
        <p:txBody>
          <a:bodyPr wrap="square" rtlCol="0">
            <a:spAutoFit/>
          </a:bodyPr>
          <a:lstStyle/>
          <a:p>
            <a:endParaRPr lang="ro-RO"/>
          </a:p>
        </p:txBody>
      </p:sp>
      <p:sp>
        <p:nvSpPr>
          <p:cNvPr id="3" name="2 CuadroTexto"/>
          <p:cNvSpPr txBox="1"/>
          <p:nvPr/>
        </p:nvSpPr>
        <p:spPr>
          <a:xfrm>
            <a:off x="0" y="0"/>
            <a:ext cx="9144000" cy="769441"/>
          </a:xfrm>
          <a:prstGeom prst="rect">
            <a:avLst/>
          </a:prstGeom>
          <a:noFill/>
        </p:spPr>
        <p:txBody>
          <a:bodyPr wrap="square" rtlCol="0">
            <a:spAutoFit/>
          </a:bodyPr>
          <a:lstStyle/>
          <a:p>
            <a:pPr algn="ctr"/>
            <a:r>
              <a:rPr lang="ro-RO" sz="4400" b="1">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DISCURSUL </a:t>
            </a:r>
            <a:r>
              <a:rPr lang="ro-RO" sz="4400" b="1">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LUI </a:t>
            </a:r>
            <a:r>
              <a:rPr lang="ro-RO" sz="4400" b="1" smtClean="0">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BILDAD</a:t>
            </a:r>
            <a:endParaRPr lang="ro-RO" sz="4400" b="1">
              <a:ln w="12700">
                <a:solidFill>
                  <a:schemeClr val="accent3">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179512" y="620688"/>
            <a:ext cx="8676456" cy="584775"/>
          </a:xfrm>
          <a:prstGeom prst="rect">
            <a:avLst/>
          </a:prstGeom>
        </p:spPr>
        <p:txBody>
          <a:bodyPr wrap="square">
            <a:spAutoFit/>
          </a:bodyPr>
          <a:lstStyle/>
          <a:p>
            <a:r>
              <a:rPr lang="ro-RO" b="1" smtClean="0">
                <a:solidFill>
                  <a:schemeClr val="accent4">
                    <a:lumMod val="60000"/>
                    <a:lumOff val="40000"/>
                  </a:schemeClr>
                </a:solidFill>
                <a:latin typeface="Comic Sans MS" panose="030F0702030302020204" pitchFamily="66" charset="0"/>
              </a:rPr>
              <a:t>“</a:t>
            </a:r>
            <a:r>
              <a:rPr lang="ro-RO" b="1" smtClean="0">
                <a:solidFill>
                  <a:schemeClr val="accent4">
                    <a:lumMod val="60000"/>
                    <a:lumOff val="40000"/>
                  </a:schemeClr>
                </a:solidFill>
                <a:latin typeface="Comic Sans MS" panose="030F0702030302020204" pitchFamily="66" charset="0"/>
              </a:rPr>
              <a:t>Dacă fiii tăi au păcătuit împotriva </a:t>
            </a:r>
            <a:r>
              <a:rPr lang="ro-RO" b="1" smtClean="0">
                <a:solidFill>
                  <a:schemeClr val="accent4">
                    <a:lumMod val="60000"/>
                    <a:lumOff val="40000"/>
                  </a:schemeClr>
                </a:solidFill>
                <a:latin typeface="Comic Sans MS" panose="030F0702030302020204" pitchFamily="66" charset="0"/>
              </a:rPr>
              <a:t>Lui</a:t>
            </a:r>
            <a:r>
              <a:rPr lang="ro-RO" b="1" smtClean="0">
                <a:solidFill>
                  <a:schemeClr val="accent4">
                    <a:lumMod val="60000"/>
                    <a:lumOff val="40000"/>
                  </a:schemeClr>
                </a:solidFill>
                <a:latin typeface="Comic Sans MS" panose="030F0702030302020204" pitchFamily="66" charset="0"/>
              </a:rPr>
              <a:t>, i-a dat în mâna fărădelegii </a:t>
            </a:r>
            <a:r>
              <a:rPr lang="ro-RO" b="1" smtClean="0">
                <a:solidFill>
                  <a:schemeClr val="accent4">
                    <a:lumMod val="60000"/>
                    <a:lumOff val="40000"/>
                  </a:schemeClr>
                </a:solidFill>
                <a:latin typeface="Comic Sans MS" panose="030F0702030302020204" pitchFamily="66" charset="0"/>
              </a:rPr>
              <a:t>lor.”</a:t>
            </a:r>
            <a:endParaRPr lang="ro-RO" b="1" smtClean="0">
              <a:solidFill>
                <a:schemeClr val="accent4">
                  <a:lumMod val="60000"/>
                  <a:lumOff val="40000"/>
                </a:schemeClr>
              </a:solidFill>
              <a:latin typeface="Comic Sans MS" panose="030F0702030302020204" pitchFamily="66" charset="0"/>
            </a:endParaRPr>
          </a:p>
          <a:p>
            <a:pPr algn="r"/>
            <a:r>
              <a:rPr lang="ro-RO" sz="1400" b="1" smtClean="0">
                <a:solidFill>
                  <a:schemeClr val="accent4">
                    <a:lumMod val="60000"/>
                    <a:lumOff val="40000"/>
                  </a:schemeClr>
                </a:solidFill>
                <a:latin typeface="Comic Sans MS" panose="030F0702030302020204" pitchFamily="66" charset="0"/>
              </a:rPr>
              <a:t>(</a:t>
            </a:r>
            <a:r>
              <a:rPr lang="ro-RO" sz="1400" b="1" smtClean="0">
                <a:solidFill>
                  <a:schemeClr val="accent4">
                    <a:lumMod val="60000"/>
                    <a:lumOff val="40000"/>
                  </a:schemeClr>
                </a:solidFill>
                <a:latin typeface="Comic Sans MS" panose="030F0702030302020204" pitchFamily="66" charset="0"/>
              </a:rPr>
              <a:t>Iov</a:t>
            </a:r>
            <a:r>
              <a:rPr lang="ro-RO" sz="1400" b="1" smtClean="0">
                <a:solidFill>
                  <a:schemeClr val="accent4">
                    <a:lumMod val="60000"/>
                    <a:lumOff val="40000"/>
                  </a:schemeClr>
                </a:solidFill>
                <a:latin typeface="Comic Sans MS" panose="030F0702030302020204" pitchFamily="66" charset="0"/>
              </a:rPr>
              <a:t> </a:t>
            </a:r>
            <a:r>
              <a:rPr lang="ro-RO" sz="1400" b="1" smtClean="0">
                <a:solidFill>
                  <a:schemeClr val="accent4">
                    <a:lumMod val="60000"/>
                    <a:lumOff val="40000"/>
                  </a:schemeClr>
                </a:solidFill>
                <a:latin typeface="Comic Sans MS" panose="030F0702030302020204" pitchFamily="66" charset="0"/>
              </a:rPr>
              <a:t>8:4GBV</a:t>
            </a:r>
            <a:r>
              <a:rPr lang="ro-RO" sz="1400" b="1" smtClean="0">
                <a:solidFill>
                  <a:schemeClr val="accent4">
                    <a:lumMod val="60000"/>
                    <a:lumOff val="40000"/>
                  </a:schemeClr>
                </a:solidFill>
                <a:latin typeface="Comic Sans MS" panose="030F0702030302020204" pitchFamily="66" charset="0"/>
              </a:rPr>
              <a:t>)</a:t>
            </a:r>
            <a:endParaRPr lang="ro-RO" sz="1400" b="1">
              <a:solidFill>
                <a:schemeClr val="accent4">
                  <a:lumMod val="60000"/>
                  <a:lumOff val="40000"/>
                </a:schemeClr>
              </a:solidFill>
              <a:latin typeface="Comic Sans MS" panose="030F0702030302020204" pitchFamily="66" charset="0"/>
            </a:endParaRPr>
          </a:p>
        </p:txBody>
      </p:sp>
      <p:sp>
        <p:nvSpPr>
          <p:cNvPr id="5" name="4 CuadroTexto"/>
          <p:cNvSpPr txBox="1"/>
          <p:nvPr/>
        </p:nvSpPr>
        <p:spPr>
          <a:xfrm>
            <a:off x="179512" y="980728"/>
            <a:ext cx="6480720" cy="400110"/>
          </a:xfrm>
          <a:prstGeom prst="rect">
            <a:avLst/>
          </a:prstGeom>
          <a:noFill/>
        </p:spPr>
        <p:txBody>
          <a:bodyPr wrap="square" rtlCol="0">
            <a:spAutoFit/>
          </a:bodyPr>
          <a:lstStyle/>
          <a:p>
            <a:r>
              <a:rPr lang="ro-RO" sz="2000" b="1">
                <a:solidFill>
                  <a:schemeClr val="bg1"/>
                </a:solidFill>
                <a:effectLst>
                  <a:outerShdw blurRad="50800" dist="50800" dir="5400000" algn="ctr" rotWithShape="0">
                    <a:schemeClr val="tx1"/>
                  </a:outerShdw>
                </a:effectLst>
              </a:rPr>
              <a:t>Ce puncte principale a </a:t>
            </a:r>
            <a:r>
              <a:rPr lang="ro-RO" sz="2000" b="1">
                <a:solidFill>
                  <a:schemeClr val="bg1"/>
                </a:solidFill>
                <a:effectLst>
                  <a:outerShdw blurRad="50800" dist="50800" dir="5400000" algn="ctr" rotWithShape="0">
                    <a:schemeClr val="tx1"/>
                  </a:outerShdw>
                </a:effectLst>
              </a:rPr>
              <a:t>prezentat </a:t>
            </a:r>
            <a:r>
              <a:rPr lang="ro-RO" sz="2000" b="1" smtClean="0">
                <a:solidFill>
                  <a:schemeClr val="bg1"/>
                </a:solidFill>
                <a:effectLst>
                  <a:outerShdw blurRad="50800" dist="50800" dir="5400000" algn="ctr" rotWithShape="0">
                    <a:schemeClr val="tx1"/>
                  </a:outerShdw>
                </a:effectLst>
              </a:rPr>
              <a:t>Bildad</a:t>
            </a:r>
            <a:r>
              <a:rPr lang="ro-RO" sz="2000" b="1" smtClean="0">
                <a:solidFill>
                  <a:schemeClr val="bg1"/>
                </a:solidFill>
                <a:effectLst>
                  <a:outerShdw blurRad="50800" dist="50800" dir="5400000" algn="ctr" rotWithShape="0">
                    <a:schemeClr val="tx1"/>
                  </a:outerShdw>
                </a:effectLst>
              </a:rPr>
              <a:t> (</a:t>
            </a:r>
            <a:r>
              <a:rPr lang="ro-RO" sz="2000" b="1" smtClean="0">
                <a:solidFill>
                  <a:schemeClr val="bg1"/>
                </a:solidFill>
                <a:effectLst>
                  <a:outerShdw blurRad="50800" dist="50800" dir="5400000" algn="ctr" rotWithShape="0">
                    <a:schemeClr val="tx1"/>
                  </a:outerShdw>
                </a:effectLst>
              </a:rPr>
              <a:t>Iov</a:t>
            </a:r>
            <a:r>
              <a:rPr lang="ro-RO" sz="2000" b="1" smtClean="0">
                <a:solidFill>
                  <a:schemeClr val="bg1"/>
                </a:solidFill>
                <a:effectLst>
                  <a:outerShdw blurRad="50800" dist="50800" dir="5400000" algn="ctr" rotWithShape="0">
                    <a:schemeClr val="tx1"/>
                  </a:outerShdw>
                </a:effectLst>
              </a:rPr>
              <a:t> </a:t>
            </a:r>
            <a:r>
              <a:rPr lang="ro-RO" sz="2000" b="1" smtClean="0">
                <a:solidFill>
                  <a:schemeClr val="bg1"/>
                </a:solidFill>
                <a:effectLst>
                  <a:outerShdw blurRad="50800" dist="50800" dir="5400000" algn="ctr" rotWithShape="0">
                    <a:schemeClr val="tx1"/>
                  </a:outerShdw>
                </a:effectLst>
              </a:rPr>
              <a:t>8)?</a:t>
            </a:r>
            <a:endParaRPr lang="ro-RO" sz="2000" b="1">
              <a:solidFill>
                <a:schemeClr val="bg1"/>
              </a:solidFill>
              <a:effectLst>
                <a:outerShdw blurRad="50800" dist="50800" dir="5400000" algn="ctr" rotWithShape="0">
                  <a:schemeClr val="tx1"/>
                </a:outerShdw>
              </a:effectLst>
            </a:endParaRPr>
          </a:p>
        </p:txBody>
      </p:sp>
      <p:sp>
        <p:nvSpPr>
          <p:cNvPr id="9" name="8 Forma libre"/>
          <p:cNvSpPr/>
          <p:nvPr/>
        </p:nvSpPr>
        <p:spPr>
          <a:xfrm>
            <a:off x="180584" y="1484784"/>
            <a:ext cx="2788200" cy="4968552"/>
          </a:xfrm>
          <a:custGeom>
            <a:avLst/>
            <a:gdLst>
              <a:gd name="connsiteX0" fmla="*/ 0 w 2788200"/>
              <a:gd name="connsiteY0" fmla="*/ 278820 h 4968552"/>
              <a:gd name="connsiteX1" fmla="*/ 278820 w 2788200"/>
              <a:gd name="connsiteY1" fmla="*/ 0 h 4968552"/>
              <a:gd name="connsiteX2" fmla="*/ 2509380 w 2788200"/>
              <a:gd name="connsiteY2" fmla="*/ 0 h 4968552"/>
              <a:gd name="connsiteX3" fmla="*/ 2788200 w 2788200"/>
              <a:gd name="connsiteY3" fmla="*/ 278820 h 4968552"/>
              <a:gd name="connsiteX4" fmla="*/ 2788200 w 2788200"/>
              <a:gd name="connsiteY4" fmla="*/ 4689732 h 4968552"/>
              <a:gd name="connsiteX5" fmla="*/ 2509380 w 2788200"/>
              <a:gd name="connsiteY5" fmla="*/ 4968552 h 4968552"/>
              <a:gd name="connsiteX6" fmla="*/ 278820 w 2788200"/>
              <a:gd name="connsiteY6" fmla="*/ 4968552 h 4968552"/>
              <a:gd name="connsiteX7" fmla="*/ 0 w 2788200"/>
              <a:gd name="connsiteY7" fmla="*/ 4689732 h 4968552"/>
              <a:gd name="connsiteX8" fmla="*/ 0 w 2788200"/>
              <a:gd name="connsiteY8" fmla="*/ 278820 h 4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8200" h="4968552">
                <a:moveTo>
                  <a:pt x="0" y="278820"/>
                </a:moveTo>
                <a:cubicBezTo>
                  <a:pt x="0" y="124832"/>
                  <a:pt x="124832" y="0"/>
                  <a:pt x="278820" y="0"/>
                </a:cubicBezTo>
                <a:lnTo>
                  <a:pt x="2509380" y="0"/>
                </a:lnTo>
                <a:cubicBezTo>
                  <a:pt x="2663368" y="0"/>
                  <a:pt x="2788200" y="124832"/>
                  <a:pt x="2788200" y="278820"/>
                </a:cubicBezTo>
                <a:lnTo>
                  <a:pt x="2788200" y="4689732"/>
                </a:lnTo>
                <a:cubicBezTo>
                  <a:pt x="2788200" y="4843720"/>
                  <a:pt x="2663368" y="4968552"/>
                  <a:pt x="2509380" y="4968552"/>
                </a:cubicBezTo>
                <a:lnTo>
                  <a:pt x="278820" y="4968552"/>
                </a:lnTo>
                <a:cubicBezTo>
                  <a:pt x="124832" y="4968552"/>
                  <a:pt x="0" y="4843720"/>
                  <a:pt x="0" y="4689732"/>
                </a:cubicBezTo>
                <a:lnTo>
                  <a:pt x="0" y="278820"/>
                </a:lnTo>
                <a:close/>
              </a:path>
            </a:pathLst>
          </a:cu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554187" numCol="1" spcCol="1270" anchor="t" anchorCtr="0">
            <a:noAutofit/>
            <a:scene3d>
              <a:camera prst="orthographicFront"/>
              <a:lightRig rig="flat" dir="tl">
                <a:rot lat="0" lon="0" rev="6600000"/>
              </a:lightRig>
            </a:scene3d>
            <a:sp3d extrusionH="25400" contourW="8890">
              <a:bevelT w="38100" h="31750"/>
              <a:contourClr>
                <a:schemeClr val="accent3">
                  <a:lumMod val="75000"/>
                </a:schemeClr>
              </a:contourClr>
            </a:sp3d>
          </a:bodyPr>
          <a:lstStyle/>
          <a:p>
            <a:pPr lvl="0" algn="ctr" defTabSz="889000">
              <a:lnSpc>
                <a:spcPct val="90000"/>
              </a:lnSpc>
              <a:spcBef>
                <a:spcPct val="0"/>
              </a:spcBef>
              <a:spcAft>
                <a:spcPct val="35000"/>
              </a:spcAft>
            </a:pPr>
            <a:r>
              <a:rPr lang="ro-RO" sz="2800" b="1" kern="1200" smtClean="0">
                <a:ln w="11430"/>
                <a:solidFill>
                  <a:schemeClr val="accent3">
                    <a:lumMod val="75000"/>
                  </a:schemeClr>
                </a:solidFill>
                <a:effectLst>
                  <a:outerShdw blurRad="50800" dist="39000" dir="5460000" algn="tl">
                    <a:srgbClr val="000000">
                      <a:alpha val="38000"/>
                    </a:srgbClr>
                  </a:outerShdw>
                </a:effectLst>
              </a:rPr>
              <a:t>PĂCATUL</a:t>
            </a:r>
            <a:endParaRPr lang="ro-RO" sz="2800" b="1" kern="1200">
              <a:ln w="11430"/>
              <a:solidFill>
                <a:schemeClr val="accent3">
                  <a:lumMod val="75000"/>
                </a:schemeClr>
              </a:solidFill>
              <a:effectLst>
                <a:outerShdw blurRad="50800" dist="39000" dir="5460000" algn="tl">
                  <a:srgbClr val="000000">
                    <a:alpha val="38000"/>
                  </a:srgbClr>
                </a:outerShdw>
              </a:effectLst>
            </a:endParaRPr>
          </a:p>
        </p:txBody>
      </p:sp>
      <p:sp>
        <p:nvSpPr>
          <p:cNvPr id="10" name="9 Forma libre"/>
          <p:cNvSpPr/>
          <p:nvPr/>
        </p:nvSpPr>
        <p:spPr>
          <a:xfrm>
            <a:off x="278539" y="2348880"/>
            <a:ext cx="2592290" cy="1498086"/>
          </a:xfrm>
          <a:custGeom>
            <a:avLst/>
            <a:gdLst>
              <a:gd name="connsiteX0" fmla="*/ 0 w 2592290"/>
              <a:gd name="connsiteY0" fmla="*/ 149809 h 1498086"/>
              <a:gd name="connsiteX1" fmla="*/ 149809 w 2592290"/>
              <a:gd name="connsiteY1" fmla="*/ 0 h 1498086"/>
              <a:gd name="connsiteX2" fmla="*/ 2442481 w 2592290"/>
              <a:gd name="connsiteY2" fmla="*/ 0 h 1498086"/>
              <a:gd name="connsiteX3" fmla="*/ 2592290 w 2592290"/>
              <a:gd name="connsiteY3" fmla="*/ 149809 h 1498086"/>
              <a:gd name="connsiteX4" fmla="*/ 2592290 w 2592290"/>
              <a:gd name="connsiteY4" fmla="*/ 1348277 h 1498086"/>
              <a:gd name="connsiteX5" fmla="*/ 2442481 w 2592290"/>
              <a:gd name="connsiteY5" fmla="*/ 1498086 h 1498086"/>
              <a:gd name="connsiteX6" fmla="*/ 149809 w 2592290"/>
              <a:gd name="connsiteY6" fmla="*/ 1498086 h 1498086"/>
              <a:gd name="connsiteX7" fmla="*/ 0 w 2592290"/>
              <a:gd name="connsiteY7" fmla="*/ 1348277 h 1498086"/>
              <a:gd name="connsiteX8" fmla="*/ 0 w 2592290"/>
              <a:gd name="connsiteY8" fmla="*/ 149809 h 149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2290" h="1498086">
                <a:moveTo>
                  <a:pt x="0" y="149809"/>
                </a:moveTo>
                <a:cubicBezTo>
                  <a:pt x="0" y="67072"/>
                  <a:pt x="67072" y="0"/>
                  <a:pt x="149809" y="0"/>
                </a:cubicBezTo>
                <a:lnTo>
                  <a:pt x="2442481" y="0"/>
                </a:lnTo>
                <a:cubicBezTo>
                  <a:pt x="2525218" y="0"/>
                  <a:pt x="2592290" y="67072"/>
                  <a:pt x="2592290" y="149809"/>
                </a:cubicBezTo>
                <a:lnTo>
                  <a:pt x="2592290" y="1348277"/>
                </a:lnTo>
                <a:cubicBezTo>
                  <a:pt x="2592290" y="1431014"/>
                  <a:pt x="2525218" y="1498086"/>
                  <a:pt x="2442481" y="1498086"/>
                </a:cubicBezTo>
                <a:lnTo>
                  <a:pt x="149809" y="1498086"/>
                </a:lnTo>
                <a:cubicBezTo>
                  <a:pt x="67072" y="1498086"/>
                  <a:pt x="0" y="1431014"/>
                  <a:pt x="0" y="1348277"/>
                </a:cubicBezTo>
                <a:lnTo>
                  <a:pt x="0" y="14980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94677" tIns="81977" rIns="94677" bIns="81977" numCol="1" spcCol="1270" anchor="ctr" anchorCtr="0">
            <a:noAutofit/>
          </a:bodyPr>
          <a:lstStyle/>
          <a:p>
            <a:pPr lvl="0" algn="ctr" defTabSz="889000">
              <a:lnSpc>
                <a:spcPct val="90000"/>
              </a:lnSpc>
              <a:spcBef>
                <a:spcPct val="0"/>
              </a:spcBef>
              <a:spcAft>
                <a:spcPct val="35000"/>
              </a:spcAft>
            </a:pPr>
            <a:r>
              <a:rPr lang="ro-RO" sz="2000" b="1" kern="1200" smtClean="0"/>
              <a:t>“</a:t>
            </a:r>
            <a:r>
              <a:rPr lang="ro-RO" sz="2000" b="1" smtClean="0">
                <a:latin typeface="Calibri" pitchFamily="34" charset="0"/>
              </a:rPr>
              <a:t>Dacă fiii tăi au </a:t>
            </a:r>
            <a:r>
              <a:rPr lang="ro-RO" sz="2000" b="1" smtClean="0">
                <a:latin typeface="Calibri" pitchFamily="34" charset="0"/>
              </a:rPr>
              <a:t>păcătuit</a:t>
            </a:r>
            <a:r>
              <a:rPr lang="ro-RO" sz="2000" b="1" smtClean="0">
                <a:latin typeface="Calibri" pitchFamily="34" charset="0"/>
              </a:rPr>
              <a:t> împotriva Lui, i-a dat în mâna fărădelegii </a:t>
            </a:r>
            <a:r>
              <a:rPr lang="ro-RO" sz="2000" b="1" smtClean="0">
                <a:latin typeface="Calibri" pitchFamily="34" charset="0"/>
              </a:rPr>
              <a:t>lor</a:t>
            </a:r>
            <a:r>
              <a:rPr lang="ro-RO" sz="2000" b="1" smtClean="0">
                <a:latin typeface="Calibri" pitchFamily="34" charset="0"/>
              </a:rPr>
              <a:t>.</a:t>
            </a:r>
            <a:r>
              <a:rPr lang="ro-RO" sz="2000" b="1" kern="1200" smtClean="0"/>
              <a:t>” </a:t>
            </a:r>
            <a:r>
              <a:rPr lang="ro-RO" b="1" kern="1200" smtClean="0"/>
              <a:t>(v</a:t>
            </a:r>
            <a:r>
              <a:rPr lang="ro-RO" b="1" kern="1200" smtClean="0"/>
              <a:t>. </a:t>
            </a:r>
            <a:r>
              <a:rPr lang="ro-RO" b="1" kern="1200" smtClean="0"/>
              <a:t>4)</a:t>
            </a:r>
            <a:endParaRPr lang="ro-RO" b="1" kern="1200"/>
          </a:p>
        </p:txBody>
      </p:sp>
      <p:sp>
        <p:nvSpPr>
          <p:cNvPr id="11" name="10 Forma libre"/>
          <p:cNvSpPr/>
          <p:nvPr/>
        </p:nvSpPr>
        <p:spPr>
          <a:xfrm>
            <a:off x="278539" y="4005064"/>
            <a:ext cx="2592290" cy="2304256"/>
          </a:xfrm>
          <a:custGeom>
            <a:avLst/>
            <a:gdLst>
              <a:gd name="connsiteX0" fmla="*/ 0 w 2592290"/>
              <a:gd name="connsiteY0" fmla="*/ 149809 h 1498086"/>
              <a:gd name="connsiteX1" fmla="*/ 149809 w 2592290"/>
              <a:gd name="connsiteY1" fmla="*/ 0 h 1498086"/>
              <a:gd name="connsiteX2" fmla="*/ 2442481 w 2592290"/>
              <a:gd name="connsiteY2" fmla="*/ 0 h 1498086"/>
              <a:gd name="connsiteX3" fmla="*/ 2592290 w 2592290"/>
              <a:gd name="connsiteY3" fmla="*/ 149809 h 1498086"/>
              <a:gd name="connsiteX4" fmla="*/ 2592290 w 2592290"/>
              <a:gd name="connsiteY4" fmla="*/ 1348277 h 1498086"/>
              <a:gd name="connsiteX5" fmla="*/ 2442481 w 2592290"/>
              <a:gd name="connsiteY5" fmla="*/ 1498086 h 1498086"/>
              <a:gd name="connsiteX6" fmla="*/ 149809 w 2592290"/>
              <a:gd name="connsiteY6" fmla="*/ 1498086 h 1498086"/>
              <a:gd name="connsiteX7" fmla="*/ 0 w 2592290"/>
              <a:gd name="connsiteY7" fmla="*/ 1348277 h 1498086"/>
              <a:gd name="connsiteX8" fmla="*/ 0 w 2592290"/>
              <a:gd name="connsiteY8" fmla="*/ 149809 h 149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2290" h="1498086">
                <a:moveTo>
                  <a:pt x="0" y="149809"/>
                </a:moveTo>
                <a:cubicBezTo>
                  <a:pt x="0" y="67072"/>
                  <a:pt x="67072" y="0"/>
                  <a:pt x="149809" y="0"/>
                </a:cubicBezTo>
                <a:lnTo>
                  <a:pt x="2442481" y="0"/>
                </a:lnTo>
                <a:cubicBezTo>
                  <a:pt x="2525218" y="0"/>
                  <a:pt x="2592290" y="67072"/>
                  <a:pt x="2592290" y="149809"/>
                </a:cubicBezTo>
                <a:lnTo>
                  <a:pt x="2592290" y="1348277"/>
                </a:lnTo>
                <a:cubicBezTo>
                  <a:pt x="2592290" y="1431014"/>
                  <a:pt x="2525218" y="1498086"/>
                  <a:pt x="2442481" y="1498086"/>
                </a:cubicBezTo>
                <a:lnTo>
                  <a:pt x="149809" y="1498086"/>
                </a:lnTo>
                <a:cubicBezTo>
                  <a:pt x="67072" y="1498086"/>
                  <a:pt x="0" y="1431014"/>
                  <a:pt x="0" y="1348277"/>
                </a:cubicBezTo>
                <a:lnTo>
                  <a:pt x="0" y="14980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475074"/>
              <a:satOff val="2559"/>
              <a:lumOff val="3490"/>
              <a:alphaOff val="0"/>
            </a:schemeClr>
          </a:fillRef>
          <a:effectRef idx="2">
            <a:schemeClr val="accent3">
              <a:hueOff val="475074"/>
              <a:satOff val="2559"/>
              <a:lumOff val="3490"/>
              <a:alphaOff val="0"/>
            </a:schemeClr>
          </a:effectRef>
          <a:fontRef idx="minor">
            <a:schemeClr val="lt1"/>
          </a:fontRef>
        </p:style>
        <p:txBody>
          <a:bodyPr spcFirstLastPara="0" vert="horz" wrap="square" lIns="94677" tIns="81977" rIns="94677" bIns="81977" numCol="1" spcCol="1270" anchor="ctr" anchorCtr="0">
            <a:noAutofit/>
          </a:bodyPr>
          <a:lstStyle/>
          <a:p>
            <a:pPr lvl="0" algn="ctr" defTabSz="889000">
              <a:lnSpc>
                <a:spcPct val="90000"/>
              </a:lnSpc>
              <a:spcBef>
                <a:spcPct val="0"/>
              </a:spcBef>
              <a:spcAft>
                <a:spcPct val="35000"/>
              </a:spcAft>
            </a:pPr>
            <a:r>
              <a:rPr lang="ro-RO" sz="2000" b="1" kern="1200" smtClean="0"/>
              <a:t>“</a:t>
            </a:r>
            <a:r>
              <a:rPr lang="ro-RO" sz="2000" b="1" smtClean="0">
                <a:latin typeface="Calibri" pitchFamily="34" charset="0"/>
              </a:rPr>
              <a:t>Pentru că plata păcatului este </a:t>
            </a:r>
            <a:r>
              <a:rPr lang="ro-RO" sz="2000" b="1" smtClean="0">
                <a:latin typeface="Calibri" pitchFamily="34" charset="0"/>
              </a:rPr>
              <a:t>moartea</a:t>
            </a:r>
            <a:r>
              <a:rPr lang="ro-RO" sz="2000" b="1" kern="1200" smtClean="0"/>
              <a:t>” </a:t>
            </a:r>
            <a:r>
              <a:rPr lang="ro-RO" b="1" kern="1200" smtClean="0"/>
              <a:t>(Roman</a:t>
            </a:r>
            <a:r>
              <a:rPr lang="ro-RO" b="1" smtClean="0"/>
              <a:t>i</a:t>
            </a:r>
            <a:r>
              <a:rPr lang="ro-RO" b="1" kern="1200" smtClean="0"/>
              <a:t> </a:t>
            </a:r>
            <a:r>
              <a:rPr lang="ro-RO" b="1" kern="1200" smtClean="0"/>
              <a:t>6:23)</a:t>
            </a:r>
            <a:endParaRPr lang="ro-RO" b="1" kern="1200"/>
          </a:p>
        </p:txBody>
      </p:sp>
      <p:sp>
        <p:nvSpPr>
          <p:cNvPr id="12" name="11 Forma libre"/>
          <p:cNvSpPr/>
          <p:nvPr/>
        </p:nvSpPr>
        <p:spPr>
          <a:xfrm>
            <a:off x="3177899" y="1484784"/>
            <a:ext cx="2788200" cy="4968552"/>
          </a:xfrm>
          <a:custGeom>
            <a:avLst/>
            <a:gdLst>
              <a:gd name="connsiteX0" fmla="*/ 0 w 2788200"/>
              <a:gd name="connsiteY0" fmla="*/ 278820 h 4968552"/>
              <a:gd name="connsiteX1" fmla="*/ 278820 w 2788200"/>
              <a:gd name="connsiteY1" fmla="*/ 0 h 4968552"/>
              <a:gd name="connsiteX2" fmla="*/ 2509380 w 2788200"/>
              <a:gd name="connsiteY2" fmla="*/ 0 h 4968552"/>
              <a:gd name="connsiteX3" fmla="*/ 2788200 w 2788200"/>
              <a:gd name="connsiteY3" fmla="*/ 278820 h 4968552"/>
              <a:gd name="connsiteX4" fmla="*/ 2788200 w 2788200"/>
              <a:gd name="connsiteY4" fmla="*/ 4689732 h 4968552"/>
              <a:gd name="connsiteX5" fmla="*/ 2509380 w 2788200"/>
              <a:gd name="connsiteY5" fmla="*/ 4968552 h 4968552"/>
              <a:gd name="connsiteX6" fmla="*/ 278820 w 2788200"/>
              <a:gd name="connsiteY6" fmla="*/ 4968552 h 4968552"/>
              <a:gd name="connsiteX7" fmla="*/ 0 w 2788200"/>
              <a:gd name="connsiteY7" fmla="*/ 4689732 h 4968552"/>
              <a:gd name="connsiteX8" fmla="*/ 0 w 2788200"/>
              <a:gd name="connsiteY8" fmla="*/ 278820 h 4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8200" h="4968552">
                <a:moveTo>
                  <a:pt x="0" y="278820"/>
                </a:moveTo>
                <a:cubicBezTo>
                  <a:pt x="0" y="124832"/>
                  <a:pt x="124832" y="0"/>
                  <a:pt x="278820" y="0"/>
                </a:cubicBezTo>
                <a:lnTo>
                  <a:pt x="2509380" y="0"/>
                </a:lnTo>
                <a:cubicBezTo>
                  <a:pt x="2663368" y="0"/>
                  <a:pt x="2788200" y="124832"/>
                  <a:pt x="2788200" y="278820"/>
                </a:cubicBezTo>
                <a:lnTo>
                  <a:pt x="2788200" y="4689732"/>
                </a:lnTo>
                <a:cubicBezTo>
                  <a:pt x="2788200" y="4843720"/>
                  <a:pt x="2663368" y="4968552"/>
                  <a:pt x="2509380" y="4968552"/>
                </a:cubicBezTo>
                <a:lnTo>
                  <a:pt x="278820" y="4968552"/>
                </a:lnTo>
                <a:cubicBezTo>
                  <a:pt x="124832" y="4968552"/>
                  <a:pt x="0" y="4843720"/>
                  <a:pt x="0" y="4689732"/>
                </a:cubicBezTo>
                <a:lnTo>
                  <a:pt x="0" y="278820"/>
                </a:lnTo>
                <a:close/>
              </a:path>
            </a:pathLst>
          </a:cu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554187" numCol="1" spcCol="1270" anchor="t" anchorCtr="0">
            <a:noAutofit/>
            <a:scene3d>
              <a:camera prst="orthographicFront"/>
              <a:lightRig rig="flat" dir="tl">
                <a:rot lat="0" lon="0" rev="6600000"/>
              </a:lightRig>
            </a:scene3d>
            <a:sp3d extrusionH="25400" contourW="8890">
              <a:bevelT w="38100" h="31750"/>
              <a:contourClr>
                <a:schemeClr val="accent1">
                  <a:lumMod val="50000"/>
                </a:schemeClr>
              </a:contourClr>
            </a:sp3d>
          </a:bodyPr>
          <a:lstStyle/>
          <a:p>
            <a:pPr lvl="0" algn="ctr" defTabSz="889000">
              <a:lnSpc>
                <a:spcPct val="90000"/>
              </a:lnSpc>
              <a:spcBef>
                <a:spcPct val="0"/>
              </a:spcBef>
              <a:spcAft>
                <a:spcPct val="35000"/>
              </a:spcAft>
            </a:pPr>
            <a:r>
              <a:rPr lang="ro-RO" sz="2800" b="1" kern="1200">
                <a:ln w="11430"/>
                <a:solidFill>
                  <a:schemeClr val="accent1">
                    <a:lumMod val="75000"/>
                  </a:schemeClr>
                </a:solidFill>
                <a:effectLst>
                  <a:outerShdw blurRad="50800" dist="39000" dir="5460000" algn="tl">
                    <a:srgbClr val="000000">
                      <a:alpha val="38000"/>
                    </a:srgbClr>
                  </a:outerShdw>
                </a:effectLst>
              </a:rPr>
              <a:t>SCURTIMEA </a:t>
            </a:r>
            <a:r>
              <a:rPr lang="ro-RO" sz="2800" b="1" kern="1200" smtClean="0">
                <a:ln w="11430"/>
                <a:solidFill>
                  <a:schemeClr val="accent1">
                    <a:lumMod val="75000"/>
                  </a:schemeClr>
                </a:solidFill>
                <a:effectLst>
                  <a:outerShdw blurRad="50800" dist="39000" dir="5460000" algn="tl">
                    <a:srgbClr val="000000">
                      <a:alpha val="38000"/>
                    </a:srgbClr>
                  </a:outerShdw>
                </a:effectLst>
              </a:rPr>
              <a:t>VIEȚII</a:t>
            </a:r>
            <a:endParaRPr lang="ro-RO" sz="2800" b="1" kern="1200">
              <a:ln w="11430"/>
              <a:solidFill>
                <a:schemeClr val="accent1">
                  <a:lumMod val="75000"/>
                </a:schemeClr>
              </a:solidFill>
              <a:effectLst>
                <a:outerShdw blurRad="50800" dist="39000" dir="5460000" algn="tl">
                  <a:srgbClr val="000000">
                    <a:alpha val="38000"/>
                  </a:srgbClr>
                </a:outerShdw>
              </a:effectLst>
            </a:endParaRPr>
          </a:p>
        </p:txBody>
      </p:sp>
      <p:sp>
        <p:nvSpPr>
          <p:cNvPr id="13" name="12 Forma libre"/>
          <p:cNvSpPr/>
          <p:nvPr/>
        </p:nvSpPr>
        <p:spPr>
          <a:xfrm>
            <a:off x="3275854" y="2348880"/>
            <a:ext cx="2592290" cy="1498086"/>
          </a:xfrm>
          <a:custGeom>
            <a:avLst/>
            <a:gdLst>
              <a:gd name="connsiteX0" fmla="*/ 0 w 2592290"/>
              <a:gd name="connsiteY0" fmla="*/ 149809 h 1498086"/>
              <a:gd name="connsiteX1" fmla="*/ 149809 w 2592290"/>
              <a:gd name="connsiteY1" fmla="*/ 0 h 1498086"/>
              <a:gd name="connsiteX2" fmla="*/ 2442481 w 2592290"/>
              <a:gd name="connsiteY2" fmla="*/ 0 h 1498086"/>
              <a:gd name="connsiteX3" fmla="*/ 2592290 w 2592290"/>
              <a:gd name="connsiteY3" fmla="*/ 149809 h 1498086"/>
              <a:gd name="connsiteX4" fmla="*/ 2592290 w 2592290"/>
              <a:gd name="connsiteY4" fmla="*/ 1348277 h 1498086"/>
              <a:gd name="connsiteX5" fmla="*/ 2442481 w 2592290"/>
              <a:gd name="connsiteY5" fmla="*/ 1498086 h 1498086"/>
              <a:gd name="connsiteX6" fmla="*/ 149809 w 2592290"/>
              <a:gd name="connsiteY6" fmla="*/ 1498086 h 1498086"/>
              <a:gd name="connsiteX7" fmla="*/ 0 w 2592290"/>
              <a:gd name="connsiteY7" fmla="*/ 1348277 h 1498086"/>
              <a:gd name="connsiteX8" fmla="*/ 0 w 2592290"/>
              <a:gd name="connsiteY8" fmla="*/ 149809 h 149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2290" h="1498086">
                <a:moveTo>
                  <a:pt x="0" y="149809"/>
                </a:moveTo>
                <a:cubicBezTo>
                  <a:pt x="0" y="67072"/>
                  <a:pt x="67072" y="0"/>
                  <a:pt x="149809" y="0"/>
                </a:cubicBezTo>
                <a:lnTo>
                  <a:pt x="2442481" y="0"/>
                </a:lnTo>
                <a:cubicBezTo>
                  <a:pt x="2525218" y="0"/>
                  <a:pt x="2592290" y="67072"/>
                  <a:pt x="2592290" y="149809"/>
                </a:cubicBezTo>
                <a:lnTo>
                  <a:pt x="2592290" y="1348277"/>
                </a:lnTo>
                <a:cubicBezTo>
                  <a:pt x="2592290" y="1431014"/>
                  <a:pt x="2525218" y="1498086"/>
                  <a:pt x="2442481" y="1498086"/>
                </a:cubicBezTo>
                <a:lnTo>
                  <a:pt x="149809" y="1498086"/>
                </a:lnTo>
                <a:cubicBezTo>
                  <a:pt x="67072" y="1498086"/>
                  <a:pt x="0" y="1431014"/>
                  <a:pt x="0" y="1348277"/>
                </a:cubicBezTo>
                <a:lnTo>
                  <a:pt x="0" y="14980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950148"/>
              <a:satOff val="5118"/>
              <a:lumOff val="6981"/>
              <a:alphaOff val="0"/>
            </a:schemeClr>
          </a:fillRef>
          <a:effectRef idx="2">
            <a:schemeClr val="accent3">
              <a:hueOff val="950148"/>
              <a:satOff val="5118"/>
              <a:lumOff val="6981"/>
              <a:alphaOff val="0"/>
            </a:schemeClr>
          </a:effectRef>
          <a:fontRef idx="minor">
            <a:schemeClr val="lt1"/>
          </a:fontRef>
        </p:style>
        <p:txBody>
          <a:bodyPr spcFirstLastPara="0" vert="horz" wrap="square" lIns="94677" tIns="126000" rIns="94677" bIns="81977" numCol="1" spcCol="1270" anchor="ctr" anchorCtr="0">
            <a:noAutofit/>
          </a:bodyPr>
          <a:lstStyle/>
          <a:p>
            <a:pPr lvl="0" algn="ctr" defTabSz="889000">
              <a:lnSpc>
                <a:spcPts val="1800"/>
              </a:lnSpc>
              <a:spcBef>
                <a:spcPct val="0"/>
              </a:spcBef>
              <a:spcAft>
                <a:spcPct val="35000"/>
              </a:spcAft>
            </a:pPr>
            <a:r>
              <a:rPr lang="ro-RO" sz="2000" b="1" kern="1200" dirty="0" smtClean="0">
                <a:solidFill>
                  <a:schemeClr val="tx1"/>
                </a:solidFill>
              </a:rPr>
              <a:t>“</a:t>
            </a:r>
            <a:r>
              <a:rPr lang="ro-RO" sz="2000" b="1" dirty="0" smtClean="0">
                <a:solidFill>
                  <a:schemeClr val="tx1"/>
                </a:solidFill>
                <a:latin typeface="Calibri" pitchFamily="34" charset="0"/>
              </a:rPr>
              <a:t>pentru că noi suntem de ieri şi nu avem cunoştinţă, pentru că zilele noastre pe pământ sunt o umbră</a:t>
            </a:r>
            <a:r>
              <a:rPr lang="ro-RO" sz="2000" b="1" kern="1200" dirty="0" smtClean="0">
                <a:solidFill>
                  <a:schemeClr val="tx1"/>
                </a:solidFill>
              </a:rPr>
              <a:t>” </a:t>
            </a:r>
            <a:r>
              <a:rPr lang="ro-RO" b="1" kern="1200" dirty="0" smtClean="0">
                <a:solidFill>
                  <a:schemeClr val="tx1"/>
                </a:solidFill>
              </a:rPr>
              <a:t>(v. 9)</a:t>
            </a:r>
            <a:endParaRPr lang="ro-RO" b="1" kern="1200" dirty="0">
              <a:solidFill>
                <a:schemeClr val="tx1"/>
              </a:solidFill>
            </a:endParaRPr>
          </a:p>
        </p:txBody>
      </p:sp>
      <p:sp>
        <p:nvSpPr>
          <p:cNvPr id="14" name="13 Forma libre"/>
          <p:cNvSpPr/>
          <p:nvPr/>
        </p:nvSpPr>
        <p:spPr>
          <a:xfrm>
            <a:off x="3275854" y="4005064"/>
            <a:ext cx="2592290" cy="2304256"/>
          </a:xfrm>
          <a:custGeom>
            <a:avLst/>
            <a:gdLst>
              <a:gd name="connsiteX0" fmla="*/ 0 w 2592290"/>
              <a:gd name="connsiteY0" fmla="*/ 149809 h 1498086"/>
              <a:gd name="connsiteX1" fmla="*/ 149809 w 2592290"/>
              <a:gd name="connsiteY1" fmla="*/ 0 h 1498086"/>
              <a:gd name="connsiteX2" fmla="*/ 2442481 w 2592290"/>
              <a:gd name="connsiteY2" fmla="*/ 0 h 1498086"/>
              <a:gd name="connsiteX3" fmla="*/ 2592290 w 2592290"/>
              <a:gd name="connsiteY3" fmla="*/ 149809 h 1498086"/>
              <a:gd name="connsiteX4" fmla="*/ 2592290 w 2592290"/>
              <a:gd name="connsiteY4" fmla="*/ 1348277 h 1498086"/>
              <a:gd name="connsiteX5" fmla="*/ 2442481 w 2592290"/>
              <a:gd name="connsiteY5" fmla="*/ 1498086 h 1498086"/>
              <a:gd name="connsiteX6" fmla="*/ 149809 w 2592290"/>
              <a:gd name="connsiteY6" fmla="*/ 1498086 h 1498086"/>
              <a:gd name="connsiteX7" fmla="*/ 0 w 2592290"/>
              <a:gd name="connsiteY7" fmla="*/ 1348277 h 1498086"/>
              <a:gd name="connsiteX8" fmla="*/ 0 w 2592290"/>
              <a:gd name="connsiteY8" fmla="*/ 149809 h 149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2290" h="1498086">
                <a:moveTo>
                  <a:pt x="0" y="149809"/>
                </a:moveTo>
                <a:cubicBezTo>
                  <a:pt x="0" y="67072"/>
                  <a:pt x="67072" y="0"/>
                  <a:pt x="149809" y="0"/>
                </a:cubicBezTo>
                <a:lnTo>
                  <a:pt x="2442481" y="0"/>
                </a:lnTo>
                <a:cubicBezTo>
                  <a:pt x="2525218" y="0"/>
                  <a:pt x="2592290" y="67072"/>
                  <a:pt x="2592290" y="149809"/>
                </a:cubicBezTo>
                <a:lnTo>
                  <a:pt x="2592290" y="1348277"/>
                </a:lnTo>
                <a:cubicBezTo>
                  <a:pt x="2592290" y="1431014"/>
                  <a:pt x="2525218" y="1498086"/>
                  <a:pt x="2442481" y="1498086"/>
                </a:cubicBezTo>
                <a:lnTo>
                  <a:pt x="149809" y="1498086"/>
                </a:lnTo>
                <a:cubicBezTo>
                  <a:pt x="67072" y="1498086"/>
                  <a:pt x="0" y="1431014"/>
                  <a:pt x="0" y="1348277"/>
                </a:cubicBezTo>
                <a:lnTo>
                  <a:pt x="0" y="14980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1425222"/>
              <a:satOff val="7676"/>
              <a:lumOff val="10471"/>
              <a:alphaOff val="0"/>
            </a:schemeClr>
          </a:fillRef>
          <a:effectRef idx="2">
            <a:schemeClr val="accent3">
              <a:hueOff val="1425222"/>
              <a:satOff val="7676"/>
              <a:lumOff val="10471"/>
              <a:alphaOff val="0"/>
            </a:schemeClr>
          </a:effectRef>
          <a:fontRef idx="minor">
            <a:schemeClr val="lt1"/>
          </a:fontRef>
        </p:style>
        <p:txBody>
          <a:bodyPr spcFirstLastPara="0" vert="horz" wrap="square" lIns="94677" tIns="81977" rIns="94677" bIns="81977" numCol="1" spcCol="1270" anchor="ctr" anchorCtr="0">
            <a:noAutofit/>
          </a:bodyPr>
          <a:lstStyle/>
          <a:p>
            <a:pPr lvl="0" algn="ctr" defTabSz="889000">
              <a:lnSpc>
                <a:spcPct val="90000"/>
              </a:lnSpc>
              <a:spcBef>
                <a:spcPct val="0"/>
              </a:spcBef>
              <a:spcAft>
                <a:spcPct val="35000"/>
              </a:spcAft>
            </a:pPr>
            <a:r>
              <a:rPr lang="ro-RO" sz="2000" b="1" kern="1200" smtClean="0">
                <a:solidFill>
                  <a:schemeClr val="tx1"/>
                </a:solidFill>
              </a:rPr>
              <a:t>“</a:t>
            </a:r>
            <a:r>
              <a:rPr lang="ro-RO" sz="2000" b="1" smtClean="0">
                <a:solidFill>
                  <a:schemeClr val="tx1"/>
                </a:solidFill>
                <a:latin typeface="Calibri" pitchFamily="34" charset="0"/>
              </a:rPr>
              <a:t>Şi nu ştiţi ce va aduce ziua de </a:t>
            </a:r>
            <a:r>
              <a:rPr lang="ro-RO" sz="2000" b="1" smtClean="0">
                <a:solidFill>
                  <a:schemeClr val="tx1"/>
                </a:solidFill>
                <a:latin typeface="Calibri" pitchFamily="34" charset="0"/>
              </a:rPr>
              <a:t>mâi</a:t>
            </a:r>
            <a:r>
              <a:rPr lang="ro-RO" sz="2000" b="1" smtClean="0">
                <a:solidFill>
                  <a:schemeClr val="tx1"/>
                </a:solidFill>
                <a:latin typeface="Calibri" pitchFamily="34" charset="0"/>
              </a:rPr>
              <a:t>ne! Căci ce este viaţa voastră? </a:t>
            </a:r>
            <a:r>
              <a:rPr lang="ro-RO" sz="2000" b="1" smtClean="0">
                <a:solidFill>
                  <a:schemeClr val="tx1"/>
                </a:solidFill>
                <a:latin typeface="Calibri" pitchFamily="34" charset="0"/>
              </a:rPr>
              <a:t>Nu </a:t>
            </a:r>
            <a:r>
              <a:rPr lang="ro-RO" sz="2000" b="1" smtClean="0">
                <a:solidFill>
                  <a:schemeClr val="tx1"/>
                </a:solidFill>
                <a:latin typeface="Calibri" pitchFamily="34" charset="0"/>
              </a:rPr>
              <a:t>su</a:t>
            </a:r>
            <a:r>
              <a:rPr lang="ro-RO" sz="2000" b="1" smtClean="0">
                <a:solidFill>
                  <a:schemeClr val="tx1"/>
                </a:solidFill>
                <a:latin typeface="Calibri" pitchFamily="34" charset="0"/>
              </a:rPr>
              <a:t>nteţi </a:t>
            </a:r>
            <a:r>
              <a:rPr lang="ro-RO" sz="2000" b="1" smtClean="0">
                <a:solidFill>
                  <a:schemeClr val="tx1"/>
                </a:solidFill>
                <a:latin typeface="Calibri" pitchFamily="34" charset="0"/>
              </a:rPr>
              <a:t>decâ</a:t>
            </a:r>
            <a:r>
              <a:rPr lang="ro-RO" sz="2000" b="1" smtClean="0">
                <a:solidFill>
                  <a:schemeClr val="tx1"/>
                </a:solidFill>
                <a:latin typeface="Calibri" pitchFamily="34" charset="0"/>
              </a:rPr>
              <a:t>t un abur, care se arată puţintel, şi apoi </a:t>
            </a:r>
            <a:r>
              <a:rPr lang="ro-RO" sz="2000" b="1" smtClean="0">
                <a:solidFill>
                  <a:schemeClr val="tx1"/>
                </a:solidFill>
                <a:latin typeface="Calibri" pitchFamily="34" charset="0"/>
              </a:rPr>
              <a:t>piere</a:t>
            </a:r>
            <a:r>
              <a:rPr lang="ro-RO" sz="2000" b="1" smtClean="0">
                <a:solidFill>
                  <a:schemeClr val="tx1"/>
                </a:solidFill>
                <a:latin typeface="Calibri" pitchFamily="34" charset="0"/>
              </a:rPr>
              <a:t>.</a:t>
            </a:r>
            <a:r>
              <a:rPr lang="ro-RO" sz="2000" b="1" kern="1200" smtClean="0">
                <a:solidFill>
                  <a:schemeClr val="tx1"/>
                </a:solidFill>
              </a:rPr>
              <a:t>”</a:t>
            </a:r>
            <a:r>
              <a:rPr lang="ro-RO" sz="2000" b="1" kern="1200" smtClean="0">
                <a:solidFill>
                  <a:schemeClr val="tx1"/>
                </a:solidFill>
              </a:rPr>
              <a:t/>
            </a:r>
            <a:br>
              <a:rPr lang="ro-RO" sz="2000" b="1" kern="1200" smtClean="0">
                <a:solidFill>
                  <a:schemeClr val="tx1"/>
                </a:solidFill>
              </a:rPr>
            </a:br>
            <a:r>
              <a:rPr lang="ro-RO" b="1" kern="1200" smtClean="0">
                <a:solidFill>
                  <a:schemeClr val="tx1"/>
                </a:solidFill>
              </a:rPr>
              <a:t>(</a:t>
            </a:r>
            <a:r>
              <a:rPr lang="ro-RO" b="1" kern="1200" smtClean="0">
                <a:solidFill>
                  <a:schemeClr val="tx1"/>
                </a:solidFill>
              </a:rPr>
              <a:t>Iacov</a:t>
            </a:r>
            <a:r>
              <a:rPr lang="ro-RO" b="1" kern="1200" smtClean="0">
                <a:solidFill>
                  <a:schemeClr val="tx1"/>
                </a:solidFill>
              </a:rPr>
              <a:t> </a:t>
            </a:r>
            <a:r>
              <a:rPr lang="ro-RO" b="1" kern="1200" smtClean="0">
                <a:solidFill>
                  <a:schemeClr val="tx1"/>
                </a:solidFill>
              </a:rPr>
              <a:t>4:14)</a:t>
            </a:r>
            <a:endParaRPr lang="ro-RO" sz="2000" b="1" kern="1200">
              <a:solidFill>
                <a:schemeClr val="tx1"/>
              </a:solidFill>
            </a:endParaRPr>
          </a:p>
        </p:txBody>
      </p:sp>
      <p:sp>
        <p:nvSpPr>
          <p:cNvPr id="15" name="14 Forma libre"/>
          <p:cNvSpPr/>
          <p:nvPr/>
        </p:nvSpPr>
        <p:spPr>
          <a:xfrm>
            <a:off x="6175215" y="1484784"/>
            <a:ext cx="2788200" cy="4968552"/>
          </a:xfrm>
          <a:custGeom>
            <a:avLst/>
            <a:gdLst>
              <a:gd name="connsiteX0" fmla="*/ 0 w 2788200"/>
              <a:gd name="connsiteY0" fmla="*/ 278820 h 4968552"/>
              <a:gd name="connsiteX1" fmla="*/ 278820 w 2788200"/>
              <a:gd name="connsiteY1" fmla="*/ 0 h 4968552"/>
              <a:gd name="connsiteX2" fmla="*/ 2509380 w 2788200"/>
              <a:gd name="connsiteY2" fmla="*/ 0 h 4968552"/>
              <a:gd name="connsiteX3" fmla="*/ 2788200 w 2788200"/>
              <a:gd name="connsiteY3" fmla="*/ 278820 h 4968552"/>
              <a:gd name="connsiteX4" fmla="*/ 2788200 w 2788200"/>
              <a:gd name="connsiteY4" fmla="*/ 4689732 h 4968552"/>
              <a:gd name="connsiteX5" fmla="*/ 2509380 w 2788200"/>
              <a:gd name="connsiteY5" fmla="*/ 4968552 h 4968552"/>
              <a:gd name="connsiteX6" fmla="*/ 278820 w 2788200"/>
              <a:gd name="connsiteY6" fmla="*/ 4968552 h 4968552"/>
              <a:gd name="connsiteX7" fmla="*/ 0 w 2788200"/>
              <a:gd name="connsiteY7" fmla="*/ 4689732 h 4968552"/>
              <a:gd name="connsiteX8" fmla="*/ 0 w 2788200"/>
              <a:gd name="connsiteY8" fmla="*/ 278820 h 4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8200" h="4968552">
                <a:moveTo>
                  <a:pt x="0" y="278820"/>
                </a:moveTo>
                <a:cubicBezTo>
                  <a:pt x="0" y="124832"/>
                  <a:pt x="124832" y="0"/>
                  <a:pt x="278820" y="0"/>
                </a:cubicBezTo>
                <a:lnTo>
                  <a:pt x="2509380" y="0"/>
                </a:lnTo>
                <a:cubicBezTo>
                  <a:pt x="2663368" y="0"/>
                  <a:pt x="2788200" y="124832"/>
                  <a:pt x="2788200" y="278820"/>
                </a:cubicBezTo>
                <a:lnTo>
                  <a:pt x="2788200" y="4689732"/>
                </a:lnTo>
                <a:cubicBezTo>
                  <a:pt x="2788200" y="4843720"/>
                  <a:pt x="2663368" y="4968552"/>
                  <a:pt x="2509380" y="4968552"/>
                </a:cubicBezTo>
                <a:lnTo>
                  <a:pt x="278820" y="4968552"/>
                </a:lnTo>
                <a:cubicBezTo>
                  <a:pt x="124832" y="4968552"/>
                  <a:pt x="0" y="4843720"/>
                  <a:pt x="0" y="4689732"/>
                </a:cubicBezTo>
                <a:lnTo>
                  <a:pt x="0" y="278820"/>
                </a:lnTo>
                <a:close/>
              </a:path>
            </a:pathLst>
          </a:custGeom>
          <a:scene3d>
            <a:camera prst="orthographicFront"/>
            <a:lightRig rig="flat" dir="t">
              <a:rot lat="0" lon="0" rev="1800000"/>
            </a:lightRig>
          </a:scene3d>
          <a:sp3d z="-190500" extrusionH="12700" prstMaterial="plastic">
            <a:bevelT w="50800" h="50800"/>
          </a:sp3d>
        </p:spPr>
        <p:style>
          <a:lnRef idx="0">
            <a:schemeClr val="dk1">
              <a:hueOff val="0"/>
              <a:satOff val="0"/>
              <a:lumOff val="0"/>
              <a:alphaOff val="0"/>
            </a:schemeClr>
          </a:lnRef>
          <a:fillRef idx="3">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554187" numCol="1" spcCol="1270" anchor="t" anchorCtr="0">
            <a:noAutofit/>
            <a:scene3d>
              <a:camera prst="orthographicFront"/>
              <a:lightRig rig="flat" dir="tl">
                <a:rot lat="0" lon="0" rev="1800000"/>
              </a:lightRig>
            </a:scene3d>
            <a:sp3d extrusionH="25400" contourW="8890">
              <a:bevelT w="38100" h="31750"/>
              <a:contourClr>
                <a:srgbClr val="6B5805"/>
              </a:contourClr>
            </a:sp3d>
          </a:bodyPr>
          <a:lstStyle/>
          <a:p>
            <a:pPr lvl="0" algn="ctr" defTabSz="889000">
              <a:lnSpc>
                <a:spcPct val="90000"/>
              </a:lnSpc>
              <a:spcBef>
                <a:spcPct val="0"/>
              </a:spcBef>
              <a:spcAft>
                <a:spcPct val="35000"/>
              </a:spcAft>
            </a:pPr>
            <a:r>
              <a:rPr lang="ro-RO" sz="2800" b="1" kern="1200">
                <a:ln w="11430"/>
                <a:solidFill>
                  <a:schemeClr val="accent4">
                    <a:lumMod val="75000"/>
                  </a:schemeClr>
                </a:solidFill>
                <a:effectLst>
                  <a:outerShdw blurRad="50800" dist="39000" dir="5460000" algn="tl">
                    <a:srgbClr val="000000">
                      <a:alpha val="38000"/>
                    </a:srgbClr>
                  </a:outerShdw>
                </a:effectLst>
              </a:rPr>
              <a:t>ÎNCREDEREA </a:t>
            </a:r>
            <a:r>
              <a:rPr lang="ro-RO" sz="2800" b="1" kern="1200">
                <a:ln w="11430"/>
                <a:solidFill>
                  <a:schemeClr val="accent4">
                    <a:lumMod val="75000"/>
                  </a:schemeClr>
                </a:solidFill>
                <a:effectLst>
                  <a:outerShdw blurRad="50800" dist="39000" dir="5460000" algn="tl">
                    <a:srgbClr val="000000">
                      <a:alpha val="38000"/>
                    </a:srgbClr>
                  </a:outerShdw>
                </a:effectLst>
              </a:rPr>
              <a:t>ÎN </a:t>
            </a:r>
            <a:r>
              <a:rPr lang="ro-RO" sz="2800" b="1" kern="1200" smtClean="0">
                <a:ln w="11430"/>
                <a:solidFill>
                  <a:schemeClr val="accent4">
                    <a:lumMod val="75000"/>
                  </a:schemeClr>
                </a:solidFill>
                <a:effectLst>
                  <a:outerShdw blurRad="50800" dist="39000" dir="5460000" algn="tl">
                    <a:srgbClr val="000000">
                      <a:alpha val="38000"/>
                    </a:srgbClr>
                  </a:outerShdw>
                </a:effectLst>
              </a:rPr>
              <a:t>VANITATE</a:t>
            </a:r>
            <a:endParaRPr lang="ro-RO" sz="2800" b="1" kern="1200">
              <a:ln w="11430"/>
              <a:solidFill>
                <a:schemeClr val="accent4">
                  <a:lumMod val="75000"/>
                </a:schemeClr>
              </a:solidFill>
              <a:effectLst>
                <a:outerShdw blurRad="50800" dist="39000" dir="5460000" algn="tl">
                  <a:srgbClr val="000000">
                    <a:alpha val="38000"/>
                  </a:srgbClr>
                </a:outerShdw>
              </a:effectLst>
            </a:endParaRPr>
          </a:p>
        </p:txBody>
      </p:sp>
      <p:sp>
        <p:nvSpPr>
          <p:cNvPr id="16" name="15 Forma libre"/>
          <p:cNvSpPr/>
          <p:nvPr/>
        </p:nvSpPr>
        <p:spPr>
          <a:xfrm>
            <a:off x="6273170" y="2348880"/>
            <a:ext cx="2592290" cy="1498086"/>
          </a:xfrm>
          <a:custGeom>
            <a:avLst/>
            <a:gdLst>
              <a:gd name="connsiteX0" fmla="*/ 0 w 2592290"/>
              <a:gd name="connsiteY0" fmla="*/ 149809 h 1498086"/>
              <a:gd name="connsiteX1" fmla="*/ 149809 w 2592290"/>
              <a:gd name="connsiteY1" fmla="*/ 0 h 1498086"/>
              <a:gd name="connsiteX2" fmla="*/ 2442481 w 2592290"/>
              <a:gd name="connsiteY2" fmla="*/ 0 h 1498086"/>
              <a:gd name="connsiteX3" fmla="*/ 2592290 w 2592290"/>
              <a:gd name="connsiteY3" fmla="*/ 149809 h 1498086"/>
              <a:gd name="connsiteX4" fmla="*/ 2592290 w 2592290"/>
              <a:gd name="connsiteY4" fmla="*/ 1348277 h 1498086"/>
              <a:gd name="connsiteX5" fmla="*/ 2442481 w 2592290"/>
              <a:gd name="connsiteY5" fmla="*/ 1498086 h 1498086"/>
              <a:gd name="connsiteX6" fmla="*/ 149809 w 2592290"/>
              <a:gd name="connsiteY6" fmla="*/ 1498086 h 1498086"/>
              <a:gd name="connsiteX7" fmla="*/ 0 w 2592290"/>
              <a:gd name="connsiteY7" fmla="*/ 1348277 h 1498086"/>
              <a:gd name="connsiteX8" fmla="*/ 0 w 2592290"/>
              <a:gd name="connsiteY8" fmla="*/ 149809 h 149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2290" h="1498086">
                <a:moveTo>
                  <a:pt x="0" y="149809"/>
                </a:moveTo>
                <a:cubicBezTo>
                  <a:pt x="0" y="67072"/>
                  <a:pt x="67072" y="0"/>
                  <a:pt x="149809" y="0"/>
                </a:cubicBezTo>
                <a:lnTo>
                  <a:pt x="2442481" y="0"/>
                </a:lnTo>
                <a:cubicBezTo>
                  <a:pt x="2525218" y="0"/>
                  <a:pt x="2592290" y="67072"/>
                  <a:pt x="2592290" y="149809"/>
                </a:cubicBezTo>
                <a:lnTo>
                  <a:pt x="2592290" y="1348277"/>
                </a:lnTo>
                <a:cubicBezTo>
                  <a:pt x="2592290" y="1431014"/>
                  <a:pt x="2525218" y="1498086"/>
                  <a:pt x="2442481" y="1498086"/>
                </a:cubicBezTo>
                <a:lnTo>
                  <a:pt x="149809" y="1498086"/>
                </a:lnTo>
                <a:cubicBezTo>
                  <a:pt x="67072" y="1498086"/>
                  <a:pt x="0" y="1431014"/>
                  <a:pt x="0" y="1348277"/>
                </a:cubicBezTo>
                <a:lnTo>
                  <a:pt x="0" y="14980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1900296"/>
              <a:satOff val="10235"/>
              <a:lumOff val="13962"/>
              <a:alphaOff val="0"/>
            </a:schemeClr>
          </a:fillRef>
          <a:effectRef idx="2">
            <a:schemeClr val="accent3">
              <a:hueOff val="1900296"/>
              <a:satOff val="10235"/>
              <a:lumOff val="13962"/>
              <a:alphaOff val="0"/>
            </a:schemeClr>
          </a:effectRef>
          <a:fontRef idx="minor">
            <a:schemeClr val="lt1"/>
          </a:fontRef>
        </p:style>
        <p:txBody>
          <a:bodyPr spcFirstLastPara="0" vert="horz" wrap="square" lIns="94677" tIns="81977" rIns="94677" bIns="81977" numCol="1" spcCol="1270" anchor="ctr" anchorCtr="0">
            <a:noAutofit/>
          </a:bodyPr>
          <a:lstStyle/>
          <a:p>
            <a:pPr lvl="0" algn="ctr" defTabSz="889000">
              <a:lnSpc>
                <a:spcPct val="90000"/>
              </a:lnSpc>
              <a:spcBef>
                <a:spcPct val="0"/>
              </a:spcBef>
              <a:spcAft>
                <a:spcPct val="35000"/>
              </a:spcAft>
            </a:pPr>
            <a:r>
              <a:rPr lang="ro-RO" sz="2000" b="1" kern="1200" smtClean="0">
                <a:solidFill>
                  <a:schemeClr val="tx1"/>
                </a:solidFill>
              </a:rPr>
              <a:t>“</a:t>
            </a:r>
            <a:r>
              <a:rPr lang="ro-RO" sz="2000" b="1" smtClean="0">
                <a:solidFill>
                  <a:schemeClr val="tx1"/>
                </a:solidFill>
                <a:latin typeface="Calibri" pitchFamily="34" charset="0"/>
              </a:rPr>
              <a:t>Încrederea lui va fi tăiată şi speranţa lui este o pânză de </a:t>
            </a:r>
            <a:r>
              <a:rPr lang="ro-RO" sz="2000" b="1" smtClean="0">
                <a:solidFill>
                  <a:schemeClr val="tx1"/>
                </a:solidFill>
                <a:latin typeface="Calibri" pitchFamily="34" charset="0"/>
              </a:rPr>
              <a:t>păianjen</a:t>
            </a:r>
            <a:r>
              <a:rPr lang="ro-RO" sz="2000" b="1" kern="1200" smtClean="0">
                <a:solidFill>
                  <a:schemeClr val="tx1"/>
                </a:solidFill>
              </a:rPr>
              <a:t>” </a:t>
            </a:r>
            <a:r>
              <a:rPr lang="ro-RO" b="1" kern="1200" smtClean="0">
                <a:solidFill>
                  <a:schemeClr val="tx1"/>
                </a:solidFill>
              </a:rPr>
              <a:t>(v</a:t>
            </a:r>
            <a:r>
              <a:rPr lang="ro-RO" b="1" kern="1200" smtClean="0">
                <a:solidFill>
                  <a:schemeClr val="tx1"/>
                </a:solidFill>
              </a:rPr>
              <a:t>. </a:t>
            </a:r>
            <a:r>
              <a:rPr lang="ro-RO" b="1" kern="1200" smtClean="0">
                <a:solidFill>
                  <a:schemeClr val="tx1"/>
                </a:solidFill>
              </a:rPr>
              <a:t>14)</a:t>
            </a:r>
            <a:endParaRPr lang="ro-RO" b="1" kern="1200">
              <a:solidFill>
                <a:schemeClr val="tx1"/>
              </a:solidFill>
            </a:endParaRPr>
          </a:p>
        </p:txBody>
      </p:sp>
      <p:sp>
        <p:nvSpPr>
          <p:cNvPr id="17" name="16 Forma libre"/>
          <p:cNvSpPr/>
          <p:nvPr/>
        </p:nvSpPr>
        <p:spPr>
          <a:xfrm>
            <a:off x="6273170" y="4005064"/>
            <a:ext cx="2592290" cy="2304256"/>
          </a:xfrm>
          <a:custGeom>
            <a:avLst/>
            <a:gdLst>
              <a:gd name="connsiteX0" fmla="*/ 0 w 2592290"/>
              <a:gd name="connsiteY0" fmla="*/ 149809 h 1498086"/>
              <a:gd name="connsiteX1" fmla="*/ 149809 w 2592290"/>
              <a:gd name="connsiteY1" fmla="*/ 0 h 1498086"/>
              <a:gd name="connsiteX2" fmla="*/ 2442481 w 2592290"/>
              <a:gd name="connsiteY2" fmla="*/ 0 h 1498086"/>
              <a:gd name="connsiteX3" fmla="*/ 2592290 w 2592290"/>
              <a:gd name="connsiteY3" fmla="*/ 149809 h 1498086"/>
              <a:gd name="connsiteX4" fmla="*/ 2592290 w 2592290"/>
              <a:gd name="connsiteY4" fmla="*/ 1348277 h 1498086"/>
              <a:gd name="connsiteX5" fmla="*/ 2442481 w 2592290"/>
              <a:gd name="connsiteY5" fmla="*/ 1498086 h 1498086"/>
              <a:gd name="connsiteX6" fmla="*/ 149809 w 2592290"/>
              <a:gd name="connsiteY6" fmla="*/ 1498086 h 1498086"/>
              <a:gd name="connsiteX7" fmla="*/ 0 w 2592290"/>
              <a:gd name="connsiteY7" fmla="*/ 1348277 h 1498086"/>
              <a:gd name="connsiteX8" fmla="*/ 0 w 2592290"/>
              <a:gd name="connsiteY8" fmla="*/ 149809 h 149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2290" h="1498086">
                <a:moveTo>
                  <a:pt x="0" y="149809"/>
                </a:moveTo>
                <a:cubicBezTo>
                  <a:pt x="0" y="67072"/>
                  <a:pt x="67072" y="0"/>
                  <a:pt x="149809" y="0"/>
                </a:cubicBezTo>
                <a:lnTo>
                  <a:pt x="2442481" y="0"/>
                </a:lnTo>
                <a:cubicBezTo>
                  <a:pt x="2525218" y="0"/>
                  <a:pt x="2592290" y="67072"/>
                  <a:pt x="2592290" y="149809"/>
                </a:cubicBezTo>
                <a:lnTo>
                  <a:pt x="2592290" y="1348277"/>
                </a:lnTo>
                <a:cubicBezTo>
                  <a:pt x="2592290" y="1431014"/>
                  <a:pt x="2525218" y="1498086"/>
                  <a:pt x="2442481" y="1498086"/>
                </a:cubicBezTo>
                <a:lnTo>
                  <a:pt x="149809" y="1498086"/>
                </a:lnTo>
                <a:cubicBezTo>
                  <a:pt x="67072" y="1498086"/>
                  <a:pt x="0" y="1431014"/>
                  <a:pt x="0" y="1348277"/>
                </a:cubicBezTo>
                <a:lnTo>
                  <a:pt x="0" y="14980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2375370"/>
              <a:satOff val="12794"/>
              <a:lumOff val="17452"/>
              <a:alphaOff val="0"/>
            </a:schemeClr>
          </a:fillRef>
          <a:effectRef idx="2">
            <a:schemeClr val="accent3">
              <a:hueOff val="2375370"/>
              <a:satOff val="12794"/>
              <a:lumOff val="17452"/>
              <a:alphaOff val="0"/>
            </a:schemeClr>
          </a:effectRef>
          <a:fontRef idx="minor">
            <a:schemeClr val="lt1"/>
          </a:fontRef>
        </p:style>
        <p:txBody>
          <a:bodyPr spcFirstLastPara="0" vert="horz" wrap="square" lIns="94677" tIns="81977" rIns="94677" bIns="81977"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a:t>
            </a:r>
            <a:r>
              <a:rPr lang="ro-RO" sz="2000" b="1" dirty="0" smtClean="0">
                <a:solidFill>
                  <a:schemeClr val="tx1"/>
                </a:solidFill>
                <a:latin typeface="Calibri" pitchFamily="34" charset="0"/>
              </a:rPr>
              <a:t>Blestemat să fie omul care se încrede în om, care se sprijină pe un muritor şi îşi abate inima de la Domnul!</a:t>
            </a:r>
            <a:r>
              <a:rPr lang="ro-RO" sz="2000" b="1" kern="1200" dirty="0" smtClean="0">
                <a:solidFill>
                  <a:schemeClr val="tx1"/>
                </a:solidFill>
              </a:rPr>
              <a:t>” </a:t>
            </a:r>
            <a:r>
              <a:rPr lang="ro-RO" b="1" kern="1200" dirty="0" smtClean="0">
                <a:solidFill>
                  <a:schemeClr val="tx1"/>
                </a:solidFill>
              </a:rPr>
              <a:t>(Ieremia 17:5)</a:t>
            </a:r>
            <a:endParaRPr lang="ro-RO" b="1" kern="1200" dirty="0">
              <a:solidFill>
                <a:schemeClr val="tx1"/>
              </a:solidFill>
            </a:endParaRPr>
          </a:p>
        </p:txBody>
      </p:sp>
      <p:sp>
        <p:nvSpPr>
          <p:cNvPr id="7" name="6 CuadroTexto"/>
          <p:cNvSpPr txBox="1"/>
          <p:nvPr/>
        </p:nvSpPr>
        <p:spPr>
          <a:xfrm>
            <a:off x="179512" y="6485274"/>
            <a:ext cx="8964488" cy="400110"/>
          </a:xfrm>
          <a:prstGeom prst="rect">
            <a:avLst/>
          </a:prstGeom>
          <a:noFill/>
        </p:spPr>
        <p:txBody>
          <a:bodyPr wrap="square" tIns="36000" rtlCol="0">
            <a:spAutoFit/>
          </a:bodyPr>
          <a:lstStyle/>
          <a:p>
            <a:r>
              <a:rPr lang="ro-RO" sz="2000" b="1" dirty="0">
                <a:solidFill>
                  <a:schemeClr val="bg1"/>
                </a:solidFill>
                <a:effectLst>
                  <a:outerShdw blurRad="50800" dist="50800" dir="5400000" algn="ctr" rotWithShape="0">
                    <a:schemeClr val="tx1"/>
                  </a:outerShdw>
                </a:effectLst>
              </a:rPr>
              <a:t>Ceea ce spunea </a:t>
            </a:r>
            <a:r>
              <a:rPr lang="ro-RO" sz="2000" b="1" dirty="0" err="1">
                <a:solidFill>
                  <a:schemeClr val="bg1"/>
                </a:solidFill>
                <a:effectLst>
                  <a:outerShdw blurRad="50800" dist="50800" dir="5400000" algn="ctr" rotWithShape="0">
                    <a:schemeClr val="tx1"/>
                  </a:outerShdw>
                </a:effectLst>
              </a:rPr>
              <a:t>Bildad</a:t>
            </a:r>
            <a:r>
              <a:rPr lang="ro-RO" sz="2000" b="1" dirty="0">
                <a:solidFill>
                  <a:schemeClr val="bg1"/>
                </a:solidFill>
                <a:effectLst>
                  <a:outerShdw blurRad="50800" dist="50800" dir="5400000" algn="ctr" rotWithShape="0">
                    <a:schemeClr val="tx1"/>
                  </a:outerShdw>
                </a:effectLst>
              </a:rPr>
              <a:t> este susținut de </a:t>
            </a:r>
            <a:r>
              <a:rPr lang="ro-RO" sz="2000" b="1" dirty="0" smtClean="0">
                <a:solidFill>
                  <a:schemeClr val="bg1"/>
                </a:solidFill>
                <a:effectLst>
                  <a:outerShdw blurRad="50800" dist="50800" dir="5400000" algn="ctr" rotWithShape="0">
                    <a:schemeClr val="tx1"/>
                  </a:outerShdw>
                </a:effectLst>
              </a:rPr>
              <a:t>Biblie. Atunci</a:t>
            </a:r>
            <a:r>
              <a:rPr lang="ro-RO" sz="2000" b="1" dirty="0">
                <a:solidFill>
                  <a:schemeClr val="bg1"/>
                </a:solidFill>
                <a:effectLst>
                  <a:outerShdw blurRad="50800" dist="50800" dir="5400000" algn="ctr" rotWithShape="0">
                    <a:schemeClr val="tx1"/>
                  </a:outerShdw>
                </a:effectLst>
              </a:rPr>
              <a:t>, ce era </a:t>
            </a:r>
            <a:r>
              <a:rPr lang="ro-RO" sz="2000" b="1" dirty="0" smtClean="0">
                <a:solidFill>
                  <a:schemeClr val="bg1"/>
                </a:solidFill>
                <a:effectLst>
                  <a:outerShdw blurRad="50800" dist="50800" dir="5400000" algn="ctr" rotWithShape="0">
                    <a:schemeClr val="tx1"/>
                  </a:outerShdw>
                </a:effectLst>
              </a:rPr>
              <a:t>greșit?</a:t>
            </a:r>
            <a:endParaRPr lang="ro-RO" sz="2000" b="1" dirty="0">
              <a:solidFill>
                <a:schemeClr val="bg1"/>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756696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randombar(horizontal)">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calcmode="lin" valueType="num">
                                      <p:cBhvr>
                                        <p:cTn id="29"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5"/>
                                        </p:tgtEl>
                                        <p:attrNameLst>
                                          <p:attrName>ppt_y</p:attrName>
                                        </p:attrNameLst>
                                      </p:cBhvr>
                                      <p:tavLst>
                                        <p:tav tm="0">
                                          <p:val>
                                            <p:strVal val="#ppt_y"/>
                                          </p:val>
                                        </p:tav>
                                        <p:tav tm="100000">
                                          <p:val>
                                            <p:strVal val="#ppt_y"/>
                                          </p:val>
                                        </p:tav>
                                      </p:tavLst>
                                    </p:anim>
                                    <p:anim calcmode="lin" valueType="num">
                                      <p:cBhvr>
                                        <p:cTn id="31"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randombar(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randombar(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randombar(horizontal)">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15" presetClass="entr" presetSubtype="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1000" fill="hold"/>
                                        <p:tgtEl>
                                          <p:spTgt spid="7"/>
                                        </p:tgtEl>
                                        <p:attrNameLst>
                                          <p:attrName>ppt_w</p:attrName>
                                        </p:attrNameLst>
                                      </p:cBhvr>
                                      <p:tavLst>
                                        <p:tav tm="0">
                                          <p:val>
                                            <p:fltVal val="0"/>
                                          </p:val>
                                        </p:tav>
                                        <p:tav tm="100000">
                                          <p:val>
                                            <p:strVal val="#ppt_w"/>
                                          </p:val>
                                        </p:tav>
                                      </p:tavLst>
                                    </p:anim>
                                    <p:anim calcmode="lin" valueType="num">
                                      <p:cBhvr>
                                        <p:cTn id="90" dur="1000" fill="hold"/>
                                        <p:tgtEl>
                                          <p:spTgt spid="7"/>
                                        </p:tgtEl>
                                        <p:attrNameLst>
                                          <p:attrName>ppt_h</p:attrName>
                                        </p:attrNameLst>
                                      </p:cBhvr>
                                      <p:tavLst>
                                        <p:tav tm="0">
                                          <p:val>
                                            <p:fltVal val="0"/>
                                          </p:val>
                                        </p:tav>
                                        <p:tav tm="100000">
                                          <p:val>
                                            <p:strVal val="#ppt_h"/>
                                          </p:val>
                                        </p:tav>
                                      </p:tavLst>
                                    </p:anim>
                                    <p:anim calcmode="lin" valueType="num">
                                      <p:cBhvr>
                                        <p:cTn id="9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animBg="1"/>
      <p:bldP spid="10" grpId="0" animBg="1"/>
      <p:bldP spid="11" grpId="0" animBg="1"/>
      <p:bldP spid="12" grpId="0" animBg="1"/>
      <p:bldP spid="13" grpId="0" animBg="1"/>
      <p:bldP spid="14" grpId="0" animBg="1"/>
      <p:bldP spid="15" grpId="0" animBg="1"/>
      <p:bldP spid="16" grpId="0" animBg="1"/>
      <p:bldP spid="17"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324528" cy="369332"/>
          </a:xfrm>
          <a:prstGeom prst="rect">
            <a:avLst/>
          </a:prstGeom>
          <a:noFill/>
        </p:spPr>
        <p:txBody>
          <a:bodyPr wrap="square" rtlCol="0">
            <a:spAutoFit/>
          </a:bodyPr>
          <a:lstStyle/>
          <a:p>
            <a:endParaRPr lang="ro-RO"/>
          </a:p>
        </p:txBody>
      </p:sp>
      <p:sp>
        <p:nvSpPr>
          <p:cNvPr id="3" name="2 CuadroTexto"/>
          <p:cNvSpPr txBox="1"/>
          <p:nvPr/>
        </p:nvSpPr>
        <p:spPr>
          <a:xfrm>
            <a:off x="0" y="-76745"/>
            <a:ext cx="9144000" cy="769441"/>
          </a:xfrm>
          <a:prstGeom prst="rect">
            <a:avLst/>
          </a:prstGeom>
          <a:noFill/>
        </p:spPr>
        <p:txBody>
          <a:bodyPr wrap="square" rtlCol="0">
            <a:spAutoFit/>
          </a:bodyPr>
          <a:lstStyle/>
          <a:p>
            <a:pPr algn="ctr"/>
            <a:r>
              <a:rPr lang="ro-RO" sz="4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65000"/>
                    </a:srgbClr>
                  </a:outerShdw>
                </a:effectLst>
              </a:rPr>
              <a:t>DISCURSUL </a:t>
            </a:r>
            <a:r>
              <a:rPr lang="ro-RO" sz="4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65000"/>
                    </a:srgbClr>
                  </a:outerShdw>
                </a:effectLst>
              </a:rPr>
              <a:t>LUI </a:t>
            </a:r>
            <a:r>
              <a:rPr lang="ro-RO" sz="44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65000"/>
                    </a:srgbClr>
                  </a:outerShdw>
                </a:effectLst>
              </a:rPr>
              <a:t>BILDAD</a:t>
            </a:r>
            <a:endParaRPr lang="ro-RO" sz="4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65000"/>
                  </a:srgbClr>
                </a:outerShdw>
              </a:effectLst>
            </a:endParaRPr>
          </a:p>
        </p:txBody>
      </p:sp>
      <p:sp>
        <p:nvSpPr>
          <p:cNvPr id="4" name="3 Rectángulo"/>
          <p:cNvSpPr/>
          <p:nvPr/>
        </p:nvSpPr>
        <p:spPr>
          <a:xfrm>
            <a:off x="251520" y="828001"/>
            <a:ext cx="8640960" cy="646331"/>
          </a:xfrm>
          <a:prstGeom prst="rect">
            <a:avLst/>
          </a:prstGeom>
        </p:spPr>
        <p:txBody>
          <a:bodyPr wrap="square">
            <a:spAutoFit/>
          </a:bodyPr>
          <a:lstStyle/>
          <a:p>
            <a:pPr algn="ctr"/>
            <a:r>
              <a:rPr lang="ro-RO" b="1" smtClean="0">
                <a:solidFill>
                  <a:srgbClr val="25A2FF"/>
                </a:solidFill>
                <a:latin typeface="Comic Sans MS" panose="030F0702030302020204" pitchFamily="66" charset="0"/>
              </a:rPr>
              <a:t>“Dacă fiii tăi au păcătuit împotriva Lui, i-a dat în mâna fărădelegii lor</a:t>
            </a:r>
            <a:r>
              <a:rPr lang="ro-RO" b="1" smtClean="0">
                <a:solidFill>
                  <a:srgbClr val="25A2FF"/>
                </a:solidFill>
                <a:latin typeface="Comic Sans MS" panose="030F0702030302020204" pitchFamily="66" charset="0"/>
              </a:rPr>
              <a:t>.” </a:t>
            </a:r>
            <a:r>
              <a:rPr lang="ro-RO" b="1" smtClean="0">
                <a:solidFill>
                  <a:srgbClr val="25A2FF"/>
                </a:solidFill>
                <a:latin typeface="Comic Sans MS" panose="030F0702030302020204" pitchFamily="66" charset="0"/>
              </a:rPr>
              <a:t>(</a:t>
            </a:r>
            <a:r>
              <a:rPr lang="ro-RO" b="1" smtClean="0">
                <a:solidFill>
                  <a:srgbClr val="25A2FF"/>
                </a:solidFill>
                <a:latin typeface="Comic Sans MS" panose="030F0702030302020204" pitchFamily="66" charset="0"/>
              </a:rPr>
              <a:t>Iov 8:4 </a:t>
            </a:r>
            <a:r>
              <a:rPr lang="ro-RO" b="1" smtClean="0">
                <a:solidFill>
                  <a:srgbClr val="25A2FF"/>
                </a:solidFill>
                <a:latin typeface="Comic Sans MS" panose="030F0702030302020204" pitchFamily="66" charset="0"/>
              </a:rPr>
              <a:t>GBV)</a:t>
            </a:r>
            <a:endParaRPr lang="ro-RO" b="1">
              <a:solidFill>
                <a:srgbClr val="25A2FF"/>
              </a:solidFill>
              <a:latin typeface="Comic Sans MS" panose="030F0702030302020204" pitchFamily="66" charset="0"/>
            </a:endParaRPr>
          </a:p>
        </p:txBody>
      </p:sp>
      <p:sp>
        <p:nvSpPr>
          <p:cNvPr id="5" name="4 CuadroTexto"/>
          <p:cNvSpPr txBox="1"/>
          <p:nvPr/>
        </p:nvSpPr>
        <p:spPr>
          <a:xfrm>
            <a:off x="2708644" y="1412776"/>
            <a:ext cx="2727452" cy="3247043"/>
          </a:xfrm>
          <a:prstGeom prst="rect">
            <a:avLst/>
          </a:prstGeom>
          <a:noFill/>
        </p:spPr>
        <p:txBody>
          <a:bodyPr wrap="square" rtlCol="0">
            <a:spAutoFit/>
          </a:bodyPr>
          <a:lstStyle/>
          <a:p>
            <a:pPr>
              <a:spcBef>
                <a:spcPts val="600"/>
              </a:spcBef>
            </a:pPr>
            <a:r>
              <a:rPr lang="ro-RO" sz="2000" b="1" smtClean="0">
                <a:solidFill>
                  <a:schemeClr val="bg1"/>
                </a:solidFill>
              </a:rPr>
              <a:t>Bildad</a:t>
            </a:r>
            <a:r>
              <a:rPr lang="ro-RO" sz="2000" b="1" smtClean="0">
                <a:solidFill>
                  <a:schemeClr val="bg1"/>
                </a:solidFill>
              </a:rPr>
              <a:t>  </a:t>
            </a:r>
            <a:r>
              <a:rPr lang="ro-RO" sz="2000" b="1">
                <a:solidFill>
                  <a:schemeClr val="bg1"/>
                </a:solidFill>
              </a:rPr>
              <a:t>a gândit corect caracterul lui Dumnezeu în legătură cu </a:t>
            </a:r>
            <a:r>
              <a:rPr lang="ro-RO" sz="2000" b="1">
                <a:solidFill>
                  <a:schemeClr val="bg1"/>
                </a:solidFill>
              </a:rPr>
              <a:t>oamenii </a:t>
            </a:r>
            <a:r>
              <a:rPr lang="ro-RO" sz="2000" b="1" smtClean="0">
                <a:solidFill>
                  <a:schemeClr val="bg1"/>
                </a:solidFill>
              </a:rPr>
              <a:t>… dar </a:t>
            </a:r>
            <a:r>
              <a:rPr lang="ro-RO" sz="2000" b="1">
                <a:solidFill>
                  <a:schemeClr val="bg1"/>
                </a:solidFill>
              </a:rPr>
              <a:t>raționamentul său </a:t>
            </a:r>
            <a:r>
              <a:rPr lang="ro-RO" sz="2000" b="1">
                <a:solidFill>
                  <a:schemeClr val="bg1"/>
                </a:solidFill>
              </a:rPr>
              <a:t>era </a:t>
            </a:r>
            <a:r>
              <a:rPr lang="ro-RO" sz="2000" b="1" smtClean="0">
                <a:solidFill>
                  <a:schemeClr val="bg1"/>
                </a:solidFill>
              </a:rPr>
              <a:t>parțial</a:t>
            </a:r>
            <a:r>
              <a:rPr lang="ro-RO" sz="2000" b="1" smtClean="0">
                <a:solidFill>
                  <a:schemeClr val="bg1"/>
                </a:solidFill>
              </a:rPr>
              <a:t>.</a:t>
            </a:r>
          </a:p>
          <a:p>
            <a:pPr>
              <a:spcBef>
                <a:spcPts val="600"/>
              </a:spcBef>
            </a:pPr>
            <a:r>
              <a:rPr lang="ro-RO" sz="2000" b="1" smtClean="0">
                <a:solidFill>
                  <a:schemeClr val="bg1"/>
                </a:solidFill>
              </a:rPr>
              <a:t>A </a:t>
            </a:r>
            <a:r>
              <a:rPr lang="ro-RO" sz="2000" b="1">
                <a:solidFill>
                  <a:schemeClr val="bg1"/>
                </a:solidFill>
              </a:rPr>
              <a:t>vorbit despre judecata divină dar a uitat de milă și </a:t>
            </a:r>
            <a:r>
              <a:rPr lang="ro-RO" sz="2000" b="1">
                <a:solidFill>
                  <a:schemeClr val="bg1"/>
                </a:solidFill>
              </a:rPr>
              <a:t>de </a:t>
            </a:r>
            <a:r>
              <a:rPr lang="ro-RO" sz="2000" b="1" smtClean="0">
                <a:solidFill>
                  <a:schemeClr val="bg1"/>
                </a:solidFill>
              </a:rPr>
              <a:t>har</a:t>
            </a:r>
            <a:r>
              <a:rPr lang="ro-RO" sz="2000" b="1" smtClean="0">
                <a:solidFill>
                  <a:schemeClr val="bg1"/>
                </a:solidFill>
              </a:rPr>
              <a:t> (</a:t>
            </a:r>
            <a:r>
              <a:rPr lang="ro-RO" sz="2000" b="1" smtClean="0">
                <a:solidFill>
                  <a:schemeClr val="bg1"/>
                </a:solidFill>
              </a:rPr>
              <a:t>Luca </a:t>
            </a:r>
            <a:r>
              <a:rPr lang="ro-RO" sz="2000" b="1" smtClean="0">
                <a:solidFill>
                  <a:schemeClr val="bg1"/>
                </a:solidFill>
              </a:rPr>
              <a:t>11:42).</a:t>
            </a:r>
            <a:endParaRPr lang="ro-RO" sz="2000" b="1">
              <a:solidFill>
                <a:schemeClr val="bg1"/>
              </a:solidFill>
            </a:endParaRPr>
          </a:p>
        </p:txBody>
      </p:sp>
      <p:pic>
        <p:nvPicPr>
          <p:cNvPr id="2050" name="Picture 2" descr="\\PC-EUNICE\FondosTematicos\Job\Job-06.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519464" y="4301616"/>
            <a:ext cx="3253003" cy="24397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xmlns=""/>
              </a:ext>
            </a:extLst>
          </a:blip>
          <a:stretch>
            <a:fillRect/>
          </a:stretch>
        </p:blipFill>
        <p:spPr bwMode="auto">
          <a:xfrm>
            <a:off x="5519464" y="1556792"/>
            <a:ext cx="3253003" cy="24397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2053" name="Picture 5" descr="\\PC-EUNICE\FondosTematicos\Jesus\Buen Pastor\f93c8d636c7d68c2bd9d86853f1fbd80.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319596" y="1412776"/>
            <a:ext cx="2354532" cy="3313271"/>
          </a:xfrm>
          <a:prstGeom prst="snip2DiagRect">
            <a:avLst>
              <a:gd name="adj1" fmla="val 17759"/>
              <a:gd name="adj2" fmla="val 16667"/>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5 Rectángulo"/>
          <p:cNvSpPr/>
          <p:nvPr/>
        </p:nvSpPr>
        <p:spPr>
          <a:xfrm>
            <a:off x="251520" y="4797440"/>
            <a:ext cx="5227015" cy="2015936"/>
          </a:xfrm>
          <a:prstGeom prst="rect">
            <a:avLst/>
          </a:prstGeom>
        </p:spPr>
        <p:txBody>
          <a:bodyPr wrap="square">
            <a:spAutoFit/>
          </a:bodyPr>
          <a:lstStyle/>
          <a:p>
            <a:pPr lvl="0">
              <a:spcBef>
                <a:spcPts val="600"/>
              </a:spcBef>
            </a:pPr>
            <a:r>
              <a:rPr lang="ro-RO" sz="2000" b="1">
                <a:solidFill>
                  <a:schemeClr val="bg1"/>
                </a:solidFill>
              </a:rPr>
              <a:t>Câtă lipsă de compasiune să îi spui unui tată care tocmai și-a pierdut copii</a:t>
            </a:r>
            <a:r>
              <a:rPr lang="ro-RO" sz="2000" b="1">
                <a:solidFill>
                  <a:schemeClr val="bg1"/>
                </a:solidFill>
              </a:rPr>
              <a:t>: </a:t>
            </a:r>
            <a:r>
              <a:rPr lang="ro-RO" sz="2000" b="1" smtClean="0">
                <a:solidFill>
                  <a:schemeClr val="bg1"/>
                </a:solidFill>
              </a:rPr>
              <a:t>“</a:t>
            </a:r>
            <a:r>
              <a:rPr lang="ro-RO" sz="2000" b="1" smtClean="0">
                <a:solidFill>
                  <a:schemeClr val="bg1"/>
                </a:solidFill>
              </a:rPr>
              <a:t>Au </a:t>
            </a:r>
            <a:r>
              <a:rPr lang="ro-RO" sz="2000" b="1" smtClean="0">
                <a:solidFill>
                  <a:schemeClr val="bg1"/>
                </a:solidFill>
              </a:rPr>
              <a:t>meritat</a:t>
            </a:r>
            <a:r>
              <a:rPr lang="ro-RO" sz="2000" b="1" smtClean="0">
                <a:solidFill>
                  <a:schemeClr val="bg1"/>
                </a:solidFill>
              </a:rPr>
              <a:t>”!</a:t>
            </a:r>
          </a:p>
          <a:p>
            <a:pPr lvl="0">
              <a:spcBef>
                <a:spcPts val="600"/>
              </a:spcBef>
            </a:pPr>
            <a:r>
              <a:rPr lang="ro-RO" sz="2000" b="1" smtClean="0">
                <a:solidFill>
                  <a:schemeClr val="bg1"/>
                </a:solidFill>
              </a:rPr>
              <a:t>Chiar </a:t>
            </a:r>
            <a:r>
              <a:rPr lang="ro-RO" sz="2000" b="1">
                <a:solidFill>
                  <a:schemeClr val="bg1"/>
                </a:solidFill>
              </a:rPr>
              <a:t>dacă copiii lui Iov ar fi păcătuit, nu mijlocea tatăl lor pentru ei cu fiecare ocazie și îi sfințea </a:t>
            </a:r>
            <a:r>
              <a:rPr lang="ro-RO" sz="2000" b="1">
                <a:solidFill>
                  <a:schemeClr val="bg1"/>
                </a:solidFill>
              </a:rPr>
              <a:t>(</a:t>
            </a:r>
            <a:r>
              <a:rPr lang="ro-RO" sz="2000" b="1" smtClean="0">
                <a:solidFill>
                  <a:schemeClr val="bg1"/>
                </a:solidFill>
              </a:rPr>
              <a:t>Iov</a:t>
            </a:r>
            <a:r>
              <a:rPr lang="ro-RO" sz="2000" b="1" smtClean="0">
                <a:solidFill>
                  <a:schemeClr val="bg1"/>
                </a:solidFill>
              </a:rPr>
              <a:t> 1:5)? Nu </a:t>
            </a:r>
            <a:r>
              <a:rPr lang="ro-RO" sz="2000" b="1">
                <a:solidFill>
                  <a:schemeClr val="bg1"/>
                </a:solidFill>
              </a:rPr>
              <a:t>se încredea Iov în harul divin </a:t>
            </a:r>
            <a:r>
              <a:rPr lang="ro-RO" sz="2000" b="1">
                <a:solidFill>
                  <a:schemeClr val="bg1"/>
                </a:solidFill>
              </a:rPr>
              <a:t>al </a:t>
            </a:r>
            <a:r>
              <a:rPr lang="ro-RO" sz="2000" b="1" smtClean="0">
                <a:solidFill>
                  <a:schemeClr val="bg1"/>
                </a:solidFill>
              </a:rPr>
              <a:t>iertării?</a:t>
            </a:r>
            <a:endParaRPr lang="ro-RO">
              <a:solidFill>
                <a:schemeClr val="bg1"/>
              </a:solidFill>
            </a:endParaRPr>
          </a:p>
        </p:txBody>
      </p:sp>
    </p:spTree>
    <p:extLst>
      <p:ext uri="{BB962C8B-B14F-4D97-AF65-F5344CB8AC3E}">
        <p14:creationId xmlns:p14="http://schemas.microsoft.com/office/powerpoint/2010/main" xmlns="" val="13721360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diamond(out)">
                                      <p:cBhvr>
                                        <p:cTn id="19" dur="1000"/>
                                        <p:tgtEl>
                                          <p:spTgt spid="205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wipe(left)">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p:cTn id="33" dur="1000" fill="hold"/>
                                        <p:tgtEl>
                                          <p:spTgt spid="2050"/>
                                        </p:tgtEl>
                                        <p:attrNameLst>
                                          <p:attrName>ppt_w</p:attrName>
                                        </p:attrNameLst>
                                      </p:cBhvr>
                                      <p:tavLst>
                                        <p:tav tm="0">
                                          <p:val>
                                            <p:fltVal val="0"/>
                                          </p:val>
                                        </p:tav>
                                        <p:tav tm="100000">
                                          <p:val>
                                            <p:strVal val="#ppt_w"/>
                                          </p:val>
                                        </p:tav>
                                      </p:tavLst>
                                    </p:anim>
                                    <p:anim calcmode="lin" valueType="num">
                                      <p:cBhvr>
                                        <p:cTn id="34" dur="1000" fill="hold"/>
                                        <p:tgtEl>
                                          <p:spTgt spid="2050"/>
                                        </p:tgtEl>
                                        <p:attrNameLst>
                                          <p:attrName>ppt_h</p:attrName>
                                        </p:attrNameLst>
                                      </p:cBhvr>
                                      <p:tavLst>
                                        <p:tav tm="0">
                                          <p:val>
                                            <p:fltVal val="0"/>
                                          </p:val>
                                        </p:tav>
                                        <p:tav tm="100000">
                                          <p:val>
                                            <p:strVal val="#ppt_h"/>
                                          </p:val>
                                        </p:tav>
                                      </p:tavLst>
                                    </p:anim>
                                    <p:anim calcmode="lin" valueType="num">
                                      <p:cBhvr>
                                        <p:cTn id="35" dur="1000" fill="hold"/>
                                        <p:tgtEl>
                                          <p:spTgt spid="2050"/>
                                        </p:tgtEl>
                                        <p:attrNameLst>
                                          <p:attrName>style.rotation</p:attrName>
                                        </p:attrNameLst>
                                      </p:cBhvr>
                                      <p:tavLst>
                                        <p:tav tm="0">
                                          <p:val>
                                            <p:fltVal val="90"/>
                                          </p:val>
                                        </p:tav>
                                        <p:tav tm="100000">
                                          <p:val>
                                            <p:fltVal val="0"/>
                                          </p:val>
                                        </p:tav>
                                      </p:tavLst>
                                    </p:anim>
                                    <p:animEffect transition="in" filter="fade">
                                      <p:cBhvr>
                                        <p:cTn id="36" dur="1000"/>
                                        <p:tgtEl>
                                          <p:spTgt spid="2050"/>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8" name="7 Forma libre"/>
          <p:cNvSpPr/>
          <p:nvPr/>
        </p:nvSpPr>
        <p:spPr>
          <a:xfrm>
            <a:off x="209190" y="2132856"/>
            <a:ext cx="2779120" cy="4104455"/>
          </a:xfrm>
          <a:custGeom>
            <a:avLst/>
            <a:gdLst>
              <a:gd name="connsiteX0" fmla="*/ 0 w 2779120"/>
              <a:gd name="connsiteY0" fmla="*/ 277912 h 4104455"/>
              <a:gd name="connsiteX1" fmla="*/ 277912 w 2779120"/>
              <a:gd name="connsiteY1" fmla="*/ 0 h 4104455"/>
              <a:gd name="connsiteX2" fmla="*/ 2501208 w 2779120"/>
              <a:gd name="connsiteY2" fmla="*/ 0 h 4104455"/>
              <a:gd name="connsiteX3" fmla="*/ 2779120 w 2779120"/>
              <a:gd name="connsiteY3" fmla="*/ 277912 h 4104455"/>
              <a:gd name="connsiteX4" fmla="*/ 2779120 w 2779120"/>
              <a:gd name="connsiteY4" fmla="*/ 3826543 h 4104455"/>
              <a:gd name="connsiteX5" fmla="*/ 2501208 w 2779120"/>
              <a:gd name="connsiteY5" fmla="*/ 4104455 h 4104455"/>
              <a:gd name="connsiteX6" fmla="*/ 277912 w 2779120"/>
              <a:gd name="connsiteY6" fmla="*/ 4104455 h 4104455"/>
              <a:gd name="connsiteX7" fmla="*/ 0 w 2779120"/>
              <a:gd name="connsiteY7" fmla="*/ 3826543 h 4104455"/>
              <a:gd name="connsiteX8" fmla="*/ 0 w 2779120"/>
              <a:gd name="connsiteY8" fmla="*/ 277912 h 41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120" h="4104455">
                <a:moveTo>
                  <a:pt x="0" y="277912"/>
                </a:moveTo>
                <a:cubicBezTo>
                  <a:pt x="0" y="124425"/>
                  <a:pt x="124425" y="0"/>
                  <a:pt x="277912" y="0"/>
                </a:cubicBezTo>
                <a:lnTo>
                  <a:pt x="2501208" y="0"/>
                </a:lnTo>
                <a:cubicBezTo>
                  <a:pt x="2654695" y="0"/>
                  <a:pt x="2779120" y="124425"/>
                  <a:pt x="2779120" y="277912"/>
                </a:cubicBezTo>
                <a:lnTo>
                  <a:pt x="2779120" y="3826543"/>
                </a:lnTo>
                <a:cubicBezTo>
                  <a:pt x="2779120" y="3980030"/>
                  <a:pt x="2654695" y="4104455"/>
                  <a:pt x="2501208" y="4104455"/>
                </a:cubicBezTo>
                <a:lnTo>
                  <a:pt x="277912" y="4104455"/>
                </a:lnTo>
                <a:cubicBezTo>
                  <a:pt x="124425" y="4104455"/>
                  <a:pt x="0" y="3980030"/>
                  <a:pt x="0" y="3826543"/>
                </a:cubicBezTo>
                <a:lnTo>
                  <a:pt x="0" y="277912"/>
                </a:lnTo>
                <a:close/>
              </a:path>
            </a:pathLst>
          </a:cu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554187" numCol="1" spcCol="1270" anchor="t" anchorCtr="0">
            <a:noAutofit/>
            <a:scene3d>
              <a:camera prst="orthographicFront"/>
              <a:lightRig rig="flat" dir="tl">
                <a:rot lat="0" lon="0" rev="6600000"/>
              </a:lightRig>
            </a:scene3d>
            <a:sp3d extrusionH="25400" contourW="8890">
              <a:bevelT w="38100" h="31750"/>
              <a:contourClr>
                <a:schemeClr val="accent3">
                  <a:lumMod val="75000"/>
                </a:schemeClr>
              </a:contourClr>
            </a:sp3d>
          </a:bodyPr>
          <a:lstStyle/>
          <a:p>
            <a:pPr algn="ctr" defTabSz="889000">
              <a:lnSpc>
                <a:spcPct val="90000"/>
              </a:lnSpc>
              <a:spcBef>
                <a:spcPct val="0"/>
              </a:spcBef>
              <a:spcAft>
                <a:spcPct val="35000"/>
              </a:spcAft>
            </a:pPr>
            <a:r>
              <a:rPr lang="ro-RO" sz="2000" b="1">
                <a:ln w="11430"/>
                <a:solidFill>
                  <a:schemeClr val="accent3">
                    <a:lumMod val="75000"/>
                  </a:schemeClr>
                </a:solidFill>
                <a:effectLst>
                  <a:outerShdw blurRad="50800" dist="39000" dir="5460000" algn="tl">
                    <a:srgbClr val="000000">
                      <a:alpha val="38000"/>
                    </a:srgbClr>
                  </a:outerShdw>
                </a:effectLst>
              </a:rPr>
              <a:t>EL </a:t>
            </a:r>
            <a:r>
              <a:rPr lang="ro-RO" sz="2000" b="1">
                <a:ln w="11430"/>
                <a:solidFill>
                  <a:schemeClr val="accent3">
                    <a:lumMod val="75000"/>
                  </a:schemeClr>
                </a:solidFill>
                <a:effectLst>
                  <a:outerShdw blurRad="50800" dist="39000" dir="5460000" algn="tl">
                    <a:srgbClr val="000000">
                      <a:alpha val="38000"/>
                    </a:srgbClr>
                  </a:outerShdw>
                </a:effectLst>
              </a:rPr>
              <a:t>ESTE </a:t>
            </a:r>
            <a:r>
              <a:rPr lang="ro-RO" sz="2000" b="1" smtClean="0">
                <a:ln w="11430"/>
                <a:solidFill>
                  <a:schemeClr val="accent3">
                    <a:lumMod val="75000"/>
                  </a:schemeClr>
                </a:solidFill>
                <a:effectLst>
                  <a:outerShdw blurRad="50800" dist="39000" dir="5460000" algn="tl">
                    <a:srgbClr val="000000">
                      <a:alpha val="38000"/>
                    </a:srgbClr>
                  </a:outerShdw>
                </a:effectLst>
              </a:rPr>
              <a:t>ÎNȚELEPT</a:t>
            </a:r>
            <a:endParaRPr lang="ro-RO" sz="2000" b="1">
              <a:ln w="11430"/>
              <a:solidFill>
                <a:schemeClr val="accent3">
                  <a:lumMod val="75000"/>
                </a:schemeClr>
              </a:solidFill>
              <a:effectLst>
                <a:outerShdw blurRad="50800" dist="39000" dir="5460000" algn="tl">
                  <a:srgbClr val="000000">
                    <a:alpha val="38000"/>
                  </a:srgbClr>
                </a:outerShdw>
              </a:effectLst>
            </a:endParaRPr>
          </a:p>
        </p:txBody>
      </p:sp>
      <p:sp>
        <p:nvSpPr>
          <p:cNvPr id="9" name="8 Forma libre"/>
          <p:cNvSpPr/>
          <p:nvPr/>
        </p:nvSpPr>
        <p:spPr>
          <a:xfrm>
            <a:off x="323528" y="2564904"/>
            <a:ext cx="2520280" cy="1047804"/>
          </a:xfrm>
          <a:custGeom>
            <a:avLst/>
            <a:gdLst>
              <a:gd name="connsiteX0" fmla="*/ 0 w 2223296"/>
              <a:gd name="connsiteY0" fmla="*/ 123755 h 1237549"/>
              <a:gd name="connsiteX1" fmla="*/ 123755 w 2223296"/>
              <a:gd name="connsiteY1" fmla="*/ 0 h 1237549"/>
              <a:gd name="connsiteX2" fmla="*/ 2099541 w 2223296"/>
              <a:gd name="connsiteY2" fmla="*/ 0 h 1237549"/>
              <a:gd name="connsiteX3" fmla="*/ 2223296 w 2223296"/>
              <a:gd name="connsiteY3" fmla="*/ 123755 h 1237549"/>
              <a:gd name="connsiteX4" fmla="*/ 2223296 w 2223296"/>
              <a:gd name="connsiteY4" fmla="*/ 1113794 h 1237549"/>
              <a:gd name="connsiteX5" fmla="*/ 2099541 w 2223296"/>
              <a:gd name="connsiteY5" fmla="*/ 1237549 h 1237549"/>
              <a:gd name="connsiteX6" fmla="*/ 123755 w 2223296"/>
              <a:gd name="connsiteY6" fmla="*/ 1237549 h 1237549"/>
              <a:gd name="connsiteX7" fmla="*/ 0 w 2223296"/>
              <a:gd name="connsiteY7" fmla="*/ 1113794 h 1237549"/>
              <a:gd name="connsiteX8" fmla="*/ 0 w 2223296"/>
              <a:gd name="connsiteY8" fmla="*/ 123755 h 123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296" h="1237549">
                <a:moveTo>
                  <a:pt x="0" y="123755"/>
                </a:moveTo>
                <a:cubicBezTo>
                  <a:pt x="0" y="55407"/>
                  <a:pt x="55407" y="0"/>
                  <a:pt x="123755" y="0"/>
                </a:cubicBezTo>
                <a:lnTo>
                  <a:pt x="2099541" y="0"/>
                </a:lnTo>
                <a:cubicBezTo>
                  <a:pt x="2167889" y="0"/>
                  <a:pt x="2223296" y="55407"/>
                  <a:pt x="2223296" y="123755"/>
                </a:cubicBezTo>
                <a:lnTo>
                  <a:pt x="2223296" y="1113794"/>
                </a:lnTo>
                <a:cubicBezTo>
                  <a:pt x="2223296" y="1182142"/>
                  <a:pt x="2167889" y="1237549"/>
                  <a:pt x="2099541" y="1237549"/>
                </a:cubicBezTo>
                <a:lnTo>
                  <a:pt x="123755" y="1237549"/>
                </a:lnTo>
                <a:cubicBezTo>
                  <a:pt x="55407" y="1237549"/>
                  <a:pt x="0" y="1182142"/>
                  <a:pt x="0" y="1113794"/>
                </a:cubicBezTo>
                <a:lnTo>
                  <a:pt x="0" y="12375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36000" tIns="74347" rIns="36000" bIns="74347" numCol="1" spcCol="1270" anchor="ctr" anchorCtr="0">
            <a:noAutofit/>
          </a:bodyPr>
          <a:lstStyle/>
          <a:p>
            <a:pPr lvl="0" algn="ctr" defTabSz="889000" rtl="0">
              <a:lnSpc>
                <a:spcPct val="90000"/>
              </a:lnSpc>
              <a:spcBef>
                <a:spcPct val="0"/>
              </a:spcBef>
              <a:spcAft>
                <a:spcPct val="35000"/>
              </a:spcAft>
            </a:pPr>
            <a:r>
              <a:rPr lang="ro-RO" sz="2000" b="1" i="0" u="none" kern="1200" dirty="0"/>
              <a:t>Mai bine de i-ar descoperi lui Iov înțelepciunea Sa </a:t>
            </a:r>
            <a:r>
              <a:rPr lang="ro-RO" b="1" i="0" u="none" kern="1200" dirty="0" smtClean="0"/>
              <a:t>(v. 5-6)</a:t>
            </a:r>
            <a:endParaRPr lang="ro-RO" sz="2000" b="1" i="0" u="none" kern="1200" dirty="0"/>
          </a:p>
        </p:txBody>
      </p:sp>
      <p:sp>
        <p:nvSpPr>
          <p:cNvPr id="10" name="9 Forma libre"/>
          <p:cNvSpPr/>
          <p:nvPr/>
        </p:nvSpPr>
        <p:spPr>
          <a:xfrm>
            <a:off x="323528" y="3717033"/>
            <a:ext cx="2520280" cy="2448272"/>
          </a:xfrm>
          <a:custGeom>
            <a:avLst/>
            <a:gdLst>
              <a:gd name="connsiteX0" fmla="*/ 0 w 2223296"/>
              <a:gd name="connsiteY0" fmla="*/ 123755 h 1237549"/>
              <a:gd name="connsiteX1" fmla="*/ 123755 w 2223296"/>
              <a:gd name="connsiteY1" fmla="*/ 0 h 1237549"/>
              <a:gd name="connsiteX2" fmla="*/ 2099541 w 2223296"/>
              <a:gd name="connsiteY2" fmla="*/ 0 h 1237549"/>
              <a:gd name="connsiteX3" fmla="*/ 2223296 w 2223296"/>
              <a:gd name="connsiteY3" fmla="*/ 123755 h 1237549"/>
              <a:gd name="connsiteX4" fmla="*/ 2223296 w 2223296"/>
              <a:gd name="connsiteY4" fmla="*/ 1113794 h 1237549"/>
              <a:gd name="connsiteX5" fmla="*/ 2099541 w 2223296"/>
              <a:gd name="connsiteY5" fmla="*/ 1237549 h 1237549"/>
              <a:gd name="connsiteX6" fmla="*/ 123755 w 2223296"/>
              <a:gd name="connsiteY6" fmla="*/ 1237549 h 1237549"/>
              <a:gd name="connsiteX7" fmla="*/ 0 w 2223296"/>
              <a:gd name="connsiteY7" fmla="*/ 1113794 h 1237549"/>
              <a:gd name="connsiteX8" fmla="*/ 0 w 2223296"/>
              <a:gd name="connsiteY8" fmla="*/ 123755 h 123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296" h="1237549">
                <a:moveTo>
                  <a:pt x="0" y="123755"/>
                </a:moveTo>
                <a:cubicBezTo>
                  <a:pt x="0" y="55407"/>
                  <a:pt x="55407" y="0"/>
                  <a:pt x="123755" y="0"/>
                </a:cubicBezTo>
                <a:lnTo>
                  <a:pt x="2099541" y="0"/>
                </a:lnTo>
                <a:cubicBezTo>
                  <a:pt x="2167889" y="0"/>
                  <a:pt x="2223296" y="55407"/>
                  <a:pt x="2223296" y="123755"/>
                </a:cubicBezTo>
                <a:lnTo>
                  <a:pt x="2223296" y="1113794"/>
                </a:lnTo>
                <a:cubicBezTo>
                  <a:pt x="2223296" y="1182142"/>
                  <a:pt x="2167889" y="1237549"/>
                  <a:pt x="2099541" y="1237549"/>
                </a:cubicBezTo>
                <a:lnTo>
                  <a:pt x="123755" y="1237549"/>
                </a:lnTo>
                <a:cubicBezTo>
                  <a:pt x="55407" y="1237549"/>
                  <a:pt x="0" y="1182142"/>
                  <a:pt x="0" y="1113794"/>
                </a:cubicBezTo>
                <a:lnTo>
                  <a:pt x="0" y="12375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475074"/>
              <a:satOff val="2559"/>
              <a:lumOff val="3490"/>
              <a:alphaOff val="0"/>
            </a:schemeClr>
          </a:fillRef>
          <a:effectRef idx="2">
            <a:schemeClr val="accent3">
              <a:hueOff val="475074"/>
              <a:satOff val="2559"/>
              <a:lumOff val="3490"/>
              <a:alphaOff val="0"/>
            </a:schemeClr>
          </a:effectRef>
          <a:fontRef idx="minor">
            <a:schemeClr val="lt1"/>
          </a:fontRef>
        </p:style>
        <p:txBody>
          <a:bodyPr spcFirstLastPara="0" vert="horz" wrap="square" lIns="87047" tIns="74347" rIns="87047" bIns="74347" numCol="1" spcCol="1270" anchor="ctr" anchorCtr="0">
            <a:noAutofit/>
          </a:bodyPr>
          <a:lstStyle/>
          <a:p>
            <a:pPr lvl="0" algn="ctr" defTabSz="889000">
              <a:lnSpc>
                <a:spcPct val="90000"/>
              </a:lnSpc>
              <a:spcBef>
                <a:spcPct val="0"/>
              </a:spcBef>
              <a:spcAft>
                <a:spcPct val="35000"/>
              </a:spcAft>
            </a:pPr>
            <a:r>
              <a:rPr lang="ro-RO" sz="2000" b="1" i="0" u="none" kern="1200" smtClean="0">
                <a:latin typeface="Calibri" pitchFamily="34" charset="0"/>
              </a:rPr>
              <a:t>“</a:t>
            </a:r>
            <a:r>
              <a:rPr lang="ro-RO" sz="2000" b="1" smtClean="0">
                <a:latin typeface="Calibri" pitchFamily="34" charset="0"/>
              </a:rPr>
              <a:t>Unde</a:t>
            </a:r>
            <a:r>
              <a:rPr lang="ro-RO" sz="2000" b="1" smtClean="0">
                <a:latin typeface="Calibri" pitchFamily="34" charset="0"/>
              </a:rPr>
              <a:t> erai tu când am întemeiat pământul? Spune, dacă ai </a:t>
            </a:r>
            <a:r>
              <a:rPr lang="ro-RO" sz="2000" b="1" smtClean="0">
                <a:latin typeface="Calibri" pitchFamily="34" charset="0"/>
              </a:rPr>
              <a:t>pricepere</a:t>
            </a:r>
            <a:r>
              <a:rPr lang="ro-RO" sz="2000" b="1" smtClean="0">
                <a:latin typeface="Calibri" pitchFamily="34" charset="0"/>
              </a:rPr>
              <a:t>!”</a:t>
            </a:r>
            <a:r>
              <a:rPr lang="ro-RO" sz="2000" b="1" smtClean="0">
                <a:latin typeface="Calibri" pitchFamily="34" charset="0"/>
              </a:rPr>
              <a:t> </a:t>
            </a:r>
            <a:r>
              <a:rPr lang="ro-RO" b="1" i="0" u="none" kern="1200" smtClean="0"/>
              <a:t>(</a:t>
            </a:r>
            <a:r>
              <a:rPr lang="ro-RO" b="1" i="0" u="none" kern="1200" smtClean="0"/>
              <a:t>Iov</a:t>
            </a:r>
            <a:r>
              <a:rPr lang="ro-RO" b="1" i="0" u="none" kern="1200" smtClean="0"/>
              <a:t> </a:t>
            </a:r>
            <a:r>
              <a:rPr lang="ro-RO" b="1" i="0" u="none" kern="1200" smtClean="0"/>
              <a:t>38:4)</a:t>
            </a:r>
            <a:endParaRPr lang="ro-RO" b="1" i="0" u="none" kern="1200"/>
          </a:p>
        </p:txBody>
      </p:sp>
      <p:sp>
        <p:nvSpPr>
          <p:cNvPr id="11" name="10 Forma libre"/>
          <p:cNvSpPr/>
          <p:nvPr/>
        </p:nvSpPr>
        <p:spPr>
          <a:xfrm>
            <a:off x="3089024" y="2132856"/>
            <a:ext cx="2779120" cy="4104455"/>
          </a:xfrm>
          <a:custGeom>
            <a:avLst/>
            <a:gdLst>
              <a:gd name="connsiteX0" fmla="*/ 0 w 2779120"/>
              <a:gd name="connsiteY0" fmla="*/ 277912 h 4104455"/>
              <a:gd name="connsiteX1" fmla="*/ 277912 w 2779120"/>
              <a:gd name="connsiteY1" fmla="*/ 0 h 4104455"/>
              <a:gd name="connsiteX2" fmla="*/ 2501208 w 2779120"/>
              <a:gd name="connsiteY2" fmla="*/ 0 h 4104455"/>
              <a:gd name="connsiteX3" fmla="*/ 2779120 w 2779120"/>
              <a:gd name="connsiteY3" fmla="*/ 277912 h 4104455"/>
              <a:gd name="connsiteX4" fmla="*/ 2779120 w 2779120"/>
              <a:gd name="connsiteY4" fmla="*/ 3826543 h 4104455"/>
              <a:gd name="connsiteX5" fmla="*/ 2501208 w 2779120"/>
              <a:gd name="connsiteY5" fmla="*/ 4104455 h 4104455"/>
              <a:gd name="connsiteX6" fmla="*/ 277912 w 2779120"/>
              <a:gd name="connsiteY6" fmla="*/ 4104455 h 4104455"/>
              <a:gd name="connsiteX7" fmla="*/ 0 w 2779120"/>
              <a:gd name="connsiteY7" fmla="*/ 3826543 h 4104455"/>
              <a:gd name="connsiteX8" fmla="*/ 0 w 2779120"/>
              <a:gd name="connsiteY8" fmla="*/ 277912 h 41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120" h="4104455">
                <a:moveTo>
                  <a:pt x="0" y="277912"/>
                </a:moveTo>
                <a:cubicBezTo>
                  <a:pt x="0" y="124425"/>
                  <a:pt x="124425" y="0"/>
                  <a:pt x="277912" y="0"/>
                </a:cubicBezTo>
                <a:lnTo>
                  <a:pt x="2501208" y="0"/>
                </a:lnTo>
                <a:cubicBezTo>
                  <a:pt x="2654695" y="0"/>
                  <a:pt x="2779120" y="124425"/>
                  <a:pt x="2779120" y="277912"/>
                </a:cubicBezTo>
                <a:lnTo>
                  <a:pt x="2779120" y="3826543"/>
                </a:lnTo>
                <a:cubicBezTo>
                  <a:pt x="2779120" y="3980030"/>
                  <a:pt x="2654695" y="4104455"/>
                  <a:pt x="2501208" y="4104455"/>
                </a:cubicBezTo>
                <a:lnTo>
                  <a:pt x="277912" y="4104455"/>
                </a:lnTo>
                <a:cubicBezTo>
                  <a:pt x="124425" y="4104455"/>
                  <a:pt x="0" y="3980030"/>
                  <a:pt x="0" y="3826543"/>
                </a:cubicBezTo>
                <a:lnTo>
                  <a:pt x="0" y="277912"/>
                </a:lnTo>
                <a:close/>
              </a:path>
            </a:pathLst>
          </a:cu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554187" numCol="1" spcCol="1270" anchor="t" anchorCtr="0">
            <a:noAutofit/>
            <a:scene3d>
              <a:camera prst="orthographicFront"/>
              <a:lightRig rig="flat" dir="tl">
                <a:rot lat="0" lon="0" rev="6600000"/>
              </a:lightRig>
            </a:scene3d>
            <a:sp3d extrusionH="25400" contourW="8890">
              <a:bevelT w="38100" h="31750"/>
              <a:contourClr>
                <a:schemeClr val="accent1">
                  <a:lumMod val="50000"/>
                </a:schemeClr>
              </a:contourClr>
            </a:sp3d>
          </a:bodyPr>
          <a:lstStyle/>
          <a:p>
            <a:pPr algn="ctr" defTabSz="889000">
              <a:lnSpc>
                <a:spcPct val="90000"/>
              </a:lnSpc>
              <a:spcBef>
                <a:spcPct val="0"/>
              </a:spcBef>
              <a:spcAft>
                <a:spcPct val="35000"/>
              </a:spcAft>
            </a:pPr>
            <a:r>
              <a:rPr lang="ro-RO" sz="2000" b="1">
                <a:ln w="11430"/>
                <a:solidFill>
                  <a:schemeClr val="accent1">
                    <a:lumMod val="75000"/>
                  </a:schemeClr>
                </a:solidFill>
                <a:effectLst>
                  <a:outerShdw blurRad="50800" dist="39000" dir="5460000" algn="tl">
                    <a:srgbClr val="000000">
                      <a:alpha val="38000"/>
                    </a:srgbClr>
                  </a:outerShdw>
                </a:effectLst>
              </a:rPr>
              <a:t>EL </a:t>
            </a:r>
            <a:r>
              <a:rPr lang="ro-RO" sz="2000" b="1">
                <a:ln w="11430"/>
                <a:solidFill>
                  <a:schemeClr val="accent1">
                    <a:lumMod val="75000"/>
                  </a:schemeClr>
                </a:solidFill>
                <a:effectLst>
                  <a:outerShdw blurRad="50800" dist="39000" dir="5460000" algn="tl">
                    <a:srgbClr val="000000">
                      <a:alpha val="38000"/>
                    </a:srgbClr>
                  </a:outerShdw>
                </a:effectLst>
              </a:rPr>
              <a:t>ESTE </a:t>
            </a:r>
            <a:r>
              <a:rPr lang="ro-RO" sz="2000" b="1" smtClean="0">
                <a:ln w="11430"/>
                <a:solidFill>
                  <a:schemeClr val="accent1">
                    <a:lumMod val="75000"/>
                  </a:schemeClr>
                </a:solidFill>
                <a:effectLst>
                  <a:outerShdw blurRad="50800" dist="39000" dir="5460000" algn="tl">
                    <a:srgbClr val="000000">
                      <a:alpha val="38000"/>
                    </a:srgbClr>
                  </a:outerShdw>
                </a:effectLst>
              </a:rPr>
              <a:t>BUN</a:t>
            </a:r>
            <a:endParaRPr lang="ro-RO" sz="2000" b="1">
              <a:ln w="11430"/>
              <a:solidFill>
                <a:schemeClr val="accent1">
                  <a:lumMod val="75000"/>
                </a:schemeClr>
              </a:solidFill>
              <a:effectLst>
                <a:outerShdw blurRad="50800" dist="39000" dir="5460000" algn="tl">
                  <a:srgbClr val="000000">
                    <a:alpha val="38000"/>
                  </a:srgbClr>
                </a:outerShdw>
              </a:effectLst>
            </a:endParaRPr>
          </a:p>
        </p:txBody>
      </p:sp>
      <p:sp>
        <p:nvSpPr>
          <p:cNvPr id="12" name="11 Forma libre"/>
          <p:cNvSpPr/>
          <p:nvPr/>
        </p:nvSpPr>
        <p:spPr>
          <a:xfrm>
            <a:off x="3203362" y="2564904"/>
            <a:ext cx="2520280" cy="1047804"/>
          </a:xfrm>
          <a:custGeom>
            <a:avLst/>
            <a:gdLst>
              <a:gd name="connsiteX0" fmla="*/ 0 w 2223296"/>
              <a:gd name="connsiteY0" fmla="*/ 123755 h 1237549"/>
              <a:gd name="connsiteX1" fmla="*/ 123755 w 2223296"/>
              <a:gd name="connsiteY1" fmla="*/ 0 h 1237549"/>
              <a:gd name="connsiteX2" fmla="*/ 2099541 w 2223296"/>
              <a:gd name="connsiteY2" fmla="*/ 0 h 1237549"/>
              <a:gd name="connsiteX3" fmla="*/ 2223296 w 2223296"/>
              <a:gd name="connsiteY3" fmla="*/ 123755 h 1237549"/>
              <a:gd name="connsiteX4" fmla="*/ 2223296 w 2223296"/>
              <a:gd name="connsiteY4" fmla="*/ 1113794 h 1237549"/>
              <a:gd name="connsiteX5" fmla="*/ 2099541 w 2223296"/>
              <a:gd name="connsiteY5" fmla="*/ 1237549 h 1237549"/>
              <a:gd name="connsiteX6" fmla="*/ 123755 w 2223296"/>
              <a:gd name="connsiteY6" fmla="*/ 1237549 h 1237549"/>
              <a:gd name="connsiteX7" fmla="*/ 0 w 2223296"/>
              <a:gd name="connsiteY7" fmla="*/ 1113794 h 1237549"/>
              <a:gd name="connsiteX8" fmla="*/ 0 w 2223296"/>
              <a:gd name="connsiteY8" fmla="*/ 123755 h 123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296" h="1237549">
                <a:moveTo>
                  <a:pt x="0" y="123755"/>
                </a:moveTo>
                <a:cubicBezTo>
                  <a:pt x="0" y="55407"/>
                  <a:pt x="55407" y="0"/>
                  <a:pt x="123755" y="0"/>
                </a:cubicBezTo>
                <a:lnTo>
                  <a:pt x="2099541" y="0"/>
                </a:lnTo>
                <a:cubicBezTo>
                  <a:pt x="2167889" y="0"/>
                  <a:pt x="2223296" y="55407"/>
                  <a:pt x="2223296" y="123755"/>
                </a:cubicBezTo>
                <a:lnTo>
                  <a:pt x="2223296" y="1113794"/>
                </a:lnTo>
                <a:cubicBezTo>
                  <a:pt x="2223296" y="1182142"/>
                  <a:pt x="2167889" y="1237549"/>
                  <a:pt x="2099541" y="1237549"/>
                </a:cubicBezTo>
                <a:lnTo>
                  <a:pt x="123755" y="1237549"/>
                </a:lnTo>
                <a:cubicBezTo>
                  <a:pt x="55407" y="1237549"/>
                  <a:pt x="0" y="1182142"/>
                  <a:pt x="0" y="1113794"/>
                </a:cubicBezTo>
                <a:lnTo>
                  <a:pt x="0" y="12375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950148"/>
              <a:satOff val="5118"/>
              <a:lumOff val="6981"/>
              <a:alphaOff val="0"/>
            </a:schemeClr>
          </a:fillRef>
          <a:effectRef idx="2">
            <a:schemeClr val="accent3">
              <a:hueOff val="950148"/>
              <a:satOff val="5118"/>
              <a:lumOff val="6981"/>
              <a:alphaOff val="0"/>
            </a:schemeClr>
          </a:effectRef>
          <a:fontRef idx="minor">
            <a:schemeClr val="lt1"/>
          </a:fontRef>
        </p:style>
        <p:txBody>
          <a:bodyPr spcFirstLastPara="0" vert="horz" wrap="square" lIns="87047" tIns="74347" rIns="87047" bIns="74347" numCol="1" spcCol="1270" anchor="ctr" anchorCtr="0">
            <a:noAutofit/>
          </a:bodyPr>
          <a:lstStyle/>
          <a:p>
            <a:pPr lvl="0" algn="ctr" defTabSz="889000" rtl="0">
              <a:lnSpc>
                <a:spcPct val="90000"/>
              </a:lnSpc>
              <a:spcBef>
                <a:spcPct val="0"/>
              </a:spcBef>
              <a:spcAft>
                <a:spcPct val="35000"/>
              </a:spcAft>
            </a:pPr>
            <a:r>
              <a:rPr lang="ro-RO" sz="2000" b="1" i="0" u="none" kern="1200">
                <a:solidFill>
                  <a:schemeClr val="tx1"/>
                </a:solidFill>
              </a:rPr>
              <a:t>Te-a pedepsit mai puțin decât </a:t>
            </a:r>
            <a:r>
              <a:rPr lang="ro-RO" sz="2000" b="1" i="0" u="none" kern="1200">
                <a:solidFill>
                  <a:schemeClr val="tx1"/>
                </a:solidFill>
              </a:rPr>
              <a:t>meriți     </a:t>
            </a:r>
            <a:r>
              <a:rPr lang="ro-RO" b="1" i="0" u="none" kern="1200" smtClean="0">
                <a:solidFill>
                  <a:schemeClr val="tx1"/>
                </a:solidFill>
              </a:rPr>
              <a:t>(v. 6)</a:t>
            </a:r>
            <a:endParaRPr lang="ro-RO" b="1" i="0" u="none" kern="1200">
              <a:solidFill>
                <a:schemeClr val="tx1"/>
              </a:solidFill>
            </a:endParaRPr>
          </a:p>
        </p:txBody>
      </p:sp>
      <p:sp>
        <p:nvSpPr>
          <p:cNvPr id="13" name="12 Forma libre"/>
          <p:cNvSpPr/>
          <p:nvPr/>
        </p:nvSpPr>
        <p:spPr>
          <a:xfrm>
            <a:off x="3203362" y="3717033"/>
            <a:ext cx="2520280" cy="2448272"/>
          </a:xfrm>
          <a:custGeom>
            <a:avLst/>
            <a:gdLst>
              <a:gd name="connsiteX0" fmla="*/ 0 w 2223296"/>
              <a:gd name="connsiteY0" fmla="*/ 123755 h 1237549"/>
              <a:gd name="connsiteX1" fmla="*/ 123755 w 2223296"/>
              <a:gd name="connsiteY1" fmla="*/ 0 h 1237549"/>
              <a:gd name="connsiteX2" fmla="*/ 2099541 w 2223296"/>
              <a:gd name="connsiteY2" fmla="*/ 0 h 1237549"/>
              <a:gd name="connsiteX3" fmla="*/ 2223296 w 2223296"/>
              <a:gd name="connsiteY3" fmla="*/ 123755 h 1237549"/>
              <a:gd name="connsiteX4" fmla="*/ 2223296 w 2223296"/>
              <a:gd name="connsiteY4" fmla="*/ 1113794 h 1237549"/>
              <a:gd name="connsiteX5" fmla="*/ 2099541 w 2223296"/>
              <a:gd name="connsiteY5" fmla="*/ 1237549 h 1237549"/>
              <a:gd name="connsiteX6" fmla="*/ 123755 w 2223296"/>
              <a:gd name="connsiteY6" fmla="*/ 1237549 h 1237549"/>
              <a:gd name="connsiteX7" fmla="*/ 0 w 2223296"/>
              <a:gd name="connsiteY7" fmla="*/ 1113794 h 1237549"/>
              <a:gd name="connsiteX8" fmla="*/ 0 w 2223296"/>
              <a:gd name="connsiteY8" fmla="*/ 123755 h 123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296" h="1237549">
                <a:moveTo>
                  <a:pt x="0" y="123755"/>
                </a:moveTo>
                <a:cubicBezTo>
                  <a:pt x="0" y="55407"/>
                  <a:pt x="55407" y="0"/>
                  <a:pt x="123755" y="0"/>
                </a:cubicBezTo>
                <a:lnTo>
                  <a:pt x="2099541" y="0"/>
                </a:lnTo>
                <a:cubicBezTo>
                  <a:pt x="2167889" y="0"/>
                  <a:pt x="2223296" y="55407"/>
                  <a:pt x="2223296" y="123755"/>
                </a:cubicBezTo>
                <a:lnTo>
                  <a:pt x="2223296" y="1113794"/>
                </a:lnTo>
                <a:cubicBezTo>
                  <a:pt x="2223296" y="1182142"/>
                  <a:pt x="2167889" y="1237549"/>
                  <a:pt x="2099541" y="1237549"/>
                </a:cubicBezTo>
                <a:lnTo>
                  <a:pt x="123755" y="1237549"/>
                </a:lnTo>
                <a:cubicBezTo>
                  <a:pt x="55407" y="1237549"/>
                  <a:pt x="0" y="1182142"/>
                  <a:pt x="0" y="1113794"/>
                </a:cubicBezTo>
                <a:lnTo>
                  <a:pt x="0" y="12375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1425222"/>
              <a:satOff val="7676"/>
              <a:lumOff val="10471"/>
              <a:alphaOff val="0"/>
            </a:schemeClr>
          </a:fillRef>
          <a:effectRef idx="2">
            <a:schemeClr val="accent3">
              <a:hueOff val="1425222"/>
              <a:satOff val="7676"/>
              <a:lumOff val="10471"/>
              <a:alphaOff val="0"/>
            </a:schemeClr>
          </a:effectRef>
          <a:fontRef idx="minor">
            <a:schemeClr val="lt1"/>
          </a:fontRef>
        </p:style>
        <p:txBody>
          <a:bodyPr spcFirstLastPara="0" vert="horz" wrap="square" lIns="87047" tIns="74347" rIns="87047" bIns="74347" numCol="1" spcCol="1270" anchor="ctr" anchorCtr="0">
            <a:noAutofit/>
          </a:bodyPr>
          <a:lstStyle/>
          <a:p>
            <a:pPr lvl="0" algn="ctr" defTabSz="889000">
              <a:lnSpc>
                <a:spcPct val="90000"/>
              </a:lnSpc>
              <a:spcBef>
                <a:spcPct val="0"/>
              </a:spcBef>
              <a:spcAft>
                <a:spcPct val="35000"/>
              </a:spcAft>
            </a:pPr>
            <a:r>
              <a:rPr lang="ro-RO" sz="2000" b="1" i="0" u="none" kern="1200" dirty="0" smtClean="0">
                <a:solidFill>
                  <a:schemeClr val="tx1"/>
                </a:solidFill>
              </a:rPr>
              <a:t>“</a:t>
            </a:r>
            <a:r>
              <a:rPr lang="ro-RO" sz="2000" b="1" dirty="0" smtClean="0">
                <a:solidFill>
                  <a:schemeClr val="tx1"/>
                </a:solidFill>
              </a:rPr>
              <a:t>Domnul m-a pedepsit, da, dar nu m-a dat pradă morţii.</a:t>
            </a:r>
            <a:r>
              <a:rPr lang="ro-RO" sz="2000" b="1" i="0" u="none" kern="1200" dirty="0" smtClean="0">
                <a:solidFill>
                  <a:schemeClr val="tx1"/>
                </a:solidFill>
              </a:rPr>
              <a:t>”</a:t>
            </a:r>
            <a:br>
              <a:rPr lang="ro-RO" sz="2000" b="1" i="0" u="none" kern="1200" dirty="0" smtClean="0">
                <a:solidFill>
                  <a:schemeClr val="tx1"/>
                </a:solidFill>
              </a:rPr>
            </a:br>
            <a:r>
              <a:rPr lang="ro-RO" b="1" i="0" u="none" kern="1200" dirty="0" smtClean="0">
                <a:solidFill>
                  <a:schemeClr val="tx1"/>
                </a:solidFill>
              </a:rPr>
              <a:t>(Psalmii 118:18)</a:t>
            </a:r>
            <a:endParaRPr lang="ro-RO" b="1" i="0" u="none" kern="1200" dirty="0">
              <a:solidFill>
                <a:schemeClr val="tx1"/>
              </a:solidFill>
            </a:endParaRPr>
          </a:p>
        </p:txBody>
      </p:sp>
      <p:sp>
        <p:nvSpPr>
          <p:cNvPr id="14" name="13 Forma libre"/>
          <p:cNvSpPr/>
          <p:nvPr/>
        </p:nvSpPr>
        <p:spPr>
          <a:xfrm>
            <a:off x="5975864" y="2132856"/>
            <a:ext cx="2987555" cy="4104455"/>
          </a:xfrm>
          <a:custGeom>
            <a:avLst/>
            <a:gdLst>
              <a:gd name="connsiteX0" fmla="*/ 0 w 2779120"/>
              <a:gd name="connsiteY0" fmla="*/ 277912 h 4104455"/>
              <a:gd name="connsiteX1" fmla="*/ 277912 w 2779120"/>
              <a:gd name="connsiteY1" fmla="*/ 0 h 4104455"/>
              <a:gd name="connsiteX2" fmla="*/ 2501208 w 2779120"/>
              <a:gd name="connsiteY2" fmla="*/ 0 h 4104455"/>
              <a:gd name="connsiteX3" fmla="*/ 2779120 w 2779120"/>
              <a:gd name="connsiteY3" fmla="*/ 277912 h 4104455"/>
              <a:gd name="connsiteX4" fmla="*/ 2779120 w 2779120"/>
              <a:gd name="connsiteY4" fmla="*/ 3826543 h 4104455"/>
              <a:gd name="connsiteX5" fmla="*/ 2501208 w 2779120"/>
              <a:gd name="connsiteY5" fmla="*/ 4104455 h 4104455"/>
              <a:gd name="connsiteX6" fmla="*/ 277912 w 2779120"/>
              <a:gd name="connsiteY6" fmla="*/ 4104455 h 4104455"/>
              <a:gd name="connsiteX7" fmla="*/ 0 w 2779120"/>
              <a:gd name="connsiteY7" fmla="*/ 3826543 h 4104455"/>
              <a:gd name="connsiteX8" fmla="*/ 0 w 2779120"/>
              <a:gd name="connsiteY8" fmla="*/ 277912 h 410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120" h="4104455">
                <a:moveTo>
                  <a:pt x="0" y="277912"/>
                </a:moveTo>
                <a:cubicBezTo>
                  <a:pt x="0" y="124425"/>
                  <a:pt x="124425" y="0"/>
                  <a:pt x="277912" y="0"/>
                </a:cubicBezTo>
                <a:lnTo>
                  <a:pt x="2501208" y="0"/>
                </a:lnTo>
                <a:cubicBezTo>
                  <a:pt x="2654695" y="0"/>
                  <a:pt x="2779120" y="124425"/>
                  <a:pt x="2779120" y="277912"/>
                </a:cubicBezTo>
                <a:lnTo>
                  <a:pt x="2779120" y="3826543"/>
                </a:lnTo>
                <a:cubicBezTo>
                  <a:pt x="2779120" y="3980030"/>
                  <a:pt x="2654695" y="4104455"/>
                  <a:pt x="2501208" y="4104455"/>
                </a:cubicBezTo>
                <a:lnTo>
                  <a:pt x="277912" y="4104455"/>
                </a:lnTo>
                <a:cubicBezTo>
                  <a:pt x="124425" y="4104455"/>
                  <a:pt x="0" y="3980030"/>
                  <a:pt x="0" y="3826543"/>
                </a:cubicBezTo>
                <a:lnTo>
                  <a:pt x="0" y="277912"/>
                </a:lnTo>
                <a:close/>
              </a:path>
            </a:pathLst>
          </a:custGeom>
          <a:scene3d>
            <a:camera prst="orthographicFront"/>
            <a:lightRig rig="flat" dir="t">
              <a:rot lat="0" lon="0" rev="1800000"/>
            </a:lightRig>
          </a:scene3d>
          <a:sp3d z="-190500" extrusionH="12700" prstMaterial="plastic">
            <a:bevelT w="50800" h="50800"/>
          </a:sp3d>
        </p:spPr>
        <p:style>
          <a:lnRef idx="0">
            <a:schemeClr val="dk1">
              <a:hueOff val="0"/>
              <a:satOff val="0"/>
              <a:lumOff val="0"/>
              <a:alphaOff val="0"/>
            </a:schemeClr>
          </a:lnRef>
          <a:fillRef idx="3">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3554187" numCol="1" spcCol="1270" anchor="t" anchorCtr="0">
            <a:noAutofit/>
            <a:scene3d>
              <a:camera prst="orthographicFront"/>
              <a:lightRig rig="flat" dir="tl">
                <a:rot lat="0" lon="0" rev="1800000"/>
              </a:lightRig>
            </a:scene3d>
            <a:sp3d extrusionH="25400" contourW="8890">
              <a:bevelT w="38100" h="31750"/>
              <a:contourClr>
                <a:srgbClr val="6B5805"/>
              </a:contourClr>
            </a:sp3d>
          </a:bodyPr>
          <a:lstStyle/>
          <a:p>
            <a:pPr algn="ctr" defTabSz="889000">
              <a:lnSpc>
                <a:spcPct val="90000"/>
              </a:lnSpc>
              <a:spcBef>
                <a:spcPct val="0"/>
              </a:spcBef>
              <a:spcAft>
                <a:spcPct val="35000"/>
              </a:spcAft>
            </a:pPr>
            <a:r>
              <a:rPr lang="ro-RO" sz="2000" b="1" dirty="0">
                <a:ln w="11430"/>
                <a:solidFill>
                  <a:schemeClr val="accent4">
                    <a:lumMod val="75000"/>
                  </a:schemeClr>
                </a:solidFill>
                <a:effectLst>
                  <a:outerShdw blurRad="50800" dist="39000" dir="5460000" algn="tl">
                    <a:srgbClr val="000000">
                      <a:alpha val="38000"/>
                    </a:srgbClr>
                  </a:outerShdw>
                </a:effectLst>
              </a:rPr>
              <a:t>EL ESTE </a:t>
            </a:r>
            <a:r>
              <a:rPr lang="ro-RO" sz="2000" b="1" dirty="0" smtClean="0">
                <a:ln w="11430"/>
                <a:solidFill>
                  <a:schemeClr val="accent4">
                    <a:lumMod val="75000"/>
                  </a:schemeClr>
                </a:solidFill>
                <a:effectLst>
                  <a:outerShdw blurRad="50800" dist="39000" dir="5460000" algn="tl">
                    <a:srgbClr val="000000">
                      <a:alpha val="38000"/>
                    </a:srgbClr>
                  </a:outerShdw>
                </a:effectLst>
              </a:rPr>
              <a:t>OMNISCIENT</a:t>
            </a:r>
            <a:endParaRPr lang="ro-RO" sz="2000" b="1" dirty="0">
              <a:ln w="11430"/>
              <a:solidFill>
                <a:schemeClr val="accent4">
                  <a:lumMod val="75000"/>
                </a:schemeClr>
              </a:solidFill>
              <a:effectLst>
                <a:outerShdw blurRad="50800" dist="39000" dir="5460000" algn="tl">
                  <a:srgbClr val="000000">
                    <a:alpha val="38000"/>
                  </a:srgbClr>
                </a:outerShdw>
              </a:effectLst>
            </a:endParaRPr>
          </a:p>
        </p:txBody>
      </p:sp>
      <p:sp>
        <p:nvSpPr>
          <p:cNvPr id="15" name="14 Forma libre"/>
          <p:cNvSpPr/>
          <p:nvPr/>
        </p:nvSpPr>
        <p:spPr>
          <a:xfrm>
            <a:off x="6101489" y="2564904"/>
            <a:ext cx="2736304" cy="1047804"/>
          </a:xfrm>
          <a:custGeom>
            <a:avLst/>
            <a:gdLst>
              <a:gd name="connsiteX0" fmla="*/ 0 w 2223296"/>
              <a:gd name="connsiteY0" fmla="*/ 123755 h 1237549"/>
              <a:gd name="connsiteX1" fmla="*/ 123755 w 2223296"/>
              <a:gd name="connsiteY1" fmla="*/ 0 h 1237549"/>
              <a:gd name="connsiteX2" fmla="*/ 2099541 w 2223296"/>
              <a:gd name="connsiteY2" fmla="*/ 0 h 1237549"/>
              <a:gd name="connsiteX3" fmla="*/ 2223296 w 2223296"/>
              <a:gd name="connsiteY3" fmla="*/ 123755 h 1237549"/>
              <a:gd name="connsiteX4" fmla="*/ 2223296 w 2223296"/>
              <a:gd name="connsiteY4" fmla="*/ 1113794 h 1237549"/>
              <a:gd name="connsiteX5" fmla="*/ 2099541 w 2223296"/>
              <a:gd name="connsiteY5" fmla="*/ 1237549 h 1237549"/>
              <a:gd name="connsiteX6" fmla="*/ 123755 w 2223296"/>
              <a:gd name="connsiteY6" fmla="*/ 1237549 h 1237549"/>
              <a:gd name="connsiteX7" fmla="*/ 0 w 2223296"/>
              <a:gd name="connsiteY7" fmla="*/ 1113794 h 1237549"/>
              <a:gd name="connsiteX8" fmla="*/ 0 w 2223296"/>
              <a:gd name="connsiteY8" fmla="*/ 123755 h 123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296" h="1237549">
                <a:moveTo>
                  <a:pt x="0" y="123755"/>
                </a:moveTo>
                <a:cubicBezTo>
                  <a:pt x="0" y="55407"/>
                  <a:pt x="55407" y="0"/>
                  <a:pt x="123755" y="0"/>
                </a:cubicBezTo>
                <a:lnTo>
                  <a:pt x="2099541" y="0"/>
                </a:lnTo>
                <a:cubicBezTo>
                  <a:pt x="2167889" y="0"/>
                  <a:pt x="2223296" y="55407"/>
                  <a:pt x="2223296" y="123755"/>
                </a:cubicBezTo>
                <a:lnTo>
                  <a:pt x="2223296" y="1113794"/>
                </a:lnTo>
                <a:cubicBezTo>
                  <a:pt x="2223296" y="1182142"/>
                  <a:pt x="2167889" y="1237549"/>
                  <a:pt x="2099541" y="1237549"/>
                </a:cubicBezTo>
                <a:lnTo>
                  <a:pt x="123755" y="1237549"/>
                </a:lnTo>
                <a:cubicBezTo>
                  <a:pt x="55407" y="1237549"/>
                  <a:pt x="0" y="1182142"/>
                  <a:pt x="0" y="1113794"/>
                </a:cubicBezTo>
                <a:lnTo>
                  <a:pt x="0" y="12375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1900296"/>
              <a:satOff val="10235"/>
              <a:lumOff val="13962"/>
              <a:alphaOff val="0"/>
            </a:schemeClr>
          </a:fillRef>
          <a:effectRef idx="2">
            <a:schemeClr val="accent3">
              <a:hueOff val="1900296"/>
              <a:satOff val="10235"/>
              <a:lumOff val="13962"/>
              <a:alphaOff val="0"/>
            </a:schemeClr>
          </a:effectRef>
          <a:fontRef idx="minor">
            <a:schemeClr val="lt1"/>
          </a:fontRef>
        </p:style>
        <p:txBody>
          <a:bodyPr spcFirstLastPara="0" vert="horz" wrap="square" lIns="87047" tIns="144000" rIns="87047" bIns="74347" numCol="1" spcCol="1270" anchor="ctr" anchorCtr="0">
            <a:noAutofit/>
          </a:bodyPr>
          <a:lstStyle/>
          <a:p>
            <a:pPr lvl="0" algn="ctr" defTabSz="889000" rtl="0">
              <a:lnSpc>
                <a:spcPts val="1900"/>
              </a:lnSpc>
              <a:spcBef>
                <a:spcPct val="0"/>
              </a:spcBef>
              <a:spcAft>
                <a:spcPct val="35000"/>
              </a:spcAft>
            </a:pPr>
            <a:r>
              <a:rPr lang="ro-RO" sz="2000" b="1" i="0" u="none" kern="1200" dirty="0">
                <a:solidFill>
                  <a:schemeClr val="tx1"/>
                </a:solidFill>
              </a:rPr>
              <a:t>Nimeni nu poate cuprinde cunoașterea lui </a:t>
            </a:r>
            <a:r>
              <a:rPr lang="ro-RO" sz="2000" b="1" i="0" u="none" kern="1200" dirty="0" smtClean="0">
                <a:solidFill>
                  <a:schemeClr val="tx1"/>
                </a:solidFill>
              </a:rPr>
              <a:t>Dumnezeu</a:t>
            </a:r>
            <a:br>
              <a:rPr lang="ro-RO" sz="2000" b="1" i="0" u="none" kern="1200" dirty="0" smtClean="0">
                <a:solidFill>
                  <a:schemeClr val="tx1"/>
                </a:solidFill>
              </a:rPr>
            </a:br>
            <a:r>
              <a:rPr lang="ro-RO" b="1" i="0" u="none" kern="1200" dirty="0" smtClean="0">
                <a:solidFill>
                  <a:schemeClr val="tx1"/>
                </a:solidFill>
              </a:rPr>
              <a:t>(v. 7-9)</a:t>
            </a:r>
            <a:endParaRPr lang="ro-RO" b="1" i="0" u="none" kern="1200" dirty="0">
              <a:solidFill>
                <a:schemeClr val="tx1"/>
              </a:solidFill>
            </a:endParaRPr>
          </a:p>
        </p:txBody>
      </p:sp>
      <p:sp>
        <p:nvSpPr>
          <p:cNvPr id="16" name="15 Forma libre"/>
          <p:cNvSpPr/>
          <p:nvPr/>
        </p:nvSpPr>
        <p:spPr>
          <a:xfrm>
            <a:off x="6101489" y="3717033"/>
            <a:ext cx="2736304" cy="2448272"/>
          </a:xfrm>
          <a:custGeom>
            <a:avLst/>
            <a:gdLst>
              <a:gd name="connsiteX0" fmla="*/ 0 w 2223296"/>
              <a:gd name="connsiteY0" fmla="*/ 123755 h 1237549"/>
              <a:gd name="connsiteX1" fmla="*/ 123755 w 2223296"/>
              <a:gd name="connsiteY1" fmla="*/ 0 h 1237549"/>
              <a:gd name="connsiteX2" fmla="*/ 2099541 w 2223296"/>
              <a:gd name="connsiteY2" fmla="*/ 0 h 1237549"/>
              <a:gd name="connsiteX3" fmla="*/ 2223296 w 2223296"/>
              <a:gd name="connsiteY3" fmla="*/ 123755 h 1237549"/>
              <a:gd name="connsiteX4" fmla="*/ 2223296 w 2223296"/>
              <a:gd name="connsiteY4" fmla="*/ 1113794 h 1237549"/>
              <a:gd name="connsiteX5" fmla="*/ 2099541 w 2223296"/>
              <a:gd name="connsiteY5" fmla="*/ 1237549 h 1237549"/>
              <a:gd name="connsiteX6" fmla="*/ 123755 w 2223296"/>
              <a:gd name="connsiteY6" fmla="*/ 1237549 h 1237549"/>
              <a:gd name="connsiteX7" fmla="*/ 0 w 2223296"/>
              <a:gd name="connsiteY7" fmla="*/ 1113794 h 1237549"/>
              <a:gd name="connsiteX8" fmla="*/ 0 w 2223296"/>
              <a:gd name="connsiteY8" fmla="*/ 123755 h 123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3296" h="1237549">
                <a:moveTo>
                  <a:pt x="0" y="123755"/>
                </a:moveTo>
                <a:cubicBezTo>
                  <a:pt x="0" y="55407"/>
                  <a:pt x="55407" y="0"/>
                  <a:pt x="123755" y="0"/>
                </a:cubicBezTo>
                <a:lnTo>
                  <a:pt x="2099541" y="0"/>
                </a:lnTo>
                <a:cubicBezTo>
                  <a:pt x="2167889" y="0"/>
                  <a:pt x="2223296" y="55407"/>
                  <a:pt x="2223296" y="123755"/>
                </a:cubicBezTo>
                <a:lnTo>
                  <a:pt x="2223296" y="1113794"/>
                </a:lnTo>
                <a:cubicBezTo>
                  <a:pt x="2223296" y="1182142"/>
                  <a:pt x="2167889" y="1237549"/>
                  <a:pt x="2099541" y="1237549"/>
                </a:cubicBezTo>
                <a:lnTo>
                  <a:pt x="123755" y="1237549"/>
                </a:lnTo>
                <a:cubicBezTo>
                  <a:pt x="55407" y="1237549"/>
                  <a:pt x="0" y="1182142"/>
                  <a:pt x="0" y="1113794"/>
                </a:cubicBezTo>
                <a:lnTo>
                  <a:pt x="0" y="12375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2375370"/>
              <a:satOff val="12794"/>
              <a:lumOff val="17452"/>
              <a:alphaOff val="0"/>
            </a:schemeClr>
          </a:fillRef>
          <a:effectRef idx="2">
            <a:schemeClr val="accent3">
              <a:hueOff val="2375370"/>
              <a:satOff val="12794"/>
              <a:lumOff val="17452"/>
              <a:alphaOff val="0"/>
            </a:schemeClr>
          </a:effectRef>
          <a:fontRef idx="minor">
            <a:schemeClr val="lt1"/>
          </a:fontRef>
        </p:style>
        <p:txBody>
          <a:bodyPr spcFirstLastPara="0" vert="horz" wrap="square" lIns="87047" tIns="74347" rIns="87047" bIns="74347" numCol="1" spcCol="1270" anchor="ctr" anchorCtr="0">
            <a:noAutofit/>
          </a:bodyPr>
          <a:lstStyle/>
          <a:p>
            <a:pPr lvl="0" algn="ctr" defTabSz="889000">
              <a:lnSpc>
                <a:spcPct val="90000"/>
              </a:lnSpc>
              <a:spcBef>
                <a:spcPct val="0"/>
              </a:spcBef>
              <a:spcAft>
                <a:spcPct val="35000"/>
              </a:spcAft>
            </a:pPr>
            <a:r>
              <a:rPr lang="ro-RO" sz="2000" b="1" i="0" u="none" kern="1200" dirty="0" smtClean="0">
                <a:solidFill>
                  <a:schemeClr val="tx1"/>
                </a:solidFill>
              </a:rPr>
              <a:t>“</a:t>
            </a:r>
            <a:r>
              <a:rPr lang="ro-RO" sz="2000" b="1" dirty="0" smtClean="0">
                <a:solidFill>
                  <a:schemeClr val="tx1"/>
                </a:solidFill>
                <a:latin typeface="Calibri" pitchFamily="34" charset="0"/>
              </a:rPr>
              <a:t>Cu cine S-a sfătuit El, ca să ia învăţătură</a:t>
            </a:r>
            <a:r>
              <a:rPr lang="ro-RO" sz="2000" b="1" dirty="0" smtClean="0">
                <a:solidFill>
                  <a:schemeClr val="tx1"/>
                </a:solidFill>
                <a:latin typeface="Calibri" pitchFamily="34" charset="0"/>
              </a:rPr>
              <a:t>?</a:t>
            </a:r>
            <a:r>
              <a:rPr lang="ro-RO" sz="2000" b="1" dirty="0" smtClean="0">
                <a:solidFill>
                  <a:schemeClr val="tx1"/>
                </a:solidFill>
                <a:latin typeface="Calibri" pitchFamily="34" charset="0"/>
              </a:rPr>
              <a:t> Cine L-a învăţat cărarea dreptăţii? Cine L-a învăţat înţelepciunea, şi I-a făcut cunoscut calea priceperii!</a:t>
            </a:r>
            <a:r>
              <a:rPr lang="ro-RO" sz="2000" b="1" i="0" u="none" kern="1200" dirty="0" smtClean="0">
                <a:solidFill>
                  <a:schemeClr val="tx1"/>
                </a:solidFill>
              </a:rPr>
              <a:t>”</a:t>
            </a:r>
            <a:br>
              <a:rPr lang="ro-RO" sz="2000" b="1" i="0" u="none" kern="1200" dirty="0" smtClean="0">
                <a:solidFill>
                  <a:schemeClr val="tx1"/>
                </a:solidFill>
              </a:rPr>
            </a:br>
            <a:r>
              <a:rPr lang="ro-RO" b="1" i="0" u="none" kern="1200" dirty="0" smtClean="0">
                <a:solidFill>
                  <a:schemeClr val="tx1"/>
                </a:solidFill>
              </a:rPr>
              <a:t>(Isaia 40:14)</a:t>
            </a:r>
            <a:endParaRPr lang="ro-RO" sz="2000" b="1" i="0" u="none" kern="1200" dirty="0">
              <a:solidFill>
                <a:schemeClr val="tx1"/>
              </a:solidFill>
            </a:endParaRPr>
          </a:p>
        </p:txBody>
      </p:sp>
      <p:sp>
        <p:nvSpPr>
          <p:cNvPr id="2" name="1 CuadroTexto"/>
          <p:cNvSpPr txBox="1"/>
          <p:nvPr/>
        </p:nvSpPr>
        <p:spPr>
          <a:xfrm>
            <a:off x="0" y="-76745"/>
            <a:ext cx="9144000" cy="769441"/>
          </a:xfrm>
          <a:prstGeom prst="rect">
            <a:avLst/>
          </a:prstGeom>
          <a:noFill/>
        </p:spPr>
        <p:txBody>
          <a:bodyPr wrap="square" rtlCol="0">
            <a:spAutoFit/>
          </a:bodyPr>
          <a:lstStyle/>
          <a:p>
            <a:pPr algn="ctr"/>
            <a:r>
              <a:rPr lang="ro-RO"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DISCURSUL </a:t>
            </a:r>
            <a:r>
              <a:rPr lang="ro-RO"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LUI </a:t>
            </a:r>
            <a:r>
              <a:rPr lang="ro-RO" sz="4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Ț</a:t>
            </a:r>
            <a:r>
              <a:rPr lang="ro-RO" sz="4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OFAR</a:t>
            </a:r>
            <a:endParaRPr lang="ro-RO" sz="4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Rectángulo"/>
          <p:cNvSpPr/>
          <p:nvPr/>
        </p:nvSpPr>
        <p:spPr>
          <a:xfrm>
            <a:off x="0" y="620688"/>
            <a:ext cx="9144000" cy="923330"/>
          </a:xfrm>
          <a:prstGeom prst="rect">
            <a:avLst/>
          </a:prstGeom>
        </p:spPr>
        <p:txBody>
          <a:bodyPr wrap="square">
            <a:spAutoFit/>
          </a:bodyPr>
          <a:lstStyle/>
          <a:p>
            <a:r>
              <a:rPr lang="ro-RO" b="1"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a:t>
            </a:r>
            <a:r>
              <a:rPr lang="ro-RO" b="1"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Dar dacă ar vorbi Dumnezeu şi Şi-ar deschide buzele împotriva ta şi ţi-ar descoperi tainele </a:t>
            </a:r>
            <a:r>
              <a:rPr lang="ro-RO" b="1"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înţelepciunii</a:t>
            </a:r>
            <a:r>
              <a:rPr lang="ro-RO" b="1"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 cum ele sunt dublul a ceea ce este </a:t>
            </a:r>
            <a:r>
              <a:rPr lang="ro-RO" b="1"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cunoscut</a:t>
            </a:r>
            <a:r>
              <a:rPr lang="ro-RO" b="1"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 Şi să ştii că Dumnezeu lasă uitării din nelegiuirea </a:t>
            </a:r>
            <a:r>
              <a:rPr lang="ro-RO" b="1"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ta.</a:t>
            </a:r>
            <a:r>
              <a:rPr lang="ro-RO" b="1"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 </a:t>
            </a:r>
            <a:r>
              <a:rPr lang="ro-RO" sz="1400" b="1"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a:t>
            </a:r>
            <a:r>
              <a:rPr lang="ro-RO" sz="1400" b="1"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Iov  11:5-6 </a:t>
            </a:r>
            <a:r>
              <a:rPr lang="ro-RO" sz="1400" b="1"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GBV</a:t>
            </a:r>
            <a:r>
              <a:rPr lang="ro-RO" sz="1400" b="1"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a:t>
            </a:r>
            <a:endParaRPr lang="ro-RO" sz="1400" b="1">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endParaRPr>
          </a:p>
        </p:txBody>
      </p:sp>
      <p:sp>
        <p:nvSpPr>
          <p:cNvPr id="4" name="3 CuadroTexto"/>
          <p:cNvSpPr txBox="1"/>
          <p:nvPr/>
        </p:nvSpPr>
        <p:spPr>
          <a:xfrm>
            <a:off x="2627784" y="1588730"/>
            <a:ext cx="6336704" cy="400110"/>
          </a:xfrm>
          <a:prstGeom prst="rect">
            <a:avLst/>
          </a:prstGeom>
          <a:noFill/>
        </p:spPr>
        <p:txBody>
          <a:bodyPr wrap="square" rtlCol="0">
            <a:spAutoFit/>
          </a:bodyPr>
          <a:lstStyle/>
          <a:p>
            <a:r>
              <a:rPr lang="ro-RO" sz="2000" b="1">
                <a:solidFill>
                  <a:schemeClr val="bg1"/>
                </a:solidFill>
                <a:effectLst>
                  <a:glow rad="63500">
                    <a:schemeClr val="tx1">
                      <a:alpha val="80000"/>
                    </a:schemeClr>
                  </a:glow>
                </a:effectLst>
              </a:rPr>
              <a:t>Indignat de cuvintele </a:t>
            </a:r>
            <a:r>
              <a:rPr lang="ro-RO" sz="2000" b="1">
                <a:solidFill>
                  <a:schemeClr val="bg1"/>
                </a:solidFill>
                <a:effectLst>
                  <a:glow rad="63500">
                    <a:schemeClr val="tx1">
                      <a:alpha val="80000"/>
                    </a:schemeClr>
                  </a:glow>
                </a:effectLst>
              </a:rPr>
              <a:t>lui </a:t>
            </a:r>
            <a:r>
              <a:rPr lang="ro-RO" sz="2000" b="1" smtClean="0">
                <a:solidFill>
                  <a:schemeClr val="bg1"/>
                </a:solidFill>
                <a:effectLst>
                  <a:glow rad="63500">
                    <a:schemeClr val="tx1">
                      <a:alpha val="80000"/>
                    </a:schemeClr>
                  </a:glow>
                </a:effectLst>
              </a:rPr>
              <a:t>Iov</a:t>
            </a:r>
            <a:r>
              <a:rPr lang="ro-RO" sz="2000" b="1" smtClean="0">
                <a:solidFill>
                  <a:schemeClr val="bg1"/>
                </a:solidFill>
                <a:effectLst>
                  <a:glow rad="63500">
                    <a:schemeClr val="tx1">
                      <a:alpha val="80000"/>
                    </a:schemeClr>
                  </a:glow>
                </a:effectLst>
              </a:rPr>
              <a:t>, </a:t>
            </a:r>
            <a:r>
              <a:rPr lang="ro-RO" sz="2000" b="1" smtClean="0">
                <a:solidFill>
                  <a:schemeClr val="bg1"/>
                </a:solidFill>
                <a:effectLst>
                  <a:glow rad="63500">
                    <a:schemeClr val="tx1">
                      <a:alpha val="80000"/>
                    </a:schemeClr>
                  </a:glow>
                </a:effectLst>
              </a:rPr>
              <a:t>Țofar</a:t>
            </a:r>
            <a:r>
              <a:rPr lang="ro-RO" sz="2000" b="1" smtClean="0">
                <a:solidFill>
                  <a:schemeClr val="bg1"/>
                </a:solidFill>
                <a:effectLst>
                  <a:glow rad="63500">
                    <a:schemeClr val="tx1">
                      <a:alpha val="80000"/>
                    </a:schemeClr>
                  </a:glow>
                </a:effectLst>
              </a:rPr>
              <a:t> Îl </a:t>
            </a:r>
            <a:r>
              <a:rPr lang="ro-RO" sz="2000" b="1">
                <a:solidFill>
                  <a:schemeClr val="bg1"/>
                </a:solidFill>
                <a:effectLst>
                  <a:glow rad="63500">
                    <a:schemeClr val="tx1">
                      <a:alpha val="80000"/>
                    </a:schemeClr>
                  </a:glow>
                </a:effectLst>
              </a:rPr>
              <a:t>apără </a:t>
            </a:r>
            <a:r>
              <a:rPr lang="ro-RO" sz="2000" b="1">
                <a:solidFill>
                  <a:schemeClr val="bg1"/>
                </a:solidFill>
                <a:effectLst>
                  <a:glow rad="63500">
                    <a:schemeClr val="tx1">
                      <a:alpha val="80000"/>
                    </a:schemeClr>
                  </a:glow>
                </a:effectLst>
              </a:rPr>
              <a:t>pe </a:t>
            </a:r>
            <a:r>
              <a:rPr lang="ro-RO" sz="2000" b="1" smtClean="0">
                <a:solidFill>
                  <a:schemeClr val="bg1"/>
                </a:solidFill>
                <a:effectLst>
                  <a:glow rad="63500">
                    <a:schemeClr val="tx1">
                      <a:alpha val="80000"/>
                    </a:schemeClr>
                  </a:glow>
                </a:effectLst>
              </a:rPr>
              <a:t>Dumnezeu</a:t>
            </a:r>
            <a:r>
              <a:rPr lang="ro-RO" sz="2000" b="1" smtClean="0">
                <a:solidFill>
                  <a:schemeClr val="bg1"/>
                </a:solidFill>
                <a:effectLst>
                  <a:glow rad="63500">
                    <a:schemeClr val="tx1">
                      <a:alpha val="80000"/>
                    </a:schemeClr>
                  </a:glow>
                </a:effectLst>
              </a:rPr>
              <a:t>:</a:t>
            </a:r>
            <a:endParaRPr lang="ro-RO" sz="2000" b="1">
              <a:solidFill>
                <a:schemeClr val="bg1"/>
              </a:solidFill>
              <a:effectLst>
                <a:glow rad="63500">
                  <a:schemeClr val="tx1">
                    <a:alpha val="80000"/>
                  </a:schemeClr>
                </a:glow>
              </a:effectLst>
            </a:endParaRPr>
          </a:p>
        </p:txBody>
      </p:sp>
      <p:sp>
        <p:nvSpPr>
          <p:cNvPr id="6" name="5 CuadroTexto"/>
          <p:cNvSpPr txBox="1"/>
          <p:nvPr/>
        </p:nvSpPr>
        <p:spPr>
          <a:xfrm>
            <a:off x="863588" y="6177498"/>
            <a:ext cx="7416824" cy="719478"/>
          </a:xfrm>
          <a:prstGeom prst="rect">
            <a:avLst/>
          </a:prstGeom>
          <a:noFill/>
        </p:spPr>
        <p:txBody>
          <a:bodyPr wrap="square" tIns="108000" rtlCol="0">
            <a:spAutoFit/>
          </a:bodyPr>
          <a:lstStyle/>
          <a:p>
            <a:pPr>
              <a:lnSpc>
                <a:spcPts val="2100"/>
              </a:lnSpc>
            </a:pPr>
            <a:r>
              <a:rPr lang="ro-RO" sz="2000" b="1" dirty="0"/>
              <a:t>La fel ca și discursul lui </a:t>
            </a:r>
            <a:r>
              <a:rPr lang="ro-RO" sz="2000" b="1" dirty="0" err="1"/>
              <a:t>Bildad</a:t>
            </a:r>
            <a:r>
              <a:rPr lang="ro-RO" sz="2000" b="1" dirty="0"/>
              <a:t>, cuvintele lui </a:t>
            </a:r>
            <a:r>
              <a:rPr lang="ro-RO" sz="2000" b="1" dirty="0" smtClean="0"/>
              <a:t>sunt </a:t>
            </a:r>
            <a:r>
              <a:rPr lang="ro-RO" sz="2000" b="1" dirty="0"/>
              <a:t>susținute de Biblie. Așadar, unde greșea </a:t>
            </a:r>
            <a:r>
              <a:rPr lang="ro-RO" sz="2000" b="1" dirty="0" err="1"/>
              <a:t>Țofar</a:t>
            </a:r>
            <a:r>
              <a:rPr lang="ro-RO" sz="2000" b="1" dirty="0" smtClean="0"/>
              <a:t>?</a:t>
            </a:r>
            <a:endParaRPr lang="ro-RO" sz="2000" b="1" dirty="0"/>
          </a:p>
        </p:txBody>
      </p:sp>
    </p:spTree>
    <p:extLst>
      <p:ext uri="{BB962C8B-B14F-4D97-AF65-F5344CB8AC3E}">
        <p14:creationId xmlns:p14="http://schemas.microsoft.com/office/powerpoint/2010/main" xmlns="" val="32029420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randombar(horizontal)">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randombar(horizontal)">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p:cTn id="85" dur="1000" fill="hold"/>
                                        <p:tgtEl>
                                          <p:spTgt spid="6"/>
                                        </p:tgtEl>
                                        <p:attrNameLst>
                                          <p:attrName>ppt_w</p:attrName>
                                        </p:attrNameLst>
                                      </p:cBhvr>
                                      <p:tavLst>
                                        <p:tav tm="0">
                                          <p:val>
                                            <p:fltVal val="0"/>
                                          </p:val>
                                        </p:tav>
                                        <p:tav tm="100000">
                                          <p:val>
                                            <p:strVal val="#ppt_w"/>
                                          </p:val>
                                        </p:tav>
                                      </p:tavLst>
                                    </p:anim>
                                    <p:anim calcmode="lin" valueType="num">
                                      <p:cBhvr>
                                        <p:cTn id="86" dur="1000" fill="hold"/>
                                        <p:tgtEl>
                                          <p:spTgt spid="6"/>
                                        </p:tgtEl>
                                        <p:attrNameLst>
                                          <p:attrName>ppt_h</p:attrName>
                                        </p:attrNameLst>
                                      </p:cBhvr>
                                      <p:tavLst>
                                        <p:tav tm="0">
                                          <p:val>
                                            <p:fltVal val="0"/>
                                          </p:val>
                                        </p:tav>
                                        <p:tav tm="100000">
                                          <p:val>
                                            <p:strVal val="#ppt_h"/>
                                          </p:val>
                                        </p:tav>
                                      </p:tavLst>
                                    </p:anim>
                                    <p:anim calcmode="lin" valueType="num">
                                      <p:cBhvr>
                                        <p:cTn id="8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2" grpId="0"/>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66293"/>
            <a:ext cx="9144000" cy="830997"/>
          </a:xfrm>
          <a:prstGeom prst="rect">
            <a:avLst/>
          </a:prstGeom>
          <a:noFill/>
        </p:spPr>
        <p:txBody>
          <a:bodyPr wrap="square" rtlCol="0">
            <a:spAutoFit/>
          </a:bodyPr>
          <a:lstStyle/>
          <a:p>
            <a:pPr algn="ctr"/>
            <a:r>
              <a:rPr lang="ro-RO" sz="4800" b="1" spc="300" smtClean="0">
                <a:ln w="18000">
                  <a:solidFill>
                    <a:schemeClr val="accent2">
                      <a:lumMod val="50000"/>
                    </a:schemeClr>
                  </a:solidFill>
                  <a:prstDash val="solid"/>
                  <a:miter lim="800000"/>
                </a:ln>
                <a:noFill/>
                <a:effectLst>
                  <a:outerShdw blurRad="25500" dist="23000" dir="7020000" algn="tl">
                    <a:srgbClr val="000000">
                      <a:alpha val="50000"/>
                    </a:srgbClr>
                  </a:outerShdw>
                </a:effectLst>
              </a:rPr>
              <a:t>POTOPUL</a:t>
            </a:r>
            <a:endParaRPr lang="ro-RO" sz="4800" b="1" spc="300">
              <a:ln w="18000">
                <a:solidFill>
                  <a:schemeClr val="accent2">
                    <a:lumMod val="50000"/>
                  </a:schemeClr>
                </a:solidFill>
                <a:prstDash val="solid"/>
                <a:miter lim="800000"/>
              </a:ln>
              <a:noFill/>
              <a:effectLst>
                <a:outerShdw blurRad="25500" dist="23000" dir="7020000" algn="tl">
                  <a:srgbClr val="000000">
                    <a:alpha val="50000"/>
                  </a:srgbClr>
                </a:outerShdw>
              </a:effectLst>
            </a:endParaRPr>
          </a:p>
        </p:txBody>
      </p:sp>
      <p:sp>
        <p:nvSpPr>
          <p:cNvPr id="3" name="2 Rectángulo"/>
          <p:cNvSpPr/>
          <p:nvPr/>
        </p:nvSpPr>
        <p:spPr>
          <a:xfrm>
            <a:off x="395536" y="633462"/>
            <a:ext cx="8352928" cy="861774"/>
          </a:xfrm>
          <a:prstGeom prst="rect">
            <a:avLst/>
          </a:prstGeom>
        </p:spPr>
        <p:txBody>
          <a:bodyPr wrap="square">
            <a:spAutoFit/>
          </a:bodyPr>
          <a:lstStyle/>
          <a:p>
            <a:pPr>
              <a:lnSpc>
                <a:spcPts val="2000"/>
              </a:lnSpc>
            </a:pPr>
            <a:r>
              <a:rPr lang="ro-RO" b="1" dirty="0" smtClean="0">
                <a:solidFill>
                  <a:srgbClr val="002060"/>
                </a:solidFill>
                <a:latin typeface="Comic Sans MS" panose="030F0702030302020204" pitchFamily="66" charset="0"/>
              </a:rPr>
              <a:t>“Şi Domnul a zis: „Am să şterg de pe faţa pământului pe omul pe care l-am făcut, de la om până la vite, până la târâtoare, şi până la păsările cerului; căci Îmi pare rău că i-am făcut.“ </a:t>
            </a:r>
            <a:r>
              <a:rPr lang="ro-RO" sz="1400" b="1" dirty="0" smtClean="0">
                <a:solidFill>
                  <a:srgbClr val="002060"/>
                </a:solidFill>
                <a:latin typeface="Comic Sans MS" panose="030F0702030302020204" pitchFamily="66" charset="0"/>
              </a:rPr>
              <a:t>(Geneza 6:7)</a:t>
            </a:r>
            <a:endParaRPr lang="ro-RO" sz="1400" b="1" dirty="0">
              <a:solidFill>
                <a:srgbClr val="002060"/>
              </a:solidFill>
              <a:latin typeface="Comic Sans MS" panose="030F0702030302020204" pitchFamily="66" charset="0"/>
            </a:endParaRPr>
          </a:p>
        </p:txBody>
      </p:sp>
      <p:sp>
        <p:nvSpPr>
          <p:cNvPr id="4" name="3 CuadroTexto"/>
          <p:cNvSpPr txBox="1"/>
          <p:nvPr/>
        </p:nvSpPr>
        <p:spPr>
          <a:xfrm>
            <a:off x="32538" y="1590466"/>
            <a:ext cx="5331549" cy="2631490"/>
          </a:xfrm>
          <a:prstGeom prst="rect">
            <a:avLst/>
          </a:prstGeom>
          <a:noFill/>
        </p:spPr>
        <p:txBody>
          <a:bodyPr wrap="square" rtlCol="0">
            <a:spAutoFit/>
          </a:bodyPr>
          <a:lstStyle/>
          <a:p>
            <a:pPr>
              <a:spcBef>
                <a:spcPts val="600"/>
              </a:spcBef>
            </a:pPr>
            <a:r>
              <a:rPr lang="ro-RO" sz="2000" b="1" dirty="0"/>
              <a:t>Potopul este exemplul clar al dreptății și pedepsei divine a păcatului, deoarece </a:t>
            </a:r>
            <a:r>
              <a:rPr lang="ro-RO" sz="2000" b="1" dirty="0" smtClean="0"/>
              <a:t>“</a:t>
            </a:r>
            <a:r>
              <a:rPr lang="ro-RO" sz="2000" b="1" dirty="0" smtClean="0">
                <a:latin typeface="Calibri" pitchFamily="34" charset="0"/>
              </a:rPr>
              <a:t>toate întocmirile gândurilor din inima lui erau </a:t>
            </a:r>
            <a:r>
              <a:rPr lang="ro-RO" sz="2000" b="1" dirty="0" err="1" smtClean="0">
                <a:latin typeface="Calibri" pitchFamily="34" charset="0"/>
              </a:rPr>
              <a:t>îndrep-tate</a:t>
            </a:r>
            <a:r>
              <a:rPr lang="ro-RO" sz="2000" b="1" dirty="0" smtClean="0">
                <a:latin typeface="Calibri" pitchFamily="34" charset="0"/>
              </a:rPr>
              <a:t> în fiecare zi numai spre rău</a:t>
            </a:r>
            <a:r>
              <a:rPr lang="ro-RO" sz="2000" b="1" dirty="0" smtClean="0"/>
              <a:t>” (Gen. 6:5).</a:t>
            </a:r>
          </a:p>
          <a:p>
            <a:pPr>
              <a:spcBef>
                <a:spcPts val="600"/>
              </a:spcBef>
            </a:pPr>
            <a:r>
              <a:rPr lang="ro-RO" sz="2000" b="1" dirty="0" smtClean="0"/>
              <a:t>Atât </a:t>
            </a:r>
            <a:r>
              <a:rPr lang="ro-RO" sz="2000" b="1" dirty="0"/>
              <a:t>Iov, cât și prietenii săi, cunoșteau acest fapt. Dar prietenii lui Iov au trecut peste faptul că Dumnezeu l-a salvat pe Noe pentru că </a:t>
            </a:r>
            <a:r>
              <a:rPr lang="ro-RO" sz="2000" b="1" dirty="0" smtClean="0"/>
              <a:t> “a căpătat milă înaintea Domnului” (Geneza 6:8).</a:t>
            </a:r>
            <a:endParaRPr lang="ro-RO" sz="2000" b="1" dirty="0"/>
          </a:p>
        </p:txBody>
      </p:sp>
      <p:pic>
        <p:nvPicPr>
          <p:cNvPr id="4098" name="Picture 2" descr="\\PC-EUNICE\FondosTematicos\Noé\Diluvio\8837313914_957d6224af_o.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5364087" y="1772816"/>
            <a:ext cx="3749332" cy="2408434"/>
          </a:xfrm>
          <a:prstGeom prst="rect">
            <a:avLst/>
          </a:prstGeom>
          <a:noFill/>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4100" name="Picture 4" descr="\\PC-EUNICE\FondosTematicos\Noé\Construyendo el arca\noah-preaching-to-the-people-1-GoodSalt-rhpas0069.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5364087" y="4221088"/>
            <a:ext cx="3749332" cy="2557878"/>
          </a:xfrm>
          <a:prstGeom prst="rect">
            <a:avLst/>
          </a:prstGeom>
          <a:noFill/>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627784" y="4221088"/>
            <a:ext cx="2664296" cy="2554545"/>
          </a:xfrm>
          <a:prstGeom prst="rect">
            <a:avLst/>
          </a:prstGeom>
        </p:spPr>
        <p:txBody>
          <a:bodyPr wrap="square">
            <a:spAutoFit/>
          </a:bodyPr>
          <a:lstStyle/>
          <a:p>
            <a:pPr lvl="0" algn="ctr">
              <a:spcBef>
                <a:spcPts val="600"/>
              </a:spcBef>
            </a:pPr>
            <a:r>
              <a:rPr lang="ro-RO" sz="2000" b="1" dirty="0" smtClean="0">
                <a:solidFill>
                  <a:prstClr val="black"/>
                </a:solidFill>
              </a:rPr>
              <a:t>Mai </a:t>
            </a:r>
            <a:r>
              <a:rPr lang="ro-RO" sz="2000" b="1" dirty="0">
                <a:solidFill>
                  <a:prstClr val="black"/>
                </a:solidFill>
              </a:rPr>
              <a:t>târziu, Ezechiel l-a comparat pe Iov </a:t>
            </a:r>
            <a:r>
              <a:rPr lang="ro-RO" sz="2000" b="1" dirty="0" smtClean="0">
                <a:solidFill>
                  <a:prstClr val="black"/>
                </a:solidFill>
              </a:rPr>
              <a:t>cu </a:t>
            </a:r>
            <a:r>
              <a:rPr lang="ro-RO" sz="2000" b="1" dirty="0">
                <a:solidFill>
                  <a:prstClr val="black"/>
                </a:solidFill>
              </a:rPr>
              <a:t>Noe </a:t>
            </a:r>
            <a:r>
              <a:rPr lang="ro-RO" sz="2000" b="1" dirty="0" smtClean="0">
                <a:solidFill>
                  <a:prstClr val="black"/>
                </a:solidFill>
              </a:rPr>
              <a:t>(Ezechiel 14:</a:t>
            </a:r>
            <a:r>
              <a:rPr lang="ro-RO" sz="2000" b="1" dirty="0" err="1" smtClean="0">
                <a:solidFill>
                  <a:prstClr val="black"/>
                </a:solidFill>
              </a:rPr>
              <a:t>14</a:t>
            </a:r>
            <a:r>
              <a:rPr lang="ro-RO" sz="2000" b="1" dirty="0" smtClean="0">
                <a:solidFill>
                  <a:prstClr val="black"/>
                </a:solidFill>
              </a:rPr>
              <a:t>). Dumnezeu </a:t>
            </a:r>
            <a:r>
              <a:rPr lang="ro-RO" sz="2000" b="1" dirty="0">
                <a:solidFill>
                  <a:prstClr val="black"/>
                </a:solidFill>
              </a:rPr>
              <a:t>are milă de toți cei care se apropie de El chiar și în mijlocul unei răutăți </a:t>
            </a:r>
            <a:r>
              <a:rPr lang="ro-RO" sz="2000" b="1" dirty="0" smtClean="0">
                <a:solidFill>
                  <a:prstClr val="black"/>
                </a:solidFill>
              </a:rPr>
              <a:t>generalizate.</a:t>
            </a:r>
            <a:endParaRPr lang="ro-RO" sz="2000" b="1" dirty="0">
              <a:solidFill>
                <a:prstClr val="black"/>
              </a:solidFill>
            </a:endParaRPr>
          </a:p>
        </p:txBody>
      </p:sp>
      <p:pic>
        <p:nvPicPr>
          <p:cNvPr id="4102" name="Picture 6" descr="I:\Dibujos\Noe\31118_000_008_05.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97654" y="4221955"/>
            <a:ext cx="2458123" cy="2557011"/>
          </a:xfrm>
          <a:prstGeom prst="rect">
            <a:avLst/>
          </a:prstGeom>
          <a:noFill/>
          <a:scene3d>
            <a:camera prst="orthographicFront"/>
            <a:lightRig rig="threePt" dir="t"/>
          </a:scene3d>
          <a:sp3d>
            <a:bevelT prst="angle"/>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6244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4098"/>
                                        </p:tgtEl>
                                        <p:attrNameLst>
                                          <p:attrName>style.visibility</p:attrName>
                                        </p:attrNameLst>
                                      </p:cBhvr>
                                      <p:to>
                                        <p:strVal val="visible"/>
                                      </p:to>
                                    </p:set>
                                    <p:anim calcmode="lin" valueType="num">
                                      <p:cBhvr>
                                        <p:cTn id="34"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37" dur="1000" fill="hold"/>
                                        <p:tgtEl>
                                          <p:spTgt spid="4098"/>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098"/>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wipe(left)">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4102"/>
                                        </p:tgtEl>
                                        <p:attrNameLst>
                                          <p:attrName>style.visibility</p:attrName>
                                        </p:attrNameLst>
                                      </p:cBhvr>
                                      <p:to>
                                        <p:strVal val="visible"/>
                                      </p:to>
                                    </p:set>
                                    <p:anim calcmode="lin" valueType="num">
                                      <p:cBhvr>
                                        <p:cTn id="50" dur="500" decel="50000" fill="hold">
                                          <p:stCondLst>
                                            <p:cond delay="0"/>
                                          </p:stCondLst>
                                        </p:cTn>
                                        <p:tgtEl>
                                          <p:spTgt spid="4102"/>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4102"/>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4102"/>
                                        </p:tgtEl>
                                        <p:attrNameLst>
                                          <p:attrName>ppt_w</p:attrName>
                                        </p:attrNameLst>
                                      </p:cBhvr>
                                      <p:tavLst>
                                        <p:tav tm="0">
                                          <p:val>
                                            <p:strVal val="#ppt_w*.05"/>
                                          </p:val>
                                        </p:tav>
                                        <p:tav tm="100000">
                                          <p:val>
                                            <p:strVal val="#ppt_w"/>
                                          </p:val>
                                        </p:tav>
                                      </p:tavLst>
                                    </p:anim>
                                    <p:anim calcmode="lin" valueType="num">
                                      <p:cBhvr>
                                        <p:cTn id="53" dur="1000" fill="hold"/>
                                        <p:tgtEl>
                                          <p:spTgt spid="4102"/>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4102"/>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4102"/>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4102"/>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4102"/>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wipe(left)">
                                      <p:cBhvr>
                                        <p:cTn id="61" dur="500"/>
                                        <p:tgtEl>
                                          <p:spTgt spid="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1000" fill="hold"/>
                                        <p:tgtEl>
                                          <p:spTgt spid="5"/>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4100"/>
                                        </p:tgtEl>
                                        <p:attrNameLst>
                                          <p:attrName>style.visibility</p:attrName>
                                        </p:attrNameLst>
                                      </p:cBhvr>
                                      <p:to>
                                        <p:strVal val="visible"/>
                                      </p:to>
                                    </p:set>
                                    <p:animEffect transition="in" filter="fade">
                                      <p:cBhvr>
                                        <p:cTn id="71" dur="1000"/>
                                        <p:tgtEl>
                                          <p:spTgt spid="4100"/>
                                        </p:tgtEl>
                                      </p:cBhvr>
                                    </p:animEffect>
                                    <p:anim calcmode="lin" valueType="num">
                                      <p:cBhvr>
                                        <p:cTn id="72" dur="1000" fill="hold"/>
                                        <p:tgtEl>
                                          <p:spTgt spid="4100"/>
                                        </p:tgtEl>
                                        <p:attrNameLst>
                                          <p:attrName>ppt_x</p:attrName>
                                        </p:attrNameLst>
                                      </p:cBhvr>
                                      <p:tavLst>
                                        <p:tav tm="0">
                                          <p:val>
                                            <p:strVal val="#ppt_x"/>
                                          </p:val>
                                        </p:tav>
                                        <p:tav tm="100000">
                                          <p:val>
                                            <p:strVal val="#ppt_x"/>
                                          </p:val>
                                        </p:tav>
                                      </p:tavLst>
                                    </p:anim>
                                    <p:anim calcmode="lin" valueType="num">
                                      <p:cBhvr>
                                        <p:cTn id="7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bodyPr>
          <a:lstStyle/>
          <a:p>
            <a:pPr algn="ctr"/>
            <a:r>
              <a:rPr lang="ro-RO" sz="4400" b="1" smtClean="0">
                <a:ln w="19050">
                  <a:solidFill>
                    <a:schemeClr val="tx2">
                      <a:tint val="1000"/>
                    </a:schemeClr>
                  </a:solidFill>
                  <a:prstDash val="solid"/>
                </a:ln>
                <a:blipFill>
                  <a:blip r:embed="rId3"/>
                  <a:stretch>
                    <a:fillRect/>
                  </a:stretch>
                </a:blipFill>
                <a:effectLst>
                  <a:outerShdw blurRad="50000" dist="50800" dir="7500000" algn="tl">
                    <a:srgbClr val="000000">
                      <a:shade val="5000"/>
                      <a:alpha val="35000"/>
                    </a:srgbClr>
                  </a:outerShdw>
                </a:effectLst>
              </a:rPr>
              <a:t>SODOMA </a:t>
            </a:r>
            <a:r>
              <a:rPr lang="ro-RO" sz="4400" b="1" smtClean="0">
                <a:ln w="19050">
                  <a:solidFill>
                    <a:schemeClr val="tx2">
                      <a:tint val="1000"/>
                    </a:schemeClr>
                  </a:solidFill>
                  <a:prstDash val="solid"/>
                </a:ln>
                <a:blipFill>
                  <a:blip r:embed="rId3"/>
                  <a:stretch>
                    <a:fillRect/>
                  </a:stretch>
                </a:blipFill>
                <a:effectLst>
                  <a:outerShdw blurRad="50000" dist="50800" dir="7500000" algn="tl">
                    <a:srgbClr val="000000">
                      <a:shade val="5000"/>
                      <a:alpha val="35000"/>
                    </a:srgbClr>
                  </a:outerShdw>
                </a:effectLst>
              </a:rPr>
              <a:t>ȘI</a:t>
            </a:r>
            <a:r>
              <a:rPr lang="ro-RO" sz="4400" b="1" smtClean="0">
                <a:ln w="19050">
                  <a:solidFill>
                    <a:schemeClr val="tx2">
                      <a:tint val="1000"/>
                    </a:schemeClr>
                  </a:solidFill>
                  <a:prstDash val="solid"/>
                </a:ln>
                <a:blipFill>
                  <a:blip r:embed="rId3"/>
                  <a:stretch>
                    <a:fillRect/>
                  </a:stretch>
                </a:blipFill>
                <a:effectLst>
                  <a:outerShdw blurRad="50000" dist="50800" dir="7500000" algn="tl">
                    <a:srgbClr val="000000">
                      <a:shade val="5000"/>
                      <a:alpha val="35000"/>
                    </a:srgbClr>
                  </a:outerShdw>
                </a:effectLst>
              </a:rPr>
              <a:t> </a:t>
            </a:r>
            <a:r>
              <a:rPr lang="ro-RO" sz="4400" b="1" smtClean="0">
                <a:ln w="19050">
                  <a:solidFill>
                    <a:schemeClr val="tx2">
                      <a:tint val="1000"/>
                    </a:schemeClr>
                  </a:solidFill>
                  <a:prstDash val="solid"/>
                </a:ln>
                <a:blipFill>
                  <a:blip r:embed="rId3"/>
                  <a:stretch>
                    <a:fillRect/>
                  </a:stretch>
                </a:blipFill>
                <a:effectLst>
                  <a:outerShdw blurRad="50000" dist="50800" dir="7500000" algn="tl">
                    <a:srgbClr val="000000">
                      <a:shade val="5000"/>
                      <a:alpha val="35000"/>
                    </a:srgbClr>
                  </a:outerShdw>
                </a:effectLst>
              </a:rPr>
              <a:t>GOMORA</a:t>
            </a:r>
            <a:endParaRPr lang="ro-RO" sz="4400" b="1">
              <a:ln w="19050">
                <a:solidFill>
                  <a:schemeClr val="tx2">
                    <a:tint val="1000"/>
                  </a:schemeClr>
                </a:solidFill>
                <a:prstDash val="solid"/>
              </a:ln>
              <a:blipFill>
                <a:blip r:embed="rId3"/>
                <a:stretch>
                  <a:fillRect/>
                </a:stretch>
              </a:blipFill>
              <a:effectLst>
                <a:outerShdw blurRad="50000" dist="50800" dir="7500000" algn="tl">
                  <a:srgbClr val="000000">
                    <a:shade val="5000"/>
                    <a:alpha val="35000"/>
                  </a:srgbClr>
                </a:outerShdw>
              </a:effectLst>
            </a:endParaRPr>
          </a:p>
        </p:txBody>
      </p:sp>
      <p:sp>
        <p:nvSpPr>
          <p:cNvPr id="3" name="2 Rectángulo"/>
          <p:cNvSpPr/>
          <p:nvPr/>
        </p:nvSpPr>
        <p:spPr>
          <a:xfrm>
            <a:off x="683568" y="692696"/>
            <a:ext cx="7776864" cy="646331"/>
          </a:xfrm>
          <a:prstGeom prst="rect">
            <a:avLst/>
          </a:prstGeom>
        </p:spPr>
        <p:txBody>
          <a:bodyPr wrap="square">
            <a:spAutoFit/>
          </a:bodyPr>
          <a:lstStyle/>
          <a:p>
            <a:r>
              <a:rPr lang="ro-RO" b="1" smtClean="0">
                <a:solidFill>
                  <a:srgbClr val="5B2301"/>
                </a:solidFill>
                <a:latin typeface="Comic Sans MS" panose="030F0702030302020204" pitchFamily="66" charset="0"/>
              </a:rPr>
              <a:t>“</a:t>
            </a:r>
            <a:r>
              <a:rPr lang="ro-RO" b="1" smtClean="0">
                <a:solidFill>
                  <a:srgbClr val="5B2301"/>
                </a:solidFill>
                <a:latin typeface="Comic Sans MS" panose="030F0702030302020204" pitchFamily="66" charset="0"/>
              </a:rPr>
              <a:t>Atunci Domnul a făcut să ploaie peste Sodoma şi peste Gomora pucioasă şi foc dela Domnul din </a:t>
            </a:r>
            <a:r>
              <a:rPr lang="ro-RO" b="1" smtClean="0">
                <a:solidFill>
                  <a:srgbClr val="5B2301"/>
                </a:solidFill>
                <a:latin typeface="Comic Sans MS" panose="030F0702030302020204" pitchFamily="66" charset="0"/>
              </a:rPr>
              <a:t>cer.</a:t>
            </a:r>
            <a:r>
              <a:rPr lang="ro-RO" b="1" smtClean="0">
                <a:solidFill>
                  <a:srgbClr val="5B2301"/>
                </a:solidFill>
                <a:latin typeface="Comic Sans MS" panose="030F0702030302020204" pitchFamily="66" charset="0"/>
              </a:rPr>
              <a:t>” </a:t>
            </a:r>
            <a:r>
              <a:rPr lang="ro-RO" sz="1400" b="1" smtClean="0">
                <a:solidFill>
                  <a:srgbClr val="5B2301"/>
                </a:solidFill>
                <a:latin typeface="Comic Sans MS" panose="030F0702030302020204" pitchFamily="66" charset="0"/>
              </a:rPr>
              <a:t>(Geneza</a:t>
            </a:r>
            <a:r>
              <a:rPr lang="ro-RO" sz="1400" b="1" smtClean="0">
                <a:solidFill>
                  <a:srgbClr val="5B2301"/>
                </a:solidFill>
                <a:latin typeface="Comic Sans MS" panose="030F0702030302020204" pitchFamily="66" charset="0"/>
              </a:rPr>
              <a:t> </a:t>
            </a:r>
            <a:r>
              <a:rPr lang="ro-RO" sz="1400" b="1" smtClean="0">
                <a:solidFill>
                  <a:srgbClr val="5B2301"/>
                </a:solidFill>
                <a:latin typeface="Comic Sans MS" panose="030F0702030302020204" pitchFamily="66" charset="0"/>
              </a:rPr>
              <a:t>19:24)</a:t>
            </a:r>
            <a:endParaRPr lang="ro-RO" sz="1400" b="1">
              <a:solidFill>
                <a:srgbClr val="5B2301"/>
              </a:solidFill>
              <a:latin typeface="Comic Sans MS" panose="030F0702030302020204" pitchFamily="66" charset="0"/>
            </a:endParaRPr>
          </a:p>
        </p:txBody>
      </p:sp>
      <p:sp>
        <p:nvSpPr>
          <p:cNvPr id="4" name="3 CuadroTexto"/>
          <p:cNvSpPr txBox="1"/>
          <p:nvPr/>
        </p:nvSpPr>
        <p:spPr>
          <a:xfrm>
            <a:off x="4283968" y="1340768"/>
            <a:ext cx="4824536" cy="2900794"/>
          </a:xfrm>
          <a:prstGeom prst="rect">
            <a:avLst/>
          </a:prstGeom>
          <a:noFill/>
        </p:spPr>
        <p:txBody>
          <a:bodyPr wrap="square" rtlCol="0">
            <a:spAutoFit/>
          </a:bodyPr>
          <a:lstStyle/>
          <a:p>
            <a:pPr>
              <a:lnSpc>
                <a:spcPts val="2300"/>
              </a:lnSpc>
              <a:spcBef>
                <a:spcPts val="600"/>
              </a:spcBef>
            </a:pPr>
            <a:r>
              <a:rPr lang="ro-RO" sz="2000" b="1" dirty="0"/>
              <a:t>Un alt exemplu al dreptății și pedepsei divine cunoscute de Iov era pedeapsa Sodomei și a Gomorei. </a:t>
            </a:r>
          </a:p>
          <a:p>
            <a:pPr>
              <a:lnSpc>
                <a:spcPts val="2300"/>
              </a:lnSpc>
              <a:spcBef>
                <a:spcPts val="600"/>
              </a:spcBef>
            </a:pPr>
            <a:r>
              <a:rPr lang="ro-RO" sz="2000" b="1" dirty="0"/>
              <a:t>În această ocazie, Dumnezeu era dispus să ierte aceste orașe dacă găsea în ele 10 oameni drepți </a:t>
            </a:r>
            <a:r>
              <a:rPr lang="ro-RO" sz="2000" b="1" dirty="0" smtClean="0"/>
              <a:t>(Geneza 18:23-32).</a:t>
            </a:r>
          </a:p>
          <a:p>
            <a:pPr>
              <a:lnSpc>
                <a:spcPts val="2300"/>
              </a:lnSpc>
              <a:spcBef>
                <a:spcPts val="600"/>
              </a:spcBef>
            </a:pPr>
            <a:r>
              <a:rPr lang="ro-RO" sz="2000" b="1" dirty="0" smtClean="0"/>
              <a:t>Cu </a:t>
            </a:r>
            <a:r>
              <a:rPr lang="ro-RO" sz="2000" b="1" dirty="0"/>
              <a:t>toate că nu a găsit zece drepți, Dumnezeu l-a salvat pe Lot și familia sa. Din nou, dreptatea a fost temperată de milă. </a:t>
            </a:r>
          </a:p>
        </p:txBody>
      </p:sp>
      <p:pic>
        <p:nvPicPr>
          <p:cNvPr id="5122" name="Picture 2" descr="\\PC-EUNICE\FondosTematicos\Lot\abwasOT18t.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179512" y="1412776"/>
            <a:ext cx="4112580" cy="3096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5123" name="Picture 3" descr="\\PC-EUNICE\FondosTematicos\Abraham\Tres ángeles\Авраам-и-ангел.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5580112" y="4293096"/>
            <a:ext cx="3312368" cy="24342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07504" y="4725432"/>
            <a:ext cx="5436096" cy="2015936"/>
          </a:xfrm>
          <a:prstGeom prst="rect">
            <a:avLst/>
          </a:prstGeom>
        </p:spPr>
        <p:txBody>
          <a:bodyPr wrap="square">
            <a:spAutoFit/>
          </a:bodyPr>
          <a:lstStyle/>
          <a:p>
            <a:pPr lvl="0">
              <a:spcBef>
                <a:spcPts val="600"/>
              </a:spcBef>
            </a:pPr>
            <a:r>
              <a:rPr lang="ro-RO" sz="2000" b="1">
                <a:solidFill>
                  <a:prstClr val="black"/>
                </a:solidFill>
              </a:rPr>
              <a:t>Aceste două exemple citate ne arată că, efectiv, Dumnezeu face dreptate și pedepsește păcatul. </a:t>
            </a:r>
          </a:p>
          <a:p>
            <a:pPr lvl="0">
              <a:spcBef>
                <a:spcPts val="600"/>
              </a:spcBef>
            </a:pPr>
            <a:r>
              <a:rPr lang="ro-RO" sz="2000" b="1">
                <a:solidFill>
                  <a:prstClr val="black"/>
                </a:solidFill>
              </a:rPr>
              <a:t>Prietenii lui Iov au aplicat greșit cunoștințele lor, învinovățindu-L pe Dumnezeu că a aplicat pedeapsa, când în realitate, aceasta era provocată </a:t>
            </a:r>
            <a:r>
              <a:rPr lang="ro-RO" sz="2000" b="1">
                <a:solidFill>
                  <a:prstClr val="black"/>
                </a:solidFill>
              </a:rPr>
              <a:t>de </a:t>
            </a:r>
            <a:r>
              <a:rPr lang="ro-RO" sz="2000" b="1" smtClean="0">
                <a:solidFill>
                  <a:prstClr val="black"/>
                </a:solidFill>
              </a:rPr>
              <a:t>Satana</a:t>
            </a:r>
            <a:r>
              <a:rPr lang="ro-RO" sz="2000" b="1" smtClean="0">
                <a:solidFill>
                  <a:prstClr val="black"/>
                </a:solidFill>
              </a:rPr>
              <a:t>.</a:t>
            </a:r>
            <a:endParaRPr lang="ro-RO" sz="2000" b="1">
              <a:solidFill>
                <a:prstClr val="black"/>
              </a:solidFill>
            </a:endParaRPr>
          </a:p>
        </p:txBody>
      </p:sp>
    </p:spTree>
    <p:extLst>
      <p:ext uri="{BB962C8B-B14F-4D97-AF65-F5344CB8AC3E}">
        <p14:creationId xmlns:p14="http://schemas.microsoft.com/office/powerpoint/2010/main" xmlns="" val="3732819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randombar(horizontal)">
                                      <p:cBhvr>
                                        <p:cTn id="24" dur="500"/>
                                        <p:tgtEl>
                                          <p:spTgt spid="51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5123"/>
                                        </p:tgtEl>
                                        <p:attrNameLst>
                                          <p:attrName>style.visibility</p:attrName>
                                        </p:attrNameLst>
                                      </p:cBhvr>
                                      <p:to>
                                        <p:strVal val="visible"/>
                                      </p:to>
                                    </p:set>
                                    <p:animEffect transition="in" filter="randombar(horizontal)">
                                      <p:cBhvr>
                                        <p:cTn id="37" dur="500"/>
                                        <p:tgtEl>
                                          <p:spTgt spid="51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wipe(left)">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wipe(left)">
                                      <p:cBhvr>
                                        <p:cTn id="5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scene3d>
              <a:camera prst="orthographicFront"/>
              <a:lightRig rig="threePt" dir="t"/>
            </a:scene3d>
            <a:sp3d extrusionH="57150">
              <a:bevelT w="69850" h="69850" prst="divot"/>
            </a:sp3d>
          </a:bodyPr>
          <a:lstStyle/>
          <a:p>
            <a:pPr algn="ctr"/>
            <a:r>
              <a:rPr lang="ro-RO" sz="4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CORE</a:t>
            </a:r>
            <a:r>
              <a:rPr lang="ro-RO" sz="4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o-RO" sz="4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DATA</a:t>
            </a:r>
            <a:r>
              <a:rPr lang="ro-RO" sz="4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 </a:t>
            </a:r>
            <a:r>
              <a:rPr lang="ro-RO" sz="4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ȘI</a:t>
            </a:r>
            <a:r>
              <a:rPr lang="ro-RO" sz="4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o-RO" sz="4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ABIRAM</a:t>
            </a:r>
            <a:endParaRPr lang="ro-RO" sz="4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3 Rectángulo"/>
          <p:cNvSpPr/>
          <p:nvPr/>
        </p:nvSpPr>
        <p:spPr>
          <a:xfrm>
            <a:off x="107504" y="692696"/>
            <a:ext cx="8856984" cy="1138773"/>
          </a:xfrm>
          <a:prstGeom prst="rect">
            <a:avLst/>
          </a:prstGeom>
        </p:spPr>
        <p:txBody>
          <a:bodyPr wrap="square">
            <a:spAutoFit/>
          </a:bodyPr>
          <a:lstStyle/>
          <a:p>
            <a:r>
              <a:rPr lang="ro-RO" b="1" dirty="0" smtClean="0">
                <a:solidFill>
                  <a:srgbClr val="003E1C"/>
                </a:solidFill>
                <a:latin typeface="Comic Sans MS" panose="030F0702030302020204" pitchFamily="66" charset="0"/>
              </a:rPr>
              <a:t>“</a:t>
            </a:r>
            <a:r>
              <a:rPr lang="ro-RO" b="1" dirty="0" smtClean="0">
                <a:solidFill>
                  <a:srgbClr val="003E1C"/>
                </a:solidFill>
                <a:latin typeface="Comic Sans MS" panose="030F0702030302020204" pitchFamily="66" charset="0"/>
              </a:rPr>
              <a:t>D</a:t>
            </a:r>
            <a:r>
              <a:rPr lang="ro-RO" b="1" dirty="0" smtClean="0">
                <a:solidFill>
                  <a:srgbClr val="003E1C"/>
                </a:solidFill>
                <a:latin typeface="Comic Sans MS" panose="030F0702030302020204" pitchFamily="66" charset="0"/>
              </a:rPr>
              <a:t>ar dacă Domnul va face ceva cu totul nou şi pământul îşi va deschide gura şi-i va înghiţi pe ei şi tot ce este al lor şi vor coborî de vii în Locuinţa morţilor, atunci să ştiţi că oamenii aceştia au dispreţuit pe Domnul”</a:t>
            </a:r>
          </a:p>
          <a:p>
            <a:pPr algn="r"/>
            <a:r>
              <a:rPr lang="ro-RO" sz="1400" b="1" dirty="0" smtClean="0">
                <a:solidFill>
                  <a:srgbClr val="003E1C"/>
                </a:solidFill>
                <a:latin typeface="Comic Sans MS" panose="030F0702030302020204" pitchFamily="66" charset="0"/>
              </a:rPr>
              <a:t>(Numeri 16:30 GBV)</a:t>
            </a:r>
            <a:endParaRPr lang="ro-RO" b="1" dirty="0">
              <a:solidFill>
                <a:srgbClr val="003E1C"/>
              </a:solidFill>
              <a:latin typeface="Comic Sans MS" panose="030F0702030302020204" pitchFamily="66" charset="0"/>
            </a:endParaRPr>
          </a:p>
        </p:txBody>
      </p:sp>
      <p:sp>
        <p:nvSpPr>
          <p:cNvPr id="5" name="4 CuadroTexto"/>
          <p:cNvSpPr txBox="1"/>
          <p:nvPr/>
        </p:nvSpPr>
        <p:spPr>
          <a:xfrm>
            <a:off x="107504" y="1731427"/>
            <a:ext cx="4536504" cy="4555093"/>
          </a:xfrm>
          <a:prstGeom prst="rect">
            <a:avLst/>
          </a:prstGeom>
          <a:noFill/>
        </p:spPr>
        <p:txBody>
          <a:bodyPr wrap="square" rtlCol="0">
            <a:spAutoFit/>
          </a:bodyPr>
          <a:lstStyle/>
          <a:p>
            <a:pPr>
              <a:spcBef>
                <a:spcPts val="600"/>
              </a:spcBef>
            </a:pPr>
            <a:r>
              <a:rPr lang="ro-RO" sz="2000" b="1" dirty="0"/>
              <a:t>La fel cum prietenii lui Iov au spus, Biblia este plină de </a:t>
            </a:r>
            <a:r>
              <a:rPr lang="ro-RO" sz="2000" b="1" dirty="0" smtClean="0"/>
              <a:t>promisiuni, </a:t>
            </a:r>
            <a:r>
              <a:rPr lang="ro-RO" sz="2000" b="1" dirty="0"/>
              <a:t>de </a:t>
            </a:r>
            <a:r>
              <a:rPr lang="ro-RO" sz="2000" b="1" dirty="0" err="1"/>
              <a:t>binecuvân-tare</a:t>
            </a:r>
            <a:r>
              <a:rPr lang="ro-RO" sz="2000" b="1" dirty="0"/>
              <a:t> și prosperitate pe care Dumnezeu le va da poporului dacă Îl ascultă. </a:t>
            </a:r>
          </a:p>
          <a:p>
            <a:pPr>
              <a:spcBef>
                <a:spcPts val="600"/>
              </a:spcBef>
            </a:pPr>
            <a:r>
              <a:rPr lang="ro-RO" sz="2000" b="1" dirty="0"/>
              <a:t>La fel, există exemple concrete în care Dumnezeu a pedepsit direct rebeliunea unor oameni </a:t>
            </a:r>
            <a:r>
              <a:rPr lang="ro-RO" sz="2000" b="1" dirty="0" smtClean="0"/>
              <a:t>(Nadab și Abihu; Core, </a:t>
            </a:r>
            <a:r>
              <a:rPr lang="ro-RO" sz="2000" b="1" dirty="0" err="1" smtClean="0"/>
              <a:t>Datan</a:t>
            </a:r>
            <a:r>
              <a:rPr lang="ro-RO" sz="2000" b="1" dirty="0" smtClean="0"/>
              <a:t> și </a:t>
            </a:r>
            <a:r>
              <a:rPr lang="ro-RO" sz="2000" b="1" dirty="0" err="1" smtClean="0"/>
              <a:t>Abiram</a:t>
            </a:r>
            <a:r>
              <a:rPr lang="ro-RO" sz="2000" b="1" dirty="0" smtClean="0"/>
              <a:t>; Uza; oștirea </a:t>
            </a:r>
            <a:r>
              <a:rPr lang="ro-RO" sz="2000" b="1" dirty="0"/>
              <a:t>lui </a:t>
            </a:r>
            <a:r>
              <a:rPr lang="ro-RO" sz="2000" b="1" dirty="0" err="1" smtClean="0"/>
              <a:t>Sanherib</a:t>
            </a:r>
            <a:r>
              <a:rPr lang="ro-RO" sz="2000" b="1" dirty="0" smtClean="0"/>
              <a:t>; Anania și </a:t>
            </a:r>
            <a:r>
              <a:rPr lang="ro-RO" sz="2000" b="1" dirty="0" err="1" smtClean="0"/>
              <a:t>Safira</a:t>
            </a:r>
            <a:r>
              <a:rPr lang="ro-RO" sz="2000" b="1" dirty="0" smtClean="0"/>
              <a:t>; …).</a:t>
            </a:r>
          </a:p>
          <a:p>
            <a:pPr>
              <a:spcBef>
                <a:spcPts val="600"/>
              </a:spcBef>
            </a:pPr>
            <a:r>
              <a:rPr lang="ro-RO" sz="2000" b="1" dirty="0" smtClean="0"/>
              <a:t>Toate </a:t>
            </a:r>
            <a:r>
              <a:rPr lang="ro-RO" sz="2000" b="1" dirty="0"/>
              <a:t>aceste cazuri au un numitor comun: Dumnezeu decide pe cine să pedepsească și cum. Nu putem noi judeca </a:t>
            </a:r>
            <a:r>
              <a:rPr lang="ro-RO" sz="2000" b="1" dirty="0" smtClean="0"/>
              <a:t>(asemeni </a:t>
            </a:r>
            <a:r>
              <a:rPr lang="ro-RO" sz="2000" b="1" dirty="0"/>
              <a:t>prietenilor lui </a:t>
            </a:r>
            <a:r>
              <a:rPr lang="ro-RO" sz="2000" b="1" dirty="0" smtClean="0"/>
              <a:t>Iov) cine </a:t>
            </a:r>
            <a:r>
              <a:rPr lang="ro-RO" sz="2000" b="1" dirty="0"/>
              <a:t>merită binecuvântările și cine </a:t>
            </a:r>
            <a:r>
              <a:rPr lang="ro-RO" sz="2000" b="1" dirty="0" smtClean="0"/>
              <a:t>pedepsele.</a:t>
            </a:r>
            <a:endParaRPr lang="ro-RO" sz="2000" b="1" dirty="0"/>
          </a:p>
        </p:txBody>
      </p:sp>
      <p:pic>
        <p:nvPicPr>
          <p:cNvPr id="6146" name="Picture 2" descr="\\PC-EUNICE\FondosTematicos\Aarón\Nadab y Abiu\110_06_0186_BiblePaintings.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4666324" y="1628800"/>
            <a:ext cx="1663700" cy="1597981"/>
          </a:xfrm>
          <a:prstGeom prst="roundRect">
            <a:avLst>
              <a:gd name="adj" fmla="val 8594"/>
            </a:avLst>
          </a:prstGeom>
          <a:solidFill>
            <a:srgbClr val="FFFFFF">
              <a:shade val="85000"/>
            </a:srgbClr>
          </a:solidFill>
          <a:ln w="3175">
            <a:solidFill>
              <a:schemeClr val="tx1"/>
            </a:solidFill>
          </a:ln>
          <a:effectLst>
            <a:outerShdw blurRad="50800" dist="38100" dir="2700000" algn="tl" rotWithShape="0">
              <a:prstClr val="black">
                <a:alpha val="40000"/>
              </a:prstClr>
            </a:outerShdw>
          </a:effectLst>
          <a:extLst/>
        </p:spPr>
      </p:pic>
      <p:pic>
        <p:nvPicPr>
          <p:cNvPr id="6147" name="Picture 3" descr="\\PC-EUNICE\FondosTematicos\Core Datan Abiran\the-rebellion-of-korah-dathan-and-abiram.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418882" y="1939016"/>
            <a:ext cx="2658688" cy="1778016"/>
          </a:xfrm>
          <a:prstGeom prst="roundRect">
            <a:avLst>
              <a:gd name="adj" fmla="val 8594"/>
            </a:avLst>
          </a:prstGeom>
          <a:solidFill>
            <a:srgbClr val="FFFFFF">
              <a:shade val="85000"/>
            </a:srgbClr>
          </a:solidFill>
          <a:ln w="3175">
            <a:solidFill>
              <a:schemeClr val="tx1"/>
            </a:solidFill>
          </a:ln>
          <a:effectLst>
            <a:outerShdw blurRad="50800" dist="38100" dir="2700000" algn="tl" rotWithShape="0">
              <a:prstClr val="black">
                <a:alpha val="40000"/>
              </a:prstClr>
            </a:outerShdw>
          </a:effectLst>
          <a:extLst/>
        </p:spPr>
      </p:pic>
      <p:pic>
        <p:nvPicPr>
          <p:cNvPr id="6148" name="Picture 4" descr="\\PC-EUNICE\FondosTematicos\David\Arca\1-UZZAH-ABOUT-TO-TOUCH-ARK.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666324" y="3284984"/>
            <a:ext cx="1604580" cy="1944216"/>
          </a:xfrm>
          <a:prstGeom prst="roundRect">
            <a:avLst>
              <a:gd name="adj" fmla="val 8594"/>
            </a:avLst>
          </a:prstGeom>
          <a:solidFill>
            <a:srgbClr val="FFFFFF">
              <a:shade val="85000"/>
            </a:srgbClr>
          </a:solidFill>
          <a:ln w="3175">
            <a:solidFill>
              <a:schemeClr val="tx1"/>
            </a:solidFill>
          </a:ln>
          <a:effectLst>
            <a:outerShdw blurRad="50800" dist="38100" dir="2700000" algn="tl" rotWithShape="0">
              <a:prstClr val="black">
                <a:alpha val="40000"/>
              </a:prstClr>
            </a:outerShdw>
          </a:effectLst>
          <a:extLst/>
        </p:spPr>
      </p:pic>
      <p:pic>
        <p:nvPicPr>
          <p:cNvPr id="6149" name="Picture 5" descr="I:\Dibujos\Eliseo\Hecho\Giezi\Giezi (2).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418881" y="3780897"/>
            <a:ext cx="2658688" cy="1304287"/>
          </a:xfrm>
          <a:prstGeom prst="roundRect">
            <a:avLst>
              <a:gd name="adj" fmla="val 8594"/>
            </a:avLst>
          </a:prstGeom>
          <a:solidFill>
            <a:srgbClr val="FFFFFF">
              <a:shade val="85000"/>
            </a:srgbClr>
          </a:solidFill>
          <a:ln w="3175">
            <a:solidFill>
              <a:schemeClr val="tx1"/>
            </a:solidFill>
          </a:ln>
          <a:effectLst>
            <a:outerShdw blurRad="50800" dist="38100" dir="2700000" algn="tl" rotWithShape="0">
              <a:prstClr val="black">
                <a:alpha val="40000"/>
              </a:prstClr>
            </a:outerShdw>
          </a:effectLst>
          <a:extLst/>
        </p:spPr>
      </p:pic>
      <p:pic>
        <p:nvPicPr>
          <p:cNvPr id="6150" name="Picture 6" descr="\\PC-EUNICE\FondosTematicos\Ezequias\Angel-destroying-Assyrians.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4666324" y="5301208"/>
            <a:ext cx="2137924" cy="1512167"/>
          </a:xfrm>
          <a:prstGeom prst="roundRect">
            <a:avLst>
              <a:gd name="adj" fmla="val 8594"/>
            </a:avLst>
          </a:prstGeom>
          <a:solidFill>
            <a:srgbClr val="FFFFFF">
              <a:shade val="85000"/>
            </a:srgbClr>
          </a:solidFill>
          <a:ln w="3175">
            <a:solidFill>
              <a:schemeClr val="tx1"/>
            </a:solidFill>
          </a:ln>
          <a:effectLst>
            <a:outerShdw blurRad="50800" dist="38100" dir="2700000" algn="tl" rotWithShape="0">
              <a:prstClr val="black">
                <a:alpha val="40000"/>
              </a:prstClr>
            </a:outerShdw>
          </a:effectLst>
          <a:extLst/>
        </p:spPr>
      </p:pic>
      <p:pic>
        <p:nvPicPr>
          <p:cNvPr id="6151" name="Picture 7" descr="\\PC-EUNICE\FondosTematicos\Ananias y Safira\JD-32.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6892167" y="5157192"/>
            <a:ext cx="2185402" cy="1622619"/>
          </a:xfrm>
          <a:prstGeom prst="roundRect">
            <a:avLst>
              <a:gd name="adj" fmla="val 8594"/>
            </a:avLst>
          </a:prstGeom>
          <a:solidFill>
            <a:srgbClr val="FFFFFF">
              <a:shade val="85000"/>
            </a:srgbClr>
          </a:solidFill>
          <a:ln w="3175">
            <a:solidFill>
              <a:schemeClr val="tx1"/>
            </a:solid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xmlns="" val="3518417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2" presetClass="entr" presetSubtype="12" fill="hold" nodeType="afterEffect">
                                  <p:stCondLst>
                                    <p:cond delay="0"/>
                                  </p:stCondLst>
                                  <p:childTnLst>
                                    <p:set>
                                      <p:cBhvr>
                                        <p:cTn id="22" dur="1" fill="hold">
                                          <p:stCondLst>
                                            <p:cond delay="0"/>
                                          </p:stCondLst>
                                        </p:cTn>
                                        <p:tgtEl>
                                          <p:spTgt spid="6147"/>
                                        </p:tgtEl>
                                        <p:attrNameLst>
                                          <p:attrName>style.visibility</p:attrName>
                                        </p:attrNameLst>
                                      </p:cBhvr>
                                      <p:to>
                                        <p:strVal val="visible"/>
                                      </p:to>
                                    </p:set>
                                    <p:anim calcmode="lin" valueType="num">
                                      <p:cBhvr additive="base">
                                        <p:cTn id="23" dur="500" fill="hold"/>
                                        <p:tgtEl>
                                          <p:spTgt spid="6147"/>
                                        </p:tgtEl>
                                        <p:attrNameLst>
                                          <p:attrName>ppt_x</p:attrName>
                                        </p:attrNameLst>
                                      </p:cBhvr>
                                      <p:tavLst>
                                        <p:tav tm="0">
                                          <p:val>
                                            <p:strVal val="0-#ppt_w/2"/>
                                          </p:val>
                                        </p:tav>
                                        <p:tav tm="100000">
                                          <p:val>
                                            <p:strVal val="#ppt_x"/>
                                          </p:val>
                                        </p:tav>
                                      </p:tavLst>
                                    </p:anim>
                                    <p:anim calcmode="lin" valueType="num">
                                      <p:cBhvr additive="base">
                                        <p:cTn id="2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1000"/>
                                        <p:tgtEl>
                                          <p:spTgt spid="5">
                                            <p:txEl>
                                              <p:pRg st="0" end="0"/>
                                            </p:txEl>
                                          </p:spTgt>
                                        </p:tgtEl>
                                      </p:cBhvr>
                                    </p:animEffect>
                                    <p:anim calcmode="lin" valueType="num">
                                      <p:cBhvr>
                                        <p:cTn id="3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1000"/>
                                        <p:tgtEl>
                                          <p:spTgt spid="5">
                                            <p:txEl>
                                              <p:pRg st="1" end="1"/>
                                            </p:txEl>
                                          </p:spTgt>
                                        </p:tgtEl>
                                      </p:cBhvr>
                                    </p:animEffect>
                                    <p:anim calcmode="lin" valueType="num">
                                      <p:cBhvr>
                                        <p:cTn id="3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6146"/>
                                        </p:tgtEl>
                                        <p:attrNameLst>
                                          <p:attrName>style.visibility</p:attrName>
                                        </p:attrNameLst>
                                      </p:cBhvr>
                                      <p:to>
                                        <p:strVal val="visible"/>
                                      </p:to>
                                    </p:set>
                                    <p:animEffect transition="in" filter="fade">
                                      <p:cBhvr>
                                        <p:cTn id="42" dur="500"/>
                                        <p:tgtEl>
                                          <p:spTgt spid="6146"/>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6148"/>
                                        </p:tgtEl>
                                        <p:attrNameLst>
                                          <p:attrName>style.visibility</p:attrName>
                                        </p:attrNameLst>
                                      </p:cBhvr>
                                      <p:to>
                                        <p:strVal val="visible"/>
                                      </p:to>
                                    </p:set>
                                    <p:animEffect transition="in" filter="fade">
                                      <p:cBhvr>
                                        <p:cTn id="46" dur="500"/>
                                        <p:tgtEl>
                                          <p:spTgt spid="6148"/>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6149"/>
                                        </p:tgtEl>
                                        <p:attrNameLst>
                                          <p:attrName>style.visibility</p:attrName>
                                        </p:attrNameLst>
                                      </p:cBhvr>
                                      <p:to>
                                        <p:strVal val="visible"/>
                                      </p:to>
                                    </p:set>
                                    <p:animEffect transition="in" filter="fade">
                                      <p:cBhvr>
                                        <p:cTn id="50" dur="500"/>
                                        <p:tgtEl>
                                          <p:spTgt spid="6149"/>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6150"/>
                                        </p:tgtEl>
                                        <p:attrNameLst>
                                          <p:attrName>style.visibility</p:attrName>
                                        </p:attrNameLst>
                                      </p:cBhvr>
                                      <p:to>
                                        <p:strVal val="visible"/>
                                      </p:to>
                                    </p:set>
                                    <p:animEffect transition="in" filter="fade">
                                      <p:cBhvr>
                                        <p:cTn id="54" dur="500"/>
                                        <p:tgtEl>
                                          <p:spTgt spid="6150"/>
                                        </p:tgtEl>
                                      </p:cBhvr>
                                    </p:animEffect>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6151"/>
                                        </p:tgtEl>
                                        <p:attrNameLst>
                                          <p:attrName>style.visibility</p:attrName>
                                        </p:attrNameLst>
                                      </p:cBhvr>
                                      <p:to>
                                        <p:strVal val="visible"/>
                                      </p:to>
                                    </p:set>
                                    <p:animEffect transition="in" filter="fade">
                                      <p:cBhvr>
                                        <p:cTn id="58" dur="500"/>
                                        <p:tgtEl>
                                          <p:spTgt spid="6151"/>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fade">
                                      <p:cBhvr>
                                        <p:cTn id="63" dur="1000"/>
                                        <p:tgtEl>
                                          <p:spTgt spid="5">
                                            <p:txEl>
                                              <p:pRg st="2" end="2"/>
                                            </p:txEl>
                                          </p:spTgt>
                                        </p:tgtEl>
                                      </p:cBhvr>
                                    </p:animEffect>
                                    <p:anim calcmode="lin" valueType="num">
                                      <p:cBhvr>
                                        <p:cTn id="6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o-RO" sz="4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 </a:t>
            </a:r>
            <a:r>
              <a:rPr lang="ro-RO" sz="4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DOUA </a:t>
            </a:r>
            <a:r>
              <a:rPr lang="ro-RO" sz="4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MOARTE</a:t>
            </a:r>
            <a:endParaRPr lang="ro-RO" sz="4400" b="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683568" y="692696"/>
            <a:ext cx="7776864" cy="923330"/>
          </a:xfrm>
          <a:prstGeom prst="rect">
            <a:avLst/>
          </a:prstGeom>
        </p:spPr>
        <p:txBody>
          <a:bodyPr wrap="square">
            <a:spAutoFit/>
          </a:bodyPr>
          <a:lstStyle/>
          <a:p>
            <a:r>
              <a:rPr lang="ro-RO" b="1" smtClean="0">
                <a:solidFill>
                  <a:srgbClr val="8E9FC4"/>
                </a:solidFill>
                <a:latin typeface="Comic Sans MS" panose="030F0702030302020204" pitchFamily="66" charset="0"/>
              </a:rPr>
              <a:t>“</a:t>
            </a:r>
            <a:r>
              <a:rPr lang="ro-RO" b="1" smtClean="0">
                <a:solidFill>
                  <a:srgbClr val="8E9FC4"/>
                </a:solidFill>
                <a:latin typeface="Comic Sans MS" panose="030F0702030302020204" pitchFamily="66" charset="0"/>
              </a:rPr>
              <a:t>Dar cerurile şi pământul de acum sunt păstrate prin Cuvântul </a:t>
            </a:r>
            <a:r>
              <a:rPr lang="ro-RO" b="1" smtClean="0">
                <a:solidFill>
                  <a:srgbClr val="8E9FC4"/>
                </a:solidFill>
                <a:latin typeface="Comic Sans MS" panose="030F0702030302020204" pitchFamily="66" charset="0"/>
              </a:rPr>
              <a:t>Său</a:t>
            </a:r>
            <a:r>
              <a:rPr lang="ro-RO" b="1" smtClean="0">
                <a:solidFill>
                  <a:srgbClr val="8E9FC4"/>
                </a:solidFill>
                <a:latin typeface="Comic Sans MS" panose="030F0702030302020204" pitchFamily="66" charset="0"/>
              </a:rPr>
              <a:t>, pentru </a:t>
            </a:r>
            <a:r>
              <a:rPr lang="ro-RO" b="1" smtClean="0">
                <a:solidFill>
                  <a:srgbClr val="8E9FC4"/>
                </a:solidFill>
                <a:latin typeface="Comic Sans MS" panose="030F0702030302020204" pitchFamily="66" charset="0"/>
              </a:rPr>
              <a:t>foc</a:t>
            </a:r>
            <a:r>
              <a:rPr lang="ro-RO" b="1" smtClean="0">
                <a:solidFill>
                  <a:srgbClr val="8E9FC4"/>
                </a:solidFill>
                <a:latin typeface="Comic Sans MS" panose="030F0702030302020204" pitchFamily="66" charset="0"/>
              </a:rPr>
              <a:t>, ţinute pentru o zi a judecăţii şi a pieirii oamenilor </a:t>
            </a:r>
            <a:r>
              <a:rPr lang="ro-RO" b="1" smtClean="0">
                <a:solidFill>
                  <a:srgbClr val="8E9FC4"/>
                </a:solidFill>
                <a:latin typeface="Comic Sans MS" panose="030F0702030302020204" pitchFamily="66" charset="0"/>
              </a:rPr>
              <a:t>neevlavioşi.</a:t>
            </a:r>
            <a:r>
              <a:rPr lang="ro-RO" b="1" smtClean="0">
                <a:solidFill>
                  <a:srgbClr val="8E9FC4"/>
                </a:solidFill>
                <a:latin typeface="Comic Sans MS" panose="030F0702030302020204" pitchFamily="66" charset="0"/>
              </a:rPr>
              <a:t>” </a:t>
            </a:r>
            <a:r>
              <a:rPr lang="ro-RO" sz="1400" b="1" smtClean="0">
                <a:solidFill>
                  <a:srgbClr val="8E9FC4"/>
                </a:solidFill>
                <a:latin typeface="Comic Sans MS" panose="030F0702030302020204" pitchFamily="66" charset="0"/>
              </a:rPr>
              <a:t>(2 </a:t>
            </a:r>
            <a:r>
              <a:rPr lang="ro-RO" sz="1400" b="1">
                <a:solidFill>
                  <a:srgbClr val="8E9FC4"/>
                </a:solidFill>
                <a:latin typeface="Comic Sans MS" panose="030F0702030302020204" pitchFamily="66" charset="0"/>
              </a:rPr>
              <a:t>Petru </a:t>
            </a:r>
            <a:r>
              <a:rPr lang="ro-RO" sz="1400" b="1" smtClean="0">
                <a:solidFill>
                  <a:srgbClr val="8E9FC4"/>
                </a:solidFill>
                <a:latin typeface="Comic Sans MS" panose="030F0702030302020204" pitchFamily="66" charset="0"/>
              </a:rPr>
              <a:t>3:7 </a:t>
            </a:r>
            <a:r>
              <a:rPr lang="ro-RO" sz="1400" b="1" smtClean="0">
                <a:solidFill>
                  <a:srgbClr val="8E9FC4"/>
                </a:solidFill>
                <a:latin typeface="Comic Sans MS" panose="030F0702030302020204" pitchFamily="66" charset="0"/>
              </a:rPr>
              <a:t>GBV)</a:t>
            </a:r>
            <a:endParaRPr lang="ro-RO" b="1">
              <a:solidFill>
                <a:srgbClr val="8E9FC4"/>
              </a:solidFill>
              <a:latin typeface="Comic Sans MS" panose="030F0702030302020204" pitchFamily="66" charset="0"/>
            </a:endParaRPr>
          </a:p>
        </p:txBody>
      </p:sp>
      <p:sp>
        <p:nvSpPr>
          <p:cNvPr id="4" name="3 CuadroTexto"/>
          <p:cNvSpPr txBox="1"/>
          <p:nvPr/>
        </p:nvSpPr>
        <p:spPr>
          <a:xfrm>
            <a:off x="35496" y="1988840"/>
            <a:ext cx="5688632" cy="4632037"/>
          </a:xfrm>
          <a:prstGeom prst="rect">
            <a:avLst/>
          </a:prstGeom>
          <a:noFill/>
        </p:spPr>
        <p:txBody>
          <a:bodyPr wrap="square" rtlCol="0">
            <a:spAutoFit/>
          </a:bodyPr>
          <a:lstStyle/>
          <a:p>
            <a:pPr>
              <a:spcBef>
                <a:spcPts val="600"/>
              </a:spcBef>
            </a:pPr>
            <a:r>
              <a:rPr lang="ro-RO" sz="2000" b="1" dirty="0">
                <a:solidFill>
                  <a:schemeClr val="bg1"/>
                </a:solidFill>
                <a:effectLst>
                  <a:outerShdw blurRad="50800" dist="38100" dir="2700000" algn="tl" rotWithShape="0">
                    <a:prstClr val="black">
                      <a:alpha val="40000"/>
                    </a:prstClr>
                  </a:outerShdw>
                </a:effectLst>
              </a:rPr>
              <a:t>Manifestarea deplină a dreptății și a pedepsei va avea loc la sfârșitul timpului, prin distrugerea păcătoșilor. În Biblie este numită </a:t>
            </a:r>
            <a:r>
              <a:rPr lang="ro-RO" sz="2000" b="1" dirty="0" smtClean="0">
                <a:solidFill>
                  <a:schemeClr val="bg1"/>
                </a:solidFill>
                <a:effectLst>
                  <a:outerShdw blurRad="50800" dist="38100" dir="2700000" algn="tl" rotWithShape="0">
                    <a:prstClr val="black">
                      <a:alpha val="40000"/>
                    </a:prstClr>
                  </a:outerShdw>
                </a:effectLst>
              </a:rPr>
              <a:t>“a </a:t>
            </a:r>
            <a:r>
              <a:rPr lang="ro-RO" sz="2000" b="1" dirty="0">
                <a:solidFill>
                  <a:schemeClr val="bg1"/>
                </a:solidFill>
                <a:effectLst>
                  <a:outerShdw blurRad="50800" dist="38100" dir="2700000" algn="tl" rotWithShape="0">
                    <a:prstClr val="black">
                      <a:alpha val="40000"/>
                    </a:prstClr>
                  </a:outerShdw>
                </a:effectLst>
              </a:rPr>
              <a:t>doua </a:t>
            </a:r>
            <a:r>
              <a:rPr lang="ro-RO" sz="2000" b="1" dirty="0" smtClean="0">
                <a:solidFill>
                  <a:schemeClr val="bg1"/>
                </a:solidFill>
                <a:effectLst>
                  <a:outerShdw blurRad="50800" dist="38100" dir="2700000" algn="tl" rotWithShape="0">
                    <a:prstClr val="black">
                      <a:alpha val="40000"/>
                    </a:prstClr>
                  </a:outerShdw>
                </a:effectLst>
              </a:rPr>
              <a:t>moarte” (Apocalipsa 20:6).</a:t>
            </a:r>
          </a:p>
          <a:p>
            <a:pPr>
              <a:spcBef>
                <a:spcPts val="600"/>
              </a:spcBef>
            </a:pPr>
            <a:r>
              <a:rPr lang="ro-RO" sz="2000" b="1" dirty="0" smtClean="0">
                <a:solidFill>
                  <a:schemeClr val="bg1"/>
                </a:solidFill>
                <a:effectLst>
                  <a:outerShdw blurRad="50800" dist="38100" dir="2700000" algn="tl" rotWithShape="0">
                    <a:prstClr val="black">
                      <a:alpha val="40000"/>
                    </a:prstClr>
                  </a:outerShdw>
                </a:effectLst>
              </a:rPr>
              <a:t>În </a:t>
            </a:r>
            <a:r>
              <a:rPr lang="ro-RO" sz="2000" b="1" dirty="0">
                <a:solidFill>
                  <a:schemeClr val="bg1"/>
                </a:solidFill>
                <a:effectLst>
                  <a:outerShdw blurRad="50800" dist="38100" dir="2700000" algn="tl" rotWithShape="0">
                    <a:prstClr val="black">
                      <a:alpha val="40000"/>
                    </a:prstClr>
                  </a:outerShdw>
                </a:effectLst>
              </a:rPr>
              <a:t>această ocazie, Dumnezeu va distruge pe TOȚI cei care nu au dorit să se pocăiască de păcatele lor. </a:t>
            </a:r>
          </a:p>
          <a:p>
            <a:pPr>
              <a:spcBef>
                <a:spcPts val="600"/>
              </a:spcBef>
            </a:pPr>
            <a:r>
              <a:rPr lang="ro-RO" sz="2000" b="1" dirty="0">
                <a:solidFill>
                  <a:schemeClr val="bg1"/>
                </a:solidFill>
                <a:effectLst>
                  <a:outerShdw blurRad="50800" dist="38100" dir="2700000" algn="tl" rotWithShape="0">
                    <a:prstClr val="black">
                      <a:alpha val="40000"/>
                    </a:prstClr>
                  </a:outerShdw>
                </a:effectLst>
              </a:rPr>
              <a:t>În timp ce aceasta nu are loc, nu avem dreptul să judecăm fiecare </a:t>
            </a:r>
            <a:r>
              <a:rPr lang="ro-RO" sz="2000" b="1" dirty="0" smtClean="0">
                <a:solidFill>
                  <a:schemeClr val="bg1"/>
                </a:solidFill>
                <a:effectLst>
                  <a:outerShdw blurRad="50800" dist="38100" dir="2700000" algn="tl" rotWithShape="0">
                    <a:prstClr val="black">
                      <a:alpha val="40000"/>
                    </a:prstClr>
                  </a:outerShdw>
                </a:effectLst>
              </a:rPr>
              <a:t>suferință </a:t>
            </a:r>
            <a:r>
              <a:rPr lang="ro-RO" sz="2000" b="1" dirty="0">
                <a:solidFill>
                  <a:schemeClr val="bg1"/>
                </a:solidFill>
                <a:effectLst>
                  <a:outerShdw blurRad="50800" dist="38100" dir="2700000" algn="tl" rotWithShape="0">
                    <a:prstClr val="black">
                      <a:alpha val="40000"/>
                    </a:prstClr>
                  </a:outerShdw>
                </a:effectLst>
              </a:rPr>
              <a:t>drept o judecată </a:t>
            </a:r>
            <a:r>
              <a:rPr lang="ro-RO" sz="2000" b="1" dirty="0" err="1">
                <a:solidFill>
                  <a:schemeClr val="bg1"/>
                </a:solidFill>
                <a:effectLst>
                  <a:outerShdw blurRad="50800" dist="38100" dir="2700000" algn="tl" rotWithShape="0">
                    <a:prstClr val="black">
                      <a:alpha val="40000"/>
                    </a:prstClr>
                  </a:outerShdw>
                </a:effectLst>
              </a:rPr>
              <a:t>retributivă</a:t>
            </a:r>
            <a:r>
              <a:rPr lang="ro-RO" sz="2000" b="1" dirty="0">
                <a:solidFill>
                  <a:schemeClr val="bg1"/>
                </a:solidFill>
                <a:effectLst>
                  <a:outerShdw blurRad="50800" dist="38100" dir="2700000" algn="tl" rotWithShape="0">
                    <a:prstClr val="black">
                      <a:alpha val="40000"/>
                    </a:prstClr>
                  </a:outerShdw>
                </a:effectLst>
              </a:rPr>
              <a:t> din partea lui Dumnezeu </a:t>
            </a:r>
            <a:r>
              <a:rPr lang="ro-RO" sz="2000" b="1" dirty="0" smtClean="0">
                <a:solidFill>
                  <a:schemeClr val="bg1"/>
                </a:solidFill>
                <a:effectLst>
                  <a:outerShdw blurRad="50800" dist="38100" dir="2700000" algn="tl" rotWithShape="0">
                    <a:prstClr val="black">
                      <a:alpha val="40000"/>
                    </a:prstClr>
                  </a:outerShdw>
                </a:effectLst>
              </a:rPr>
              <a:t>(chiar </a:t>
            </a:r>
            <a:r>
              <a:rPr lang="ro-RO" sz="2000" b="1" dirty="0">
                <a:solidFill>
                  <a:schemeClr val="bg1"/>
                </a:solidFill>
                <a:effectLst>
                  <a:outerShdw blurRad="50800" dist="38100" dir="2700000" algn="tl" rotWithShape="0">
                    <a:prstClr val="black">
                      <a:alpha val="40000"/>
                    </a:prstClr>
                  </a:outerShdw>
                </a:effectLst>
              </a:rPr>
              <a:t>și acceptând ca, în rare ocazii, să se întâmple </a:t>
            </a:r>
            <a:r>
              <a:rPr lang="ro-RO" sz="2000" b="1" dirty="0" smtClean="0">
                <a:solidFill>
                  <a:schemeClr val="bg1"/>
                </a:solidFill>
                <a:effectLst>
                  <a:outerShdw blurRad="50800" dist="38100" dir="2700000" algn="tl" rotWithShape="0">
                    <a:prstClr val="black">
                      <a:alpha val="40000"/>
                    </a:prstClr>
                  </a:outerShdw>
                </a:effectLst>
              </a:rPr>
              <a:t>astfel).</a:t>
            </a:r>
          </a:p>
          <a:p>
            <a:pPr>
              <a:spcBef>
                <a:spcPts val="600"/>
              </a:spcBef>
            </a:pPr>
            <a:r>
              <a:rPr lang="ro-RO" sz="2000" b="1" dirty="0" smtClean="0">
                <a:solidFill>
                  <a:schemeClr val="bg1"/>
                </a:solidFill>
                <a:effectLst>
                  <a:outerShdw blurRad="50800" dist="38100" dir="2700000" algn="tl" rotWithShape="0">
                    <a:prstClr val="black">
                      <a:alpha val="40000"/>
                    </a:prstClr>
                  </a:outerShdw>
                </a:effectLst>
              </a:rPr>
              <a:t>Acum </a:t>
            </a:r>
            <a:r>
              <a:rPr lang="ro-RO" sz="2000" b="1" dirty="0">
                <a:solidFill>
                  <a:schemeClr val="bg1"/>
                </a:solidFill>
                <a:effectLst>
                  <a:outerShdw blurRad="50800" dist="38100" dir="2700000" algn="tl" rotWithShape="0">
                    <a:prstClr val="black">
                      <a:alpha val="40000"/>
                    </a:prstClr>
                  </a:outerShdw>
                </a:effectLst>
              </a:rPr>
              <a:t>ne putem </a:t>
            </a:r>
            <a:r>
              <a:rPr lang="ro-RO" sz="2000" b="1" dirty="0" smtClean="0">
                <a:solidFill>
                  <a:schemeClr val="bg1"/>
                </a:solidFill>
                <a:effectLst>
                  <a:outerShdw blurRad="50800" dist="38100" dir="2700000" algn="tl" rotWithShape="0">
                    <a:prstClr val="black">
                      <a:alpha val="40000"/>
                    </a:prstClr>
                  </a:outerShdw>
                </a:effectLst>
              </a:rPr>
              <a:t>încrede, pentru că, </a:t>
            </a:r>
            <a:r>
              <a:rPr lang="ro-RO" sz="2000" b="1" dirty="0">
                <a:solidFill>
                  <a:schemeClr val="bg1"/>
                </a:solidFill>
                <a:effectLst>
                  <a:outerShdw blurRad="50800" dist="38100" dir="2700000" algn="tl" rotWithShape="0">
                    <a:prstClr val="black">
                      <a:alpha val="40000"/>
                    </a:prstClr>
                  </a:outerShdw>
                </a:effectLst>
              </a:rPr>
              <a:t>oricare ar fi încercările  prin care trecem, Dumnezeu ne iubește atât de mult încât l-a dat pe singurul Său Fiu ca să distrugă răul și să încheie cu orice </a:t>
            </a:r>
            <a:r>
              <a:rPr lang="ro-RO" sz="2000" b="1" dirty="0" smtClean="0">
                <a:solidFill>
                  <a:schemeClr val="bg1"/>
                </a:solidFill>
                <a:effectLst>
                  <a:outerShdw blurRad="50800" dist="38100" dir="2700000" algn="tl" rotWithShape="0">
                    <a:prstClr val="black">
                      <a:alpha val="40000"/>
                    </a:prstClr>
                  </a:outerShdw>
                </a:effectLst>
              </a:rPr>
              <a:t>suferință.</a:t>
            </a:r>
            <a:endParaRPr lang="ro-RO" sz="2000" b="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5469952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left)">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left)">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wipe(left)">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theme/theme1.xml><?xml version="1.0" encoding="utf-8"?>
<a:theme xmlns:a="http://schemas.openxmlformats.org/drawingml/2006/main" name="Tema de 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4461</TotalTime>
  <Words>1341</Words>
  <Application>Microsoft Office PowerPoint</Application>
  <PresentationFormat>Expunere pe ecran (4:3)</PresentationFormat>
  <Paragraphs>72</Paragraphs>
  <Slides>10</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10</vt:i4>
      </vt:variant>
    </vt:vector>
  </HeadingPairs>
  <TitlesOfParts>
    <vt:vector size="15" baseType="lpstr">
      <vt:lpstr>Arial</vt:lpstr>
      <vt:lpstr>Calibri</vt:lpstr>
      <vt:lpstr>Wingdings</vt:lpstr>
      <vt:lpstr>Comic Sans MS</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7 - Dreptate si pedeapsa</dc:title>
  <dc:subject>Studiu Biblic, Trim. IV, 2016 – Cartea lui Iov</dc:subject>
  <dc:creator>Sergio Fustero Carreras</dc:creator>
  <cp:keywords>http://www.fustero.net/es/index_ro.php</cp:keywords>
  <cp:lastModifiedBy>Administrator</cp:lastModifiedBy>
  <cp:revision>83</cp:revision>
  <dcterms:created xsi:type="dcterms:W3CDTF">2016-10-23T06:51:49Z</dcterms:created>
  <dcterms:modified xsi:type="dcterms:W3CDTF">2016-11-07T07:58:52Z</dcterms:modified>
</cp:coreProperties>
</file>