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9" r:id="rId4"/>
    <p:sldId id="258" r:id="rId5"/>
    <p:sldId id="260" r:id="rId6"/>
    <p:sldId id="261" r:id="rId7"/>
    <p:sldId id="264"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3D00"/>
    <a:srgbClr val="FF9671"/>
    <a:srgbClr val="FF5E25"/>
    <a:srgbClr val="C83500"/>
    <a:srgbClr val="5991BB"/>
    <a:srgbClr val="673B01"/>
    <a:srgbClr val="005432"/>
    <a:srgbClr val="002A19"/>
    <a:srgbClr val="007A49"/>
    <a:srgbClr val="C4F4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066CC-29BB-4169-9494-4092E094383C}" type="doc">
      <dgm:prSet loTypeId="urn:microsoft.com/office/officeart/2005/8/layout/pList2#1" loCatId="list" qsTypeId="urn:microsoft.com/office/officeart/2005/8/quickstyle/3d6" qsCatId="3D" csTypeId="urn:microsoft.com/office/officeart/2005/8/colors/colorful4" csCatId="colorful" phldr="1"/>
      <dgm:spPr/>
      <dgm:t>
        <a:bodyPr/>
        <a:lstStyle/>
        <a:p>
          <a:endParaRPr lang="es-ES"/>
        </a:p>
      </dgm:t>
    </dgm:pt>
    <dgm:pt modelId="{4246EC91-166D-4027-847B-BA41AF2D5D33}">
      <dgm:prSet/>
      <dgm:spPr/>
      <dgm:t>
        <a:bodyPr/>
        <a:lstStyle/>
        <a:p>
          <a:pPr rtl="0"/>
          <a:r>
            <a:rPr lang="ro-RO" b="1" dirty="0" smtClean="0"/>
            <a:t>Cum se îngrijea Isus de oameni și de nevoile lor</a:t>
          </a:r>
          <a:r>
            <a:rPr lang="es-ES" b="1" dirty="0" smtClean="0"/>
            <a:t>?</a:t>
          </a:r>
          <a:endParaRPr lang="es-ES" dirty="0"/>
        </a:p>
      </dgm:t>
    </dgm:pt>
    <dgm:pt modelId="{9E8FB56F-F9F1-47A5-A523-BF3516916C29}" type="parTrans" cxnId="{DCCC5563-3CD2-461E-809A-6FCD1535F924}">
      <dgm:prSet/>
      <dgm:spPr/>
      <dgm:t>
        <a:bodyPr/>
        <a:lstStyle/>
        <a:p>
          <a:endParaRPr lang="es-ES"/>
        </a:p>
      </dgm:t>
    </dgm:pt>
    <dgm:pt modelId="{7553DF04-FCE6-4E45-B31F-08CAEDF48257}" type="sibTrans" cxnId="{DCCC5563-3CD2-461E-809A-6FCD1535F924}">
      <dgm:prSet/>
      <dgm:spPr/>
      <dgm:t>
        <a:bodyPr/>
        <a:lstStyle/>
        <a:p>
          <a:endParaRPr lang="es-ES"/>
        </a:p>
      </dgm:t>
    </dgm:pt>
    <dgm:pt modelId="{50CB0B14-57FA-42AF-9079-2E260FA3B685}">
      <dgm:prSet/>
      <dgm:spPr/>
      <dgm:t>
        <a:bodyPr/>
        <a:lstStyle/>
        <a:p>
          <a:pPr rtl="0"/>
          <a:r>
            <a:rPr lang="ro-RO" b="1" dirty="0" smtClean="0"/>
            <a:t>Accepta să fie întrerupt</a:t>
          </a:r>
          <a:r>
            <a:rPr lang="es-ES" b="1" dirty="0" smtClean="0"/>
            <a:t>.</a:t>
          </a:r>
          <a:endParaRPr lang="es-ES" dirty="0"/>
        </a:p>
      </dgm:t>
    </dgm:pt>
    <dgm:pt modelId="{22176F9F-2FD7-40F6-8710-A7395E1154B6}" type="parTrans" cxnId="{F9F404A6-CF3C-4794-95CE-246180AC57F1}">
      <dgm:prSet/>
      <dgm:spPr/>
      <dgm:t>
        <a:bodyPr/>
        <a:lstStyle/>
        <a:p>
          <a:endParaRPr lang="es-ES"/>
        </a:p>
      </dgm:t>
    </dgm:pt>
    <dgm:pt modelId="{E628A266-2327-4339-BEF5-E762F2AE421C}" type="sibTrans" cxnId="{F9F404A6-CF3C-4794-95CE-246180AC57F1}">
      <dgm:prSet/>
      <dgm:spPr/>
      <dgm:t>
        <a:bodyPr/>
        <a:lstStyle/>
        <a:p>
          <a:endParaRPr lang="es-ES"/>
        </a:p>
      </dgm:t>
    </dgm:pt>
    <dgm:pt modelId="{2F22014A-9EEF-4BD4-9C61-0337821043F4}">
      <dgm:prSet/>
      <dgm:spPr/>
      <dgm:t>
        <a:bodyPr/>
        <a:lstStyle/>
        <a:p>
          <a:pPr rtl="0"/>
          <a:r>
            <a:rPr lang="ro-RO" b="1" dirty="0" smtClean="0"/>
            <a:t>Întreba care sunt nevoile</a:t>
          </a:r>
          <a:r>
            <a:rPr lang="es-ES" b="1" dirty="0" smtClean="0"/>
            <a:t>.</a:t>
          </a:r>
          <a:endParaRPr lang="es-ES" dirty="0"/>
        </a:p>
      </dgm:t>
    </dgm:pt>
    <dgm:pt modelId="{61418FD4-0176-46B6-B962-62ECB0486B4D}" type="parTrans" cxnId="{96C320B5-8F15-4CD9-8A21-A7D097590A86}">
      <dgm:prSet/>
      <dgm:spPr/>
      <dgm:t>
        <a:bodyPr/>
        <a:lstStyle/>
        <a:p>
          <a:endParaRPr lang="es-ES"/>
        </a:p>
      </dgm:t>
    </dgm:pt>
    <dgm:pt modelId="{1547C89C-AE9E-4303-90F6-ADACBEA11FB1}" type="sibTrans" cxnId="{96C320B5-8F15-4CD9-8A21-A7D097590A86}">
      <dgm:prSet/>
      <dgm:spPr/>
      <dgm:t>
        <a:bodyPr/>
        <a:lstStyle/>
        <a:p>
          <a:endParaRPr lang="es-ES"/>
        </a:p>
      </dgm:t>
    </dgm:pt>
    <dgm:pt modelId="{5F214BAA-E4A0-4C3F-B3E6-B8A4561ACE03}">
      <dgm:prSet/>
      <dgm:spPr/>
      <dgm:t>
        <a:bodyPr/>
        <a:lstStyle/>
        <a:p>
          <a:pPr rtl="0"/>
          <a:r>
            <a:rPr lang="ro-RO" b="1" dirty="0" smtClean="0"/>
            <a:t>Răspundea la nevoile cele mai profunde</a:t>
          </a:r>
          <a:r>
            <a:rPr lang="es-ES" b="1" dirty="0" smtClean="0"/>
            <a:t>.</a:t>
          </a:r>
          <a:endParaRPr lang="es-ES" dirty="0"/>
        </a:p>
      </dgm:t>
    </dgm:pt>
    <dgm:pt modelId="{1B22F3CD-B5C9-4855-A0BA-DA917BD97DA8}" type="parTrans" cxnId="{D8996959-3001-4973-9323-BF8DCE48C9DA}">
      <dgm:prSet/>
      <dgm:spPr/>
      <dgm:t>
        <a:bodyPr/>
        <a:lstStyle/>
        <a:p>
          <a:endParaRPr lang="es-ES"/>
        </a:p>
      </dgm:t>
    </dgm:pt>
    <dgm:pt modelId="{4DA9DE24-1F51-4235-9C61-0D9A0EAB4A8F}" type="sibTrans" cxnId="{D8996959-3001-4973-9323-BF8DCE48C9DA}">
      <dgm:prSet/>
      <dgm:spPr/>
      <dgm:t>
        <a:bodyPr/>
        <a:lstStyle/>
        <a:p>
          <a:endParaRPr lang="es-ES"/>
        </a:p>
      </dgm:t>
    </dgm:pt>
    <dgm:pt modelId="{C5CB8295-1A6A-45DC-B49B-25F277B25A8D}">
      <dgm:prSet/>
      <dgm:spPr/>
      <dgm:t>
        <a:bodyPr/>
        <a:lstStyle/>
        <a:p>
          <a:pPr rtl="0"/>
          <a:r>
            <a:rPr lang="ro-RO" b="1" dirty="0" smtClean="0"/>
            <a:t>Cum ne putem noi îngriji de oameni și nevoile lor</a:t>
          </a:r>
          <a:r>
            <a:rPr lang="es-ES" b="1" dirty="0" smtClean="0"/>
            <a:t>?</a:t>
          </a:r>
          <a:endParaRPr lang="es-ES" dirty="0"/>
        </a:p>
      </dgm:t>
    </dgm:pt>
    <dgm:pt modelId="{0A7FA168-E52A-4FA3-A0A6-BB1E1ABD7BB9}" type="parTrans" cxnId="{C05863B6-2544-4608-A7E9-00B099AB1536}">
      <dgm:prSet/>
      <dgm:spPr/>
      <dgm:t>
        <a:bodyPr/>
        <a:lstStyle/>
        <a:p>
          <a:endParaRPr lang="es-ES"/>
        </a:p>
      </dgm:t>
    </dgm:pt>
    <dgm:pt modelId="{876DB042-DDF2-41D0-9100-B7D966FE8AAB}" type="sibTrans" cxnId="{C05863B6-2544-4608-A7E9-00B099AB1536}">
      <dgm:prSet/>
      <dgm:spPr/>
      <dgm:t>
        <a:bodyPr/>
        <a:lstStyle/>
        <a:p>
          <a:endParaRPr lang="es-ES"/>
        </a:p>
      </dgm:t>
    </dgm:pt>
    <dgm:pt modelId="{B3D2B2F5-338E-4008-91FE-272AE58A0E11}">
      <dgm:prSet/>
      <dgm:spPr/>
      <dgm:t>
        <a:bodyPr/>
        <a:lstStyle/>
        <a:p>
          <a:pPr rtl="0"/>
          <a:r>
            <a:rPr lang="ro-RO" b="1" dirty="0" smtClean="0"/>
            <a:t>Exemplul Dorcăi</a:t>
          </a:r>
          <a:r>
            <a:rPr lang="es-ES" b="1" dirty="0" smtClean="0"/>
            <a:t>.</a:t>
          </a:r>
          <a:endParaRPr lang="es-ES" dirty="0"/>
        </a:p>
      </dgm:t>
    </dgm:pt>
    <dgm:pt modelId="{C050AF5B-38C7-4EB9-A07A-2A9C599CB72B}" type="parTrans" cxnId="{B1C4B038-CC2E-4120-BB21-B7EC36ECDE24}">
      <dgm:prSet/>
      <dgm:spPr/>
      <dgm:t>
        <a:bodyPr/>
        <a:lstStyle/>
        <a:p>
          <a:endParaRPr lang="es-ES"/>
        </a:p>
      </dgm:t>
    </dgm:pt>
    <dgm:pt modelId="{010110E2-D8BA-4D50-AD82-92B360993D0F}" type="sibTrans" cxnId="{B1C4B038-CC2E-4120-BB21-B7EC36ECDE24}">
      <dgm:prSet/>
      <dgm:spPr/>
      <dgm:t>
        <a:bodyPr/>
        <a:lstStyle/>
        <a:p>
          <a:endParaRPr lang="es-ES"/>
        </a:p>
      </dgm:t>
    </dgm:pt>
    <dgm:pt modelId="{F91A0AF0-8FD1-44D7-B5C2-96BB8C7C5B1A}">
      <dgm:prSet/>
      <dgm:spPr/>
      <dgm:t>
        <a:bodyPr/>
        <a:lstStyle/>
        <a:p>
          <a:pPr rtl="0"/>
          <a:r>
            <a:rPr lang="ro-RO" b="1" dirty="0" smtClean="0"/>
            <a:t>Biserica în acțiune</a:t>
          </a:r>
          <a:r>
            <a:rPr lang="es-ES" b="1" dirty="0" smtClean="0"/>
            <a:t>.</a:t>
          </a:r>
          <a:endParaRPr lang="es-ES" dirty="0"/>
        </a:p>
      </dgm:t>
    </dgm:pt>
    <dgm:pt modelId="{EFE2A16E-FD44-4F3E-90EE-C2ACD963F951}" type="parTrans" cxnId="{6C3A0AEA-51C6-47FB-B70D-0FE346A1FBE6}">
      <dgm:prSet/>
      <dgm:spPr/>
      <dgm:t>
        <a:bodyPr/>
        <a:lstStyle/>
        <a:p>
          <a:endParaRPr lang="es-ES"/>
        </a:p>
      </dgm:t>
    </dgm:pt>
    <dgm:pt modelId="{176AA14B-1C30-480F-AE4F-291FD1A10E05}" type="sibTrans" cxnId="{6C3A0AEA-51C6-47FB-B70D-0FE346A1FBE6}">
      <dgm:prSet/>
      <dgm:spPr/>
      <dgm:t>
        <a:bodyPr/>
        <a:lstStyle/>
        <a:p>
          <a:endParaRPr lang="es-ES"/>
        </a:p>
      </dgm:t>
    </dgm:pt>
    <dgm:pt modelId="{51CF959A-8E59-43F2-BF9F-A66D24BFB91A}" type="pres">
      <dgm:prSet presAssocID="{336066CC-29BB-4169-9494-4092E094383C}" presName="Name0" presStyleCnt="0">
        <dgm:presLayoutVars>
          <dgm:dir/>
          <dgm:resizeHandles val="exact"/>
        </dgm:presLayoutVars>
      </dgm:prSet>
      <dgm:spPr/>
      <dgm:t>
        <a:bodyPr/>
        <a:lstStyle/>
        <a:p>
          <a:endParaRPr lang="es-ES"/>
        </a:p>
      </dgm:t>
    </dgm:pt>
    <dgm:pt modelId="{BEAFAD19-B116-471B-AE83-4883D4A062AD}" type="pres">
      <dgm:prSet presAssocID="{336066CC-29BB-4169-9494-4092E094383C}" presName="bkgdShp" presStyleLbl="alignAccFollowNode1" presStyleIdx="0" presStyleCnt="1"/>
      <dgm:spPr/>
    </dgm:pt>
    <dgm:pt modelId="{8B54ECB9-E032-4550-BBF4-1736F038E1F3}" type="pres">
      <dgm:prSet presAssocID="{336066CC-29BB-4169-9494-4092E094383C}" presName="linComp" presStyleCnt="0"/>
      <dgm:spPr/>
    </dgm:pt>
    <dgm:pt modelId="{6B9CE3AB-AA87-48B3-9C38-8A7E89FBD012}" type="pres">
      <dgm:prSet presAssocID="{4246EC91-166D-4027-847B-BA41AF2D5D33}" presName="compNode" presStyleCnt="0"/>
      <dgm:spPr/>
    </dgm:pt>
    <dgm:pt modelId="{18DC34EB-4325-4F00-A662-DD64DB9D2791}" type="pres">
      <dgm:prSet presAssocID="{4246EC91-166D-4027-847B-BA41AF2D5D33}" presName="node" presStyleLbl="node1" presStyleIdx="0" presStyleCnt="2">
        <dgm:presLayoutVars>
          <dgm:bulletEnabled val="1"/>
        </dgm:presLayoutVars>
      </dgm:prSet>
      <dgm:spPr/>
      <dgm:t>
        <a:bodyPr/>
        <a:lstStyle/>
        <a:p>
          <a:endParaRPr lang="es-ES"/>
        </a:p>
      </dgm:t>
    </dgm:pt>
    <dgm:pt modelId="{74F68D7E-29DD-412A-9423-2BA88D716369}" type="pres">
      <dgm:prSet presAssocID="{4246EC91-166D-4027-847B-BA41AF2D5D33}" presName="invisiNode" presStyleLbl="node1" presStyleIdx="0" presStyleCnt="2"/>
      <dgm:spPr/>
    </dgm:pt>
    <dgm:pt modelId="{07FF7AC3-C300-4130-A7AC-45D69C79099E}" type="pres">
      <dgm:prSet presAssocID="{4246EC91-166D-4027-847B-BA41AF2D5D33}" presName="imagNode" presStyleLbl="fgImgPlace1" presStyleIdx="0" presStyleCnt="2" custScaleY="113966"/>
      <dgm:spPr>
        <a:blipFill rotWithShape="1">
          <a:blip xmlns:r="http://schemas.openxmlformats.org/officeDocument/2006/relationships" r:embed="rId1"/>
          <a:stretch>
            <a:fillRect/>
          </a:stretch>
        </a:blipFill>
      </dgm:spPr>
    </dgm:pt>
    <dgm:pt modelId="{25D49065-7CEB-4A23-ACFF-E9BE7D1D92E5}" type="pres">
      <dgm:prSet presAssocID="{7553DF04-FCE6-4E45-B31F-08CAEDF48257}" presName="sibTrans" presStyleLbl="sibTrans2D1" presStyleIdx="0" presStyleCnt="0"/>
      <dgm:spPr/>
      <dgm:t>
        <a:bodyPr/>
        <a:lstStyle/>
        <a:p>
          <a:endParaRPr lang="es-ES"/>
        </a:p>
      </dgm:t>
    </dgm:pt>
    <dgm:pt modelId="{13CA75F1-B4AE-4A70-8E66-ABEE84689D1F}" type="pres">
      <dgm:prSet presAssocID="{C5CB8295-1A6A-45DC-B49B-25F277B25A8D}" presName="compNode" presStyleCnt="0"/>
      <dgm:spPr/>
    </dgm:pt>
    <dgm:pt modelId="{E43D5861-2F72-4437-89DA-2242103F516B}" type="pres">
      <dgm:prSet presAssocID="{C5CB8295-1A6A-45DC-B49B-25F277B25A8D}" presName="node" presStyleLbl="node1" presStyleIdx="1" presStyleCnt="2">
        <dgm:presLayoutVars>
          <dgm:bulletEnabled val="1"/>
        </dgm:presLayoutVars>
      </dgm:prSet>
      <dgm:spPr/>
      <dgm:t>
        <a:bodyPr/>
        <a:lstStyle/>
        <a:p>
          <a:endParaRPr lang="es-ES"/>
        </a:p>
      </dgm:t>
    </dgm:pt>
    <dgm:pt modelId="{F4B2B830-C1AC-467A-B354-320131CA3428}" type="pres">
      <dgm:prSet presAssocID="{C5CB8295-1A6A-45DC-B49B-25F277B25A8D}" presName="invisiNode" presStyleLbl="node1" presStyleIdx="1" presStyleCnt="2"/>
      <dgm:spPr/>
    </dgm:pt>
    <dgm:pt modelId="{91EEDF43-5EEB-4F3C-82B7-0E0B1306A204}" type="pres">
      <dgm:prSet presAssocID="{C5CB8295-1A6A-45DC-B49B-25F277B25A8D}" presName="imagNode" presStyleLbl="fgImgPlace1" presStyleIdx="1" presStyleCnt="2" custScaleY="113966"/>
      <dgm:spPr>
        <a:blipFill rotWithShape="1">
          <a:blip xmlns:r="http://schemas.openxmlformats.org/officeDocument/2006/relationships" r:embed="rId2"/>
          <a:stretch>
            <a:fillRect/>
          </a:stretch>
        </a:blipFill>
      </dgm:spPr>
    </dgm:pt>
  </dgm:ptLst>
  <dgm:cxnLst>
    <dgm:cxn modelId="{A4D8CDAB-0476-4854-A431-61CCE2E3FE7F}" type="presOf" srcId="{F91A0AF0-8FD1-44D7-B5C2-96BB8C7C5B1A}" destId="{E43D5861-2F72-4437-89DA-2242103F516B}" srcOrd="0" destOrd="2" presId="urn:microsoft.com/office/officeart/2005/8/layout/pList2#1"/>
    <dgm:cxn modelId="{85FE1BA6-F133-4E57-90E0-75932DA88734}" type="presOf" srcId="{B3D2B2F5-338E-4008-91FE-272AE58A0E11}" destId="{E43D5861-2F72-4437-89DA-2242103F516B}" srcOrd="0" destOrd="1" presId="urn:microsoft.com/office/officeart/2005/8/layout/pList2#1"/>
    <dgm:cxn modelId="{C05863B6-2544-4608-A7E9-00B099AB1536}" srcId="{336066CC-29BB-4169-9494-4092E094383C}" destId="{C5CB8295-1A6A-45DC-B49B-25F277B25A8D}" srcOrd="1" destOrd="0" parTransId="{0A7FA168-E52A-4FA3-A0A6-BB1E1ABD7BB9}" sibTransId="{876DB042-DDF2-41D0-9100-B7D966FE8AAB}"/>
    <dgm:cxn modelId="{D8996959-3001-4973-9323-BF8DCE48C9DA}" srcId="{4246EC91-166D-4027-847B-BA41AF2D5D33}" destId="{5F214BAA-E4A0-4C3F-B3E6-B8A4561ACE03}" srcOrd="2" destOrd="0" parTransId="{1B22F3CD-B5C9-4855-A0BA-DA917BD97DA8}" sibTransId="{4DA9DE24-1F51-4235-9C61-0D9A0EAB4A8F}"/>
    <dgm:cxn modelId="{F9F404A6-CF3C-4794-95CE-246180AC57F1}" srcId="{4246EC91-166D-4027-847B-BA41AF2D5D33}" destId="{50CB0B14-57FA-42AF-9079-2E260FA3B685}" srcOrd="0" destOrd="0" parTransId="{22176F9F-2FD7-40F6-8710-A7395E1154B6}" sibTransId="{E628A266-2327-4339-BEF5-E762F2AE421C}"/>
    <dgm:cxn modelId="{C0978544-69CC-419C-81B1-D7666DD5ABB1}" type="presOf" srcId="{5F214BAA-E4A0-4C3F-B3E6-B8A4561ACE03}" destId="{18DC34EB-4325-4F00-A662-DD64DB9D2791}" srcOrd="0" destOrd="3" presId="urn:microsoft.com/office/officeart/2005/8/layout/pList2#1"/>
    <dgm:cxn modelId="{EC9CB49E-5A86-4760-8C0C-6C9D3CBAB8C0}" type="presOf" srcId="{C5CB8295-1A6A-45DC-B49B-25F277B25A8D}" destId="{E43D5861-2F72-4437-89DA-2242103F516B}" srcOrd="0" destOrd="0" presId="urn:microsoft.com/office/officeart/2005/8/layout/pList2#1"/>
    <dgm:cxn modelId="{96C320B5-8F15-4CD9-8A21-A7D097590A86}" srcId="{4246EC91-166D-4027-847B-BA41AF2D5D33}" destId="{2F22014A-9EEF-4BD4-9C61-0337821043F4}" srcOrd="1" destOrd="0" parTransId="{61418FD4-0176-46B6-B962-62ECB0486B4D}" sibTransId="{1547C89C-AE9E-4303-90F6-ADACBEA11FB1}"/>
    <dgm:cxn modelId="{B1C4B038-CC2E-4120-BB21-B7EC36ECDE24}" srcId="{C5CB8295-1A6A-45DC-B49B-25F277B25A8D}" destId="{B3D2B2F5-338E-4008-91FE-272AE58A0E11}" srcOrd="0" destOrd="0" parTransId="{C050AF5B-38C7-4EB9-A07A-2A9C599CB72B}" sibTransId="{010110E2-D8BA-4D50-AD82-92B360993D0F}"/>
    <dgm:cxn modelId="{DBE76408-2C18-47AB-894F-BC645B7E920D}" type="presOf" srcId="{2F22014A-9EEF-4BD4-9C61-0337821043F4}" destId="{18DC34EB-4325-4F00-A662-DD64DB9D2791}" srcOrd="0" destOrd="2" presId="urn:microsoft.com/office/officeart/2005/8/layout/pList2#1"/>
    <dgm:cxn modelId="{C468D1B5-B823-46F7-9815-096F4B52EAC0}" type="presOf" srcId="{4246EC91-166D-4027-847B-BA41AF2D5D33}" destId="{18DC34EB-4325-4F00-A662-DD64DB9D2791}" srcOrd="0" destOrd="0" presId="urn:microsoft.com/office/officeart/2005/8/layout/pList2#1"/>
    <dgm:cxn modelId="{DCCC5563-3CD2-461E-809A-6FCD1535F924}" srcId="{336066CC-29BB-4169-9494-4092E094383C}" destId="{4246EC91-166D-4027-847B-BA41AF2D5D33}" srcOrd="0" destOrd="0" parTransId="{9E8FB56F-F9F1-47A5-A523-BF3516916C29}" sibTransId="{7553DF04-FCE6-4E45-B31F-08CAEDF48257}"/>
    <dgm:cxn modelId="{ACDF43AE-84E4-47DA-BEDF-C16AA0FCD7F7}" type="presOf" srcId="{50CB0B14-57FA-42AF-9079-2E260FA3B685}" destId="{18DC34EB-4325-4F00-A662-DD64DB9D2791}" srcOrd="0" destOrd="1" presId="urn:microsoft.com/office/officeart/2005/8/layout/pList2#1"/>
    <dgm:cxn modelId="{BA4C2453-CF1A-4922-9BBC-F136EA20B7C5}" type="presOf" srcId="{7553DF04-FCE6-4E45-B31F-08CAEDF48257}" destId="{25D49065-7CEB-4A23-ACFF-E9BE7D1D92E5}" srcOrd="0" destOrd="0" presId="urn:microsoft.com/office/officeart/2005/8/layout/pList2#1"/>
    <dgm:cxn modelId="{6C3A0AEA-51C6-47FB-B70D-0FE346A1FBE6}" srcId="{C5CB8295-1A6A-45DC-B49B-25F277B25A8D}" destId="{F91A0AF0-8FD1-44D7-B5C2-96BB8C7C5B1A}" srcOrd="1" destOrd="0" parTransId="{EFE2A16E-FD44-4F3E-90EE-C2ACD963F951}" sibTransId="{176AA14B-1C30-480F-AE4F-291FD1A10E05}"/>
    <dgm:cxn modelId="{29C2FFE4-EBBF-4F17-A11B-B410F3092061}" type="presOf" srcId="{336066CC-29BB-4169-9494-4092E094383C}" destId="{51CF959A-8E59-43F2-BF9F-A66D24BFB91A}" srcOrd="0" destOrd="0" presId="urn:microsoft.com/office/officeart/2005/8/layout/pList2#1"/>
    <dgm:cxn modelId="{733C2E5D-16B5-414E-B39A-D858B55C3A39}" type="presParOf" srcId="{51CF959A-8E59-43F2-BF9F-A66D24BFB91A}" destId="{BEAFAD19-B116-471B-AE83-4883D4A062AD}" srcOrd="0" destOrd="0" presId="urn:microsoft.com/office/officeart/2005/8/layout/pList2#1"/>
    <dgm:cxn modelId="{AD04301F-A898-4029-88EB-FEB6783C3937}" type="presParOf" srcId="{51CF959A-8E59-43F2-BF9F-A66D24BFB91A}" destId="{8B54ECB9-E032-4550-BBF4-1736F038E1F3}" srcOrd="1" destOrd="0" presId="urn:microsoft.com/office/officeart/2005/8/layout/pList2#1"/>
    <dgm:cxn modelId="{5325E21B-36C4-458E-B758-792EE2365480}" type="presParOf" srcId="{8B54ECB9-E032-4550-BBF4-1736F038E1F3}" destId="{6B9CE3AB-AA87-48B3-9C38-8A7E89FBD012}" srcOrd="0" destOrd="0" presId="urn:microsoft.com/office/officeart/2005/8/layout/pList2#1"/>
    <dgm:cxn modelId="{6E6E1BD9-8229-48D6-94E9-689D58C3350A}" type="presParOf" srcId="{6B9CE3AB-AA87-48B3-9C38-8A7E89FBD012}" destId="{18DC34EB-4325-4F00-A662-DD64DB9D2791}" srcOrd="0" destOrd="0" presId="urn:microsoft.com/office/officeart/2005/8/layout/pList2#1"/>
    <dgm:cxn modelId="{D5D09F44-8354-464F-A2B9-56F1F82528A5}" type="presParOf" srcId="{6B9CE3AB-AA87-48B3-9C38-8A7E89FBD012}" destId="{74F68D7E-29DD-412A-9423-2BA88D716369}" srcOrd="1" destOrd="0" presId="urn:microsoft.com/office/officeart/2005/8/layout/pList2#1"/>
    <dgm:cxn modelId="{E3B9D3D1-4B85-49EC-9BE6-8E56D6DD5F59}" type="presParOf" srcId="{6B9CE3AB-AA87-48B3-9C38-8A7E89FBD012}" destId="{07FF7AC3-C300-4130-A7AC-45D69C79099E}" srcOrd="2" destOrd="0" presId="urn:microsoft.com/office/officeart/2005/8/layout/pList2#1"/>
    <dgm:cxn modelId="{62A25E6D-E11F-48FA-BD4D-F885E30D5BE9}" type="presParOf" srcId="{8B54ECB9-E032-4550-BBF4-1736F038E1F3}" destId="{25D49065-7CEB-4A23-ACFF-E9BE7D1D92E5}" srcOrd="1" destOrd="0" presId="urn:microsoft.com/office/officeart/2005/8/layout/pList2#1"/>
    <dgm:cxn modelId="{40B6A241-BB98-46AB-B2D3-D78CB5E5D646}" type="presParOf" srcId="{8B54ECB9-E032-4550-BBF4-1736F038E1F3}" destId="{13CA75F1-B4AE-4A70-8E66-ABEE84689D1F}" srcOrd="2" destOrd="0" presId="urn:microsoft.com/office/officeart/2005/8/layout/pList2#1"/>
    <dgm:cxn modelId="{CAEE8EA4-3792-4620-9562-0ED6B903B3CE}" type="presParOf" srcId="{13CA75F1-B4AE-4A70-8E66-ABEE84689D1F}" destId="{E43D5861-2F72-4437-89DA-2242103F516B}" srcOrd="0" destOrd="0" presId="urn:microsoft.com/office/officeart/2005/8/layout/pList2#1"/>
    <dgm:cxn modelId="{693F1F3D-86CC-47C4-80BD-6C58158FFDBE}" type="presParOf" srcId="{13CA75F1-B4AE-4A70-8E66-ABEE84689D1F}" destId="{F4B2B830-C1AC-467A-B354-320131CA3428}" srcOrd="1" destOrd="0" presId="urn:microsoft.com/office/officeart/2005/8/layout/pList2#1"/>
    <dgm:cxn modelId="{EF8BF13F-D980-4BF6-A5FB-2853D9727DC2}" type="presParOf" srcId="{13CA75F1-B4AE-4A70-8E66-ABEE84689D1F}" destId="{91EEDF43-5EEB-4F3C-82B7-0E0B1306A204}"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3287320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1571760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3557838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2963876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1537089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2924326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290722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654223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450337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2296225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58C295-5DA6-448A-8935-F1C68A5A03CA}" type="datetimeFigureOut">
              <a:rPr lang="es-ES" smtClean="0"/>
              <a:pPr/>
              <a:t>23/08/2016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713063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8C295-5DA6-448A-8935-F1C68A5A03CA}" type="datetimeFigureOut">
              <a:rPr lang="es-ES" smtClean="0"/>
              <a:pPr/>
              <a:t>23/08/2016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0CD09-D17C-4190-B18D-A0FEEAE7D6D2}" type="slidenum">
              <a:rPr lang="es-ES" smtClean="0"/>
              <a:pPr/>
              <a:t>‹#›</a:t>
            </a:fld>
            <a:endParaRPr lang="es-ES"/>
          </a:p>
        </p:txBody>
      </p:sp>
    </p:spTree>
    <p:extLst>
      <p:ext uri="{BB962C8B-B14F-4D97-AF65-F5344CB8AC3E}">
        <p14:creationId xmlns:p14="http://schemas.microsoft.com/office/powerpoint/2010/main" xmlns="" val="1000158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microsoft.com/office/2007/relationships/hdphoto" Target="../media/hdphoto2.wdp"/><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xmlns="">
                  <a14:imgLayer r:embed="rId3">
                    <a14:imgEffect>
                      <a14:artisticCrisscrossEtching trans="69000" pressure="27"/>
                    </a14:imgEffect>
                    <a14:imgEffect>
                      <a14:sharpenSoften amount="66000"/>
                    </a14:imgEffect>
                    <a14:imgEffect>
                      <a14:brightnessContrast bright="-40000"/>
                    </a14:imgEffect>
                  </a14:imgLayer>
                </a14:imgProps>
              </a:ext>
              <a:ext uri="{28A0092B-C50C-407E-A947-70E740481C1C}">
                <a14:useLocalDpi xmlns:a14="http://schemas.microsoft.com/office/drawing/2010/main" xmlns=""/>
              </a:ext>
            </a:extLst>
          </a:blip>
          <a:srcRect/>
          <a:stretch>
            <a:fillRect t="-3000" b="-3000"/>
          </a:stretch>
        </a:blipFill>
        <a:effectLst/>
      </p:bgPr>
    </p:bg>
    <p:spTree>
      <p:nvGrpSpPr>
        <p:cNvPr id="1" name=""/>
        <p:cNvGrpSpPr/>
        <p:nvPr/>
      </p:nvGrpSpPr>
      <p:grpSpPr>
        <a:xfrm>
          <a:off x="0" y="0"/>
          <a:ext cx="0" cy="0"/>
          <a:chOff x="0" y="0"/>
          <a:chExt cx="0" cy="0"/>
        </a:xfrm>
      </p:grpSpPr>
      <p:pic>
        <p:nvPicPr>
          <p:cNvPr id="1026" name="Picture 2" descr="H:\Dibujos\Jesus\AlimentacionCincoMil\44188SO.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0" y="1595067"/>
            <a:ext cx="9144000" cy="4969857"/>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881844" y="0"/>
            <a:ext cx="7380312" cy="1754326"/>
          </a:xfrm>
          <a:prstGeom prst="rect">
            <a:avLst/>
          </a:prstGeom>
          <a:noFill/>
        </p:spPr>
        <p:txBody>
          <a:bodyPr wrap="square" rtlCol="0">
            <a:spAutoFit/>
          </a:bodyPr>
          <a:lstStyle/>
          <a:p>
            <a:pPr algn="ctr"/>
            <a:r>
              <a:rPr lang="ro-RO" sz="5400" b="1" smtClean="0">
                <a:ln w="22225">
                  <a:solidFill>
                    <a:schemeClr val="accent1">
                      <a:lumMod val="75000"/>
                    </a:schemeClr>
                  </a:solidFill>
                  <a:prstDash val="solid"/>
                  <a:miter lim="800000"/>
                </a:ln>
                <a:noFill/>
                <a:effectLst>
                  <a:outerShdw blurRad="25500" dist="23000" dir="7020000" algn="tl">
                    <a:srgbClr val="000000">
                      <a:alpha val="50000"/>
                    </a:srgbClr>
                  </a:outerShdw>
                </a:effectLst>
              </a:rPr>
              <a:t>ISUS SE ÎNGRIJEA DE </a:t>
            </a:r>
            <a:r>
              <a:rPr lang="ro-RO" sz="5400" b="1" smtClean="0">
                <a:ln w="22225">
                  <a:solidFill>
                    <a:schemeClr val="accent1">
                      <a:lumMod val="75000"/>
                    </a:schemeClr>
                  </a:solidFill>
                  <a:prstDash val="solid"/>
                  <a:miter lim="800000"/>
                </a:ln>
                <a:noFill/>
                <a:effectLst>
                  <a:outerShdw blurRad="25500" dist="23000" dir="7020000" algn="tl">
                    <a:srgbClr val="000000">
                      <a:alpha val="50000"/>
                    </a:srgbClr>
                  </a:outerShdw>
                </a:effectLst>
              </a:rPr>
              <a:t>NEVOILE </a:t>
            </a:r>
            <a:r>
              <a:rPr lang="ro-RO" sz="5400" b="1" smtClean="0">
                <a:ln w="22225">
                  <a:solidFill>
                    <a:schemeClr val="accent1">
                      <a:lumMod val="75000"/>
                    </a:schemeClr>
                  </a:solidFill>
                  <a:prstDash val="solid"/>
                  <a:miter lim="800000"/>
                </a:ln>
                <a:noFill/>
                <a:effectLst>
                  <a:outerShdw blurRad="25500" dist="23000" dir="7020000" algn="tl">
                    <a:srgbClr val="000000">
                      <a:alpha val="50000"/>
                    </a:srgbClr>
                  </a:outerShdw>
                </a:effectLst>
              </a:rPr>
              <a:t>OAMENILOR</a:t>
            </a:r>
            <a:endParaRPr lang="ro-RO" sz="5400" b="1">
              <a:ln w="22225">
                <a:solidFill>
                  <a:schemeClr val="accent1">
                    <a:lumMod val="75000"/>
                  </a:schemeClr>
                </a:solidFill>
                <a:prstDash val="solid"/>
                <a:miter lim="800000"/>
              </a:ln>
              <a:noFill/>
              <a:effectLst>
                <a:outerShdw blurRad="25500" dist="23000" dir="7020000" algn="tl">
                  <a:srgbClr val="000000">
                    <a:alpha val="50000"/>
                  </a:srgbClr>
                </a:outerShdw>
              </a:effectLst>
            </a:endParaRPr>
          </a:p>
        </p:txBody>
      </p:sp>
      <p:sp>
        <p:nvSpPr>
          <p:cNvPr id="5" name="4 CuadroTexto"/>
          <p:cNvSpPr txBox="1"/>
          <p:nvPr/>
        </p:nvSpPr>
        <p:spPr>
          <a:xfrm>
            <a:off x="5919912" y="6525344"/>
            <a:ext cx="3224088" cy="369332"/>
          </a:xfrm>
          <a:prstGeom prst="rect">
            <a:avLst/>
          </a:prstGeom>
          <a:noFill/>
        </p:spPr>
        <p:txBody>
          <a:bodyPr wrap="none" rtlCol="0">
            <a:spAutoFit/>
          </a:bodyPr>
          <a:lstStyle/>
          <a:p>
            <a:pPr algn="r"/>
            <a:r>
              <a:rPr lang="ro-RO" b="1" smtClean="0"/>
              <a:t>Studiul</a:t>
            </a:r>
            <a:r>
              <a:rPr lang="ro-RO" b="1" smtClean="0"/>
              <a:t> 9 </a:t>
            </a:r>
            <a:r>
              <a:rPr lang="ro-RO" b="1" smtClean="0"/>
              <a:t>pentru 27 </a:t>
            </a:r>
            <a:r>
              <a:rPr lang="ro-RO" b="1" smtClean="0"/>
              <a:t>august</a:t>
            </a:r>
            <a:r>
              <a:rPr lang="ro-RO" b="1" smtClean="0"/>
              <a:t> </a:t>
            </a:r>
            <a:r>
              <a:rPr lang="ro-RO" b="1" smtClean="0"/>
              <a:t>2016</a:t>
            </a:r>
            <a:endParaRPr lang="ro-RO" b="1"/>
          </a:p>
        </p:txBody>
      </p:sp>
    </p:spTree>
    <p:extLst>
      <p:ext uri="{BB962C8B-B14F-4D97-AF65-F5344CB8AC3E}">
        <p14:creationId xmlns:p14="http://schemas.microsoft.com/office/powerpoint/2010/main" xmlns="" val="2473664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843726562"/>
              </p:ext>
            </p:extLst>
          </p:nvPr>
        </p:nvGraphicFramePr>
        <p:xfrm>
          <a:off x="179512" y="260648"/>
          <a:ext cx="8782986"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0" y="283295"/>
            <a:ext cx="9144000" cy="769441"/>
          </a:xfrm>
          <a:prstGeom prst="rect">
            <a:avLst/>
          </a:prstGeom>
          <a:noFill/>
        </p:spPr>
        <p:txBody>
          <a:bodyPr wrap="square" rtlCol="0">
            <a:spAutoFit/>
          </a:bodyPr>
          <a:lstStyle/>
          <a:p>
            <a:pPr algn="ctr"/>
            <a:r>
              <a:rPr lang="ro-RO"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ÎNGRIJIREA </a:t>
            </a:r>
            <a:r>
              <a:rPr lang="ro-RO"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NEVOILOR</a:t>
            </a:r>
            <a:endParaRPr lang="ro-RO" sz="4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769037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graphicEl>
                                              <a:dgm id="{BEAFAD19-B116-471B-AE83-4883D4A062AD}"/>
                                            </p:graphicEl>
                                          </p:spTgt>
                                        </p:tgtEl>
                                        <p:attrNameLst>
                                          <p:attrName>style.visibility</p:attrName>
                                        </p:attrNameLst>
                                      </p:cBhvr>
                                      <p:to>
                                        <p:strVal val="visible"/>
                                      </p:to>
                                    </p:set>
                                    <p:anim calcmode="lin" valueType="num">
                                      <p:cBhvr>
                                        <p:cTn id="17" dur="500" fill="hold"/>
                                        <p:tgtEl>
                                          <p:spTgt spid="3">
                                            <p:graphicEl>
                                              <a:dgm id="{BEAFAD19-B116-471B-AE83-4883D4A062AD}"/>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BEAFAD19-B116-471B-AE83-4883D4A062AD}"/>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BEAFAD19-B116-471B-AE83-4883D4A062AD}"/>
                                            </p:graphicEl>
                                          </p:spTgt>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
                                            <p:graphicEl>
                                              <a:dgm id="{07FF7AC3-C300-4130-A7AC-45D69C79099E}"/>
                                            </p:graphicEl>
                                          </p:spTgt>
                                        </p:tgtEl>
                                        <p:attrNameLst>
                                          <p:attrName>style.visibility</p:attrName>
                                        </p:attrNameLst>
                                      </p:cBhvr>
                                      <p:to>
                                        <p:strVal val="visible"/>
                                      </p:to>
                                    </p:set>
                                    <p:animEffect transition="in" filter="wipe(up)">
                                      <p:cBhvr>
                                        <p:cTn id="23" dur="500"/>
                                        <p:tgtEl>
                                          <p:spTgt spid="3">
                                            <p:graphicEl>
                                              <a:dgm id="{07FF7AC3-C300-4130-A7AC-45D69C79099E}"/>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graphicEl>
                                              <a:dgm id="{18DC34EB-4325-4F00-A662-DD64DB9D2791}"/>
                                            </p:graphicEl>
                                          </p:spTgt>
                                        </p:tgtEl>
                                        <p:attrNameLst>
                                          <p:attrName>style.visibility</p:attrName>
                                        </p:attrNameLst>
                                      </p:cBhvr>
                                      <p:to>
                                        <p:strVal val="visible"/>
                                      </p:to>
                                    </p:set>
                                    <p:animEffect transition="in" filter="wipe(up)">
                                      <p:cBhvr>
                                        <p:cTn id="26" dur="500"/>
                                        <p:tgtEl>
                                          <p:spTgt spid="3">
                                            <p:graphicEl>
                                              <a:dgm id="{18DC34EB-4325-4F00-A662-DD64DB9D279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graphicEl>
                                              <a:dgm id="{91EEDF43-5EEB-4F3C-82B7-0E0B1306A204}"/>
                                            </p:graphicEl>
                                          </p:spTgt>
                                        </p:tgtEl>
                                        <p:attrNameLst>
                                          <p:attrName>style.visibility</p:attrName>
                                        </p:attrNameLst>
                                      </p:cBhvr>
                                      <p:to>
                                        <p:strVal val="visible"/>
                                      </p:to>
                                    </p:set>
                                    <p:animEffect transition="in" filter="wipe(up)">
                                      <p:cBhvr>
                                        <p:cTn id="31" dur="500"/>
                                        <p:tgtEl>
                                          <p:spTgt spid="3">
                                            <p:graphicEl>
                                              <a:dgm id="{91EEDF43-5EEB-4F3C-82B7-0E0B1306A204}"/>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graphicEl>
                                              <a:dgm id="{E43D5861-2F72-4437-89DA-2242103F516B}"/>
                                            </p:graphicEl>
                                          </p:spTgt>
                                        </p:tgtEl>
                                        <p:attrNameLst>
                                          <p:attrName>style.visibility</p:attrName>
                                        </p:attrNameLst>
                                      </p:cBhvr>
                                      <p:to>
                                        <p:strVal val="visible"/>
                                      </p:to>
                                    </p:set>
                                    <p:animEffect transition="in" filter="wipe(up)">
                                      <p:cBhvr>
                                        <p:cTn id="34" dur="500"/>
                                        <p:tgtEl>
                                          <p:spTgt spid="3">
                                            <p:graphicEl>
                                              <a:dgm id="{E43D5861-2F72-4437-89DA-2242103F51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123728" y="-99392"/>
            <a:ext cx="7020272" cy="646331"/>
          </a:xfrm>
          <a:prstGeom prst="rect">
            <a:avLst/>
          </a:prstGeom>
        </p:spPr>
        <p:txBody>
          <a:bodyPr wrap="square">
            <a:spAutoFit/>
          </a:bodyPr>
          <a:lstStyle/>
          <a:p>
            <a:pPr algn="ctr"/>
            <a:r>
              <a:rPr lang="ro-RO" sz="3600" b="1" smtClean="0">
                <a:ln w="24500" cmpd="dbl">
                  <a:solidFill>
                    <a:srgbClr val="9950A3"/>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ACCEPTÂND </a:t>
            </a:r>
            <a:r>
              <a:rPr lang="ro-RO" sz="3600" b="1" smtClean="0">
                <a:ln w="24500" cmpd="dbl">
                  <a:solidFill>
                    <a:srgbClr val="9950A3"/>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ÎNTRERUPERILE</a:t>
            </a:r>
            <a:endParaRPr lang="ro-RO" sz="3600" b="1">
              <a:ln w="24500" cmpd="dbl">
                <a:solidFill>
                  <a:srgbClr val="9950A3"/>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2123728" y="764704"/>
            <a:ext cx="6948264" cy="923330"/>
          </a:xfrm>
          <a:prstGeom prst="rect">
            <a:avLst/>
          </a:prstGeom>
        </p:spPr>
        <p:txBody>
          <a:bodyPr wrap="square">
            <a:spAutoFit/>
          </a:bodyPr>
          <a:lstStyle/>
          <a:p>
            <a:pPr algn="ctr"/>
            <a:r>
              <a:rPr lang="ro-RO" b="1" smtClean="0">
                <a:ln>
                  <a:solidFill>
                    <a:srgbClr val="9950A3"/>
                  </a:solidFill>
                </a:ln>
                <a:latin typeface="Comic Sans MS" pitchFamily="66" charset="0"/>
              </a:rPr>
              <a:t>«</a:t>
            </a:r>
            <a:r>
              <a:rPr lang="ro-RO" b="1" smtClean="0">
                <a:ln>
                  <a:solidFill>
                    <a:srgbClr val="9950A3"/>
                  </a:solidFill>
                </a:ln>
                <a:latin typeface="Comic Sans MS" pitchFamily="66" charset="0"/>
              </a:rPr>
              <a:t>Isus a cunoscut îndată că o putere ieşise din </a:t>
            </a:r>
            <a:r>
              <a:rPr lang="ro-RO" b="1" smtClean="0">
                <a:ln>
                  <a:solidFill>
                    <a:srgbClr val="9950A3"/>
                  </a:solidFill>
                </a:ln>
                <a:latin typeface="Comic Sans MS" pitchFamily="66" charset="0"/>
              </a:rPr>
              <a:t>El</a:t>
            </a:r>
            <a:r>
              <a:rPr lang="ro-RO" b="1" smtClean="0">
                <a:ln>
                  <a:solidFill>
                    <a:srgbClr val="9950A3"/>
                  </a:solidFill>
                </a:ln>
                <a:latin typeface="Comic Sans MS" pitchFamily="66" charset="0"/>
              </a:rPr>
              <a:t>; </a:t>
            </a:r>
            <a:r>
              <a:rPr lang="ro-RO" b="1" smtClean="0">
                <a:ln>
                  <a:solidFill>
                    <a:srgbClr val="9950A3"/>
                  </a:solidFill>
                </a:ln>
                <a:latin typeface="Comic Sans MS" pitchFamily="66" charset="0"/>
              </a:rPr>
              <a:t>şi</a:t>
            </a:r>
            <a:r>
              <a:rPr lang="ro-RO" b="1" smtClean="0">
                <a:ln>
                  <a:solidFill>
                    <a:srgbClr val="9950A3"/>
                  </a:solidFill>
                </a:ln>
                <a:latin typeface="Comic Sans MS" pitchFamily="66" charset="0"/>
              </a:rPr>
              <a:t>, întorcîndu-Se spre </a:t>
            </a:r>
            <a:r>
              <a:rPr lang="ro-RO" b="1" smtClean="0">
                <a:ln>
                  <a:solidFill>
                    <a:srgbClr val="9950A3"/>
                  </a:solidFill>
                </a:ln>
                <a:latin typeface="Comic Sans MS" pitchFamily="66" charset="0"/>
              </a:rPr>
              <a:t>mulţime</a:t>
            </a:r>
            <a:r>
              <a:rPr lang="ro-RO" b="1" smtClean="0">
                <a:ln>
                  <a:solidFill>
                    <a:srgbClr val="9950A3"/>
                  </a:solidFill>
                </a:ln>
                <a:latin typeface="Comic Sans MS" pitchFamily="66" charset="0"/>
              </a:rPr>
              <a:t>, a </a:t>
            </a:r>
            <a:r>
              <a:rPr lang="ro-RO" b="1" smtClean="0">
                <a:ln>
                  <a:solidFill>
                    <a:srgbClr val="9950A3"/>
                  </a:solidFill>
                </a:ln>
                <a:latin typeface="Comic Sans MS" pitchFamily="66" charset="0"/>
              </a:rPr>
              <a:t>zis</a:t>
            </a:r>
            <a:r>
              <a:rPr lang="ro-RO" b="1" smtClean="0">
                <a:ln>
                  <a:solidFill>
                    <a:srgbClr val="9950A3"/>
                  </a:solidFill>
                </a:ln>
                <a:latin typeface="Comic Sans MS" pitchFamily="66" charset="0"/>
              </a:rPr>
              <a:t>: </a:t>
            </a:r>
            <a:r>
              <a:rPr lang="ro-RO" b="1" smtClean="0">
                <a:ln>
                  <a:solidFill>
                    <a:srgbClr val="9950A3"/>
                  </a:solidFill>
                </a:ln>
                <a:latin typeface="Comic Sans MS" pitchFamily="66" charset="0"/>
              </a:rPr>
              <a:t>„</a:t>
            </a:r>
            <a:r>
              <a:rPr lang="ro-RO" b="1" smtClean="0">
                <a:ln>
                  <a:solidFill>
                    <a:srgbClr val="9950A3"/>
                  </a:solidFill>
                </a:ln>
                <a:latin typeface="Comic Sans MS" pitchFamily="66" charset="0"/>
              </a:rPr>
              <a:t>Cine s-a atins de hainele </a:t>
            </a:r>
            <a:r>
              <a:rPr lang="ro-RO" b="1" smtClean="0">
                <a:ln>
                  <a:solidFill>
                    <a:srgbClr val="9950A3"/>
                  </a:solidFill>
                </a:ln>
                <a:latin typeface="Comic Sans MS" pitchFamily="66" charset="0"/>
              </a:rPr>
              <a:t>Mele?“</a:t>
            </a:r>
            <a:r>
              <a:rPr lang="ro-RO" b="1" smtClean="0">
                <a:ln>
                  <a:solidFill>
                    <a:srgbClr val="9950A3"/>
                  </a:solidFill>
                </a:ln>
                <a:latin typeface="Comic Sans MS" pitchFamily="66" charset="0"/>
              </a:rPr>
              <a:t>» </a:t>
            </a:r>
            <a:r>
              <a:rPr lang="ro-RO" sz="1400" b="1" smtClean="0">
                <a:ln>
                  <a:solidFill>
                    <a:srgbClr val="9950A3"/>
                  </a:solidFill>
                </a:ln>
                <a:latin typeface="Comic Sans MS" pitchFamily="66" charset="0"/>
              </a:rPr>
              <a:t>(Marcu</a:t>
            </a:r>
            <a:r>
              <a:rPr lang="ro-RO" sz="1400" b="1" smtClean="0">
                <a:ln>
                  <a:solidFill>
                    <a:srgbClr val="9950A3"/>
                  </a:solidFill>
                </a:ln>
                <a:latin typeface="Comic Sans MS" pitchFamily="66" charset="0"/>
              </a:rPr>
              <a:t> </a:t>
            </a:r>
            <a:r>
              <a:rPr lang="ro-RO" sz="1400" b="1" smtClean="0">
                <a:ln>
                  <a:solidFill>
                    <a:srgbClr val="9950A3"/>
                  </a:solidFill>
                </a:ln>
                <a:latin typeface="Comic Sans MS" pitchFamily="66" charset="0"/>
              </a:rPr>
              <a:t>5:30)</a:t>
            </a:r>
            <a:endParaRPr lang="ro-RO" sz="1400" b="1">
              <a:ln>
                <a:solidFill>
                  <a:srgbClr val="9950A3"/>
                </a:solidFill>
              </a:ln>
              <a:latin typeface="Comic Sans MS" pitchFamily="66" charset="0"/>
            </a:endParaRPr>
          </a:p>
        </p:txBody>
      </p:sp>
      <p:sp>
        <p:nvSpPr>
          <p:cNvPr id="4" name="3 CuadroTexto"/>
          <p:cNvSpPr txBox="1"/>
          <p:nvPr/>
        </p:nvSpPr>
        <p:spPr>
          <a:xfrm>
            <a:off x="2064442" y="1857886"/>
            <a:ext cx="6972054" cy="2015936"/>
          </a:xfrm>
          <a:prstGeom prst="rect">
            <a:avLst/>
          </a:prstGeom>
          <a:noFill/>
        </p:spPr>
        <p:txBody>
          <a:bodyPr wrap="square" rtlCol="0">
            <a:spAutoFit/>
          </a:bodyPr>
          <a:lstStyle/>
          <a:p>
            <a:pPr>
              <a:spcBef>
                <a:spcPts val="600"/>
              </a:spcBef>
            </a:pPr>
            <a:r>
              <a:rPr lang="ro-RO" sz="2000" b="1" smtClean="0"/>
              <a:t>Mare parte din minunile săvârșite de Isus s-au realizat în urma unor întreruperi </a:t>
            </a:r>
            <a:r>
              <a:rPr lang="ro-RO" sz="2000" b="1" smtClean="0"/>
              <a:t>neașteptate </a:t>
            </a:r>
            <a:r>
              <a:rPr lang="ro-RO" sz="2000" b="1" smtClean="0"/>
              <a:t>(</a:t>
            </a:r>
            <a:r>
              <a:rPr lang="ro-RO" sz="2000" b="1" smtClean="0"/>
              <a:t>Iair</a:t>
            </a:r>
            <a:r>
              <a:rPr lang="ro-RO" sz="2000" b="1" smtClean="0"/>
              <a:t>, femeia </a:t>
            </a:r>
            <a:r>
              <a:rPr lang="ro-RO" sz="2000" b="1" smtClean="0"/>
              <a:t>cu pierderi </a:t>
            </a:r>
            <a:r>
              <a:rPr lang="ro-RO" sz="2000" b="1" smtClean="0"/>
              <a:t>de </a:t>
            </a:r>
            <a:r>
              <a:rPr lang="ro-RO" sz="2000" b="1" smtClean="0"/>
              <a:t>sânge</a:t>
            </a:r>
            <a:r>
              <a:rPr lang="ro-RO" sz="2000" b="1" smtClean="0"/>
              <a:t>, </a:t>
            </a:r>
            <a:r>
              <a:rPr lang="ro-RO" sz="2000" b="1" smtClean="0"/>
              <a:t>paralizatul coborât </a:t>
            </a:r>
            <a:r>
              <a:rPr lang="ro-RO" sz="2000" b="1" smtClean="0"/>
              <a:t>prin </a:t>
            </a:r>
            <a:r>
              <a:rPr lang="ro-RO" sz="2000" b="1" smtClean="0"/>
              <a:t>acoperiș</a:t>
            </a:r>
            <a:r>
              <a:rPr lang="ro-RO" sz="2000" b="1" smtClean="0"/>
              <a:t>, </a:t>
            </a:r>
            <a:r>
              <a:rPr lang="ro-RO" sz="2000" b="1" smtClean="0"/>
              <a:t>demonizatul </a:t>
            </a:r>
            <a:r>
              <a:rPr lang="ro-RO" sz="2000" b="1" smtClean="0"/>
              <a:t>din </a:t>
            </a:r>
            <a:r>
              <a:rPr lang="ro-RO" sz="2000" b="1" smtClean="0"/>
              <a:t>sinagogă</a:t>
            </a:r>
            <a:r>
              <a:rPr lang="ro-RO" sz="2000" b="1" smtClean="0"/>
              <a:t>, etc…).</a:t>
            </a:r>
          </a:p>
          <a:p>
            <a:pPr>
              <a:spcBef>
                <a:spcPts val="600"/>
              </a:spcBef>
            </a:pPr>
            <a:r>
              <a:rPr lang="ro-RO" sz="2000" b="1" smtClean="0"/>
              <a:t>El </a:t>
            </a:r>
            <a:r>
              <a:rPr lang="ro-RO" sz="2000" b="1" smtClean="0"/>
              <a:t>nu avea probleme în a lăsa deoparte ceea ce trebuia să facă pentru a răspunde cererii cuiva aflat în nevoie</a:t>
            </a:r>
            <a:r>
              <a:rPr lang="ro-RO" sz="2000" b="1" smtClean="0"/>
              <a:t>. </a:t>
            </a:r>
            <a:endParaRPr lang="ro-RO" sz="2000" b="1" smtClean="0"/>
          </a:p>
        </p:txBody>
      </p:sp>
      <p:sp>
        <p:nvSpPr>
          <p:cNvPr id="5" name="4 Rectángulo"/>
          <p:cNvSpPr/>
          <p:nvPr/>
        </p:nvSpPr>
        <p:spPr>
          <a:xfrm>
            <a:off x="2051720" y="3874110"/>
            <a:ext cx="4896544" cy="2631490"/>
          </a:xfrm>
          <a:prstGeom prst="rect">
            <a:avLst/>
          </a:prstGeom>
        </p:spPr>
        <p:txBody>
          <a:bodyPr wrap="square">
            <a:spAutoFit/>
          </a:bodyPr>
          <a:lstStyle/>
          <a:p>
            <a:pPr lvl="0">
              <a:spcBef>
                <a:spcPts val="600"/>
              </a:spcBef>
            </a:pPr>
            <a:r>
              <a:rPr lang="ro-RO" sz="2000" b="1" smtClean="0">
                <a:solidFill>
                  <a:prstClr val="black"/>
                </a:solidFill>
              </a:rPr>
              <a:t>Dar noi, în general, considerăm întreruperile un deranj. De exemplu, nu dorim să ne amânăm călătoria pentru a ajuta pe cineva care are nevoie să schimbe o roată. </a:t>
            </a:r>
          </a:p>
          <a:p>
            <a:pPr lvl="0">
              <a:spcBef>
                <a:spcPts val="600"/>
              </a:spcBef>
            </a:pPr>
            <a:r>
              <a:rPr lang="ro-RO" sz="2000" b="1" smtClean="0">
                <a:solidFill>
                  <a:prstClr val="black"/>
                </a:solidFill>
              </a:rPr>
              <a:t>Îngrijirea nevoilor celorlați implică, de multe ori, o schimbare de planuri; a lăsa la o parte comoditatea noastră (sau egoismul) pentru a răspunde celui </a:t>
            </a:r>
            <a:r>
              <a:rPr lang="ro-RO" sz="2000" b="1" smtClean="0">
                <a:solidFill>
                  <a:prstClr val="black"/>
                </a:solidFill>
              </a:rPr>
              <a:t>în </a:t>
            </a:r>
            <a:r>
              <a:rPr lang="ro-RO" sz="2000" b="1" smtClean="0">
                <a:solidFill>
                  <a:prstClr val="black"/>
                </a:solidFill>
              </a:rPr>
              <a:t>nevoi.</a:t>
            </a:r>
            <a:endParaRPr lang="ro-RO" sz="2000" b="1">
              <a:solidFill>
                <a:prstClr val="black"/>
              </a:solidFill>
            </a:endParaRPr>
          </a:p>
        </p:txBody>
      </p:sp>
      <p:pic>
        <p:nvPicPr>
          <p:cNvPr id="2050" name="Picture 2" descr="H:\Dibujos\Jesus\Sanando\Descendiendo por el techo\08-07-11 Letting the Paralytic Down to Jesus (1).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51520" y="3933824"/>
            <a:ext cx="1710480" cy="2528957"/>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p:cNvPicPr>
            <a:picLocks noChangeAspect="1" noChangeArrowheads="1"/>
          </p:cNvPicPr>
          <p:nvPr/>
        </p:nvPicPr>
        <p:blipFill>
          <a:blip r:embed="rId4" cstate="screen">
            <a:extLst>
              <a:ext uri="{28A0092B-C50C-407E-A947-70E740481C1C}">
                <a14:useLocalDpi xmlns:a14="http://schemas.microsoft.com/office/drawing/2010/main" xmlns=""/>
              </a:ext>
            </a:extLst>
          </a:blip>
          <a:stretch>
            <a:fillRect/>
          </a:stretch>
        </p:blipFill>
        <p:spPr bwMode="auto">
          <a:xfrm>
            <a:off x="6767448" y="4245705"/>
            <a:ext cx="2304544" cy="2304544"/>
          </a:xfrm>
          <a:prstGeom prst="rect">
            <a:avLst/>
          </a:prstGeom>
          <a:noFill/>
          <a:ln w="22225">
            <a:noFill/>
          </a:ln>
          <a:effectLst>
            <a:glow rad="63500">
              <a:schemeClr val="tx1">
                <a:alpha val="26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908127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1000"/>
                                        <p:tgtEl>
                                          <p:spTgt spid="2050"/>
                                        </p:tgtEl>
                                      </p:cBhvr>
                                    </p:animEffect>
                                    <p:anim calcmode="lin" valueType="num">
                                      <p:cBhvr>
                                        <p:cTn id="24" dur="1000" fill="hold"/>
                                        <p:tgtEl>
                                          <p:spTgt spid="2050"/>
                                        </p:tgtEl>
                                        <p:attrNameLst>
                                          <p:attrName>ppt_x</p:attrName>
                                        </p:attrNameLst>
                                      </p:cBhvr>
                                      <p:tavLst>
                                        <p:tav tm="0">
                                          <p:val>
                                            <p:strVal val="#ppt_x"/>
                                          </p:val>
                                        </p:tav>
                                        <p:tav tm="100000">
                                          <p:val>
                                            <p:strVal val="#ppt_x"/>
                                          </p:val>
                                        </p:tav>
                                      </p:tavLst>
                                    </p:anim>
                                    <p:anim calcmode="lin" valueType="num">
                                      <p:cBhvr>
                                        <p:cTn id="25" dur="1000" fill="hold"/>
                                        <p:tgtEl>
                                          <p:spTgt spid="205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left)">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3"/>
                                        </p:tgtEl>
                                        <p:attrNameLst>
                                          <p:attrName>style.visibility</p:attrName>
                                        </p:attrNameLst>
                                      </p:cBhvr>
                                      <p:to>
                                        <p:strVal val="visible"/>
                                      </p:to>
                                    </p:set>
                                    <p:anim calcmode="lin" valueType="num">
                                      <p:cBhvr>
                                        <p:cTn id="44" dur="500" fill="hold"/>
                                        <p:tgtEl>
                                          <p:spTgt spid="2053"/>
                                        </p:tgtEl>
                                        <p:attrNameLst>
                                          <p:attrName>ppt_w</p:attrName>
                                        </p:attrNameLst>
                                      </p:cBhvr>
                                      <p:tavLst>
                                        <p:tav tm="0">
                                          <p:val>
                                            <p:fltVal val="0"/>
                                          </p:val>
                                        </p:tav>
                                        <p:tav tm="100000">
                                          <p:val>
                                            <p:strVal val="#ppt_w"/>
                                          </p:val>
                                        </p:tav>
                                      </p:tavLst>
                                    </p:anim>
                                    <p:anim calcmode="lin" valueType="num">
                                      <p:cBhvr>
                                        <p:cTn id="45" dur="500" fill="hold"/>
                                        <p:tgtEl>
                                          <p:spTgt spid="2053"/>
                                        </p:tgtEl>
                                        <p:attrNameLst>
                                          <p:attrName>ppt_h</p:attrName>
                                        </p:attrNameLst>
                                      </p:cBhvr>
                                      <p:tavLst>
                                        <p:tav tm="0">
                                          <p:val>
                                            <p:fltVal val="0"/>
                                          </p:val>
                                        </p:tav>
                                        <p:tav tm="100000">
                                          <p:val>
                                            <p:strVal val="#ppt_h"/>
                                          </p:val>
                                        </p:tav>
                                      </p:tavLst>
                                    </p:anim>
                                    <p:animEffect transition="in" filter="fade">
                                      <p:cBhvr>
                                        <p:cTn id="46" dur="500"/>
                                        <p:tgtEl>
                                          <p:spTgt spid="2053"/>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left)">
                                      <p:cBhvr>
                                        <p:cTn id="5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39"/>
                    </a14:imgEffect>
                  </a14:imgLayer>
                </a14:imgProps>
              </a:ext>
              <a:ext uri="{28A0092B-C50C-407E-A947-70E740481C1C}">
                <a14:useLocalDpi xmlns:a14="http://schemas.microsoft.com/office/drawing/2010/main" xmlns=""/>
              </a:ext>
            </a:extLst>
          </a:blip>
          <a:srcRect/>
          <a:stretch>
            <a:fillRect t="-3000" b="-3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lightRig rig="chilly" dir="t"/>
            </a:scene3d>
            <a:sp3d extrusionH="57150" contourW="12700">
              <a:bevelT w="38100" h="38100"/>
              <a:contourClr>
                <a:srgbClr val="007A49"/>
              </a:contourClr>
            </a:sp3d>
          </a:bodyPr>
          <a:lstStyle/>
          <a:p>
            <a:pPr algn="ctr"/>
            <a:r>
              <a:rPr lang="ro-RO" sz="4400" b="1" cap="all" smtClean="0">
                <a:ln w="9000" cmpd="sng">
                  <a:noFill/>
                  <a:prstDash val="solid"/>
                </a:ln>
                <a:gradFill>
                  <a:gsLst>
                    <a:gs pos="0">
                      <a:srgbClr val="00CC79"/>
                    </a:gs>
                    <a:gs pos="43000">
                      <a:srgbClr val="9DEDA3"/>
                    </a:gs>
                    <a:gs pos="48000">
                      <a:srgbClr val="9DEDA3"/>
                    </a:gs>
                    <a:gs pos="100000">
                      <a:srgbClr val="00CC79"/>
                    </a:gs>
                  </a:gsLst>
                  <a:lin ang="5400000"/>
                </a:gradFill>
                <a:effectLst/>
              </a:rPr>
              <a:t>ÎNTREBA CARE </a:t>
            </a:r>
            <a:r>
              <a:rPr lang="ro-RO" sz="4400" b="1" cap="all" smtClean="0">
                <a:ln w="9000" cmpd="sng">
                  <a:noFill/>
                  <a:prstDash val="solid"/>
                </a:ln>
                <a:gradFill>
                  <a:gsLst>
                    <a:gs pos="0">
                      <a:srgbClr val="00CC79"/>
                    </a:gs>
                    <a:gs pos="43000">
                      <a:srgbClr val="9DEDA3"/>
                    </a:gs>
                    <a:gs pos="48000">
                      <a:srgbClr val="9DEDA3"/>
                    </a:gs>
                    <a:gs pos="100000">
                      <a:srgbClr val="00CC79"/>
                    </a:gs>
                  </a:gsLst>
                  <a:lin ang="5400000"/>
                </a:gradFill>
                <a:effectLst/>
              </a:rPr>
              <a:t>SUNT </a:t>
            </a:r>
            <a:r>
              <a:rPr lang="ro-RO" sz="4400" b="1" cap="all" smtClean="0">
                <a:ln w="9000" cmpd="sng">
                  <a:noFill/>
                  <a:prstDash val="solid"/>
                </a:ln>
                <a:gradFill>
                  <a:gsLst>
                    <a:gs pos="0">
                      <a:srgbClr val="00CC79"/>
                    </a:gs>
                    <a:gs pos="43000">
                      <a:srgbClr val="9DEDA3"/>
                    </a:gs>
                    <a:gs pos="48000">
                      <a:srgbClr val="9DEDA3"/>
                    </a:gs>
                    <a:gs pos="100000">
                      <a:srgbClr val="00CC79"/>
                    </a:gs>
                  </a:gsLst>
                  <a:lin ang="5400000"/>
                </a:gradFill>
                <a:effectLst/>
              </a:rPr>
              <a:t>NEVOILE</a:t>
            </a:r>
            <a:endParaRPr lang="ro-RO" sz="4400" b="1" cap="all">
              <a:ln w="9000" cmpd="sng">
                <a:noFill/>
                <a:prstDash val="solid"/>
              </a:ln>
              <a:gradFill>
                <a:gsLst>
                  <a:gs pos="0">
                    <a:srgbClr val="00CC79"/>
                  </a:gs>
                  <a:gs pos="43000">
                    <a:srgbClr val="9DEDA3"/>
                  </a:gs>
                  <a:gs pos="48000">
                    <a:srgbClr val="9DEDA3"/>
                  </a:gs>
                  <a:gs pos="100000">
                    <a:srgbClr val="00CC79"/>
                  </a:gs>
                </a:gsLst>
                <a:lin ang="5400000"/>
              </a:gradFill>
              <a:effectLst/>
            </a:endParaRPr>
          </a:p>
        </p:txBody>
      </p:sp>
      <p:sp>
        <p:nvSpPr>
          <p:cNvPr id="3" name="2 Rectángulo"/>
          <p:cNvSpPr/>
          <p:nvPr/>
        </p:nvSpPr>
        <p:spPr>
          <a:xfrm>
            <a:off x="107504" y="692696"/>
            <a:ext cx="5181128" cy="923330"/>
          </a:xfrm>
          <a:prstGeom prst="rect">
            <a:avLst/>
          </a:prstGeom>
          <a:gradFill>
            <a:gsLst>
              <a:gs pos="0">
                <a:srgbClr val="9DEDC1"/>
              </a:gs>
              <a:gs pos="35000">
                <a:srgbClr val="B8F2D2"/>
              </a:gs>
              <a:gs pos="99000">
                <a:srgbClr val="C4F4DA"/>
              </a:gs>
            </a:gsLst>
          </a:gra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o-RO" b="1" smtClean="0">
                <a:latin typeface="Comic Sans MS" pitchFamily="66" charset="0"/>
              </a:rPr>
              <a:t>«</a:t>
            </a:r>
            <a:r>
              <a:rPr lang="ro-RO" b="1" smtClean="0">
                <a:latin typeface="Comic Sans MS" pitchFamily="66" charset="0"/>
              </a:rPr>
              <a:t>Isus a luat </a:t>
            </a:r>
            <a:r>
              <a:rPr lang="ro-RO" b="1" smtClean="0">
                <a:latin typeface="Comic Sans MS" pitchFamily="66" charset="0"/>
              </a:rPr>
              <a:t>cuvântul</a:t>
            </a:r>
            <a:r>
              <a:rPr lang="ro-RO" b="1" smtClean="0">
                <a:latin typeface="Comic Sans MS" pitchFamily="66" charset="0"/>
              </a:rPr>
              <a:t>, şi i-a </a:t>
            </a:r>
            <a:r>
              <a:rPr lang="ro-RO" b="1" smtClean="0">
                <a:latin typeface="Comic Sans MS" pitchFamily="66" charset="0"/>
              </a:rPr>
              <a:t>zis</a:t>
            </a:r>
            <a:r>
              <a:rPr lang="ro-RO" b="1" smtClean="0">
                <a:latin typeface="Comic Sans MS" pitchFamily="66" charset="0"/>
              </a:rPr>
              <a:t>: </a:t>
            </a:r>
            <a:r>
              <a:rPr lang="ro-RO" b="1" smtClean="0">
                <a:latin typeface="Comic Sans MS" pitchFamily="66" charset="0"/>
              </a:rPr>
              <a:t>„</a:t>
            </a:r>
            <a:r>
              <a:rPr lang="ro-RO" b="1" smtClean="0">
                <a:latin typeface="Comic Sans MS" pitchFamily="66" charset="0"/>
              </a:rPr>
              <a:t>Ce vrei să-ţi </a:t>
            </a:r>
            <a:r>
              <a:rPr lang="ro-RO" b="1" smtClean="0">
                <a:latin typeface="Comic Sans MS" pitchFamily="66" charset="0"/>
              </a:rPr>
              <a:t>fac</a:t>
            </a:r>
            <a:r>
              <a:rPr lang="ro-RO" b="1" smtClean="0">
                <a:latin typeface="Comic Sans MS" pitchFamily="66" charset="0"/>
              </a:rPr>
              <a:t>?“ </a:t>
            </a:r>
            <a:r>
              <a:rPr lang="ro-RO" b="1" smtClean="0">
                <a:latin typeface="Comic Sans MS" pitchFamily="66" charset="0"/>
              </a:rPr>
              <a:t>„Rabuni</a:t>
            </a:r>
            <a:r>
              <a:rPr lang="ro-RO" b="1" smtClean="0">
                <a:latin typeface="Comic Sans MS" pitchFamily="66" charset="0"/>
              </a:rPr>
              <a:t>,“ I-a răspuns </a:t>
            </a:r>
            <a:r>
              <a:rPr lang="ro-RO" b="1" smtClean="0">
                <a:latin typeface="Comic Sans MS" pitchFamily="66" charset="0"/>
              </a:rPr>
              <a:t>orbul</a:t>
            </a:r>
            <a:r>
              <a:rPr lang="ro-RO" b="1" smtClean="0">
                <a:latin typeface="Comic Sans MS" pitchFamily="66" charset="0"/>
              </a:rPr>
              <a:t>, </a:t>
            </a:r>
            <a:r>
              <a:rPr lang="ro-RO" b="1" smtClean="0">
                <a:latin typeface="Comic Sans MS" pitchFamily="66" charset="0"/>
              </a:rPr>
              <a:t>„</a:t>
            </a:r>
            <a:r>
              <a:rPr lang="ro-RO" b="1" smtClean="0">
                <a:latin typeface="Comic Sans MS" pitchFamily="66" charset="0"/>
              </a:rPr>
              <a:t>să capăt </a:t>
            </a:r>
            <a:r>
              <a:rPr lang="ro-RO" b="1" smtClean="0">
                <a:latin typeface="Comic Sans MS" pitchFamily="66" charset="0"/>
              </a:rPr>
              <a:t>vederea</a:t>
            </a:r>
            <a:r>
              <a:rPr lang="ro-RO" b="1" smtClean="0">
                <a:latin typeface="Comic Sans MS" pitchFamily="66" charset="0"/>
              </a:rPr>
              <a:t>.“ » </a:t>
            </a:r>
            <a:r>
              <a:rPr lang="ro-RO" sz="1400" b="1" smtClean="0">
                <a:latin typeface="Comic Sans MS" pitchFamily="66" charset="0"/>
              </a:rPr>
              <a:t>(Marcu</a:t>
            </a:r>
            <a:r>
              <a:rPr lang="ro-RO" sz="1400" b="1" smtClean="0">
                <a:latin typeface="Comic Sans MS" pitchFamily="66" charset="0"/>
              </a:rPr>
              <a:t> </a:t>
            </a:r>
            <a:r>
              <a:rPr lang="ro-RO" sz="1400" b="1" smtClean="0">
                <a:latin typeface="Comic Sans MS" pitchFamily="66" charset="0"/>
              </a:rPr>
              <a:t>10:51)</a:t>
            </a:r>
            <a:endParaRPr lang="ro-RO" sz="1400" b="1">
              <a:latin typeface="Comic Sans MS" pitchFamily="66" charset="0"/>
            </a:endParaRPr>
          </a:p>
        </p:txBody>
      </p:sp>
      <p:sp>
        <p:nvSpPr>
          <p:cNvPr id="4" name="3 Rectángulo"/>
          <p:cNvSpPr/>
          <p:nvPr/>
        </p:nvSpPr>
        <p:spPr>
          <a:xfrm>
            <a:off x="4211960" y="2852936"/>
            <a:ext cx="4824536" cy="923330"/>
          </a:xfrm>
          <a:prstGeom prst="rect">
            <a:avLst/>
          </a:prstGeom>
          <a:gradFill>
            <a:gsLst>
              <a:gs pos="0">
                <a:srgbClr val="9DEDC1"/>
              </a:gs>
              <a:gs pos="35000">
                <a:srgbClr val="B8F2D2"/>
              </a:gs>
              <a:gs pos="99000">
                <a:srgbClr val="C4F4DA"/>
              </a:gs>
            </a:gsLst>
          </a:gra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o-RO" b="1" smtClean="0">
                <a:latin typeface="Comic Sans MS" pitchFamily="66" charset="0"/>
              </a:rPr>
              <a:t>«Isus</a:t>
            </a:r>
            <a:r>
              <a:rPr lang="ro-RO" b="1" smtClean="0">
                <a:latin typeface="Comic Sans MS" pitchFamily="66" charset="0"/>
              </a:rPr>
              <a:t>, </a:t>
            </a:r>
            <a:r>
              <a:rPr lang="ro-RO" b="1" smtClean="0">
                <a:latin typeface="Comic Sans MS" pitchFamily="66" charset="0"/>
              </a:rPr>
              <a:t>câ</a:t>
            </a:r>
            <a:r>
              <a:rPr lang="ro-RO" b="1" smtClean="0">
                <a:latin typeface="Comic Sans MS" pitchFamily="66" charset="0"/>
              </a:rPr>
              <a:t>nd l-a văzut </a:t>
            </a:r>
            <a:r>
              <a:rPr lang="ro-RO" b="1" smtClean="0">
                <a:latin typeface="Comic Sans MS" pitchFamily="66" charset="0"/>
              </a:rPr>
              <a:t>zăcând</a:t>
            </a:r>
            <a:r>
              <a:rPr lang="ro-RO" b="1" smtClean="0">
                <a:latin typeface="Comic Sans MS" pitchFamily="66" charset="0"/>
              </a:rPr>
              <a:t>, </a:t>
            </a:r>
            <a:r>
              <a:rPr lang="ro-RO" b="1" smtClean="0">
                <a:latin typeface="Comic Sans MS" pitchFamily="66" charset="0"/>
              </a:rPr>
              <a:t>şi</a:t>
            </a:r>
            <a:r>
              <a:rPr lang="ro-RO" b="1" smtClean="0">
                <a:latin typeface="Comic Sans MS" pitchFamily="66" charset="0"/>
              </a:rPr>
              <a:t>, fiindcă ştia că este bolnav de multă </a:t>
            </a:r>
            <a:r>
              <a:rPr lang="ro-RO" b="1" smtClean="0">
                <a:latin typeface="Comic Sans MS" pitchFamily="66" charset="0"/>
              </a:rPr>
              <a:t>vreme</a:t>
            </a:r>
            <a:r>
              <a:rPr lang="ro-RO" b="1" smtClean="0">
                <a:latin typeface="Comic Sans MS" pitchFamily="66" charset="0"/>
              </a:rPr>
              <a:t>, i-a </a:t>
            </a:r>
            <a:r>
              <a:rPr lang="ro-RO" b="1" smtClean="0">
                <a:latin typeface="Comic Sans MS" pitchFamily="66" charset="0"/>
              </a:rPr>
              <a:t>zis</a:t>
            </a:r>
            <a:r>
              <a:rPr lang="ro-RO" b="1" smtClean="0">
                <a:latin typeface="Comic Sans MS" pitchFamily="66" charset="0"/>
              </a:rPr>
              <a:t>: </a:t>
            </a:r>
            <a:r>
              <a:rPr lang="ro-RO" b="1" smtClean="0">
                <a:latin typeface="Comic Sans MS" pitchFamily="66" charset="0"/>
              </a:rPr>
              <a:t>„</a:t>
            </a:r>
            <a:r>
              <a:rPr lang="ro-RO" b="1" smtClean="0">
                <a:latin typeface="Comic Sans MS" pitchFamily="66" charset="0"/>
              </a:rPr>
              <a:t>Vrei să te faci </a:t>
            </a:r>
            <a:r>
              <a:rPr lang="ro-RO" b="1" smtClean="0">
                <a:latin typeface="Comic Sans MS" pitchFamily="66" charset="0"/>
              </a:rPr>
              <a:t>sănătos?“</a:t>
            </a:r>
            <a:r>
              <a:rPr lang="ro-RO" b="1" smtClean="0">
                <a:latin typeface="Comic Sans MS" pitchFamily="66" charset="0"/>
              </a:rPr>
              <a:t>» </a:t>
            </a:r>
            <a:r>
              <a:rPr lang="ro-RO" sz="1400" b="1" smtClean="0">
                <a:latin typeface="Comic Sans MS" pitchFamily="66" charset="0"/>
              </a:rPr>
              <a:t>(</a:t>
            </a:r>
            <a:r>
              <a:rPr lang="ro-RO" sz="1400" b="1" smtClean="0">
                <a:latin typeface="Comic Sans MS" pitchFamily="66" charset="0"/>
              </a:rPr>
              <a:t>Ioan</a:t>
            </a:r>
            <a:r>
              <a:rPr lang="ro-RO" sz="1400" b="1" smtClean="0">
                <a:latin typeface="Comic Sans MS" pitchFamily="66" charset="0"/>
              </a:rPr>
              <a:t> </a:t>
            </a:r>
            <a:r>
              <a:rPr lang="ro-RO" sz="1400" b="1" smtClean="0">
                <a:latin typeface="Comic Sans MS" pitchFamily="66" charset="0"/>
              </a:rPr>
              <a:t>5:6)</a:t>
            </a:r>
            <a:endParaRPr lang="ro-RO" sz="1400" b="1">
              <a:latin typeface="Comic Sans MS" pitchFamily="66" charset="0"/>
            </a:endParaRPr>
          </a:p>
        </p:txBody>
      </p:sp>
      <p:sp>
        <p:nvSpPr>
          <p:cNvPr id="5" name="4 CuadroTexto"/>
          <p:cNvSpPr txBox="1"/>
          <p:nvPr/>
        </p:nvSpPr>
        <p:spPr>
          <a:xfrm>
            <a:off x="251520" y="3792230"/>
            <a:ext cx="7558261" cy="3093154"/>
          </a:xfrm>
          <a:prstGeom prst="rect">
            <a:avLst/>
          </a:prstGeom>
          <a:noFill/>
        </p:spPr>
        <p:txBody>
          <a:bodyPr wrap="square" rtlCol="0">
            <a:spAutoFit/>
          </a:bodyPr>
          <a:lstStyle/>
          <a:p>
            <a:pPr>
              <a:spcBef>
                <a:spcPts val="600"/>
              </a:spcBef>
            </a:pPr>
            <a:r>
              <a:rPr lang="ro-RO" sz="2000" b="1" dirty="0" smtClean="0">
                <a:solidFill>
                  <a:schemeClr val="bg1"/>
                </a:solidFill>
                <a:effectLst>
                  <a:glow rad="63500">
                    <a:srgbClr val="005432"/>
                  </a:glow>
                </a:effectLst>
              </a:rPr>
              <a:t>De ce întreba Isus ceva atât de </a:t>
            </a:r>
            <a:r>
              <a:rPr lang="ro-RO" sz="2000" b="1" dirty="0" smtClean="0">
                <a:solidFill>
                  <a:schemeClr val="bg1"/>
                </a:solidFill>
                <a:effectLst>
                  <a:glow rad="63500">
                    <a:srgbClr val="005432"/>
                  </a:glow>
                </a:effectLst>
              </a:rPr>
              <a:t>evident?</a:t>
            </a:r>
          </a:p>
          <a:p>
            <a:pPr>
              <a:spcBef>
                <a:spcPts val="600"/>
              </a:spcBef>
            </a:pPr>
            <a:r>
              <a:rPr lang="ro-RO" sz="2000" b="1" dirty="0" smtClean="0">
                <a:solidFill>
                  <a:schemeClr val="bg1"/>
                </a:solidFill>
                <a:effectLst>
                  <a:glow rad="63500">
                    <a:srgbClr val="005432"/>
                  </a:glow>
                </a:effectLst>
              </a:rPr>
              <a:t>Deși </a:t>
            </a:r>
            <a:r>
              <a:rPr lang="ro-RO" sz="2000" b="1" dirty="0" smtClean="0">
                <a:solidFill>
                  <a:schemeClr val="bg1"/>
                </a:solidFill>
                <a:effectLst>
                  <a:glow rad="63500">
                    <a:srgbClr val="005432"/>
                  </a:glow>
                </a:effectLst>
              </a:rPr>
              <a:t>orbul </a:t>
            </a:r>
            <a:r>
              <a:rPr lang="ro-RO" sz="2000" b="1" dirty="0" err="1" smtClean="0">
                <a:solidFill>
                  <a:schemeClr val="bg1"/>
                </a:solidFill>
                <a:effectLst>
                  <a:glow rad="63500">
                    <a:srgbClr val="005432"/>
                  </a:glow>
                </a:effectLst>
              </a:rPr>
              <a:t>Bartimeu</a:t>
            </a:r>
            <a:r>
              <a:rPr lang="ro-RO" sz="2000" b="1" dirty="0" smtClean="0">
                <a:solidFill>
                  <a:schemeClr val="bg1"/>
                </a:solidFill>
                <a:effectLst>
                  <a:glow rad="63500">
                    <a:srgbClr val="005432"/>
                  </a:glow>
                </a:effectLst>
              </a:rPr>
              <a:t> a răspuns cu rapiditate, paralizatul din </a:t>
            </a:r>
            <a:r>
              <a:rPr lang="ro-RO" sz="2000" b="1" dirty="0" err="1" smtClean="0">
                <a:solidFill>
                  <a:schemeClr val="bg1"/>
                </a:solidFill>
                <a:effectLst>
                  <a:glow rad="63500">
                    <a:srgbClr val="005432"/>
                  </a:glow>
                </a:effectLst>
              </a:rPr>
              <a:t>Betezda</a:t>
            </a:r>
            <a:r>
              <a:rPr lang="ro-RO" sz="2000" b="1" dirty="0" smtClean="0">
                <a:solidFill>
                  <a:schemeClr val="bg1"/>
                </a:solidFill>
                <a:effectLst>
                  <a:glow rad="63500">
                    <a:srgbClr val="005432"/>
                  </a:glow>
                </a:effectLst>
              </a:rPr>
              <a:t> nu a răspuns la </a:t>
            </a:r>
            <a:r>
              <a:rPr lang="ro-RO" sz="2000" b="1" dirty="0" smtClean="0">
                <a:solidFill>
                  <a:schemeClr val="bg1"/>
                </a:solidFill>
                <a:effectLst>
                  <a:glow rad="63500">
                    <a:srgbClr val="005432"/>
                  </a:glow>
                </a:effectLst>
              </a:rPr>
              <a:t>întrebare, </a:t>
            </a:r>
            <a:r>
              <a:rPr lang="ro-RO" sz="2000" b="1" dirty="0" smtClean="0">
                <a:solidFill>
                  <a:schemeClr val="bg1"/>
                </a:solidFill>
                <a:effectLst>
                  <a:glow rad="63500">
                    <a:srgbClr val="005432"/>
                  </a:glow>
                </a:effectLst>
              </a:rPr>
              <a:t>ci i-a povestit </a:t>
            </a:r>
            <a:r>
              <a:rPr lang="ro-RO" sz="2000" b="1" dirty="0">
                <a:solidFill>
                  <a:schemeClr val="bg1"/>
                </a:solidFill>
                <a:effectLst>
                  <a:glow rad="63500">
                    <a:srgbClr val="005432"/>
                  </a:glow>
                </a:effectLst>
              </a:rPr>
              <a:t>problemele sale lui </a:t>
            </a:r>
            <a:r>
              <a:rPr lang="ro-RO" sz="2000" b="1" dirty="0" smtClean="0">
                <a:solidFill>
                  <a:schemeClr val="bg1"/>
                </a:solidFill>
                <a:effectLst>
                  <a:glow rad="63500">
                    <a:srgbClr val="005432"/>
                  </a:glow>
                </a:effectLst>
              </a:rPr>
              <a:t>Isus. </a:t>
            </a:r>
          </a:p>
          <a:p>
            <a:pPr>
              <a:spcBef>
                <a:spcPts val="600"/>
              </a:spcBef>
            </a:pPr>
            <a:r>
              <a:rPr lang="ro-RO" sz="2000" b="1" dirty="0" smtClean="0">
                <a:solidFill>
                  <a:schemeClr val="bg1"/>
                </a:solidFill>
                <a:effectLst>
                  <a:glow rad="63500">
                    <a:srgbClr val="005432"/>
                  </a:glow>
                </a:effectLst>
              </a:rPr>
              <a:t>Aceasta </a:t>
            </a:r>
            <a:r>
              <a:rPr lang="ro-RO" sz="2000" b="1" dirty="0" smtClean="0">
                <a:solidFill>
                  <a:schemeClr val="bg1"/>
                </a:solidFill>
                <a:effectLst>
                  <a:glow rad="63500">
                    <a:srgbClr val="005432"/>
                  </a:glow>
                </a:effectLst>
              </a:rPr>
              <a:t>era intenția: de a lăsa persoanele nevoiașe să își exprime nevoile sau îngrijorările. În acest fel ne-a învățat să empatizăm cu oamenii: să le oferim ocazia să se exprime, să îi ascultăm. </a:t>
            </a:r>
          </a:p>
          <a:p>
            <a:pPr>
              <a:spcBef>
                <a:spcPts val="600"/>
              </a:spcBef>
            </a:pPr>
            <a:r>
              <a:rPr lang="ro-RO" sz="2000" b="1" dirty="0" smtClean="0">
                <a:solidFill>
                  <a:schemeClr val="bg1"/>
                </a:solidFill>
                <a:effectLst>
                  <a:glow rad="63500">
                    <a:srgbClr val="005432"/>
                  </a:glow>
                </a:effectLst>
              </a:rPr>
              <a:t>Biserica are nevoie să cunoască oamenii pe care intenționează să îi ajute, are nevoie să îi lase să își exprime temerile. În acest fel, va găsi cea mai bună metodă de a-i ajuta. </a:t>
            </a:r>
          </a:p>
        </p:txBody>
      </p:sp>
      <p:pic>
        <p:nvPicPr>
          <p:cNvPr id="3074" name="Picture 2" descr="F:\______Para internet\FondosTematicos\Jesus\Sanando\Ciegos\l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108720" y="1628800"/>
            <a:ext cx="2887216" cy="2193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5" name="Picture 3" descr="F:\______Para internet\FondosTematicos\Jesus\Sanando\Paralíticos\SDU-AS-BP-050.jpg"/>
          <p:cNvPicPr>
            <a:picLocks noChangeAspect="1" noChangeArrowheads="1"/>
          </p:cNvPicPr>
          <p:nvPr/>
        </p:nvPicPr>
        <p:blipFill>
          <a:blip r:embed="rId5" cstate="screen">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a:ext>
            </a:extLst>
          </a:blip>
          <a:srcRect/>
          <a:stretch>
            <a:fillRect/>
          </a:stretch>
        </p:blipFill>
        <p:spPr bwMode="auto">
          <a:xfrm>
            <a:off x="5576664" y="692696"/>
            <a:ext cx="2883768" cy="2158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9" name="Picture 7" descr="http://www.portlaoiseparish.ie/wp-content/uploads/2016/06/hand-to-ear-listening.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7809781" y="5696443"/>
            <a:ext cx="1226715" cy="1116933"/>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3080" name="Picture 8" descr="C:\Users\EUNICE\Desktop\A\hablar.jpg"/>
          <p:cNvPicPr>
            <a:picLocks noChangeAspect="1" noChangeArrowheads="1"/>
          </p:cNvPicPr>
          <p:nvPr/>
        </p:nvPicPr>
        <p:blipFill>
          <a:blip r:embed="rId8">
            <a:extLst>
              <a:ext uri="{28A0092B-C50C-407E-A947-70E740481C1C}">
                <a14:useLocalDpi xmlns:a14="http://schemas.microsoft.com/office/drawing/2010/main" xmlns=""/>
              </a:ext>
            </a:extLst>
          </a:blip>
          <a:srcRect/>
          <a:stretch>
            <a:fillRect/>
          </a:stretch>
        </p:blipFill>
        <p:spPr bwMode="auto">
          <a:xfrm>
            <a:off x="8388424" y="3933056"/>
            <a:ext cx="720080" cy="1702690"/>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9902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randombar(horizontal)">
                                      <p:cBhvr>
                                        <p:cTn id="19" dur="500"/>
                                        <p:tgtEl>
                                          <p:spTgt spid="3075"/>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left)">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nodeType="click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500"/>
                                        <p:tgtEl>
                                          <p:spTgt spid="3080"/>
                                        </p:tgtEl>
                                        <p:attrNameLst>
                                          <p:attrName>ppt_x</p:attrName>
                                        </p:attrNameLst>
                                      </p:cBhvr>
                                      <p:tavLst>
                                        <p:tav tm="0">
                                          <p:val>
                                            <p:strVal val="#ppt_x+#ppt_w*1.125000"/>
                                          </p:val>
                                        </p:tav>
                                        <p:tav tm="100000">
                                          <p:val>
                                            <p:strVal val="#ppt_x"/>
                                          </p:val>
                                        </p:tav>
                                      </p:tavLst>
                                    </p:anim>
                                    <p:animEffect transition="in" filter="wipe(left)">
                                      <p:cBhvr>
                                        <p:cTn id="47" dur="500"/>
                                        <p:tgtEl>
                                          <p:spTgt spid="3080"/>
                                        </p:tgtEl>
                                      </p:cBhvr>
                                    </p:animEffect>
                                  </p:childTnLst>
                                </p:cTn>
                              </p:par>
                              <p:par>
                                <p:cTn id="48" presetID="12" presetClass="entr" presetSubtype="2" fill="hold" nodeType="withEffect">
                                  <p:stCondLst>
                                    <p:cond delay="0"/>
                                  </p:stCondLst>
                                  <p:childTnLst>
                                    <p:set>
                                      <p:cBhvr>
                                        <p:cTn id="49" dur="1" fill="hold">
                                          <p:stCondLst>
                                            <p:cond delay="0"/>
                                          </p:stCondLst>
                                        </p:cTn>
                                        <p:tgtEl>
                                          <p:spTgt spid="3079"/>
                                        </p:tgtEl>
                                        <p:attrNameLst>
                                          <p:attrName>style.visibility</p:attrName>
                                        </p:attrNameLst>
                                      </p:cBhvr>
                                      <p:to>
                                        <p:strVal val="visible"/>
                                      </p:to>
                                    </p:set>
                                    <p:anim calcmode="lin" valueType="num">
                                      <p:cBhvr additive="base">
                                        <p:cTn id="50" dur="500"/>
                                        <p:tgtEl>
                                          <p:spTgt spid="3079"/>
                                        </p:tgtEl>
                                        <p:attrNameLst>
                                          <p:attrName>ppt_x</p:attrName>
                                        </p:attrNameLst>
                                      </p:cBhvr>
                                      <p:tavLst>
                                        <p:tav tm="0">
                                          <p:val>
                                            <p:strVal val="#ppt_x+#ppt_w*1.125000"/>
                                          </p:val>
                                        </p:tav>
                                        <p:tav tm="100000">
                                          <p:val>
                                            <p:strVal val="#ppt_x"/>
                                          </p:val>
                                        </p:tav>
                                      </p:tavLst>
                                    </p:anim>
                                    <p:animEffect transition="in" filter="wipe(left)">
                                      <p:cBhvr>
                                        <p:cTn id="51" dur="500"/>
                                        <p:tgtEl>
                                          <p:spTgt spid="3079"/>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left)">
                                      <p:cBhvr>
                                        <p:cTn id="5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677108"/>
          </a:xfrm>
          <a:prstGeom prst="rect">
            <a:avLst/>
          </a:prstGeom>
        </p:spPr>
        <p:txBody>
          <a:bodyPr wrap="square">
            <a:spAutoFit/>
          </a:bodyPr>
          <a:lstStyle/>
          <a:p>
            <a:pPr algn="ctr"/>
            <a:r>
              <a:rPr lang="ro-RO" sz="3800" dirty="0" smtClean="0">
                <a:ln w="10160">
                  <a:solidFill>
                    <a:schemeClr val="accent1"/>
                  </a:solidFill>
                  <a:prstDash val="solid"/>
                </a:ln>
                <a:solidFill>
                  <a:srgbClr val="FFFFFF"/>
                </a:solidFill>
                <a:effectLst>
                  <a:outerShdw blurRad="38100" dist="32000" dir="5400000" algn="tl">
                    <a:srgbClr val="000000">
                      <a:alpha val="76000"/>
                    </a:srgbClr>
                  </a:outerShdw>
                </a:effectLst>
              </a:rPr>
              <a:t>ÎMPLININD </a:t>
            </a:r>
            <a:r>
              <a:rPr lang="ro-RO" sz="3800" dirty="0" smtClean="0">
                <a:ln w="10160">
                  <a:solidFill>
                    <a:schemeClr val="accent1"/>
                  </a:solidFill>
                  <a:prstDash val="solid"/>
                </a:ln>
                <a:solidFill>
                  <a:srgbClr val="FFFFFF"/>
                </a:solidFill>
                <a:effectLst>
                  <a:outerShdw blurRad="38100" dist="32000" dir="5400000" algn="tl">
                    <a:srgbClr val="000000">
                      <a:alpha val="76000"/>
                    </a:srgbClr>
                  </a:outerShdw>
                </a:effectLst>
              </a:rPr>
              <a:t>NEVOILE </a:t>
            </a:r>
            <a:r>
              <a:rPr lang="ro-RO" sz="3800" dirty="0" smtClean="0">
                <a:ln w="10160">
                  <a:solidFill>
                    <a:schemeClr val="accent1"/>
                  </a:solidFill>
                  <a:prstDash val="solid"/>
                </a:ln>
                <a:solidFill>
                  <a:srgbClr val="FFFFFF"/>
                </a:solidFill>
                <a:effectLst>
                  <a:outerShdw blurRad="38100" dist="32000" dir="5400000" algn="tl">
                    <a:srgbClr val="000000">
                      <a:alpha val="76000"/>
                    </a:srgbClr>
                  </a:outerShdw>
                </a:effectLst>
              </a:rPr>
              <a:t>CELE MAI PROFUNDE</a:t>
            </a:r>
          </a:p>
        </p:txBody>
      </p:sp>
      <p:sp>
        <p:nvSpPr>
          <p:cNvPr id="3" name="2 Rectángulo"/>
          <p:cNvSpPr/>
          <p:nvPr/>
        </p:nvSpPr>
        <p:spPr>
          <a:xfrm>
            <a:off x="755576" y="677108"/>
            <a:ext cx="7632848" cy="646331"/>
          </a:xfrm>
          <a:prstGeom prst="rect">
            <a:avLst/>
          </a:prstGeom>
        </p:spPr>
        <p:txBody>
          <a:bodyPr wrap="square">
            <a:spAutoFit/>
          </a:bodyPr>
          <a:lstStyle/>
          <a:p>
            <a:pPr algn="ctr"/>
            <a:r>
              <a:rPr lang="ro-RO" b="1" dirty="0" smtClean="0">
                <a:solidFill>
                  <a:srgbClr val="673B01"/>
                </a:solidFill>
                <a:latin typeface="Comic Sans MS" pitchFamily="66" charset="0"/>
              </a:rPr>
              <a:t>«Când le-a văzut Isus credinţa, a zis slăbănogului: „Fiule, păcatele îţi sunt iertate!“» </a:t>
            </a:r>
            <a:r>
              <a:rPr lang="ro-RO" sz="1400" b="1" dirty="0" smtClean="0">
                <a:solidFill>
                  <a:srgbClr val="673B01"/>
                </a:solidFill>
                <a:latin typeface="Comic Sans MS" pitchFamily="66" charset="0"/>
              </a:rPr>
              <a:t>(Marcu 2:5)</a:t>
            </a:r>
            <a:endParaRPr lang="ro-RO" b="1" dirty="0">
              <a:solidFill>
                <a:srgbClr val="673B01"/>
              </a:solidFill>
              <a:latin typeface="Comic Sans MS" pitchFamily="66" charset="0"/>
            </a:endParaRPr>
          </a:p>
        </p:txBody>
      </p:sp>
      <p:sp>
        <p:nvSpPr>
          <p:cNvPr id="4" name="3 CuadroTexto"/>
          <p:cNvSpPr txBox="1"/>
          <p:nvPr/>
        </p:nvSpPr>
        <p:spPr>
          <a:xfrm>
            <a:off x="4788024" y="1412776"/>
            <a:ext cx="4320480" cy="4939814"/>
          </a:xfrm>
          <a:prstGeom prst="rect">
            <a:avLst/>
          </a:prstGeom>
          <a:noFill/>
        </p:spPr>
        <p:txBody>
          <a:bodyPr wrap="square" rtlCol="0">
            <a:spAutoFit/>
          </a:bodyPr>
          <a:lstStyle/>
          <a:p>
            <a:pPr>
              <a:spcBef>
                <a:spcPts val="600"/>
              </a:spcBef>
            </a:pPr>
            <a:r>
              <a:rPr lang="ro-RO" sz="2000" b="1" smtClean="0"/>
              <a:t>Isus avea capacitatea de a cunoaște aspectele intime ale </a:t>
            </a:r>
            <a:r>
              <a:rPr lang="ro-RO" sz="2000" b="1" smtClean="0"/>
              <a:t>oamenilor </a:t>
            </a:r>
            <a:r>
              <a:rPr lang="ro-RO" sz="2000" b="1" smtClean="0"/>
              <a:t>(</a:t>
            </a:r>
            <a:r>
              <a:rPr lang="ro-RO" sz="2000" b="1" smtClean="0"/>
              <a:t>Ioan</a:t>
            </a:r>
            <a:r>
              <a:rPr lang="ro-RO" sz="2000" b="1" smtClean="0"/>
              <a:t> </a:t>
            </a:r>
            <a:r>
              <a:rPr lang="ro-RO" sz="2000" b="1" smtClean="0"/>
              <a:t>2:25</a:t>
            </a:r>
            <a:r>
              <a:rPr lang="ro-RO" sz="2000" b="1" smtClean="0"/>
              <a:t>; </a:t>
            </a:r>
            <a:r>
              <a:rPr lang="ro-RO" sz="2000" b="1" smtClean="0"/>
              <a:t>4:17-18</a:t>
            </a:r>
            <a:r>
              <a:rPr lang="ro-RO" sz="2000" b="1" smtClean="0"/>
              <a:t>). Așadar</a:t>
            </a:r>
            <a:r>
              <a:rPr lang="ro-RO" sz="2000" b="1" smtClean="0"/>
              <a:t>, știa că acest paralizat avea mai mare nevoie de sănătate spirituală decât fizică. </a:t>
            </a:r>
          </a:p>
          <a:p>
            <a:pPr>
              <a:spcBef>
                <a:spcPts val="600"/>
              </a:spcBef>
            </a:pPr>
            <a:r>
              <a:rPr lang="ro-RO" sz="2000" b="1" smtClean="0"/>
              <a:t>Ocazional, există nevoi ascunse sub alte nevoi. </a:t>
            </a:r>
          </a:p>
          <a:p>
            <a:pPr>
              <a:spcBef>
                <a:spcPts val="600"/>
              </a:spcBef>
            </a:pPr>
            <a:r>
              <a:rPr lang="ro-RO" sz="2000" b="1" smtClean="0"/>
              <a:t>Cu toate că nu avem capacitatea lui Isus, avem la dispoziție Duhul Sfânt care ne poate ajuta să discernem nevoile ascunse. </a:t>
            </a:r>
          </a:p>
          <a:p>
            <a:pPr>
              <a:spcBef>
                <a:spcPts val="600"/>
              </a:spcBef>
            </a:pPr>
            <a:r>
              <a:rPr lang="ro-RO" sz="2000" b="1" smtClean="0"/>
              <a:t>Nevoia de iertare și har divin sunt nevoile cele mai profunde care vor suplini satisfacerea altor nevoi </a:t>
            </a:r>
            <a:r>
              <a:rPr lang="ro-RO" sz="2000" b="1" smtClean="0"/>
              <a:t>mai </a:t>
            </a:r>
            <a:r>
              <a:rPr lang="ro-RO" sz="2000" b="1" smtClean="0"/>
              <a:t>superficiale</a:t>
            </a:r>
            <a:r>
              <a:rPr lang="ro-RO" sz="2000" b="1" smtClean="0"/>
              <a:t>.</a:t>
            </a:r>
            <a:endParaRPr lang="ro-RO" sz="2000" b="1" smtClean="0"/>
          </a:p>
        </p:txBody>
      </p:sp>
      <p:pic>
        <p:nvPicPr>
          <p:cNvPr id="4098" name="Picture 2" descr="F:\______Para internet\FondosTematicos\Jesus\Sanando\Paralíticos\ED-73.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07504" y="1412776"/>
            <a:ext cx="4611887" cy="5247590"/>
          </a:xfrm>
          <a:prstGeom prst="rect">
            <a:avLst/>
          </a:prstGeom>
          <a:ln w="127000" cap="rnd">
            <a:solidFill>
              <a:schemeClr val="accent1">
                <a:lumMod val="20000"/>
                <a:lumOff val="80000"/>
              </a:schemeClr>
            </a:solidFill>
          </a:ln>
          <a:effectLst/>
          <a:scene3d>
            <a:camera prst="orthographicFront"/>
            <a:lightRig rig="twoPt" dir="t">
              <a:rot lat="0" lon="0" rev="7800000"/>
            </a:lightRig>
          </a:scene3d>
          <a:sp3d contourW="6350">
            <a:bevelT w="50800" h="16510" prst="convex"/>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1967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randombar(horizont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 y="0"/>
            <a:ext cx="6444207" cy="769441"/>
          </a:xfrm>
          <a:prstGeom prst="rect">
            <a:avLst/>
          </a:prstGeom>
        </p:spPr>
        <p:txBody>
          <a:bodyPr wrap="square">
            <a:spAutoFit/>
            <a:scene3d>
              <a:camera prst="orthographicFront"/>
              <a:lightRig rig="flood" dir="tl"/>
            </a:scene3d>
            <a:sp3d contourW="25400" prstMaterial="matte">
              <a:bevelT w="25400" h="55880" prst="artDeco"/>
              <a:contourClr>
                <a:schemeClr val="accent2">
                  <a:tint val="20000"/>
                </a:schemeClr>
              </a:contourClr>
            </a:sp3d>
          </a:bodyPr>
          <a:lstStyle/>
          <a:p>
            <a:pPr algn="ctr"/>
            <a:r>
              <a:rPr lang="ro-RO" sz="4400" b="1" spc="50" smtClean="0">
                <a:ln w="11430"/>
                <a:gradFill flip="none" rotWithShape="1">
                  <a:gsLst>
                    <a:gs pos="25000">
                      <a:schemeClr val="accent2">
                        <a:lumMod val="75000"/>
                      </a:schemeClr>
                    </a:gs>
                    <a:gs pos="99000">
                      <a:schemeClr val="accent2">
                        <a:lumMod val="60000"/>
                        <a:lumOff val="40000"/>
                      </a:schemeClr>
                    </a:gs>
                  </a:gsLst>
                  <a:lin ang="5400000" scaled="1"/>
                  <a:tileRect/>
                </a:gradFill>
                <a:effectLst>
                  <a:outerShdw blurRad="76200" dist="50800" dir="5400000" algn="tl" rotWithShape="0">
                    <a:srgbClr val="000000">
                      <a:alpha val="65000"/>
                    </a:srgbClr>
                  </a:outerShdw>
                </a:effectLst>
              </a:rPr>
              <a:t>EXEMPLUL </a:t>
            </a:r>
            <a:r>
              <a:rPr lang="ro-RO" sz="4400" b="1" spc="50" smtClean="0">
                <a:ln w="11430"/>
                <a:gradFill flip="none" rotWithShape="1">
                  <a:gsLst>
                    <a:gs pos="25000">
                      <a:schemeClr val="accent2">
                        <a:lumMod val="75000"/>
                      </a:schemeClr>
                    </a:gs>
                    <a:gs pos="99000">
                      <a:schemeClr val="accent2">
                        <a:lumMod val="60000"/>
                        <a:lumOff val="40000"/>
                      </a:schemeClr>
                    </a:gs>
                  </a:gsLst>
                  <a:lin ang="5400000" scaled="1"/>
                  <a:tileRect/>
                </a:gradFill>
                <a:effectLst>
                  <a:outerShdw blurRad="76200" dist="50800" dir="5400000" algn="tl" rotWithShape="0">
                    <a:srgbClr val="000000">
                      <a:alpha val="65000"/>
                    </a:srgbClr>
                  </a:outerShdw>
                </a:effectLst>
              </a:rPr>
              <a:t>LUI </a:t>
            </a:r>
            <a:r>
              <a:rPr lang="ro-RO" sz="4400" b="1" spc="50" smtClean="0">
                <a:ln w="11430"/>
                <a:gradFill flip="none" rotWithShape="1">
                  <a:gsLst>
                    <a:gs pos="25000">
                      <a:schemeClr val="accent2">
                        <a:lumMod val="75000"/>
                      </a:schemeClr>
                    </a:gs>
                    <a:gs pos="99000">
                      <a:schemeClr val="accent2">
                        <a:lumMod val="60000"/>
                        <a:lumOff val="40000"/>
                      </a:schemeClr>
                    </a:gs>
                  </a:gsLst>
                  <a:lin ang="5400000" scaled="1"/>
                  <a:tileRect/>
                </a:gradFill>
                <a:effectLst>
                  <a:outerShdw blurRad="76200" dist="50800" dir="5400000" algn="tl" rotWithShape="0">
                    <a:srgbClr val="000000">
                      <a:alpha val="65000"/>
                    </a:srgbClr>
                  </a:outerShdw>
                </a:effectLst>
              </a:rPr>
              <a:t>DORCA</a:t>
            </a:r>
            <a:endParaRPr lang="ro-RO" sz="4400" b="1" spc="50">
              <a:ln w="11430"/>
              <a:gradFill flip="none" rotWithShape="1">
                <a:gsLst>
                  <a:gs pos="25000">
                    <a:schemeClr val="accent2">
                      <a:lumMod val="75000"/>
                    </a:schemeClr>
                  </a:gs>
                  <a:gs pos="99000">
                    <a:schemeClr val="accent2">
                      <a:lumMod val="60000"/>
                      <a:lumOff val="40000"/>
                    </a:schemeClr>
                  </a:gs>
                </a:gsLst>
                <a:lin ang="5400000" scaled="1"/>
                <a:tileRect/>
              </a:gradFill>
              <a:effectLst>
                <a:outerShdw blurRad="76200" dist="50800" dir="5400000" algn="tl" rotWithShape="0">
                  <a:srgbClr val="000000">
                    <a:alpha val="65000"/>
                  </a:srgbClr>
                </a:outerShdw>
              </a:effectLst>
            </a:endParaRPr>
          </a:p>
        </p:txBody>
      </p:sp>
      <p:sp>
        <p:nvSpPr>
          <p:cNvPr id="3" name="2 Rectángulo"/>
          <p:cNvSpPr/>
          <p:nvPr/>
        </p:nvSpPr>
        <p:spPr>
          <a:xfrm>
            <a:off x="0" y="777478"/>
            <a:ext cx="6444208" cy="923330"/>
          </a:xfrm>
          <a:prstGeom prst="rect">
            <a:avLst/>
          </a:prstGeom>
        </p:spPr>
        <p:txBody>
          <a:bodyPr wrap="square">
            <a:spAutoFit/>
          </a:bodyPr>
          <a:lstStyle/>
          <a:p>
            <a:pPr algn="ctr"/>
            <a:r>
              <a:rPr lang="ro-RO" b="1" smtClean="0">
                <a:solidFill>
                  <a:schemeClr val="accent2">
                    <a:lumMod val="50000"/>
                  </a:schemeClr>
                </a:solidFill>
                <a:latin typeface="Comic Sans MS" pitchFamily="66" charset="0"/>
              </a:rPr>
              <a:t>«</a:t>
            </a:r>
            <a:r>
              <a:rPr lang="ro-RO" b="1" smtClean="0">
                <a:solidFill>
                  <a:schemeClr val="accent2">
                    <a:lumMod val="50000"/>
                  </a:schemeClr>
                </a:solidFill>
                <a:latin typeface="Comic Sans MS" pitchFamily="66" charset="0"/>
              </a:rPr>
              <a:t>În </a:t>
            </a:r>
            <a:r>
              <a:rPr lang="ro-RO" b="1" smtClean="0">
                <a:solidFill>
                  <a:schemeClr val="accent2">
                    <a:lumMod val="50000"/>
                  </a:schemeClr>
                </a:solidFill>
                <a:latin typeface="Comic Sans MS" pitchFamily="66" charset="0"/>
              </a:rPr>
              <a:t>Iope</a:t>
            </a:r>
            <a:r>
              <a:rPr lang="ro-RO" b="1" smtClean="0">
                <a:solidFill>
                  <a:schemeClr val="accent2">
                    <a:lumMod val="50000"/>
                  </a:schemeClr>
                </a:solidFill>
                <a:latin typeface="Comic Sans MS" pitchFamily="66" charset="0"/>
              </a:rPr>
              <a:t>, era o uceniţă numită </a:t>
            </a:r>
            <a:r>
              <a:rPr lang="ro-RO" b="1" smtClean="0">
                <a:solidFill>
                  <a:schemeClr val="accent2">
                    <a:lumMod val="50000"/>
                  </a:schemeClr>
                </a:solidFill>
                <a:latin typeface="Comic Sans MS" pitchFamily="66" charset="0"/>
              </a:rPr>
              <a:t>Tabita</a:t>
            </a:r>
            <a:r>
              <a:rPr lang="ro-RO" b="1" smtClean="0">
                <a:solidFill>
                  <a:schemeClr val="accent2">
                    <a:lumMod val="50000"/>
                  </a:schemeClr>
                </a:solidFill>
                <a:latin typeface="Comic Sans MS" pitchFamily="66" charset="0"/>
              </a:rPr>
              <a:t>, </a:t>
            </a:r>
            <a:r>
              <a:rPr lang="ro-RO" b="1" smtClean="0">
                <a:solidFill>
                  <a:schemeClr val="accent2">
                    <a:lumMod val="50000"/>
                  </a:schemeClr>
                </a:solidFill>
                <a:latin typeface="Comic Sans MS" pitchFamily="66" charset="0"/>
              </a:rPr>
              <a:t>nume</a:t>
            </a:r>
            <a:r>
              <a:rPr lang="ro-RO" b="1" smtClean="0">
                <a:solidFill>
                  <a:schemeClr val="accent2">
                    <a:lumMod val="50000"/>
                  </a:schemeClr>
                </a:solidFill>
                <a:latin typeface="Comic Sans MS" pitchFamily="66" charset="0"/>
              </a:rPr>
              <a:t>, care în </a:t>
            </a:r>
            <a:r>
              <a:rPr lang="ro-RO" b="1" smtClean="0">
                <a:solidFill>
                  <a:schemeClr val="accent2">
                    <a:lumMod val="50000"/>
                  </a:schemeClr>
                </a:solidFill>
                <a:latin typeface="Comic Sans MS" pitchFamily="66" charset="0"/>
              </a:rPr>
              <a:t>tă</a:t>
            </a:r>
            <a:r>
              <a:rPr lang="ro-RO" b="1" smtClean="0">
                <a:solidFill>
                  <a:schemeClr val="accent2">
                    <a:lumMod val="50000"/>
                  </a:schemeClr>
                </a:solidFill>
                <a:latin typeface="Comic Sans MS" pitchFamily="66" charset="0"/>
              </a:rPr>
              <a:t>lmăcire se zice </a:t>
            </a:r>
            <a:r>
              <a:rPr lang="ro-RO" b="1" smtClean="0">
                <a:solidFill>
                  <a:schemeClr val="accent2">
                    <a:lumMod val="50000"/>
                  </a:schemeClr>
                </a:solidFill>
                <a:latin typeface="Comic Sans MS" pitchFamily="66" charset="0"/>
              </a:rPr>
              <a:t>Dorca</a:t>
            </a:r>
            <a:r>
              <a:rPr lang="ro-RO" b="1" smtClean="0">
                <a:solidFill>
                  <a:schemeClr val="accent2">
                    <a:lumMod val="50000"/>
                  </a:schemeClr>
                </a:solidFill>
                <a:latin typeface="Comic Sans MS" pitchFamily="66" charset="0"/>
              </a:rPr>
              <a:t>. Ea făcea o mulţime de fapte bune şi </a:t>
            </a:r>
            <a:r>
              <a:rPr lang="ro-RO" b="1" smtClean="0">
                <a:solidFill>
                  <a:schemeClr val="accent2">
                    <a:lumMod val="50000"/>
                  </a:schemeClr>
                </a:solidFill>
                <a:latin typeface="Comic Sans MS" pitchFamily="66" charset="0"/>
              </a:rPr>
              <a:t>milostenii.</a:t>
            </a:r>
            <a:r>
              <a:rPr lang="ro-RO" b="1" smtClean="0">
                <a:solidFill>
                  <a:schemeClr val="accent2">
                    <a:lumMod val="50000"/>
                  </a:schemeClr>
                </a:solidFill>
                <a:latin typeface="Comic Sans MS" pitchFamily="66" charset="0"/>
              </a:rPr>
              <a:t>» </a:t>
            </a:r>
            <a:r>
              <a:rPr lang="ro-RO" sz="1400" b="1" smtClean="0">
                <a:solidFill>
                  <a:schemeClr val="accent2">
                    <a:lumMod val="50000"/>
                  </a:schemeClr>
                </a:solidFill>
                <a:latin typeface="Comic Sans MS" pitchFamily="66" charset="0"/>
              </a:rPr>
              <a:t>(</a:t>
            </a:r>
            <a:r>
              <a:rPr lang="ro-RO" sz="1400" b="1" smtClean="0">
                <a:solidFill>
                  <a:schemeClr val="accent2">
                    <a:lumMod val="50000"/>
                  </a:schemeClr>
                </a:solidFill>
                <a:latin typeface="Comic Sans MS" pitchFamily="66" charset="0"/>
              </a:rPr>
              <a:t>Fapte</a:t>
            </a:r>
            <a:r>
              <a:rPr lang="ro-RO" sz="1400" b="1" smtClean="0">
                <a:solidFill>
                  <a:schemeClr val="accent2">
                    <a:lumMod val="50000"/>
                  </a:schemeClr>
                </a:solidFill>
                <a:latin typeface="Comic Sans MS" pitchFamily="66" charset="0"/>
              </a:rPr>
              <a:t> 9:36 </a:t>
            </a:r>
            <a:r>
              <a:rPr lang="ro-RO" sz="1400" b="1" smtClean="0">
                <a:solidFill>
                  <a:schemeClr val="accent2">
                    <a:lumMod val="50000"/>
                  </a:schemeClr>
                </a:solidFill>
                <a:latin typeface="Comic Sans MS" pitchFamily="66" charset="0"/>
              </a:rPr>
              <a:t>NVI)</a:t>
            </a:r>
            <a:endParaRPr lang="ro-RO" sz="1400" b="1">
              <a:solidFill>
                <a:schemeClr val="accent2">
                  <a:lumMod val="50000"/>
                </a:schemeClr>
              </a:solidFill>
              <a:latin typeface="Comic Sans MS" pitchFamily="66" charset="0"/>
            </a:endParaRPr>
          </a:p>
        </p:txBody>
      </p:sp>
      <p:sp>
        <p:nvSpPr>
          <p:cNvPr id="4" name="3 CuadroTexto"/>
          <p:cNvSpPr txBox="1"/>
          <p:nvPr/>
        </p:nvSpPr>
        <p:spPr>
          <a:xfrm>
            <a:off x="35496" y="1637794"/>
            <a:ext cx="5164686" cy="4939814"/>
          </a:xfrm>
          <a:prstGeom prst="rect">
            <a:avLst/>
          </a:prstGeom>
          <a:noFill/>
        </p:spPr>
        <p:txBody>
          <a:bodyPr wrap="square" rtlCol="0">
            <a:spAutoFit/>
          </a:bodyPr>
          <a:lstStyle/>
          <a:p>
            <a:pPr>
              <a:spcBef>
                <a:spcPts val="600"/>
              </a:spcBef>
            </a:pPr>
            <a:r>
              <a:rPr lang="ro-RO" sz="2000" b="1" dirty="0" smtClean="0"/>
              <a:t>Lucrarea </a:t>
            </a:r>
            <a:r>
              <a:rPr lang="ro-RO" sz="2000" b="1" dirty="0" err="1" smtClean="0"/>
              <a:t>Dorcăi</a:t>
            </a:r>
            <a:r>
              <a:rPr lang="ro-RO" sz="2000" b="1" dirty="0" smtClean="0"/>
              <a:t> se concentra, în special, pe pregătirea hainelor pentru cei nevoiași. </a:t>
            </a:r>
          </a:p>
          <a:p>
            <a:pPr>
              <a:spcBef>
                <a:spcPts val="600"/>
              </a:spcBef>
            </a:pPr>
            <a:r>
              <a:rPr lang="ro-RO" sz="2000" b="1" dirty="0" smtClean="0"/>
              <a:t>Fapte </a:t>
            </a:r>
            <a:r>
              <a:rPr lang="ro-RO" sz="2000" b="1" dirty="0" smtClean="0"/>
              <a:t>9:41 prezintă </a:t>
            </a:r>
            <a:r>
              <a:rPr lang="ro-RO" sz="2000" b="1" dirty="0" smtClean="0"/>
              <a:t>două grupe de persoane care erau favorizate de această lucrare: sfinții (membrii bisericii) și văduvele (membre sau nu ale bisericii). </a:t>
            </a:r>
          </a:p>
          <a:p>
            <a:pPr>
              <a:spcBef>
                <a:spcPts val="600"/>
              </a:spcBef>
            </a:pPr>
            <a:r>
              <a:rPr lang="ro-RO" sz="2000" b="1" dirty="0" smtClean="0"/>
              <a:t>În relatarea povestirii </a:t>
            </a:r>
            <a:r>
              <a:rPr lang="ro-RO" sz="2000" b="1" dirty="0" err="1" smtClean="0"/>
              <a:t>Dorcăi</a:t>
            </a:r>
            <a:r>
              <a:rPr lang="ro-RO" sz="2000" b="1" dirty="0" smtClean="0"/>
              <a:t>, iese în evidență dragostea cu care ea își făcea treaba. Viața sa era reflectarea fidelă a instrucțiunilor lui Isus: </a:t>
            </a:r>
            <a:r>
              <a:rPr lang="ro-RO" sz="2000" b="1" dirty="0" smtClean="0"/>
              <a:t>«</a:t>
            </a:r>
            <a:r>
              <a:rPr lang="ro-RO" sz="2000" b="1" dirty="0" smtClean="0">
                <a:latin typeface="Calibri" pitchFamily="34" charset="0"/>
              </a:rPr>
              <a:t>Prin aceasta vor cunoaşte toţi că sunteţi ucenicii Mei, dacă veţi avea dragoste unii pentru alţii.</a:t>
            </a:r>
            <a:r>
              <a:rPr lang="ro-RO" sz="2000" b="1" dirty="0" smtClean="0"/>
              <a:t>» (Ioan 13:35).</a:t>
            </a:r>
          </a:p>
          <a:p>
            <a:pPr>
              <a:spcBef>
                <a:spcPts val="600"/>
              </a:spcBef>
            </a:pPr>
            <a:r>
              <a:rPr lang="ro-RO" sz="2000" b="1" dirty="0" smtClean="0"/>
              <a:t>Dorca </a:t>
            </a:r>
            <a:r>
              <a:rPr lang="ro-RO" sz="2000" b="1" dirty="0" smtClean="0"/>
              <a:t>este, </a:t>
            </a:r>
            <a:r>
              <a:rPr lang="ro-RO" sz="2000" b="1" dirty="0" smtClean="0"/>
              <a:t>de asemenea</a:t>
            </a:r>
            <a:r>
              <a:rPr lang="ro-RO" sz="2000" b="1" dirty="0" smtClean="0"/>
              <a:t>, un exemplu pentru o lucrare specializată, concentrată pe ajutarea unui anumit grup de oameni. </a:t>
            </a:r>
            <a:endParaRPr lang="ro-RO" sz="2000" b="1" dirty="0"/>
          </a:p>
        </p:txBody>
      </p:sp>
      <p:pic>
        <p:nvPicPr>
          <p:cNvPr id="5122" name="Picture 2" descr="F:\______Para internet\FondosTematicos\Dorcas\36618_all_060_05.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412032" y="5445224"/>
            <a:ext cx="2904384" cy="1368152"/>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123" name="Picture 3" descr="F:\______Para internet\FondosTematicos\Dorcas\36618_all_060_0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516216" y="180404"/>
            <a:ext cx="2353593" cy="1736428"/>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124" name="Picture 4" descr="F:\______Para internet\FondosTematicos\Dorcas\36618_all_060_02.jpg"/>
          <p:cNvPicPr>
            <a:picLocks noChangeAspect="1" noChangeArrowheads="1"/>
          </p:cNvPicPr>
          <p:nvPr/>
        </p:nvPicPr>
        <p:blipFill>
          <a:blip r:embed="rId5" cstate="screen">
            <a:clrChange>
              <a:clrFrom>
                <a:srgbClr val="FFFFFD"/>
              </a:clrFrom>
              <a:clrTo>
                <a:srgbClr val="FFFFFD">
                  <a:alpha val="0"/>
                </a:srgbClr>
              </a:clrTo>
            </a:clrChange>
            <a:extLst>
              <a:ext uri="{28A0092B-C50C-407E-A947-70E740481C1C}">
                <a14:useLocalDpi xmlns:a14="http://schemas.microsoft.com/office/drawing/2010/main" xmlns=""/>
              </a:ext>
            </a:extLst>
          </a:blip>
          <a:srcRect/>
          <a:stretch>
            <a:fillRect/>
          </a:stretch>
        </p:blipFill>
        <p:spPr bwMode="auto">
          <a:xfrm>
            <a:off x="5200182" y="2087034"/>
            <a:ext cx="1748081" cy="1638234"/>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125" name="Picture 5" descr="F:\______Para internet\FondosTematicos\Dorcas\36618_all_060_03.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092280" y="2087034"/>
            <a:ext cx="1875270" cy="1641903"/>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126" name="Picture 6" descr="F:\______Para internet\FondosTematicos\Dorcas\36618_all_060_04.jpg"/>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5868144" y="3899138"/>
            <a:ext cx="3092585" cy="1456807"/>
          </a:xfrm>
          <a:prstGeom prst="rect">
            <a:avLst/>
          </a:prstGeom>
          <a:ln w="38100" cap="sq">
            <a:solidFill>
              <a:schemeClr val="accent2">
                <a:lumMod val="20000"/>
                <a:lumOff val="8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4608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fade">
                                      <p:cBhvr>
                                        <p:cTn id="23" dur="1000"/>
                                        <p:tgtEl>
                                          <p:spTgt spid="5123"/>
                                        </p:tgtEl>
                                      </p:cBhvr>
                                    </p:animEffect>
                                    <p:anim calcmode="lin" valueType="num">
                                      <p:cBhvr>
                                        <p:cTn id="24" dur="1000" fill="hold"/>
                                        <p:tgtEl>
                                          <p:spTgt spid="5123"/>
                                        </p:tgtEl>
                                        <p:attrNameLst>
                                          <p:attrName>ppt_x</p:attrName>
                                        </p:attrNameLst>
                                      </p:cBhvr>
                                      <p:tavLst>
                                        <p:tav tm="0">
                                          <p:val>
                                            <p:strVal val="#ppt_x"/>
                                          </p:val>
                                        </p:tav>
                                        <p:tav tm="100000">
                                          <p:val>
                                            <p:strVal val="#ppt_x"/>
                                          </p:val>
                                        </p:tav>
                                      </p:tavLst>
                                    </p:anim>
                                    <p:anim calcmode="lin" valueType="num">
                                      <p:cBhvr>
                                        <p:cTn id="25" dur="1000" fill="hold"/>
                                        <p:tgtEl>
                                          <p:spTgt spid="512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fade">
                                      <p:cBhvr>
                                        <p:cTn id="29" dur="1000"/>
                                        <p:tgtEl>
                                          <p:spTgt spid="5124"/>
                                        </p:tgtEl>
                                      </p:cBhvr>
                                    </p:animEffect>
                                    <p:anim calcmode="lin" valueType="num">
                                      <p:cBhvr>
                                        <p:cTn id="30" dur="1000" fill="hold"/>
                                        <p:tgtEl>
                                          <p:spTgt spid="5124"/>
                                        </p:tgtEl>
                                        <p:attrNameLst>
                                          <p:attrName>ppt_x</p:attrName>
                                        </p:attrNameLst>
                                      </p:cBhvr>
                                      <p:tavLst>
                                        <p:tav tm="0">
                                          <p:val>
                                            <p:strVal val="#ppt_x"/>
                                          </p:val>
                                        </p:tav>
                                        <p:tav tm="100000">
                                          <p:val>
                                            <p:strVal val="#ppt_x"/>
                                          </p:val>
                                        </p:tav>
                                      </p:tavLst>
                                    </p:anim>
                                    <p:anim calcmode="lin" valueType="num">
                                      <p:cBhvr>
                                        <p:cTn id="31" dur="1000" fill="hold"/>
                                        <p:tgtEl>
                                          <p:spTgt spid="512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fade">
                                      <p:cBhvr>
                                        <p:cTn id="34" dur="1000"/>
                                        <p:tgtEl>
                                          <p:spTgt spid="5125"/>
                                        </p:tgtEl>
                                      </p:cBhvr>
                                    </p:animEffect>
                                    <p:anim calcmode="lin" valueType="num">
                                      <p:cBhvr>
                                        <p:cTn id="35" dur="1000" fill="hold"/>
                                        <p:tgtEl>
                                          <p:spTgt spid="5125"/>
                                        </p:tgtEl>
                                        <p:attrNameLst>
                                          <p:attrName>ppt_x</p:attrName>
                                        </p:attrNameLst>
                                      </p:cBhvr>
                                      <p:tavLst>
                                        <p:tav tm="0">
                                          <p:val>
                                            <p:strVal val="#ppt_x"/>
                                          </p:val>
                                        </p:tav>
                                        <p:tav tm="100000">
                                          <p:val>
                                            <p:strVal val="#ppt_x"/>
                                          </p:val>
                                        </p:tav>
                                      </p:tavLst>
                                    </p:anim>
                                    <p:anim calcmode="lin" valueType="num">
                                      <p:cBhvr>
                                        <p:cTn id="36" dur="1000" fill="hold"/>
                                        <p:tgtEl>
                                          <p:spTgt spid="5125"/>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5126"/>
                                        </p:tgtEl>
                                        <p:attrNameLst>
                                          <p:attrName>style.visibility</p:attrName>
                                        </p:attrNameLst>
                                      </p:cBhvr>
                                      <p:to>
                                        <p:strVal val="visible"/>
                                      </p:to>
                                    </p:set>
                                    <p:animEffect transition="in" filter="fade">
                                      <p:cBhvr>
                                        <p:cTn id="40" dur="1000"/>
                                        <p:tgtEl>
                                          <p:spTgt spid="5126"/>
                                        </p:tgtEl>
                                      </p:cBhvr>
                                    </p:animEffect>
                                    <p:anim calcmode="lin" valueType="num">
                                      <p:cBhvr>
                                        <p:cTn id="41" dur="1000" fill="hold"/>
                                        <p:tgtEl>
                                          <p:spTgt spid="5126"/>
                                        </p:tgtEl>
                                        <p:attrNameLst>
                                          <p:attrName>ppt_x</p:attrName>
                                        </p:attrNameLst>
                                      </p:cBhvr>
                                      <p:tavLst>
                                        <p:tav tm="0">
                                          <p:val>
                                            <p:strVal val="#ppt_x"/>
                                          </p:val>
                                        </p:tav>
                                        <p:tav tm="100000">
                                          <p:val>
                                            <p:strVal val="#ppt_x"/>
                                          </p:val>
                                        </p:tav>
                                      </p:tavLst>
                                    </p:anim>
                                    <p:anim calcmode="lin" valueType="num">
                                      <p:cBhvr>
                                        <p:cTn id="42" dur="1000" fill="hold"/>
                                        <p:tgtEl>
                                          <p:spTgt spid="5126"/>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7" presetClass="entr" presetSubtype="0" fill="hold" nodeType="after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wipe(left)">
                                      <p:cBhvr>
                                        <p:cTn id="53" dur="500"/>
                                        <p:tgtEl>
                                          <p:spTgt spid="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Effect transition="in" filter="wipe(left)">
                                      <p:cBhvr>
                                        <p:cTn id="58" dur="500"/>
                                        <p:tgtEl>
                                          <p:spTgt spid="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wipe(left)">
                                      <p:cBhvr>
                                        <p:cTn id="63" dur="500"/>
                                        <p:tgtEl>
                                          <p:spTgt spid="4">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left)">
                                      <p:cBhvr>
                                        <p:cTn id="6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6" name="15 Forma libre"/>
          <p:cNvSpPr/>
          <p:nvPr/>
        </p:nvSpPr>
        <p:spPr>
          <a:xfrm rot="17671661">
            <a:off x="1388841" y="5213863"/>
            <a:ext cx="798941" cy="78908"/>
          </a:xfrm>
          <a:custGeom>
            <a:avLst/>
            <a:gdLst>
              <a:gd name="connsiteX0" fmla="*/ 0 w 773539"/>
              <a:gd name="connsiteY0" fmla="*/ 11348 h 22697"/>
              <a:gd name="connsiteX1" fmla="*/ 773539 w 773539"/>
              <a:gd name="connsiteY1" fmla="*/ 11348 h 22697"/>
            </a:gdLst>
            <a:ahLst/>
            <a:cxnLst>
              <a:cxn ang="0">
                <a:pos x="connsiteX0" y="connsiteY0"/>
              </a:cxn>
              <a:cxn ang="0">
                <a:pos x="connsiteX1" y="connsiteY1"/>
              </a:cxn>
            </a:cxnLst>
            <a:rect l="l" t="t" r="r" b="b"/>
            <a:pathLst>
              <a:path w="773539" h="22697">
                <a:moveTo>
                  <a:pt x="0" y="11348"/>
                </a:moveTo>
                <a:lnTo>
                  <a:pt x="773539" y="11348"/>
                </a:lnTo>
              </a:path>
            </a:pathLst>
          </a:custGeom>
          <a:ln>
            <a:solidFill>
              <a:schemeClr val="bg2">
                <a:lumMod val="50000"/>
              </a:schemeClr>
            </a:solidFill>
          </a:ln>
        </p:spPr>
        <p:style>
          <a:lnRef idx="3">
            <a:schemeClr val="accent4"/>
          </a:lnRef>
          <a:fillRef idx="0">
            <a:schemeClr val="accent4"/>
          </a:fillRef>
          <a:effectRef idx="2">
            <a:schemeClr val="accent4"/>
          </a:effectRef>
          <a:fontRef idx="minor">
            <a:schemeClr val="tx1"/>
          </a:fontRef>
        </p:style>
        <p:txBody>
          <a:bodyPr spcFirstLastPara="0" vert="horz" wrap="square" lIns="380131" tIns="-7990" rIns="380131" bIns="-7990" numCol="1" spcCol="1270" anchor="ctr" anchorCtr="0">
            <a:noAutofit/>
          </a:bodyPr>
          <a:lstStyle/>
          <a:p>
            <a:pPr lvl="0" algn="ctr" defTabSz="889000">
              <a:lnSpc>
                <a:spcPct val="90000"/>
              </a:lnSpc>
              <a:spcBef>
                <a:spcPct val="0"/>
              </a:spcBef>
              <a:spcAft>
                <a:spcPct val="35000"/>
              </a:spcAft>
            </a:pPr>
            <a:endParaRPr lang="ro-RO" sz="2000" b="1" kern="1200"/>
          </a:p>
        </p:txBody>
      </p:sp>
      <p:sp>
        <p:nvSpPr>
          <p:cNvPr id="18" name="17 Forma libre"/>
          <p:cNvSpPr/>
          <p:nvPr/>
        </p:nvSpPr>
        <p:spPr>
          <a:xfrm rot="17067999">
            <a:off x="3149323" y="3486780"/>
            <a:ext cx="2669087" cy="88825"/>
          </a:xfrm>
          <a:custGeom>
            <a:avLst/>
            <a:gdLst>
              <a:gd name="connsiteX0" fmla="*/ 0 w 2722528"/>
              <a:gd name="connsiteY0" fmla="*/ 11348 h 22697"/>
              <a:gd name="connsiteX1" fmla="*/ 2722528 w 2722528"/>
              <a:gd name="connsiteY1" fmla="*/ 11348 h 22697"/>
            </a:gdLst>
            <a:ahLst/>
            <a:cxnLst>
              <a:cxn ang="0">
                <a:pos x="connsiteX0" y="connsiteY0"/>
              </a:cxn>
              <a:cxn ang="0">
                <a:pos x="connsiteX1" y="connsiteY1"/>
              </a:cxn>
            </a:cxnLst>
            <a:rect l="l" t="t" r="r" b="b"/>
            <a:pathLst>
              <a:path w="2722528" h="22697">
                <a:moveTo>
                  <a:pt x="0" y="11348"/>
                </a:moveTo>
                <a:lnTo>
                  <a:pt x="2722528" y="11348"/>
                </a:lnTo>
              </a:path>
            </a:pathLst>
          </a:custGeom>
          <a:ln>
            <a:solidFill>
              <a:schemeClr val="bg2">
                <a:lumMod val="50000"/>
              </a:schemeClr>
            </a:solidFill>
          </a:ln>
        </p:spPr>
        <p:style>
          <a:lnRef idx="3">
            <a:schemeClr val="accent2"/>
          </a:lnRef>
          <a:fillRef idx="0">
            <a:schemeClr val="accent2"/>
          </a:fillRef>
          <a:effectRef idx="2">
            <a:schemeClr val="accent2"/>
          </a:effectRef>
          <a:fontRef idx="minor">
            <a:schemeClr val="tx1"/>
          </a:fontRef>
        </p:style>
        <p:txBody>
          <a:bodyPr spcFirstLastPara="0" vert="horz" wrap="square" lIns="1305901" tIns="-56715" rIns="1305900" bIns="-56714" numCol="1" spcCol="1270" anchor="ctr" anchorCtr="0">
            <a:noAutofit/>
          </a:bodyPr>
          <a:lstStyle/>
          <a:p>
            <a:pPr lvl="0" algn="ctr" defTabSz="889000">
              <a:lnSpc>
                <a:spcPct val="90000"/>
              </a:lnSpc>
              <a:spcBef>
                <a:spcPct val="0"/>
              </a:spcBef>
              <a:spcAft>
                <a:spcPct val="35000"/>
              </a:spcAft>
            </a:pPr>
            <a:endParaRPr lang="ro-RO" sz="2000" b="1" kern="1200"/>
          </a:p>
        </p:txBody>
      </p:sp>
      <p:sp>
        <p:nvSpPr>
          <p:cNvPr id="19" name="18 Forma libre"/>
          <p:cNvSpPr/>
          <p:nvPr/>
        </p:nvSpPr>
        <p:spPr>
          <a:xfrm>
            <a:off x="4673615" y="1748388"/>
            <a:ext cx="4320482" cy="768796"/>
          </a:xfrm>
          <a:custGeom>
            <a:avLst/>
            <a:gdLst>
              <a:gd name="connsiteX0" fmla="*/ 0 w 4162885"/>
              <a:gd name="connsiteY0" fmla="*/ 66753 h 667529"/>
              <a:gd name="connsiteX1" fmla="*/ 66753 w 4162885"/>
              <a:gd name="connsiteY1" fmla="*/ 0 h 667529"/>
              <a:gd name="connsiteX2" fmla="*/ 4096132 w 4162885"/>
              <a:gd name="connsiteY2" fmla="*/ 0 h 667529"/>
              <a:gd name="connsiteX3" fmla="*/ 4162885 w 4162885"/>
              <a:gd name="connsiteY3" fmla="*/ 66753 h 667529"/>
              <a:gd name="connsiteX4" fmla="*/ 4162885 w 4162885"/>
              <a:gd name="connsiteY4" fmla="*/ 600776 h 667529"/>
              <a:gd name="connsiteX5" fmla="*/ 4096132 w 4162885"/>
              <a:gd name="connsiteY5" fmla="*/ 667529 h 667529"/>
              <a:gd name="connsiteX6" fmla="*/ 66753 w 4162885"/>
              <a:gd name="connsiteY6" fmla="*/ 667529 h 667529"/>
              <a:gd name="connsiteX7" fmla="*/ 0 w 4162885"/>
              <a:gd name="connsiteY7" fmla="*/ 600776 h 667529"/>
              <a:gd name="connsiteX8" fmla="*/ 0 w 4162885"/>
              <a:gd name="connsiteY8" fmla="*/ 66753 h 6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2885" h="667529">
                <a:moveTo>
                  <a:pt x="0" y="66753"/>
                </a:moveTo>
                <a:cubicBezTo>
                  <a:pt x="0" y="29886"/>
                  <a:pt x="29886" y="0"/>
                  <a:pt x="66753" y="0"/>
                </a:cubicBezTo>
                <a:lnTo>
                  <a:pt x="4096132" y="0"/>
                </a:lnTo>
                <a:cubicBezTo>
                  <a:pt x="4132999" y="0"/>
                  <a:pt x="4162885" y="29886"/>
                  <a:pt x="4162885" y="66753"/>
                </a:cubicBezTo>
                <a:lnTo>
                  <a:pt x="4162885" y="600776"/>
                </a:lnTo>
                <a:cubicBezTo>
                  <a:pt x="4162885" y="637643"/>
                  <a:pt x="4132999" y="667529"/>
                  <a:pt x="4096132" y="667529"/>
                </a:cubicBezTo>
                <a:lnTo>
                  <a:pt x="66753" y="667529"/>
                </a:lnTo>
                <a:cubicBezTo>
                  <a:pt x="29886" y="667529"/>
                  <a:pt x="0" y="637643"/>
                  <a:pt x="0" y="600776"/>
                </a:cubicBezTo>
                <a:lnTo>
                  <a:pt x="0" y="66753"/>
                </a:lnTo>
                <a:close/>
              </a:path>
            </a:pathLst>
          </a:custGeom>
          <a:solidFill>
            <a:schemeClr val="bg2">
              <a:lumMod val="50000"/>
            </a:schemeClr>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32251" tIns="32251" rIns="32251" bIns="32251" numCol="1" spcCol="1270" anchor="ctr" anchorCtr="0">
            <a:noAutofit/>
          </a:bodyPr>
          <a:lstStyle/>
          <a:p>
            <a:pPr lvl="0" algn="ctr" defTabSz="889000">
              <a:lnSpc>
                <a:spcPts val="2000"/>
              </a:lnSpc>
              <a:spcBef>
                <a:spcPct val="0"/>
              </a:spcBef>
              <a:spcAft>
                <a:spcPct val="35000"/>
              </a:spcAft>
            </a:pPr>
            <a:r>
              <a:rPr lang="ro-RO" sz="2000" b="1" dirty="0" smtClean="0">
                <a:latin typeface="Calibri" pitchFamily="34" charset="0"/>
              </a:rPr>
              <a:t>Stilul colonistului urmăreşte împlinirea nevoilor localităţii în care se află biserica.</a:t>
            </a:r>
            <a:endParaRPr lang="ro-RO" sz="2000" b="1" kern="1200" dirty="0">
              <a:latin typeface="Calibri" pitchFamily="34" charset="0"/>
            </a:endParaRPr>
          </a:p>
        </p:txBody>
      </p:sp>
      <p:sp>
        <p:nvSpPr>
          <p:cNvPr id="20" name="19 Forma libre"/>
          <p:cNvSpPr/>
          <p:nvPr/>
        </p:nvSpPr>
        <p:spPr>
          <a:xfrm rot="17438671">
            <a:off x="3569009" y="3987612"/>
            <a:ext cx="1929076" cy="22697"/>
          </a:xfrm>
          <a:custGeom>
            <a:avLst/>
            <a:gdLst>
              <a:gd name="connsiteX0" fmla="*/ 0 w 1929076"/>
              <a:gd name="connsiteY0" fmla="*/ 11348 h 22697"/>
              <a:gd name="connsiteX1" fmla="*/ 1929076 w 1929076"/>
              <a:gd name="connsiteY1" fmla="*/ 11348 h 22697"/>
            </a:gdLst>
            <a:ahLst/>
            <a:cxnLst>
              <a:cxn ang="0">
                <a:pos x="connsiteX0" y="connsiteY0"/>
              </a:cxn>
              <a:cxn ang="0">
                <a:pos x="connsiteX1" y="connsiteY1"/>
              </a:cxn>
            </a:cxnLst>
            <a:rect l="l" t="t" r="r" b="b"/>
            <a:pathLst>
              <a:path w="1929076" h="22697">
                <a:moveTo>
                  <a:pt x="0" y="11348"/>
                </a:moveTo>
                <a:lnTo>
                  <a:pt x="1929076" y="11348"/>
                </a:lnTo>
              </a:path>
            </a:pathLst>
          </a:custGeom>
          <a:ln>
            <a:solidFill>
              <a:schemeClr val="bg2">
                <a:lumMod val="50000"/>
              </a:schemeClr>
            </a:solidFill>
          </a:ln>
        </p:spPr>
        <p:style>
          <a:lnRef idx="3">
            <a:schemeClr val="accent2"/>
          </a:lnRef>
          <a:fillRef idx="0">
            <a:schemeClr val="accent2"/>
          </a:fillRef>
          <a:effectRef idx="2">
            <a:schemeClr val="accent2"/>
          </a:effectRef>
          <a:fontRef idx="minor">
            <a:schemeClr val="tx1"/>
          </a:fontRef>
        </p:style>
        <p:txBody>
          <a:bodyPr spcFirstLastPara="0" vert="horz" wrap="square" lIns="929011" tIns="-36880" rIns="929011" bIns="-36877" numCol="1" spcCol="1270" anchor="ctr" anchorCtr="0">
            <a:noAutofit/>
          </a:bodyPr>
          <a:lstStyle/>
          <a:p>
            <a:pPr lvl="0" algn="ctr" defTabSz="889000">
              <a:lnSpc>
                <a:spcPct val="90000"/>
              </a:lnSpc>
              <a:spcBef>
                <a:spcPct val="0"/>
              </a:spcBef>
              <a:spcAft>
                <a:spcPct val="35000"/>
              </a:spcAft>
            </a:pPr>
            <a:endParaRPr lang="ro-RO" sz="2000" b="1" kern="1200"/>
          </a:p>
        </p:txBody>
      </p:sp>
      <p:sp>
        <p:nvSpPr>
          <p:cNvPr id="21" name="20 Forma libre"/>
          <p:cNvSpPr/>
          <p:nvPr/>
        </p:nvSpPr>
        <p:spPr>
          <a:xfrm>
            <a:off x="4716017" y="2517186"/>
            <a:ext cx="4320481" cy="1199846"/>
          </a:xfrm>
          <a:custGeom>
            <a:avLst/>
            <a:gdLst>
              <a:gd name="connsiteX0" fmla="*/ 0 w 4162885"/>
              <a:gd name="connsiteY0" fmla="*/ 87641 h 876405"/>
              <a:gd name="connsiteX1" fmla="*/ 87641 w 4162885"/>
              <a:gd name="connsiteY1" fmla="*/ 0 h 876405"/>
              <a:gd name="connsiteX2" fmla="*/ 4075245 w 4162885"/>
              <a:gd name="connsiteY2" fmla="*/ 0 h 876405"/>
              <a:gd name="connsiteX3" fmla="*/ 4162886 w 4162885"/>
              <a:gd name="connsiteY3" fmla="*/ 87641 h 876405"/>
              <a:gd name="connsiteX4" fmla="*/ 4162885 w 4162885"/>
              <a:gd name="connsiteY4" fmla="*/ 788765 h 876405"/>
              <a:gd name="connsiteX5" fmla="*/ 4075244 w 4162885"/>
              <a:gd name="connsiteY5" fmla="*/ 876406 h 876405"/>
              <a:gd name="connsiteX6" fmla="*/ 87641 w 4162885"/>
              <a:gd name="connsiteY6" fmla="*/ 876405 h 876405"/>
              <a:gd name="connsiteX7" fmla="*/ 0 w 4162885"/>
              <a:gd name="connsiteY7" fmla="*/ 788764 h 876405"/>
              <a:gd name="connsiteX8" fmla="*/ 0 w 4162885"/>
              <a:gd name="connsiteY8" fmla="*/ 87641 h 8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2885" h="876405">
                <a:moveTo>
                  <a:pt x="0" y="87641"/>
                </a:moveTo>
                <a:cubicBezTo>
                  <a:pt x="0" y="39238"/>
                  <a:pt x="39238" y="0"/>
                  <a:pt x="87641" y="0"/>
                </a:cubicBezTo>
                <a:lnTo>
                  <a:pt x="4075245" y="0"/>
                </a:lnTo>
                <a:cubicBezTo>
                  <a:pt x="4123648" y="0"/>
                  <a:pt x="4162886" y="39238"/>
                  <a:pt x="4162886" y="87641"/>
                </a:cubicBezTo>
                <a:cubicBezTo>
                  <a:pt x="4162886" y="321349"/>
                  <a:pt x="4162885" y="555057"/>
                  <a:pt x="4162885" y="788765"/>
                </a:cubicBezTo>
                <a:cubicBezTo>
                  <a:pt x="4162885" y="837168"/>
                  <a:pt x="4123647" y="876406"/>
                  <a:pt x="4075244" y="876406"/>
                </a:cubicBezTo>
                <a:lnTo>
                  <a:pt x="87641" y="876405"/>
                </a:lnTo>
                <a:cubicBezTo>
                  <a:pt x="39238" y="876405"/>
                  <a:pt x="0" y="837167"/>
                  <a:pt x="0" y="788764"/>
                </a:cubicBezTo>
                <a:lnTo>
                  <a:pt x="0" y="87641"/>
                </a:lnTo>
                <a:close/>
              </a:path>
            </a:pathLst>
          </a:custGeom>
          <a:solidFill>
            <a:srgbClr val="5991BB"/>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38369" tIns="38369" rIns="38369" bIns="38369" numCol="1" spcCol="1270" anchor="ctr" anchorCtr="0">
            <a:noAutofit/>
          </a:bodyPr>
          <a:lstStyle/>
          <a:p>
            <a:pPr lvl="0" algn="ctr" defTabSz="889000">
              <a:lnSpc>
                <a:spcPct val="90000"/>
              </a:lnSpc>
              <a:spcBef>
                <a:spcPct val="0"/>
              </a:spcBef>
              <a:spcAft>
                <a:spcPct val="35000"/>
              </a:spcAft>
            </a:pPr>
            <a:r>
              <a:rPr lang="ro-RO" sz="2000" b="1" dirty="0" smtClean="0">
                <a:solidFill>
                  <a:schemeClr val="tx1"/>
                </a:solidFill>
                <a:latin typeface="Calibri" pitchFamily="34" charset="0"/>
              </a:rPr>
              <a:t>Stilul grădinarului constă în dezvoltarea de relaţii de slujire cu cartierele din proximitatea bisericii. </a:t>
            </a:r>
            <a:r>
              <a:rPr lang="ro-RO" sz="2000" b="1" dirty="0" smtClean="0">
                <a:solidFill>
                  <a:schemeClr val="tx1"/>
                </a:solidFill>
                <a:latin typeface="Calibri" pitchFamily="34" charset="0"/>
              </a:rPr>
              <a:t>O </a:t>
            </a:r>
            <a:r>
              <a:rPr lang="ro-RO" sz="2000" b="1" kern="1200" dirty="0" smtClean="0">
                <a:solidFill>
                  <a:schemeClr val="tx1"/>
                </a:solidFill>
                <a:latin typeface="Calibri" pitchFamily="34" charset="0"/>
              </a:rPr>
              <a:t>«grădină» în </a:t>
            </a:r>
            <a:r>
              <a:rPr lang="ro-RO" sz="2000" b="1" kern="1200" dirty="0" smtClean="0">
                <a:solidFill>
                  <a:schemeClr val="tx1"/>
                </a:solidFill>
                <a:latin typeface="Calibri" pitchFamily="34" charset="0"/>
              </a:rPr>
              <a:t>care să </a:t>
            </a:r>
            <a:r>
              <a:rPr lang="ro-RO" sz="2000" b="1" kern="1200" dirty="0" smtClean="0">
                <a:solidFill>
                  <a:schemeClr val="tx1"/>
                </a:solidFill>
                <a:latin typeface="Calibri" pitchFamily="34" charset="0"/>
              </a:rPr>
              <a:t>lucreze).</a:t>
            </a:r>
            <a:endParaRPr lang="ro-RO" sz="2000" b="1" kern="1200" dirty="0">
              <a:solidFill>
                <a:schemeClr val="tx1"/>
              </a:solidFill>
              <a:latin typeface="Calibri" pitchFamily="34" charset="0"/>
            </a:endParaRPr>
          </a:p>
        </p:txBody>
      </p:sp>
      <p:sp>
        <p:nvSpPr>
          <p:cNvPr id="22" name="21 Forma libre"/>
          <p:cNvSpPr/>
          <p:nvPr/>
        </p:nvSpPr>
        <p:spPr>
          <a:xfrm rot="18585766">
            <a:off x="4001870" y="4481513"/>
            <a:ext cx="1063354" cy="22697"/>
          </a:xfrm>
          <a:custGeom>
            <a:avLst/>
            <a:gdLst>
              <a:gd name="connsiteX0" fmla="*/ 0 w 1063354"/>
              <a:gd name="connsiteY0" fmla="*/ 11348 h 22697"/>
              <a:gd name="connsiteX1" fmla="*/ 1063354 w 1063354"/>
              <a:gd name="connsiteY1" fmla="*/ 11348 h 22697"/>
            </a:gdLst>
            <a:ahLst/>
            <a:cxnLst>
              <a:cxn ang="0">
                <a:pos x="connsiteX0" y="connsiteY0"/>
              </a:cxn>
              <a:cxn ang="0">
                <a:pos x="connsiteX1" y="connsiteY1"/>
              </a:cxn>
            </a:cxnLst>
            <a:rect l="l" t="t" r="r" b="b"/>
            <a:pathLst>
              <a:path w="1063354" h="22697">
                <a:moveTo>
                  <a:pt x="0" y="11348"/>
                </a:moveTo>
                <a:lnTo>
                  <a:pt x="1063354" y="11348"/>
                </a:lnTo>
              </a:path>
            </a:pathLst>
          </a:custGeom>
          <a:ln>
            <a:solidFill>
              <a:schemeClr val="bg2">
                <a:lumMod val="50000"/>
              </a:schemeClr>
            </a:solidFill>
          </a:ln>
        </p:spPr>
        <p:style>
          <a:lnRef idx="3">
            <a:schemeClr val="accent2"/>
          </a:lnRef>
          <a:fillRef idx="0">
            <a:schemeClr val="accent2"/>
          </a:fillRef>
          <a:effectRef idx="2">
            <a:schemeClr val="accent2"/>
          </a:effectRef>
          <a:fontRef idx="minor">
            <a:schemeClr val="tx1"/>
          </a:fontRef>
        </p:style>
        <p:txBody>
          <a:bodyPr spcFirstLastPara="0" vert="horz" wrap="square" lIns="517792" tIns="-15236" rIns="517794" bIns="-15235" numCol="1" spcCol="1270" anchor="ctr" anchorCtr="0">
            <a:noAutofit/>
          </a:bodyPr>
          <a:lstStyle/>
          <a:p>
            <a:pPr lvl="0" algn="ctr" defTabSz="889000">
              <a:lnSpc>
                <a:spcPct val="90000"/>
              </a:lnSpc>
              <a:spcBef>
                <a:spcPct val="0"/>
              </a:spcBef>
              <a:spcAft>
                <a:spcPct val="35000"/>
              </a:spcAft>
            </a:pPr>
            <a:endParaRPr lang="ro-RO" sz="2000" b="1" kern="1200"/>
          </a:p>
        </p:txBody>
      </p:sp>
      <p:sp>
        <p:nvSpPr>
          <p:cNvPr id="23" name="22 Forma libre"/>
          <p:cNvSpPr/>
          <p:nvPr/>
        </p:nvSpPr>
        <p:spPr>
          <a:xfrm>
            <a:off x="4716017" y="3717031"/>
            <a:ext cx="4320481" cy="864095"/>
          </a:xfrm>
          <a:custGeom>
            <a:avLst/>
            <a:gdLst>
              <a:gd name="connsiteX0" fmla="*/ 0 w 4162885"/>
              <a:gd name="connsiteY0" fmla="*/ 99393 h 993930"/>
              <a:gd name="connsiteX1" fmla="*/ 99393 w 4162885"/>
              <a:gd name="connsiteY1" fmla="*/ 0 h 993930"/>
              <a:gd name="connsiteX2" fmla="*/ 4063492 w 4162885"/>
              <a:gd name="connsiteY2" fmla="*/ 0 h 993930"/>
              <a:gd name="connsiteX3" fmla="*/ 4162885 w 4162885"/>
              <a:gd name="connsiteY3" fmla="*/ 99393 h 993930"/>
              <a:gd name="connsiteX4" fmla="*/ 4162885 w 4162885"/>
              <a:gd name="connsiteY4" fmla="*/ 894537 h 993930"/>
              <a:gd name="connsiteX5" fmla="*/ 4063492 w 4162885"/>
              <a:gd name="connsiteY5" fmla="*/ 993930 h 993930"/>
              <a:gd name="connsiteX6" fmla="*/ 99393 w 4162885"/>
              <a:gd name="connsiteY6" fmla="*/ 993930 h 993930"/>
              <a:gd name="connsiteX7" fmla="*/ 0 w 4162885"/>
              <a:gd name="connsiteY7" fmla="*/ 894537 h 993930"/>
              <a:gd name="connsiteX8" fmla="*/ 0 w 4162885"/>
              <a:gd name="connsiteY8" fmla="*/ 99393 h 99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2885" h="993930">
                <a:moveTo>
                  <a:pt x="0" y="99393"/>
                </a:moveTo>
                <a:cubicBezTo>
                  <a:pt x="0" y="44500"/>
                  <a:pt x="44500" y="0"/>
                  <a:pt x="99393" y="0"/>
                </a:cubicBezTo>
                <a:lnTo>
                  <a:pt x="4063492" y="0"/>
                </a:lnTo>
                <a:cubicBezTo>
                  <a:pt x="4118385" y="0"/>
                  <a:pt x="4162885" y="44500"/>
                  <a:pt x="4162885" y="99393"/>
                </a:cubicBezTo>
                <a:lnTo>
                  <a:pt x="4162885" y="894537"/>
                </a:lnTo>
                <a:cubicBezTo>
                  <a:pt x="4162885" y="949430"/>
                  <a:pt x="4118385" y="993930"/>
                  <a:pt x="4063492" y="993930"/>
                </a:cubicBezTo>
                <a:lnTo>
                  <a:pt x="99393" y="993930"/>
                </a:lnTo>
                <a:cubicBezTo>
                  <a:pt x="44500" y="993930"/>
                  <a:pt x="0" y="949430"/>
                  <a:pt x="0" y="894537"/>
                </a:cubicBezTo>
                <a:lnTo>
                  <a:pt x="0" y="99393"/>
                </a:lnTo>
                <a:close/>
              </a:path>
            </a:pathLst>
          </a:custGeom>
          <a:solidFill>
            <a:schemeClr val="bg2">
              <a:lumMod val="75000"/>
            </a:schemeClr>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41811" tIns="41811" rIns="41811" bIns="41811"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latin typeface="Calibri" pitchFamily="34" charset="0"/>
              </a:rPr>
              <a:t>Stilul păstorului </a:t>
            </a:r>
            <a:r>
              <a:rPr lang="ro-RO" sz="2000" b="1" smtClean="0">
                <a:solidFill>
                  <a:schemeClr val="tx1"/>
                </a:solidFill>
                <a:latin typeface="Calibri" pitchFamily="34" charset="0"/>
              </a:rPr>
              <a:t>are ca public-ţintă un anumit segment de </a:t>
            </a:r>
            <a:r>
              <a:rPr lang="ro-RO" sz="2000" b="1" smtClean="0">
                <a:solidFill>
                  <a:schemeClr val="tx1"/>
                </a:solidFill>
                <a:latin typeface="Calibri" pitchFamily="34" charset="0"/>
              </a:rPr>
              <a:t>populaţie</a:t>
            </a:r>
            <a:r>
              <a:rPr lang="ro-RO" sz="2000" b="1" smtClean="0">
                <a:solidFill>
                  <a:schemeClr val="tx1"/>
                </a:solidFill>
                <a:latin typeface="Calibri" pitchFamily="34" charset="0"/>
              </a:rPr>
              <a:t>, nu o anumită zonă </a:t>
            </a:r>
            <a:r>
              <a:rPr lang="ro-RO" sz="2000" b="1" smtClean="0">
                <a:solidFill>
                  <a:schemeClr val="tx1"/>
                </a:solidFill>
                <a:latin typeface="Calibri" pitchFamily="34" charset="0"/>
              </a:rPr>
              <a:t>geografică</a:t>
            </a:r>
            <a:r>
              <a:rPr lang="ro-RO" sz="2000" b="1" kern="1200" smtClean="0">
                <a:solidFill>
                  <a:schemeClr val="tx1"/>
                </a:solidFill>
                <a:latin typeface="Calibri" pitchFamily="34" charset="0"/>
              </a:rPr>
              <a:t>.</a:t>
            </a:r>
            <a:endParaRPr lang="ro-RO" sz="2000" b="1" kern="1200">
              <a:solidFill>
                <a:schemeClr val="tx1"/>
              </a:solidFill>
              <a:latin typeface="Calibri" pitchFamily="34" charset="0"/>
            </a:endParaRPr>
          </a:p>
        </p:txBody>
      </p:sp>
      <p:sp>
        <p:nvSpPr>
          <p:cNvPr id="24" name="23 Forma libre"/>
          <p:cNvSpPr/>
          <p:nvPr/>
        </p:nvSpPr>
        <p:spPr>
          <a:xfrm rot="3852939" flipV="1">
            <a:off x="1458664" y="5899684"/>
            <a:ext cx="660806" cy="64807"/>
          </a:xfrm>
          <a:custGeom>
            <a:avLst/>
            <a:gdLst>
              <a:gd name="connsiteX0" fmla="*/ 0 w 671971"/>
              <a:gd name="connsiteY0" fmla="*/ 11348 h 22697"/>
              <a:gd name="connsiteX1" fmla="*/ 671971 w 671971"/>
              <a:gd name="connsiteY1" fmla="*/ 11348 h 22697"/>
            </a:gdLst>
            <a:ahLst/>
            <a:cxnLst>
              <a:cxn ang="0">
                <a:pos x="connsiteX0" y="connsiteY0"/>
              </a:cxn>
              <a:cxn ang="0">
                <a:pos x="connsiteX1" y="connsiteY1"/>
              </a:cxn>
            </a:cxnLst>
            <a:rect l="l" t="t" r="r" b="b"/>
            <a:pathLst>
              <a:path w="671971" h="22697">
                <a:moveTo>
                  <a:pt x="0" y="11348"/>
                </a:moveTo>
                <a:lnTo>
                  <a:pt x="671971" y="11348"/>
                </a:lnTo>
              </a:path>
            </a:pathLst>
          </a:custGeom>
          <a:ln>
            <a:solidFill>
              <a:srgbClr val="EA3D00"/>
            </a:solidFill>
          </a:ln>
        </p:spPr>
        <p:style>
          <a:lnRef idx="3">
            <a:schemeClr val="accent4"/>
          </a:lnRef>
          <a:fillRef idx="0">
            <a:schemeClr val="accent4"/>
          </a:fillRef>
          <a:effectRef idx="2">
            <a:schemeClr val="accent4"/>
          </a:effectRef>
          <a:fontRef idx="minor">
            <a:schemeClr val="tx1"/>
          </a:fontRef>
        </p:style>
        <p:txBody>
          <a:bodyPr spcFirstLastPara="0" vert="horz" wrap="square" lIns="331887" tIns="-5452" rIns="331885" bIns="-5450" numCol="1" spcCol="1270" anchor="ctr" anchorCtr="0">
            <a:noAutofit/>
          </a:bodyPr>
          <a:lstStyle/>
          <a:p>
            <a:pPr lvl="0" algn="ctr" defTabSz="889000">
              <a:lnSpc>
                <a:spcPct val="90000"/>
              </a:lnSpc>
              <a:spcBef>
                <a:spcPct val="0"/>
              </a:spcBef>
              <a:spcAft>
                <a:spcPct val="35000"/>
              </a:spcAft>
            </a:pPr>
            <a:endParaRPr lang="ro-RO" sz="2000" b="1" kern="1200"/>
          </a:p>
        </p:txBody>
      </p:sp>
      <p:sp>
        <p:nvSpPr>
          <p:cNvPr id="26" name="25 Forma libre"/>
          <p:cNvSpPr/>
          <p:nvPr/>
        </p:nvSpPr>
        <p:spPr>
          <a:xfrm rot="17813719">
            <a:off x="4210483" y="5623290"/>
            <a:ext cx="1291107" cy="22697"/>
          </a:xfrm>
          <a:custGeom>
            <a:avLst/>
            <a:gdLst>
              <a:gd name="connsiteX0" fmla="*/ 0 w 1291107"/>
              <a:gd name="connsiteY0" fmla="*/ 11348 h 22697"/>
              <a:gd name="connsiteX1" fmla="*/ 1291107 w 1291107"/>
              <a:gd name="connsiteY1" fmla="*/ 11348 h 22697"/>
            </a:gdLst>
            <a:ahLst/>
            <a:cxnLst>
              <a:cxn ang="0">
                <a:pos x="connsiteX0" y="connsiteY0"/>
              </a:cxn>
              <a:cxn ang="0">
                <a:pos x="connsiteX1" y="connsiteY1"/>
              </a:cxn>
            </a:cxnLst>
            <a:rect l="l" t="t" r="r" b="b"/>
            <a:pathLst>
              <a:path w="1291107" h="22697">
                <a:moveTo>
                  <a:pt x="0" y="11348"/>
                </a:moveTo>
                <a:lnTo>
                  <a:pt x="1291107" y="11348"/>
                </a:lnTo>
              </a:path>
            </a:pathLst>
          </a:custGeom>
        </p:spPr>
        <p:style>
          <a:lnRef idx="3">
            <a:schemeClr val="accent1"/>
          </a:lnRef>
          <a:fillRef idx="0">
            <a:schemeClr val="accent1"/>
          </a:fillRef>
          <a:effectRef idx="2">
            <a:schemeClr val="accent1"/>
          </a:effectRef>
          <a:fontRef idx="minor">
            <a:schemeClr val="tx1"/>
          </a:fontRef>
        </p:style>
        <p:txBody>
          <a:bodyPr spcFirstLastPara="0" vert="horz" wrap="square" lIns="625975" tIns="-20928" rIns="625976" bIns="-20931" numCol="1" spcCol="1270" anchor="ctr" anchorCtr="0">
            <a:noAutofit/>
          </a:bodyPr>
          <a:lstStyle/>
          <a:p>
            <a:pPr lvl="0" algn="ctr" defTabSz="889000">
              <a:lnSpc>
                <a:spcPct val="90000"/>
              </a:lnSpc>
              <a:spcBef>
                <a:spcPct val="0"/>
              </a:spcBef>
              <a:spcAft>
                <a:spcPct val="35000"/>
              </a:spcAft>
            </a:pPr>
            <a:endParaRPr lang="ro-RO" sz="2000" b="1" kern="1200"/>
          </a:p>
        </p:txBody>
      </p:sp>
      <p:sp>
        <p:nvSpPr>
          <p:cNvPr id="27" name="26 Forma libre"/>
          <p:cNvSpPr/>
          <p:nvPr/>
        </p:nvSpPr>
        <p:spPr>
          <a:xfrm>
            <a:off x="5148061" y="4725147"/>
            <a:ext cx="3846036" cy="667529"/>
          </a:xfrm>
          <a:custGeom>
            <a:avLst/>
            <a:gdLst>
              <a:gd name="connsiteX0" fmla="*/ 0 w 3846036"/>
              <a:gd name="connsiteY0" fmla="*/ 66753 h 667529"/>
              <a:gd name="connsiteX1" fmla="*/ 66753 w 3846036"/>
              <a:gd name="connsiteY1" fmla="*/ 0 h 667529"/>
              <a:gd name="connsiteX2" fmla="*/ 3779283 w 3846036"/>
              <a:gd name="connsiteY2" fmla="*/ 0 h 667529"/>
              <a:gd name="connsiteX3" fmla="*/ 3846036 w 3846036"/>
              <a:gd name="connsiteY3" fmla="*/ 66753 h 667529"/>
              <a:gd name="connsiteX4" fmla="*/ 3846036 w 3846036"/>
              <a:gd name="connsiteY4" fmla="*/ 600776 h 667529"/>
              <a:gd name="connsiteX5" fmla="*/ 3779283 w 3846036"/>
              <a:gd name="connsiteY5" fmla="*/ 667529 h 667529"/>
              <a:gd name="connsiteX6" fmla="*/ 66753 w 3846036"/>
              <a:gd name="connsiteY6" fmla="*/ 667529 h 667529"/>
              <a:gd name="connsiteX7" fmla="*/ 0 w 3846036"/>
              <a:gd name="connsiteY7" fmla="*/ 600776 h 667529"/>
              <a:gd name="connsiteX8" fmla="*/ 0 w 3846036"/>
              <a:gd name="connsiteY8" fmla="*/ 66753 h 6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6036" h="667529">
                <a:moveTo>
                  <a:pt x="0" y="66753"/>
                </a:moveTo>
                <a:cubicBezTo>
                  <a:pt x="0" y="29886"/>
                  <a:pt x="29886" y="0"/>
                  <a:pt x="66753" y="0"/>
                </a:cubicBezTo>
                <a:lnTo>
                  <a:pt x="3779283" y="0"/>
                </a:lnTo>
                <a:cubicBezTo>
                  <a:pt x="3816150" y="0"/>
                  <a:pt x="3846036" y="29886"/>
                  <a:pt x="3846036" y="66753"/>
                </a:cubicBezTo>
                <a:lnTo>
                  <a:pt x="3846036" y="600776"/>
                </a:lnTo>
                <a:cubicBezTo>
                  <a:pt x="3846036" y="637643"/>
                  <a:pt x="3816150" y="667529"/>
                  <a:pt x="3779283" y="667529"/>
                </a:cubicBezTo>
                <a:lnTo>
                  <a:pt x="66753" y="667529"/>
                </a:lnTo>
                <a:cubicBezTo>
                  <a:pt x="29886" y="667529"/>
                  <a:pt x="0" y="637643"/>
                  <a:pt x="0" y="600776"/>
                </a:cubicBezTo>
                <a:lnTo>
                  <a:pt x="0" y="66753"/>
                </a:lnTo>
                <a:close/>
              </a:path>
            </a:pathLst>
          </a:custGeom>
          <a:solidFill>
            <a:srgbClr val="EA3D00"/>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32251" tIns="32251" rIns="32251" bIns="32251" numCol="1" spcCol="1270" anchor="ctr" anchorCtr="0">
            <a:noAutofit/>
          </a:bodyPr>
          <a:lstStyle/>
          <a:p>
            <a:pPr lvl="0" algn="ctr" defTabSz="889000" rtl="0">
              <a:lnSpc>
                <a:spcPct val="90000"/>
              </a:lnSpc>
              <a:spcBef>
                <a:spcPct val="0"/>
              </a:spcBef>
              <a:spcAft>
                <a:spcPct val="35000"/>
              </a:spcAft>
            </a:pPr>
            <a:r>
              <a:rPr lang="ro-RO" sz="2000" b="1" kern="1200" smtClean="0"/>
              <a:t>Principii biblice și </a:t>
            </a:r>
            <a:r>
              <a:rPr lang="ro-RO" sz="2000" b="1" kern="1200" smtClean="0"/>
              <a:t>Spiritul </a:t>
            </a:r>
            <a:r>
              <a:rPr lang="ro-RO" sz="2000" b="1" kern="1200" smtClean="0"/>
              <a:t>Profetic.</a:t>
            </a:r>
            <a:endParaRPr lang="ro-RO" sz="2000" b="1" kern="1200"/>
          </a:p>
        </p:txBody>
      </p:sp>
      <p:sp>
        <p:nvSpPr>
          <p:cNvPr id="28" name="27 Forma libre"/>
          <p:cNvSpPr/>
          <p:nvPr/>
        </p:nvSpPr>
        <p:spPr>
          <a:xfrm rot="19250275">
            <a:off x="4479408" y="5961170"/>
            <a:ext cx="753257" cy="22697"/>
          </a:xfrm>
          <a:custGeom>
            <a:avLst/>
            <a:gdLst>
              <a:gd name="connsiteX0" fmla="*/ 0 w 753257"/>
              <a:gd name="connsiteY0" fmla="*/ 11348 h 22697"/>
              <a:gd name="connsiteX1" fmla="*/ 753257 w 753257"/>
              <a:gd name="connsiteY1" fmla="*/ 11348 h 22697"/>
            </a:gdLst>
            <a:ahLst/>
            <a:cxnLst>
              <a:cxn ang="0">
                <a:pos x="connsiteX0" y="connsiteY0"/>
              </a:cxn>
              <a:cxn ang="0">
                <a:pos x="connsiteX1" y="connsiteY1"/>
              </a:cxn>
            </a:cxnLst>
            <a:rect l="l" t="t" r="r" b="b"/>
            <a:pathLst>
              <a:path w="753257" h="22697">
                <a:moveTo>
                  <a:pt x="0" y="11348"/>
                </a:moveTo>
                <a:lnTo>
                  <a:pt x="753257" y="11348"/>
                </a:lnTo>
              </a:path>
            </a:pathLst>
          </a:custGeom>
        </p:spPr>
        <p:style>
          <a:lnRef idx="3">
            <a:schemeClr val="accent1"/>
          </a:lnRef>
          <a:fillRef idx="0">
            <a:schemeClr val="accent1"/>
          </a:fillRef>
          <a:effectRef idx="2">
            <a:schemeClr val="accent1"/>
          </a:effectRef>
          <a:fontRef idx="minor">
            <a:schemeClr val="tx1"/>
          </a:fontRef>
        </p:style>
        <p:txBody>
          <a:bodyPr spcFirstLastPara="0" vert="horz" wrap="square" lIns="370497" tIns="-7483" rIns="370497" bIns="-7483" numCol="1" spcCol="1270" anchor="ctr" anchorCtr="0">
            <a:noAutofit/>
          </a:bodyPr>
          <a:lstStyle/>
          <a:p>
            <a:pPr lvl="0" algn="ctr" defTabSz="889000">
              <a:lnSpc>
                <a:spcPct val="90000"/>
              </a:lnSpc>
              <a:spcBef>
                <a:spcPct val="0"/>
              </a:spcBef>
              <a:spcAft>
                <a:spcPct val="35000"/>
              </a:spcAft>
            </a:pPr>
            <a:endParaRPr lang="ro-RO" sz="2000" b="1" kern="1200"/>
          </a:p>
        </p:txBody>
      </p:sp>
      <p:sp>
        <p:nvSpPr>
          <p:cNvPr id="29" name="28 Forma libre"/>
          <p:cNvSpPr/>
          <p:nvPr/>
        </p:nvSpPr>
        <p:spPr>
          <a:xfrm>
            <a:off x="5148061" y="5400907"/>
            <a:ext cx="3846036" cy="667529"/>
          </a:xfrm>
          <a:custGeom>
            <a:avLst/>
            <a:gdLst>
              <a:gd name="connsiteX0" fmla="*/ 0 w 3846036"/>
              <a:gd name="connsiteY0" fmla="*/ 66753 h 667529"/>
              <a:gd name="connsiteX1" fmla="*/ 66753 w 3846036"/>
              <a:gd name="connsiteY1" fmla="*/ 0 h 667529"/>
              <a:gd name="connsiteX2" fmla="*/ 3779283 w 3846036"/>
              <a:gd name="connsiteY2" fmla="*/ 0 h 667529"/>
              <a:gd name="connsiteX3" fmla="*/ 3846036 w 3846036"/>
              <a:gd name="connsiteY3" fmla="*/ 66753 h 667529"/>
              <a:gd name="connsiteX4" fmla="*/ 3846036 w 3846036"/>
              <a:gd name="connsiteY4" fmla="*/ 600776 h 667529"/>
              <a:gd name="connsiteX5" fmla="*/ 3779283 w 3846036"/>
              <a:gd name="connsiteY5" fmla="*/ 667529 h 667529"/>
              <a:gd name="connsiteX6" fmla="*/ 66753 w 3846036"/>
              <a:gd name="connsiteY6" fmla="*/ 667529 h 667529"/>
              <a:gd name="connsiteX7" fmla="*/ 0 w 3846036"/>
              <a:gd name="connsiteY7" fmla="*/ 600776 h 667529"/>
              <a:gd name="connsiteX8" fmla="*/ 0 w 3846036"/>
              <a:gd name="connsiteY8" fmla="*/ 66753 h 6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6036" h="667529">
                <a:moveTo>
                  <a:pt x="0" y="66753"/>
                </a:moveTo>
                <a:cubicBezTo>
                  <a:pt x="0" y="29886"/>
                  <a:pt x="29886" y="0"/>
                  <a:pt x="66753" y="0"/>
                </a:cubicBezTo>
                <a:lnTo>
                  <a:pt x="3779283" y="0"/>
                </a:lnTo>
                <a:cubicBezTo>
                  <a:pt x="3816150" y="0"/>
                  <a:pt x="3846036" y="29886"/>
                  <a:pt x="3846036" y="66753"/>
                </a:cubicBezTo>
                <a:lnTo>
                  <a:pt x="3846036" y="600776"/>
                </a:lnTo>
                <a:cubicBezTo>
                  <a:pt x="3846036" y="637643"/>
                  <a:pt x="3816150" y="667529"/>
                  <a:pt x="3779283" y="667529"/>
                </a:cubicBezTo>
                <a:lnTo>
                  <a:pt x="66753" y="667529"/>
                </a:lnTo>
                <a:cubicBezTo>
                  <a:pt x="29886" y="667529"/>
                  <a:pt x="0" y="637643"/>
                  <a:pt x="0" y="600776"/>
                </a:cubicBezTo>
                <a:lnTo>
                  <a:pt x="0" y="66753"/>
                </a:lnTo>
                <a:close/>
              </a:path>
            </a:pathLst>
          </a:custGeom>
          <a:solidFill>
            <a:srgbClr val="FF5E25"/>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32251" tIns="32251" rIns="32251" bIns="32251" numCol="1" spcCol="1270" anchor="ctr" anchorCtr="0">
            <a:noAutofit/>
          </a:bodyPr>
          <a:lstStyle/>
          <a:p>
            <a:pPr lvl="0" algn="ctr" defTabSz="889000" rtl="0">
              <a:lnSpc>
                <a:spcPct val="90000"/>
              </a:lnSpc>
              <a:spcBef>
                <a:spcPct val="0"/>
              </a:spcBef>
              <a:spcAft>
                <a:spcPct val="35000"/>
              </a:spcAft>
            </a:pPr>
            <a:r>
              <a:rPr lang="ro-RO" sz="2000" b="1" kern="1200" smtClean="0">
                <a:solidFill>
                  <a:schemeClr val="tx1"/>
                </a:solidFill>
              </a:rPr>
              <a:t>Cunoașterea </a:t>
            </a:r>
            <a:r>
              <a:rPr lang="ro-RO" sz="2000" b="1" kern="1200" smtClean="0">
                <a:solidFill>
                  <a:schemeClr val="tx1"/>
                </a:solidFill>
              </a:rPr>
              <a:t>nevoilor </a:t>
            </a:r>
            <a:r>
              <a:rPr lang="ro-RO" sz="2000" b="1" kern="1200" smtClean="0">
                <a:solidFill>
                  <a:schemeClr val="tx1"/>
                </a:solidFill>
              </a:rPr>
              <a:t>comunității.</a:t>
            </a:r>
            <a:endParaRPr lang="ro-RO" sz="2000" b="1" kern="1200">
              <a:solidFill>
                <a:schemeClr val="tx1"/>
              </a:solidFill>
            </a:endParaRPr>
          </a:p>
        </p:txBody>
      </p:sp>
      <p:sp>
        <p:nvSpPr>
          <p:cNvPr id="30" name="29 Forma libre"/>
          <p:cNvSpPr/>
          <p:nvPr/>
        </p:nvSpPr>
        <p:spPr>
          <a:xfrm rot="1272011">
            <a:off x="4542815" y="6312287"/>
            <a:ext cx="626444" cy="22697"/>
          </a:xfrm>
          <a:custGeom>
            <a:avLst/>
            <a:gdLst>
              <a:gd name="connsiteX0" fmla="*/ 0 w 626444"/>
              <a:gd name="connsiteY0" fmla="*/ 11348 h 22697"/>
              <a:gd name="connsiteX1" fmla="*/ 626444 w 626444"/>
              <a:gd name="connsiteY1" fmla="*/ 11348 h 22697"/>
            </a:gdLst>
            <a:ahLst/>
            <a:cxnLst>
              <a:cxn ang="0">
                <a:pos x="connsiteX0" y="connsiteY0"/>
              </a:cxn>
              <a:cxn ang="0">
                <a:pos x="connsiteX1" y="connsiteY1"/>
              </a:cxn>
            </a:cxnLst>
            <a:rect l="l" t="t" r="r" b="b"/>
            <a:pathLst>
              <a:path w="626444" h="22697">
                <a:moveTo>
                  <a:pt x="0" y="11348"/>
                </a:moveTo>
                <a:lnTo>
                  <a:pt x="626444" y="11348"/>
                </a:lnTo>
              </a:path>
            </a:pathLst>
          </a:custGeom>
        </p:spPr>
        <p:style>
          <a:lnRef idx="3">
            <a:schemeClr val="accent1"/>
          </a:lnRef>
          <a:fillRef idx="0">
            <a:schemeClr val="accent1"/>
          </a:fillRef>
          <a:effectRef idx="2">
            <a:schemeClr val="accent1"/>
          </a:effectRef>
          <a:fontRef idx="minor">
            <a:schemeClr val="tx1"/>
          </a:fontRef>
        </p:style>
        <p:txBody>
          <a:bodyPr spcFirstLastPara="0" vert="horz" wrap="square" lIns="310261" tIns="-4313" rIns="310260" bIns="-4313" numCol="1" spcCol="1270" anchor="ctr" anchorCtr="0">
            <a:noAutofit/>
          </a:bodyPr>
          <a:lstStyle/>
          <a:p>
            <a:pPr lvl="0" algn="ctr" defTabSz="889000">
              <a:lnSpc>
                <a:spcPct val="90000"/>
              </a:lnSpc>
              <a:spcBef>
                <a:spcPct val="0"/>
              </a:spcBef>
              <a:spcAft>
                <a:spcPct val="35000"/>
              </a:spcAft>
            </a:pPr>
            <a:endParaRPr lang="ro-RO" sz="2000" b="1" kern="1200"/>
          </a:p>
        </p:txBody>
      </p:sp>
      <p:sp>
        <p:nvSpPr>
          <p:cNvPr id="31" name="30 Forma libre"/>
          <p:cNvSpPr/>
          <p:nvPr/>
        </p:nvSpPr>
        <p:spPr>
          <a:xfrm>
            <a:off x="5148061" y="6103141"/>
            <a:ext cx="3846036" cy="667529"/>
          </a:xfrm>
          <a:custGeom>
            <a:avLst/>
            <a:gdLst>
              <a:gd name="connsiteX0" fmla="*/ 0 w 3846036"/>
              <a:gd name="connsiteY0" fmla="*/ 66753 h 667529"/>
              <a:gd name="connsiteX1" fmla="*/ 66753 w 3846036"/>
              <a:gd name="connsiteY1" fmla="*/ 0 h 667529"/>
              <a:gd name="connsiteX2" fmla="*/ 3779283 w 3846036"/>
              <a:gd name="connsiteY2" fmla="*/ 0 h 667529"/>
              <a:gd name="connsiteX3" fmla="*/ 3846036 w 3846036"/>
              <a:gd name="connsiteY3" fmla="*/ 66753 h 667529"/>
              <a:gd name="connsiteX4" fmla="*/ 3846036 w 3846036"/>
              <a:gd name="connsiteY4" fmla="*/ 600776 h 667529"/>
              <a:gd name="connsiteX5" fmla="*/ 3779283 w 3846036"/>
              <a:gd name="connsiteY5" fmla="*/ 667529 h 667529"/>
              <a:gd name="connsiteX6" fmla="*/ 66753 w 3846036"/>
              <a:gd name="connsiteY6" fmla="*/ 667529 h 667529"/>
              <a:gd name="connsiteX7" fmla="*/ 0 w 3846036"/>
              <a:gd name="connsiteY7" fmla="*/ 600776 h 667529"/>
              <a:gd name="connsiteX8" fmla="*/ 0 w 3846036"/>
              <a:gd name="connsiteY8" fmla="*/ 66753 h 6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6036" h="667529">
                <a:moveTo>
                  <a:pt x="0" y="66753"/>
                </a:moveTo>
                <a:cubicBezTo>
                  <a:pt x="0" y="29886"/>
                  <a:pt x="29886" y="0"/>
                  <a:pt x="66753" y="0"/>
                </a:cubicBezTo>
                <a:lnTo>
                  <a:pt x="3779283" y="0"/>
                </a:lnTo>
                <a:cubicBezTo>
                  <a:pt x="3816150" y="0"/>
                  <a:pt x="3846036" y="29886"/>
                  <a:pt x="3846036" y="66753"/>
                </a:cubicBezTo>
                <a:lnTo>
                  <a:pt x="3846036" y="600776"/>
                </a:lnTo>
                <a:cubicBezTo>
                  <a:pt x="3846036" y="637643"/>
                  <a:pt x="3816150" y="667529"/>
                  <a:pt x="3779283" y="667529"/>
                </a:cubicBezTo>
                <a:lnTo>
                  <a:pt x="66753" y="667529"/>
                </a:lnTo>
                <a:cubicBezTo>
                  <a:pt x="29886" y="667529"/>
                  <a:pt x="0" y="637643"/>
                  <a:pt x="0" y="600776"/>
                </a:cubicBezTo>
                <a:lnTo>
                  <a:pt x="0" y="66753"/>
                </a:lnTo>
                <a:close/>
              </a:path>
            </a:pathLst>
          </a:custGeom>
          <a:solidFill>
            <a:srgbClr val="FF9671"/>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32251" tIns="32251" rIns="32251" bIns="32251" numCol="1" spcCol="1270" anchor="ctr" anchorCtr="0">
            <a:noAutofit/>
          </a:bodyPr>
          <a:lstStyle/>
          <a:p>
            <a:pPr lvl="0" algn="ctr" defTabSz="889000" rtl="0">
              <a:lnSpc>
                <a:spcPct val="90000"/>
              </a:lnSpc>
              <a:spcBef>
                <a:spcPct val="0"/>
              </a:spcBef>
              <a:spcAft>
                <a:spcPct val="35000"/>
              </a:spcAft>
            </a:pPr>
            <a:r>
              <a:rPr lang="ro-RO" sz="2000" b="1" kern="1200" smtClean="0">
                <a:solidFill>
                  <a:schemeClr val="tx1"/>
                </a:solidFill>
              </a:rPr>
              <a:t>Idei luate de la propriii membri </a:t>
            </a:r>
            <a:r>
              <a:rPr lang="ro-RO" sz="2000" b="1" kern="1200" smtClean="0">
                <a:solidFill>
                  <a:schemeClr val="tx1"/>
                </a:solidFill>
              </a:rPr>
              <a:t>ai </a:t>
            </a:r>
            <a:r>
              <a:rPr lang="ro-RO" sz="2000" b="1" kern="1200" smtClean="0">
                <a:solidFill>
                  <a:schemeClr val="tx1"/>
                </a:solidFill>
              </a:rPr>
              <a:t>congregației.</a:t>
            </a:r>
            <a:endParaRPr lang="ro-RO" sz="2000" b="1" kern="1200">
              <a:solidFill>
                <a:schemeClr val="tx1"/>
              </a:solidFill>
            </a:endParaRPr>
          </a:p>
        </p:txBody>
      </p:sp>
      <p:sp>
        <p:nvSpPr>
          <p:cNvPr id="2" name="1 Rectángulo"/>
          <p:cNvSpPr/>
          <p:nvPr/>
        </p:nvSpPr>
        <p:spPr>
          <a:xfrm>
            <a:off x="0" y="-27384"/>
            <a:ext cx="5868144" cy="769441"/>
          </a:xfrm>
          <a:prstGeom prst="rect">
            <a:avLst/>
          </a:prstGeom>
        </p:spPr>
        <p:txBody>
          <a:bodyPr wrap="square">
            <a:spAutoFit/>
            <a:scene3d>
              <a:camera prst="orthographicFront"/>
              <a:lightRig rig="glow" dir="tl"/>
            </a:scene3d>
            <a:sp3d contourW="25400" prstMaterial="matte">
              <a:bevelT w="25400" h="55880" prst="artDeco"/>
              <a:contourClr>
                <a:schemeClr val="accent2">
                  <a:tint val="20000"/>
                </a:schemeClr>
              </a:contourClr>
            </a:sp3d>
          </a:bodyPr>
          <a:lstStyle/>
          <a:p>
            <a:pPr algn="ctr"/>
            <a:r>
              <a:rPr lang="ro-RO" sz="4400" b="1" spc="50" smtClean="0">
                <a:ln w="11430"/>
                <a:gradFill flip="none" rotWithShape="1">
                  <a:gsLst>
                    <a:gs pos="25000">
                      <a:schemeClr val="accent1">
                        <a:lumMod val="50000"/>
                      </a:schemeClr>
                    </a:gs>
                    <a:gs pos="71694">
                      <a:srgbClr val="D59B4E"/>
                    </a:gs>
                    <a:gs pos="99000">
                      <a:schemeClr val="accent1">
                        <a:lumMod val="60000"/>
                        <a:lumOff val="40000"/>
                      </a:schemeClr>
                    </a:gs>
                  </a:gsLst>
                  <a:lin ang="16200000" scaled="1"/>
                  <a:tileRect/>
                </a:gradFill>
                <a:effectLst>
                  <a:outerShdw blurRad="76200" dist="50800" dir="5400000" algn="tl" rotWithShape="0">
                    <a:srgbClr val="000000">
                      <a:alpha val="65000"/>
                    </a:srgbClr>
                  </a:outerShdw>
                </a:effectLst>
              </a:rPr>
              <a:t>BISERICA </a:t>
            </a:r>
            <a:r>
              <a:rPr lang="ro-RO" sz="4400" b="1" spc="50" smtClean="0">
                <a:ln w="11430"/>
                <a:gradFill flip="none" rotWithShape="1">
                  <a:gsLst>
                    <a:gs pos="25000">
                      <a:schemeClr val="accent1">
                        <a:lumMod val="50000"/>
                      </a:schemeClr>
                    </a:gs>
                    <a:gs pos="71694">
                      <a:srgbClr val="D59B4E"/>
                    </a:gs>
                    <a:gs pos="99000">
                      <a:schemeClr val="accent1">
                        <a:lumMod val="60000"/>
                        <a:lumOff val="40000"/>
                      </a:schemeClr>
                    </a:gs>
                  </a:gsLst>
                  <a:lin ang="16200000" scaled="1"/>
                  <a:tileRect/>
                </a:gradFill>
                <a:effectLst>
                  <a:outerShdw blurRad="76200" dist="50800" dir="5400000" algn="tl" rotWithShape="0">
                    <a:srgbClr val="000000">
                      <a:alpha val="65000"/>
                    </a:srgbClr>
                  </a:outerShdw>
                </a:effectLst>
              </a:rPr>
              <a:t>ÎN </a:t>
            </a:r>
            <a:r>
              <a:rPr lang="ro-RO" sz="4400" b="1" spc="50" smtClean="0">
                <a:ln w="11430"/>
                <a:gradFill flip="none" rotWithShape="1">
                  <a:gsLst>
                    <a:gs pos="25000">
                      <a:schemeClr val="accent1">
                        <a:lumMod val="50000"/>
                      </a:schemeClr>
                    </a:gs>
                    <a:gs pos="71694">
                      <a:srgbClr val="D59B4E"/>
                    </a:gs>
                    <a:gs pos="99000">
                      <a:schemeClr val="accent1">
                        <a:lumMod val="60000"/>
                        <a:lumOff val="40000"/>
                      </a:schemeClr>
                    </a:gs>
                  </a:gsLst>
                  <a:lin ang="16200000" scaled="1"/>
                  <a:tileRect/>
                </a:gradFill>
                <a:effectLst>
                  <a:outerShdw blurRad="76200" dist="50800" dir="5400000" algn="tl" rotWithShape="0">
                    <a:srgbClr val="000000">
                      <a:alpha val="65000"/>
                    </a:srgbClr>
                  </a:outerShdw>
                </a:effectLst>
              </a:rPr>
              <a:t>ACȚIUNE</a:t>
            </a:r>
            <a:endParaRPr lang="ro-RO" sz="4400" b="1" spc="50">
              <a:ln w="11430"/>
              <a:gradFill flip="none" rotWithShape="1">
                <a:gsLst>
                  <a:gs pos="25000">
                    <a:schemeClr val="accent1">
                      <a:lumMod val="50000"/>
                    </a:schemeClr>
                  </a:gs>
                  <a:gs pos="71694">
                    <a:srgbClr val="D59B4E"/>
                  </a:gs>
                  <a:gs pos="99000">
                    <a:schemeClr val="accent1">
                      <a:lumMod val="60000"/>
                      <a:lumOff val="40000"/>
                    </a:schemeClr>
                  </a:gs>
                </a:gsLst>
                <a:lin ang="16200000" scaled="1"/>
                <a:tileRect/>
              </a:gradFill>
              <a:effectLst>
                <a:outerShdw blurRad="76200" dist="50800" dir="5400000" algn="tl" rotWithShape="0">
                  <a:srgbClr val="000000">
                    <a:alpha val="65000"/>
                  </a:srgbClr>
                </a:outerShdw>
              </a:effectLst>
            </a:endParaRPr>
          </a:p>
        </p:txBody>
      </p:sp>
      <p:sp>
        <p:nvSpPr>
          <p:cNvPr id="3" name="2 Rectángulo"/>
          <p:cNvSpPr/>
          <p:nvPr/>
        </p:nvSpPr>
        <p:spPr>
          <a:xfrm>
            <a:off x="5796134" y="44624"/>
            <a:ext cx="3312370" cy="1138773"/>
          </a:xfrm>
          <a:prstGeom prst="rect">
            <a:avLst/>
          </a:prstGeom>
        </p:spPr>
        <p:txBody>
          <a:bodyPr wrap="square">
            <a:spAutoFit/>
          </a:bodyPr>
          <a:lstStyle/>
          <a:p>
            <a:pPr algn="ctr"/>
            <a:r>
              <a:rPr lang="ro-RO" b="1" smtClean="0">
                <a:solidFill>
                  <a:schemeClr val="accent1">
                    <a:lumMod val="50000"/>
                  </a:schemeClr>
                </a:solidFill>
                <a:latin typeface="Comic Sans MS" pitchFamily="66" charset="0"/>
              </a:rPr>
              <a:t>«</a:t>
            </a:r>
            <a:r>
              <a:rPr lang="ro-RO" b="1" smtClean="0">
                <a:solidFill>
                  <a:schemeClr val="accent1">
                    <a:lumMod val="50000"/>
                  </a:schemeClr>
                </a:solidFill>
                <a:latin typeface="Comic Sans MS" pitchFamily="66" charset="0"/>
              </a:rPr>
              <a:t>Încredinţează-ţi lucrările în </a:t>
            </a:r>
            <a:r>
              <a:rPr lang="ro-RO" b="1" smtClean="0">
                <a:solidFill>
                  <a:schemeClr val="accent1">
                    <a:lumMod val="50000"/>
                  </a:schemeClr>
                </a:solidFill>
                <a:latin typeface="Comic Sans MS" pitchFamily="66" charset="0"/>
              </a:rPr>
              <a:t>mâ</a:t>
            </a:r>
            <a:r>
              <a:rPr lang="ro-RO" b="1" smtClean="0">
                <a:solidFill>
                  <a:schemeClr val="accent1">
                    <a:lumMod val="50000"/>
                  </a:schemeClr>
                </a:solidFill>
                <a:latin typeface="Comic Sans MS" pitchFamily="66" charset="0"/>
              </a:rPr>
              <a:t>na DOMNULUI</a:t>
            </a:r>
            <a:r>
              <a:rPr lang="ro-RO" b="1" smtClean="0">
                <a:solidFill>
                  <a:schemeClr val="accent1">
                    <a:lumMod val="50000"/>
                  </a:schemeClr>
                </a:solidFill>
                <a:latin typeface="Comic Sans MS" pitchFamily="66" charset="0"/>
              </a:rPr>
              <a:t>, şi îţi vor izbuti </a:t>
            </a:r>
            <a:r>
              <a:rPr lang="ro-RO" b="1" smtClean="0">
                <a:solidFill>
                  <a:schemeClr val="accent1">
                    <a:lumMod val="50000"/>
                  </a:schemeClr>
                </a:solidFill>
                <a:latin typeface="Comic Sans MS" pitchFamily="66" charset="0"/>
              </a:rPr>
              <a:t>planurile.</a:t>
            </a:r>
            <a:r>
              <a:rPr lang="ro-RO" b="1" smtClean="0">
                <a:solidFill>
                  <a:schemeClr val="accent1">
                    <a:lumMod val="50000"/>
                  </a:schemeClr>
                </a:solidFill>
                <a:latin typeface="Comic Sans MS" pitchFamily="66" charset="0"/>
              </a:rPr>
              <a:t>» </a:t>
            </a:r>
            <a:r>
              <a:rPr lang="ro-RO" sz="1400" b="1" smtClean="0">
                <a:solidFill>
                  <a:schemeClr val="accent1">
                    <a:lumMod val="50000"/>
                  </a:schemeClr>
                </a:solidFill>
                <a:latin typeface="Comic Sans MS" pitchFamily="66" charset="0"/>
              </a:rPr>
              <a:t>(Proverbe</a:t>
            </a:r>
            <a:r>
              <a:rPr lang="ro-RO" sz="1400" b="1" smtClean="0">
                <a:solidFill>
                  <a:schemeClr val="accent1">
                    <a:lumMod val="50000"/>
                  </a:schemeClr>
                </a:solidFill>
                <a:latin typeface="Comic Sans MS" pitchFamily="66" charset="0"/>
              </a:rPr>
              <a:t> </a:t>
            </a:r>
            <a:r>
              <a:rPr lang="ro-RO" sz="1400" b="1" smtClean="0">
                <a:solidFill>
                  <a:schemeClr val="accent1">
                    <a:lumMod val="50000"/>
                  </a:schemeClr>
                </a:solidFill>
                <a:latin typeface="Comic Sans MS" pitchFamily="66" charset="0"/>
              </a:rPr>
              <a:t>16:3)</a:t>
            </a:r>
            <a:endParaRPr lang="ro-RO" b="1">
              <a:solidFill>
                <a:schemeClr val="accent1">
                  <a:lumMod val="50000"/>
                </a:schemeClr>
              </a:solidFill>
              <a:latin typeface="Comic Sans MS" pitchFamily="66" charset="0"/>
            </a:endParaRPr>
          </a:p>
        </p:txBody>
      </p:sp>
      <p:sp>
        <p:nvSpPr>
          <p:cNvPr id="4" name="3 CuadroTexto"/>
          <p:cNvSpPr txBox="1"/>
          <p:nvPr/>
        </p:nvSpPr>
        <p:spPr>
          <a:xfrm>
            <a:off x="3635897" y="1136938"/>
            <a:ext cx="5358200" cy="707886"/>
          </a:xfrm>
          <a:prstGeom prst="rect">
            <a:avLst/>
          </a:prstGeom>
          <a:noFill/>
        </p:spPr>
        <p:txBody>
          <a:bodyPr wrap="square" rtlCol="0">
            <a:spAutoFit/>
          </a:bodyPr>
          <a:lstStyle/>
          <a:p>
            <a:r>
              <a:rPr lang="ro-RO" sz="2000" b="1" smtClean="0"/>
              <a:t>Luca 14:25-35 ne </a:t>
            </a:r>
            <a:r>
              <a:rPr lang="ro-RO" sz="2000" b="1" smtClean="0"/>
              <a:t>indică pașii pe care trebuie să îi urmăm pentru a ne duce la bun sfârșit </a:t>
            </a:r>
            <a:r>
              <a:rPr lang="ro-RO" sz="2000" b="1" smtClean="0"/>
              <a:t>lucrarea </a:t>
            </a:r>
            <a:r>
              <a:rPr lang="ro-RO" sz="2000" b="1" smtClean="0"/>
              <a:t>:</a:t>
            </a:r>
            <a:endParaRPr lang="ro-RO" sz="2000" b="1"/>
          </a:p>
        </p:txBody>
      </p:sp>
      <p:sp>
        <p:nvSpPr>
          <p:cNvPr id="9" name="8 Forma libre"/>
          <p:cNvSpPr/>
          <p:nvPr/>
        </p:nvSpPr>
        <p:spPr>
          <a:xfrm>
            <a:off x="2317808" y="2102992"/>
            <a:ext cx="989673" cy="414192"/>
          </a:xfrm>
          <a:custGeom>
            <a:avLst/>
            <a:gdLst/>
            <a:ahLst/>
            <a:cxnLst/>
            <a:rect l="0" t="0" r="0" b="0"/>
            <a:pathLst>
              <a:path>
                <a:moveTo>
                  <a:pt x="0" y="0"/>
                </a:moveTo>
                <a:lnTo>
                  <a:pt x="0" y="207096"/>
                </a:lnTo>
                <a:lnTo>
                  <a:pt x="989673" y="207096"/>
                </a:lnTo>
                <a:lnTo>
                  <a:pt x="989673" y="414192"/>
                </a:lnTo>
              </a:path>
            </a:pathLst>
          </a:custGeom>
        </p:spPr>
        <p:style>
          <a:lnRef idx="3">
            <a:schemeClr val="accent4"/>
          </a:lnRef>
          <a:fillRef idx="0">
            <a:schemeClr val="accent4"/>
          </a:fillRef>
          <a:effectRef idx="2">
            <a:schemeClr val="accent4"/>
          </a:effectRef>
          <a:fontRef idx="minor">
            <a:schemeClr val="tx1"/>
          </a:fontRef>
        </p:style>
      </p:sp>
      <p:sp>
        <p:nvSpPr>
          <p:cNvPr id="10" name="9 Forma libre"/>
          <p:cNvSpPr/>
          <p:nvPr/>
        </p:nvSpPr>
        <p:spPr>
          <a:xfrm>
            <a:off x="1326226" y="2102992"/>
            <a:ext cx="991582" cy="414192"/>
          </a:xfrm>
          <a:custGeom>
            <a:avLst/>
            <a:gdLst/>
            <a:ahLst/>
            <a:cxnLst/>
            <a:rect l="0" t="0" r="0" b="0"/>
            <a:pathLst>
              <a:path>
                <a:moveTo>
                  <a:pt x="991582" y="0"/>
                </a:moveTo>
                <a:lnTo>
                  <a:pt x="991582" y="207096"/>
                </a:lnTo>
                <a:lnTo>
                  <a:pt x="0" y="207096"/>
                </a:lnTo>
                <a:lnTo>
                  <a:pt x="0" y="414192"/>
                </a:lnTo>
              </a:path>
            </a:pathLst>
          </a:custGeom>
        </p:spPr>
        <p:style>
          <a:lnRef idx="3">
            <a:schemeClr val="accent4"/>
          </a:lnRef>
          <a:fillRef idx="0">
            <a:schemeClr val="accent4"/>
          </a:fillRef>
          <a:effectRef idx="2">
            <a:schemeClr val="accent4"/>
          </a:effectRef>
          <a:fontRef idx="minor">
            <a:schemeClr val="tx1"/>
          </a:fontRef>
        </p:style>
      </p:sp>
      <p:sp>
        <p:nvSpPr>
          <p:cNvPr id="11" name="10 Forma libre"/>
          <p:cNvSpPr/>
          <p:nvPr/>
        </p:nvSpPr>
        <p:spPr>
          <a:xfrm>
            <a:off x="1331635" y="1557658"/>
            <a:ext cx="1972345" cy="545333"/>
          </a:xfrm>
          <a:custGeom>
            <a:avLst/>
            <a:gdLst>
              <a:gd name="connsiteX0" fmla="*/ 0 w 1972345"/>
              <a:gd name="connsiteY0" fmla="*/ 0 h 545333"/>
              <a:gd name="connsiteX1" fmla="*/ 1972345 w 1972345"/>
              <a:gd name="connsiteY1" fmla="*/ 0 h 545333"/>
              <a:gd name="connsiteX2" fmla="*/ 1972345 w 1972345"/>
              <a:gd name="connsiteY2" fmla="*/ 545333 h 545333"/>
              <a:gd name="connsiteX3" fmla="*/ 0 w 1972345"/>
              <a:gd name="connsiteY3" fmla="*/ 545333 h 545333"/>
              <a:gd name="connsiteX4" fmla="*/ 0 w 1972345"/>
              <a:gd name="connsiteY4" fmla="*/ 0 h 54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345" h="545333">
                <a:moveTo>
                  <a:pt x="0" y="0"/>
                </a:moveTo>
                <a:lnTo>
                  <a:pt x="1972345" y="0"/>
                </a:lnTo>
                <a:lnTo>
                  <a:pt x="1972345" y="545333"/>
                </a:lnTo>
                <a:lnTo>
                  <a:pt x="0" y="545333"/>
                </a:lnTo>
                <a:lnTo>
                  <a:pt x="0" y="0"/>
                </a:lnTo>
                <a:close/>
              </a:path>
            </a:pathLst>
          </a:custGeom>
          <a:ln>
            <a:solidFill>
              <a:srgbClr val="FFFF00"/>
            </a:solidFill>
          </a:ln>
        </p:spPr>
        <p:style>
          <a:lnRef idx="2">
            <a:schemeClr val="accent6"/>
          </a:lnRef>
          <a:fillRef idx="1">
            <a:schemeClr val="lt1"/>
          </a:fillRef>
          <a:effectRef idx="0">
            <a:schemeClr val="accent6"/>
          </a:effectRef>
          <a:fontRef idx="minor">
            <a:schemeClr val="dk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o-RO" sz="2000" b="1" kern="1200" smtClean="0"/>
              <a:t>1. A </a:t>
            </a:r>
            <a:r>
              <a:rPr lang="ro-RO" sz="2000" b="1" kern="1200" smtClean="0"/>
              <a:t>fi </a:t>
            </a:r>
            <a:r>
              <a:rPr lang="ro-RO" sz="2000" b="1" kern="1200" smtClean="0"/>
              <a:t>ucenic.</a:t>
            </a:r>
            <a:endParaRPr lang="ro-RO" sz="2000" b="1" kern="1200"/>
          </a:p>
        </p:txBody>
      </p:sp>
      <p:sp>
        <p:nvSpPr>
          <p:cNvPr id="12" name="11 Forma libre"/>
          <p:cNvSpPr/>
          <p:nvPr/>
        </p:nvSpPr>
        <p:spPr>
          <a:xfrm>
            <a:off x="107504" y="2517185"/>
            <a:ext cx="2437444" cy="1559021"/>
          </a:xfrm>
          <a:custGeom>
            <a:avLst/>
            <a:gdLst>
              <a:gd name="connsiteX0" fmla="*/ 0 w 2437444"/>
              <a:gd name="connsiteY0" fmla="*/ 0 h 1559021"/>
              <a:gd name="connsiteX1" fmla="*/ 2437444 w 2437444"/>
              <a:gd name="connsiteY1" fmla="*/ 0 h 1559021"/>
              <a:gd name="connsiteX2" fmla="*/ 2437444 w 2437444"/>
              <a:gd name="connsiteY2" fmla="*/ 1559021 h 1559021"/>
              <a:gd name="connsiteX3" fmla="*/ 0 w 2437444"/>
              <a:gd name="connsiteY3" fmla="*/ 1559021 h 1559021"/>
              <a:gd name="connsiteX4" fmla="*/ 0 w 2437444"/>
              <a:gd name="connsiteY4" fmla="*/ 0 h 1559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444" h="1559021">
                <a:moveTo>
                  <a:pt x="0" y="0"/>
                </a:moveTo>
                <a:lnTo>
                  <a:pt x="2437444" y="0"/>
                </a:lnTo>
                <a:lnTo>
                  <a:pt x="2437444" y="1559021"/>
                </a:lnTo>
                <a:lnTo>
                  <a:pt x="0" y="1559021"/>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o-RO" sz="2000" b="1" smtClean="0"/>
              <a:t>Consacrare</a:t>
            </a:r>
            <a:r>
              <a:rPr lang="ro-RO" sz="2000" b="1" kern="1200" smtClean="0"/>
              <a:t>: </a:t>
            </a:r>
            <a:r>
              <a:rPr lang="ro-RO" sz="2000" b="1" kern="1200" smtClean="0"/>
              <a:t>devoțiune </a:t>
            </a:r>
            <a:r>
              <a:rPr lang="ro-RO" sz="2000" b="1" kern="1200" smtClean="0"/>
              <a:t>fierbinte și sinceră Domnului nostru și, implicit, </a:t>
            </a:r>
            <a:r>
              <a:rPr lang="ro-RO" sz="2000" b="1" kern="1200" smtClean="0"/>
              <a:t>lucrării</a:t>
            </a:r>
            <a:r>
              <a:rPr lang="ro-RO" sz="2000" b="1" kern="1200" smtClean="0"/>
              <a:t>.</a:t>
            </a:r>
            <a:endParaRPr lang="ro-RO" sz="2000" b="1" kern="1200"/>
          </a:p>
        </p:txBody>
      </p:sp>
      <p:sp>
        <p:nvSpPr>
          <p:cNvPr id="13" name="12 Forma libre"/>
          <p:cNvSpPr/>
          <p:nvPr/>
        </p:nvSpPr>
        <p:spPr>
          <a:xfrm>
            <a:off x="2627782" y="2517185"/>
            <a:ext cx="1565699" cy="1552285"/>
          </a:xfrm>
          <a:custGeom>
            <a:avLst/>
            <a:gdLst>
              <a:gd name="connsiteX0" fmla="*/ 0 w 1359399"/>
              <a:gd name="connsiteY0" fmla="*/ 0 h 1552285"/>
              <a:gd name="connsiteX1" fmla="*/ 1359399 w 1359399"/>
              <a:gd name="connsiteY1" fmla="*/ 0 h 1552285"/>
              <a:gd name="connsiteX2" fmla="*/ 1359399 w 1359399"/>
              <a:gd name="connsiteY2" fmla="*/ 1552285 h 1552285"/>
              <a:gd name="connsiteX3" fmla="*/ 0 w 1359399"/>
              <a:gd name="connsiteY3" fmla="*/ 1552285 h 1552285"/>
              <a:gd name="connsiteX4" fmla="*/ 0 w 1359399"/>
              <a:gd name="connsiteY4" fmla="*/ 0 h 15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399" h="1552285">
                <a:moveTo>
                  <a:pt x="0" y="0"/>
                </a:moveTo>
                <a:lnTo>
                  <a:pt x="1359399" y="0"/>
                </a:lnTo>
                <a:lnTo>
                  <a:pt x="1359399" y="1552285"/>
                </a:lnTo>
                <a:lnTo>
                  <a:pt x="0" y="1552285"/>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o-RO" sz="2000" b="1" kern="1200" dirty="0" smtClean="0"/>
              <a:t>Dispoziție de sacrificare de </a:t>
            </a:r>
            <a:r>
              <a:rPr lang="ro-RO" sz="2000" b="1" kern="1200" dirty="0" smtClean="0"/>
              <a:t>sine (a </a:t>
            </a:r>
            <a:r>
              <a:rPr lang="ro-RO" sz="2000" b="1" kern="1200" dirty="0" smtClean="0"/>
              <a:t>purta </a:t>
            </a:r>
            <a:r>
              <a:rPr lang="ro-RO" sz="2000" b="1" kern="1200" dirty="0" smtClean="0"/>
              <a:t>crucea).</a:t>
            </a:r>
            <a:endParaRPr lang="ro-RO" sz="2000" b="1" kern="1200" dirty="0"/>
          </a:p>
        </p:txBody>
      </p:sp>
      <p:sp>
        <p:nvSpPr>
          <p:cNvPr id="17" name="16 Forma libre"/>
          <p:cNvSpPr/>
          <p:nvPr/>
        </p:nvSpPr>
        <p:spPr>
          <a:xfrm>
            <a:off x="1979714" y="4221088"/>
            <a:ext cx="2213767" cy="928900"/>
          </a:xfrm>
          <a:custGeom>
            <a:avLst/>
            <a:gdLst>
              <a:gd name="connsiteX0" fmla="*/ 0 w 2213767"/>
              <a:gd name="connsiteY0" fmla="*/ 92890 h 928900"/>
              <a:gd name="connsiteX1" fmla="*/ 92890 w 2213767"/>
              <a:gd name="connsiteY1" fmla="*/ 0 h 928900"/>
              <a:gd name="connsiteX2" fmla="*/ 2120877 w 2213767"/>
              <a:gd name="connsiteY2" fmla="*/ 0 h 928900"/>
              <a:gd name="connsiteX3" fmla="*/ 2213767 w 2213767"/>
              <a:gd name="connsiteY3" fmla="*/ 92890 h 928900"/>
              <a:gd name="connsiteX4" fmla="*/ 2213767 w 2213767"/>
              <a:gd name="connsiteY4" fmla="*/ 836010 h 928900"/>
              <a:gd name="connsiteX5" fmla="*/ 2120877 w 2213767"/>
              <a:gd name="connsiteY5" fmla="*/ 928900 h 928900"/>
              <a:gd name="connsiteX6" fmla="*/ 92890 w 2213767"/>
              <a:gd name="connsiteY6" fmla="*/ 928900 h 928900"/>
              <a:gd name="connsiteX7" fmla="*/ 0 w 2213767"/>
              <a:gd name="connsiteY7" fmla="*/ 836010 h 928900"/>
              <a:gd name="connsiteX8" fmla="*/ 0 w 2213767"/>
              <a:gd name="connsiteY8" fmla="*/ 92890 h 9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767" h="928900">
                <a:moveTo>
                  <a:pt x="0" y="92890"/>
                </a:moveTo>
                <a:cubicBezTo>
                  <a:pt x="0" y="41588"/>
                  <a:pt x="41588" y="0"/>
                  <a:pt x="92890" y="0"/>
                </a:cubicBezTo>
                <a:lnTo>
                  <a:pt x="2120877" y="0"/>
                </a:lnTo>
                <a:cubicBezTo>
                  <a:pt x="2172179" y="0"/>
                  <a:pt x="2213767" y="41588"/>
                  <a:pt x="2213767" y="92890"/>
                </a:cubicBezTo>
                <a:lnTo>
                  <a:pt x="2213767" y="836010"/>
                </a:lnTo>
                <a:cubicBezTo>
                  <a:pt x="2213767" y="887312"/>
                  <a:pt x="2172179" y="928900"/>
                  <a:pt x="2120877" y="928900"/>
                </a:cubicBezTo>
                <a:lnTo>
                  <a:pt x="92890" y="928900"/>
                </a:lnTo>
                <a:cubicBezTo>
                  <a:pt x="41588" y="928900"/>
                  <a:pt x="0" y="887312"/>
                  <a:pt x="0" y="836010"/>
                </a:cubicBezTo>
                <a:lnTo>
                  <a:pt x="0" y="92890"/>
                </a:lnTo>
                <a:close/>
              </a:path>
            </a:pathLst>
          </a:custGeom>
          <a:solidFill>
            <a:schemeClr val="bg2">
              <a:lumMod val="2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39907" tIns="39907" rIns="39907" bIns="39907" numCol="1" spcCol="1270" anchor="ctr" anchorCtr="0">
            <a:noAutofit/>
          </a:bodyPr>
          <a:lstStyle/>
          <a:p>
            <a:pPr lvl="0" algn="ctr" defTabSz="889000" rtl="0">
              <a:lnSpc>
                <a:spcPct val="90000"/>
              </a:lnSpc>
              <a:spcBef>
                <a:spcPct val="0"/>
              </a:spcBef>
              <a:spcAft>
                <a:spcPct val="35000"/>
              </a:spcAft>
            </a:pPr>
            <a:r>
              <a:rPr lang="ro-RO" sz="2000" b="1" kern="1200" smtClean="0"/>
              <a:t>Definirea mediului și modului </a:t>
            </a:r>
            <a:r>
              <a:rPr lang="ro-RO" sz="2000" b="1" kern="1200" smtClean="0"/>
              <a:t>de </a:t>
            </a:r>
            <a:r>
              <a:rPr lang="ro-RO" sz="2000" b="1" kern="1200" smtClean="0"/>
              <a:t>intervenție</a:t>
            </a:r>
            <a:r>
              <a:rPr lang="ro-RO" sz="2000" b="1" kern="1200" smtClean="0"/>
              <a:t>. </a:t>
            </a:r>
            <a:r>
              <a:rPr lang="ro-RO" sz="2000" b="1" kern="1200" smtClean="0"/>
              <a:t>De </a:t>
            </a:r>
            <a:r>
              <a:rPr lang="ro-RO" sz="2000" b="1" kern="1200" smtClean="0"/>
              <a:t>ex</a:t>
            </a:r>
            <a:r>
              <a:rPr lang="ro-RO" sz="2000" b="1" kern="1200" smtClean="0"/>
              <a:t>.</a:t>
            </a:r>
            <a:endParaRPr lang="ro-RO" sz="2000" b="1" kern="1200"/>
          </a:p>
        </p:txBody>
      </p:sp>
      <p:sp>
        <p:nvSpPr>
          <p:cNvPr id="25" name="24 Forma libre"/>
          <p:cNvSpPr/>
          <p:nvPr/>
        </p:nvSpPr>
        <p:spPr>
          <a:xfrm>
            <a:off x="1950890" y="5319869"/>
            <a:ext cx="2613123" cy="1421499"/>
          </a:xfrm>
          <a:custGeom>
            <a:avLst/>
            <a:gdLst>
              <a:gd name="connsiteX0" fmla="*/ 0 w 2613123"/>
              <a:gd name="connsiteY0" fmla="*/ 92890 h 928900"/>
              <a:gd name="connsiteX1" fmla="*/ 92890 w 2613123"/>
              <a:gd name="connsiteY1" fmla="*/ 0 h 928900"/>
              <a:gd name="connsiteX2" fmla="*/ 2520233 w 2613123"/>
              <a:gd name="connsiteY2" fmla="*/ 0 h 928900"/>
              <a:gd name="connsiteX3" fmla="*/ 2613123 w 2613123"/>
              <a:gd name="connsiteY3" fmla="*/ 92890 h 928900"/>
              <a:gd name="connsiteX4" fmla="*/ 2613123 w 2613123"/>
              <a:gd name="connsiteY4" fmla="*/ 836010 h 928900"/>
              <a:gd name="connsiteX5" fmla="*/ 2520233 w 2613123"/>
              <a:gd name="connsiteY5" fmla="*/ 928900 h 928900"/>
              <a:gd name="connsiteX6" fmla="*/ 92890 w 2613123"/>
              <a:gd name="connsiteY6" fmla="*/ 928900 h 928900"/>
              <a:gd name="connsiteX7" fmla="*/ 0 w 2613123"/>
              <a:gd name="connsiteY7" fmla="*/ 836010 h 928900"/>
              <a:gd name="connsiteX8" fmla="*/ 0 w 2613123"/>
              <a:gd name="connsiteY8" fmla="*/ 92890 h 9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3123" h="928900">
                <a:moveTo>
                  <a:pt x="0" y="92890"/>
                </a:moveTo>
                <a:cubicBezTo>
                  <a:pt x="0" y="41588"/>
                  <a:pt x="41588" y="0"/>
                  <a:pt x="92890" y="0"/>
                </a:cubicBezTo>
                <a:lnTo>
                  <a:pt x="2520233" y="0"/>
                </a:lnTo>
                <a:cubicBezTo>
                  <a:pt x="2571535" y="0"/>
                  <a:pt x="2613123" y="41588"/>
                  <a:pt x="2613123" y="92890"/>
                </a:cubicBezTo>
                <a:lnTo>
                  <a:pt x="2613123" y="836010"/>
                </a:lnTo>
                <a:cubicBezTo>
                  <a:pt x="2613123" y="887312"/>
                  <a:pt x="2571535" y="928900"/>
                  <a:pt x="2520233" y="928900"/>
                </a:cubicBezTo>
                <a:lnTo>
                  <a:pt x="92890" y="928900"/>
                </a:lnTo>
                <a:cubicBezTo>
                  <a:pt x="41588" y="928900"/>
                  <a:pt x="0" y="887312"/>
                  <a:pt x="0" y="836010"/>
                </a:cubicBezTo>
                <a:lnTo>
                  <a:pt x="0" y="92890"/>
                </a:lnTo>
                <a:close/>
              </a:path>
            </a:pathLst>
          </a:custGeom>
          <a:solidFill>
            <a:srgbClr val="C83500"/>
          </a:solidFill>
        </p:spPr>
        <p:style>
          <a:lnRef idx="0">
            <a:schemeClr val="accent5"/>
          </a:lnRef>
          <a:fillRef idx="3">
            <a:schemeClr val="accent5"/>
          </a:fillRef>
          <a:effectRef idx="3">
            <a:schemeClr val="accent5"/>
          </a:effectRef>
          <a:fontRef idx="minor">
            <a:schemeClr val="lt1"/>
          </a:fontRef>
        </p:style>
        <p:txBody>
          <a:bodyPr spcFirstLastPara="0" vert="horz" wrap="square" lIns="39907" tIns="39907" rIns="39907" bIns="39907" numCol="1" spcCol="1270" anchor="ctr" anchorCtr="0">
            <a:noAutofit/>
          </a:bodyPr>
          <a:lstStyle/>
          <a:p>
            <a:pPr lvl="0" algn="ctr" defTabSz="889000" rtl="0">
              <a:lnSpc>
                <a:spcPct val="90000"/>
              </a:lnSpc>
              <a:spcBef>
                <a:spcPct val="0"/>
              </a:spcBef>
              <a:spcAft>
                <a:spcPct val="35000"/>
              </a:spcAft>
            </a:pPr>
            <a:r>
              <a:rPr lang="ro-RO" sz="2000" b="1" kern="1200" smtClean="0"/>
              <a:t>Realizarea unui plan strategic de lucru. Acest plan trebuie să se bazeze pe elemente din aceste </a:t>
            </a:r>
            <a:r>
              <a:rPr lang="ro-RO" sz="2000" b="1" kern="1200" smtClean="0"/>
              <a:t>trei </a:t>
            </a:r>
            <a:r>
              <a:rPr lang="ro-RO" sz="2000" b="1" kern="1200" smtClean="0"/>
              <a:t>surse</a:t>
            </a:r>
            <a:endParaRPr lang="ro-RO" sz="2000" b="1" kern="1200"/>
          </a:p>
        </p:txBody>
      </p:sp>
      <p:sp>
        <p:nvSpPr>
          <p:cNvPr id="15" name="14 Forma libre"/>
          <p:cNvSpPr/>
          <p:nvPr/>
        </p:nvSpPr>
        <p:spPr>
          <a:xfrm>
            <a:off x="107504" y="5146972"/>
            <a:ext cx="1479080" cy="916651"/>
          </a:xfrm>
          <a:custGeom>
            <a:avLst/>
            <a:gdLst>
              <a:gd name="connsiteX0" fmla="*/ 0 w 1335058"/>
              <a:gd name="connsiteY0" fmla="*/ 91665 h 916651"/>
              <a:gd name="connsiteX1" fmla="*/ 91665 w 1335058"/>
              <a:gd name="connsiteY1" fmla="*/ 0 h 916651"/>
              <a:gd name="connsiteX2" fmla="*/ 1243393 w 1335058"/>
              <a:gd name="connsiteY2" fmla="*/ 0 h 916651"/>
              <a:gd name="connsiteX3" fmla="*/ 1335058 w 1335058"/>
              <a:gd name="connsiteY3" fmla="*/ 91665 h 916651"/>
              <a:gd name="connsiteX4" fmla="*/ 1335058 w 1335058"/>
              <a:gd name="connsiteY4" fmla="*/ 824986 h 916651"/>
              <a:gd name="connsiteX5" fmla="*/ 1243393 w 1335058"/>
              <a:gd name="connsiteY5" fmla="*/ 916651 h 916651"/>
              <a:gd name="connsiteX6" fmla="*/ 91665 w 1335058"/>
              <a:gd name="connsiteY6" fmla="*/ 916651 h 916651"/>
              <a:gd name="connsiteX7" fmla="*/ 0 w 1335058"/>
              <a:gd name="connsiteY7" fmla="*/ 824986 h 916651"/>
              <a:gd name="connsiteX8" fmla="*/ 0 w 1335058"/>
              <a:gd name="connsiteY8" fmla="*/ 91665 h 91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058" h="916651">
                <a:moveTo>
                  <a:pt x="0" y="91665"/>
                </a:moveTo>
                <a:cubicBezTo>
                  <a:pt x="0" y="41040"/>
                  <a:pt x="41040" y="0"/>
                  <a:pt x="91665" y="0"/>
                </a:cubicBezTo>
                <a:lnTo>
                  <a:pt x="1243393" y="0"/>
                </a:lnTo>
                <a:cubicBezTo>
                  <a:pt x="1294018" y="0"/>
                  <a:pt x="1335058" y="41040"/>
                  <a:pt x="1335058" y="91665"/>
                </a:cubicBezTo>
                <a:lnTo>
                  <a:pt x="1335058" y="824986"/>
                </a:lnTo>
                <a:cubicBezTo>
                  <a:pt x="1335058" y="875611"/>
                  <a:pt x="1294018" y="916651"/>
                  <a:pt x="1243393" y="916651"/>
                </a:cubicBezTo>
                <a:lnTo>
                  <a:pt x="91665" y="916651"/>
                </a:lnTo>
                <a:cubicBezTo>
                  <a:pt x="41040" y="916651"/>
                  <a:pt x="0" y="875611"/>
                  <a:pt x="0" y="824986"/>
                </a:cubicBezTo>
                <a:lnTo>
                  <a:pt x="0" y="91665"/>
                </a:lnTo>
                <a:close/>
              </a:path>
            </a:pathLst>
          </a:custGeom>
          <a:ln>
            <a:solidFill>
              <a:srgbClr val="FFFF00"/>
            </a:solidFill>
          </a:ln>
        </p:spPr>
        <p:style>
          <a:lnRef idx="2">
            <a:schemeClr val="accent6"/>
          </a:lnRef>
          <a:fillRef idx="1">
            <a:schemeClr val="lt1"/>
          </a:fillRef>
          <a:effectRef idx="0">
            <a:schemeClr val="accent6"/>
          </a:effectRef>
          <a:fontRef idx="minor">
            <a:schemeClr val="dk1"/>
          </a:fontRef>
        </p:style>
        <p:txBody>
          <a:bodyPr spcFirstLastPara="0" vert="horz" wrap="square" lIns="39548" tIns="39548" rIns="39548" bIns="39548" numCol="1" spcCol="1270" anchor="ctr" anchorCtr="0">
            <a:noAutofit/>
          </a:bodyPr>
          <a:lstStyle/>
          <a:p>
            <a:pPr lvl="0" algn="ctr" defTabSz="889000" rtl="0">
              <a:lnSpc>
                <a:spcPct val="90000"/>
              </a:lnSpc>
              <a:spcBef>
                <a:spcPct val="0"/>
              </a:spcBef>
              <a:spcAft>
                <a:spcPct val="35000"/>
              </a:spcAft>
            </a:pPr>
            <a:r>
              <a:rPr lang="ro-RO" sz="2000" b="1" kern="1200" smtClean="0"/>
              <a:t>2. A </a:t>
            </a:r>
            <a:r>
              <a:rPr lang="ro-RO" sz="2000" b="1" kern="1200" smtClean="0"/>
              <a:t>planifica </a:t>
            </a:r>
            <a:r>
              <a:rPr lang="ro-RO" sz="2000" b="1" kern="1200" smtClean="0"/>
              <a:t>acțiunea.</a:t>
            </a:r>
            <a:endParaRPr lang="ro-RO" sz="2000" b="1" kern="1200"/>
          </a:p>
        </p:txBody>
      </p:sp>
    </p:spTree>
    <p:extLst>
      <p:ext uri="{BB962C8B-B14F-4D97-AF65-F5344CB8AC3E}">
        <p14:creationId xmlns:p14="http://schemas.microsoft.com/office/powerpoint/2010/main" xmlns="" val="2298993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left)">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500"/>
                                        <p:tgtEl>
                                          <p:spTgt spid="2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left)">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left)">
                                      <p:cBhvr>
                                        <p:cTn id="112" dur="500"/>
                                        <p:tgtEl>
                                          <p:spTgt spid="28"/>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left)">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left)">
                                      <p:cBhvr>
                                        <p:cTn id="120" dur="500"/>
                                        <p:tgtEl>
                                          <p:spTgt spid="30"/>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ipe(left)">
                                      <p:cBhvr>
                                        <p:cTn id="1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2" grpId="0"/>
      <p:bldP spid="3" grpId="0"/>
      <p:bldP spid="4" grpId="0"/>
      <p:bldP spid="11" grpId="0" animBg="1"/>
      <p:bldP spid="12" grpId="0" animBg="1"/>
      <p:bldP spid="13" grpId="0" animBg="1"/>
      <p:bldP spid="17" grpId="0" animBg="1"/>
      <p:bldP spid="25"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a:stretch>
        </a:blipFill>
        <a:effectLst/>
      </p:bgPr>
    </p:bg>
    <p:spTree>
      <p:nvGrpSpPr>
        <p:cNvPr id="1" name=""/>
        <p:cNvGrpSpPr/>
        <p:nvPr/>
      </p:nvGrpSpPr>
      <p:grpSpPr>
        <a:xfrm>
          <a:off x="0" y="0"/>
          <a:ext cx="0" cy="0"/>
          <a:chOff x="0" y="0"/>
          <a:chExt cx="0" cy="0"/>
        </a:xfrm>
      </p:grpSpPr>
      <p:sp>
        <p:nvSpPr>
          <p:cNvPr id="2" name="1 Rectángulo"/>
          <p:cNvSpPr/>
          <p:nvPr/>
        </p:nvSpPr>
        <p:spPr>
          <a:xfrm>
            <a:off x="1835696" y="1561320"/>
            <a:ext cx="7308304" cy="4832092"/>
          </a:xfrm>
          <a:prstGeom prst="rect">
            <a:avLst/>
          </a:prstGeom>
        </p:spPr>
        <p:txBody>
          <a:bodyPr wrap="square">
            <a:spAutoFit/>
          </a:bodyPr>
          <a:lstStyle/>
          <a:p>
            <a:pPr algn="r"/>
            <a:r>
              <a:rPr lang="ro-RO" sz="2800" dirty="0" smtClean="0">
                <a:latin typeface="Arial (Corp)"/>
              </a:rPr>
              <a:t>«</a:t>
            </a:r>
            <a:r>
              <a:rPr lang="ro-RO" sz="2800" b="1" dirty="0" smtClean="0">
                <a:effectLst>
                  <a:outerShdw blurRad="38100" dist="38100" dir="2700000" algn="tl">
                    <a:srgbClr val="000000">
                      <a:alpha val="43137"/>
                    </a:srgbClr>
                  </a:outerShdw>
                </a:effectLst>
                <a:latin typeface="Arial (Corp)"/>
              </a:rPr>
              <a:t>Dacă înaintăm în credinţă hotărâţi să îndeplinim lucrarea lui Dumnezeu într-un mod inteligent, vom avea succes. Nu trebuie să ne permitem să ne lăsăm stingheriţi de atitudinea unor persoane care se complac în negativism şi manifestă foarte puţină credinţă. Lucrarea misionară este condusă de oameni cu multă încredere în Dumnezeu şi este pe punctul de a se dezvolta cu putere şi eficienţă</a:t>
            </a:r>
            <a:r>
              <a:rPr lang="ro-RO" sz="2800" dirty="0" smtClean="0">
                <a:latin typeface="Arial (Corp)"/>
              </a:rPr>
              <a:t>»</a:t>
            </a:r>
            <a:endParaRPr lang="ro-RO" sz="2800" dirty="0">
              <a:latin typeface="Arial (Corp)"/>
            </a:endParaRPr>
          </a:p>
        </p:txBody>
      </p:sp>
      <p:sp>
        <p:nvSpPr>
          <p:cNvPr id="3" name="2 CuadroTexto"/>
          <p:cNvSpPr txBox="1"/>
          <p:nvPr/>
        </p:nvSpPr>
        <p:spPr>
          <a:xfrm>
            <a:off x="2131881" y="548680"/>
            <a:ext cx="4619791" cy="369332"/>
          </a:xfrm>
          <a:prstGeom prst="rect">
            <a:avLst/>
          </a:prstGeom>
          <a:noFill/>
        </p:spPr>
        <p:txBody>
          <a:bodyPr wrap="none" rtlCol="0">
            <a:spAutoFit/>
          </a:bodyPr>
          <a:lstStyle/>
          <a:p>
            <a:pPr algn="r"/>
            <a:r>
              <a:rPr lang="ro-RO" b="1" dirty="0" smtClean="0"/>
              <a:t>E.G.W. (Minte</a:t>
            </a:r>
            <a:r>
              <a:rPr lang="ro-RO" b="1" dirty="0" smtClean="0"/>
              <a:t>, caracter, </a:t>
            </a:r>
            <a:r>
              <a:rPr lang="ro-RO" b="1" dirty="0" smtClean="0"/>
              <a:t>personalitate, pag. 44)</a:t>
            </a:r>
            <a:endParaRPr lang="ro-RO" b="1" dirty="0"/>
          </a:p>
        </p:txBody>
      </p:sp>
    </p:spTree>
    <p:extLst>
      <p:ext uri="{BB962C8B-B14F-4D97-AF65-F5344CB8AC3E}">
        <p14:creationId xmlns:p14="http://schemas.microsoft.com/office/powerpoint/2010/main" xmlns="" val="2076580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859</Words>
  <Application>Microsoft Office PowerPoint</Application>
  <PresentationFormat>Expunere pe ecran (4:3)</PresentationFormat>
  <Paragraphs>52</Paragraphs>
  <Slides>8</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8</vt:i4>
      </vt:variant>
    </vt:vector>
  </HeadingPairs>
  <TitlesOfParts>
    <vt:vector size="13"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Isus Se ingrijea de nevoile oamenilor</dc:title>
  <dc:subject>Studiu Biblic, Trim. III, 2016 – Rolul bisericii in societate</dc:subject>
  <dc:creator>Sergio Fustero Carreras</dc:creator>
  <cp:keywords>http://www.fustero.net/es/index_ro.php</cp:keywords>
  <cp:lastModifiedBy>Administrator</cp:lastModifiedBy>
  <cp:revision>74</cp:revision>
  <dcterms:created xsi:type="dcterms:W3CDTF">2016-08-11T14:24:24Z</dcterms:created>
  <dcterms:modified xsi:type="dcterms:W3CDTF">2016-08-23T12:26:53Z</dcterms:modified>
</cp:coreProperties>
</file>