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63" r:id="rId5"/>
    <p:sldId id="259" r:id="rId6"/>
    <p:sldId id="260" r:id="rId7"/>
    <p:sldId id="261" r:id="rId8"/>
    <p:sldId id="262" r:id="rId9"/>
    <p:sldId id="264" r:id="rId10"/>
  </p:sldIdLst>
  <p:sldSz cx="9144000" cy="6858000" type="screen4x3"/>
  <p:notesSz cx="6858000" cy="9144000"/>
  <p:embeddedFontLst>
    <p:embeddedFont>
      <p:font typeface="Calibri" pitchFamily="34" charset="0"/>
      <p:regular r:id="rId11"/>
      <p:bold r:id="rId12"/>
      <p:italic r:id="rId13"/>
      <p:boldItalic r:id="rId14"/>
    </p:embeddedFont>
    <p:embeddedFont>
      <p:font typeface="Comic Sans MS" pitchFamily="66" charset="0"/>
      <p:regular r:id="rId15"/>
      <p:bold r:id="rId16"/>
    </p:embeddedFont>
    <p:embeddedFont>
      <p:font typeface="Cooper Black" pitchFamily="18" charset="0"/>
      <p:regular r:id="rId17"/>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B7CFF"/>
    <a:srgbClr val="2D4612"/>
    <a:srgbClr val="538022"/>
    <a:srgbClr val="5F9127"/>
    <a:srgbClr val="54406C"/>
    <a:srgbClr val="923B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582" y="-11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BD1F133E-3175-4879-9097-2638D7B3D639}" type="datetimeFigureOut">
              <a:rPr lang="es-ES" smtClean="0"/>
              <a:pPr/>
              <a:t>16/08/2016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C408133-42F2-4C7C-B923-9471FF8DB62F}" type="slidenum">
              <a:rPr lang="es-ES" smtClean="0"/>
              <a:pPr/>
              <a:t>‹#›</a:t>
            </a:fld>
            <a:endParaRPr lang="es-ES"/>
          </a:p>
        </p:txBody>
      </p:sp>
    </p:spTree>
    <p:extLst>
      <p:ext uri="{BB962C8B-B14F-4D97-AF65-F5344CB8AC3E}">
        <p14:creationId xmlns:p14="http://schemas.microsoft.com/office/powerpoint/2010/main" xmlns="" val="31003622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D1F133E-3175-4879-9097-2638D7B3D639}" type="datetimeFigureOut">
              <a:rPr lang="es-ES" smtClean="0"/>
              <a:pPr/>
              <a:t>16/08/2016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C408133-42F2-4C7C-B923-9471FF8DB62F}" type="slidenum">
              <a:rPr lang="es-ES" smtClean="0"/>
              <a:pPr/>
              <a:t>‹#›</a:t>
            </a:fld>
            <a:endParaRPr lang="es-ES"/>
          </a:p>
        </p:txBody>
      </p:sp>
    </p:spTree>
    <p:extLst>
      <p:ext uri="{BB962C8B-B14F-4D97-AF65-F5344CB8AC3E}">
        <p14:creationId xmlns:p14="http://schemas.microsoft.com/office/powerpoint/2010/main" xmlns="" val="10339306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D1F133E-3175-4879-9097-2638D7B3D639}" type="datetimeFigureOut">
              <a:rPr lang="es-ES" smtClean="0"/>
              <a:pPr/>
              <a:t>16/08/2016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C408133-42F2-4C7C-B923-9471FF8DB62F}" type="slidenum">
              <a:rPr lang="es-ES" smtClean="0"/>
              <a:pPr/>
              <a:t>‹#›</a:t>
            </a:fld>
            <a:endParaRPr lang="es-ES"/>
          </a:p>
        </p:txBody>
      </p:sp>
    </p:spTree>
    <p:extLst>
      <p:ext uri="{BB962C8B-B14F-4D97-AF65-F5344CB8AC3E}">
        <p14:creationId xmlns:p14="http://schemas.microsoft.com/office/powerpoint/2010/main" xmlns="" val="40082544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D1F133E-3175-4879-9097-2638D7B3D639}" type="datetimeFigureOut">
              <a:rPr lang="es-ES" smtClean="0"/>
              <a:pPr/>
              <a:t>16/08/2016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C408133-42F2-4C7C-B923-9471FF8DB62F}" type="slidenum">
              <a:rPr lang="es-ES" smtClean="0"/>
              <a:pPr/>
              <a:t>‹#›</a:t>
            </a:fld>
            <a:endParaRPr lang="es-ES"/>
          </a:p>
        </p:txBody>
      </p:sp>
    </p:spTree>
    <p:extLst>
      <p:ext uri="{BB962C8B-B14F-4D97-AF65-F5344CB8AC3E}">
        <p14:creationId xmlns:p14="http://schemas.microsoft.com/office/powerpoint/2010/main" xmlns="" val="10092903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D1F133E-3175-4879-9097-2638D7B3D639}" type="datetimeFigureOut">
              <a:rPr lang="es-ES" smtClean="0"/>
              <a:pPr/>
              <a:t>16/08/2016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C408133-42F2-4C7C-B923-9471FF8DB62F}" type="slidenum">
              <a:rPr lang="es-ES" smtClean="0"/>
              <a:pPr/>
              <a:t>‹#›</a:t>
            </a:fld>
            <a:endParaRPr lang="es-ES"/>
          </a:p>
        </p:txBody>
      </p:sp>
    </p:spTree>
    <p:extLst>
      <p:ext uri="{BB962C8B-B14F-4D97-AF65-F5344CB8AC3E}">
        <p14:creationId xmlns:p14="http://schemas.microsoft.com/office/powerpoint/2010/main" xmlns="" val="5967550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BD1F133E-3175-4879-9097-2638D7B3D639}" type="datetimeFigureOut">
              <a:rPr lang="es-ES" smtClean="0"/>
              <a:pPr/>
              <a:t>16/08/2016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C408133-42F2-4C7C-B923-9471FF8DB62F}" type="slidenum">
              <a:rPr lang="es-ES" smtClean="0"/>
              <a:pPr/>
              <a:t>‹#›</a:t>
            </a:fld>
            <a:endParaRPr lang="es-ES"/>
          </a:p>
        </p:txBody>
      </p:sp>
    </p:spTree>
    <p:extLst>
      <p:ext uri="{BB962C8B-B14F-4D97-AF65-F5344CB8AC3E}">
        <p14:creationId xmlns:p14="http://schemas.microsoft.com/office/powerpoint/2010/main" xmlns="" val="21548943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BD1F133E-3175-4879-9097-2638D7B3D639}" type="datetimeFigureOut">
              <a:rPr lang="es-ES" smtClean="0"/>
              <a:pPr/>
              <a:t>16/08/2016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AC408133-42F2-4C7C-B923-9471FF8DB62F}" type="slidenum">
              <a:rPr lang="es-ES" smtClean="0"/>
              <a:pPr/>
              <a:t>‹#›</a:t>
            </a:fld>
            <a:endParaRPr lang="es-ES"/>
          </a:p>
        </p:txBody>
      </p:sp>
    </p:spTree>
    <p:extLst>
      <p:ext uri="{BB962C8B-B14F-4D97-AF65-F5344CB8AC3E}">
        <p14:creationId xmlns:p14="http://schemas.microsoft.com/office/powerpoint/2010/main" xmlns="" val="8235096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BD1F133E-3175-4879-9097-2638D7B3D639}" type="datetimeFigureOut">
              <a:rPr lang="es-ES" smtClean="0"/>
              <a:pPr/>
              <a:t>16/08/2016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AC408133-42F2-4C7C-B923-9471FF8DB62F}" type="slidenum">
              <a:rPr lang="es-ES" smtClean="0"/>
              <a:pPr/>
              <a:t>‹#›</a:t>
            </a:fld>
            <a:endParaRPr lang="es-ES"/>
          </a:p>
        </p:txBody>
      </p:sp>
    </p:spTree>
    <p:extLst>
      <p:ext uri="{BB962C8B-B14F-4D97-AF65-F5344CB8AC3E}">
        <p14:creationId xmlns:p14="http://schemas.microsoft.com/office/powerpoint/2010/main" xmlns="" val="4679338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D1F133E-3175-4879-9097-2638D7B3D639}" type="datetimeFigureOut">
              <a:rPr lang="es-ES" smtClean="0"/>
              <a:pPr/>
              <a:t>16/08/2016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AC408133-42F2-4C7C-B923-9471FF8DB62F}" type="slidenum">
              <a:rPr lang="es-ES" smtClean="0"/>
              <a:pPr/>
              <a:t>‹#›</a:t>
            </a:fld>
            <a:endParaRPr lang="es-ES"/>
          </a:p>
        </p:txBody>
      </p:sp>
    </p:spTree>
    <p:extLst>
      <p:ext uri="{BB962C8B-B14F-4D97-AF65-F5344CB8AC3E}">
        <p14:creationId xmlns:p14="http://schemas.microsoft.com/office/powerpoint/2010/main" xmlns="" val="9622417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D1F133E-3175-4879-9097-2638D7B3D639}" type="datetimeFigureOut">
              <a:rPr lang="es-ES" smtClean="0"/>
              <a:pPr/>
              <a:t>16/08/2016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C408133-42F2-4C7C-B923-9471FF8DB62F}" type="slidenum">
              <a:rPr lang="es-ES" smtClean="0"/>
              <a:pPr/>
              <a:t>‹#›</a:t>
            </a:fld>
            <a:endParaRPr lang="es-ES"/>
          </a:p>
        </p:txBody>
      </p:sp>
    </p:spTree>
    <p:extLst>
      <p:ext uri="{BB962C8B-B14F-4D97-AF65-F5344CB8AC3E}">
        <p14:creationId xmlns:p14="http://schemas.microsoft.com/office/powerpoint/2010/main" xmlns="" val="23305186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D1F133E-3175-4879-9097-2638D7B3D639}" type="datetimeFigureOut">
              <a:rPr lang="es-ES" smtClean="0"/>
              <a:pPr/>
              <a:t>16/08/2016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C408133-42F2-4C7C-B923-9471FF8DB62F}" type="slidenum">
              <a:rPr lang="es-ES" smtClean="0"/>
              <a:pPr/>
              <a:t>‹#›</a:t>
            </a:fld>
            <a:endParaRPr lang="es-ES"/>
          </a:p>
        </p:txBody>
      </p:sp>
    </p:spTree>
    <p:extLst>
      <p:ext uri="{BB962C8B-B14F-4D97-AF65-F5344CB8AC3E}">
        <p14:creationId xmlns:p14="http://schemas.microsoft.com/office/powerpoint/2010/main" xmlns="" val="37700116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1F133E-3175-4879-9097-2638D7B3D639}" type="datetimeFigureOut">
              <a:rPr lang="es-ES" smtClean="0"/>
              <a:pPr/>
              <a:t>16/08/2016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408133-42F2-4C7C-B923-9471FF8DB62F}" type="slidenum">
              <a:rPr lang="es-ES" smtClean="0"/>
              <a:pPr/>
              <a:t>‹#›</a:t>
            </a:fld>
            <a:endParaRPr lang="es-ES"/>
          </a:p>
        </p:txBody>
      </p:sp>
    </p:spTree>
    <p:extLst>
      <p:ext uri="{BB962C8B-B14F-4D97-AF65-F5344CB8AC3E}">
        <p14:creationId xmlns:p14="http://schemas.microsoft.com/office/powerpoint/2010/main" xmlns="" val="2129096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microsoft.com/office/2007/relationships/hdphoto" Target="../media/hdphoto1.wdp"/><Relationship Id="rId7"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6.jpeg"/><Relationship Id="rId5" Type="http://schemas.microsoft.com/office/2007/relationships/hdphoto" Target="../media/hdphoto2.wdp"/><Relationship Id="rId4" Type="http://schemas.openxmlformats.org/officeDocument/2006/relationships/image" Target="../media/image5.jpe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19.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0" y="0"/>
            <a:ext cx="5724128" cy="3416320"/>
          </a:xfrm>
          <a:prstGeom prst="rect">
            <a:avLst/>
          </a:prstGeom>
          <a:noFill/>
        </p:spPr>
        <p:txBody>
          <a:bodyPr wrap="square" rtlCol="0">
            <a:spAutoFit/>
            <a:scene3d>
              <a:camera prst="orthographicFront"/>
              <a:lightRig rig="harsh" dir="tl"/>
            </a:scene3d>
            <a:sp3d contourW="12700">
              <a:bevelT w="25400" h="25400"/>
              <a:contourClr>
                <a:srgbClr val="923B00"/>
              </a:contourClr>
            </a:sp3d>
          </a:bodyPr>
          <a:lstStyle/>
          <a:p>
            <a:r>
              <a:rPr lang="ro-RO" sz="5400" b="1" smtClean="0">
                <a:ln w="11430"/>
                <a:solidFill>
                  <a:srgbClr val="923B00"/>
                </a:solidFill>
                <a:effectLst>
                  <a:outerShdw blurRad="80000" dist="40000" dir="5040000" algn="tl">
                    <a:srgbClr val="000000">
                      <a:alpha val="30000"/>
                    </a:srgbClr>
                  </a:outerShdw>
                </a:effectLst>
              </a:rPr>
              <a:t>ISUS ARĂTA COMPASIUNE </a:t>
            </a:r>
          </a:p>
          <a:p>
            <a:r>
              <a:rPr lang="ro-RO" sz="5400" b="1" smtClean="0">
                <a:ln w="11430"/>
                <a:solidFill>
                  <a:srgbClr val="923B00"/>
                </a:solidFill>
                <a:effectLst>
                  <a:outerShdw blurRad="80000" dist="40000" dir="5040000" algn="tl">
                    <a:srgbClr val="000000">
                      <a:alpha val="30000"/>
                    </a:srgbClr>
                  </a:outerShdw>
                </a:effectLst>
              </a:rPr>
              <a:t>FAȚĂ DE </a:t>
            </a:r>
          </a:p>
          <a:p>
            <a:r>
              <a:rPr lang="ro-RO" sz="5400" b="1" smtClean="0">
                <a:ln w="11430"/>
                <a:solidFill>
                  <a:srgbClr val="923B00"/>
                </a:solidFill>
                <a:effectLst>
                  <a:outerShdw blurRad="80000" dist="40000" dir="5040000" algn="tl">
                    <a:srgbClr val="000000">
                      <a:alpha val="30000"/>
                    </a:srgbClr>
                  </a:outerShdw>
                </a:effectLst>
              </a:rPr>
              <a:t>OAMENI</a:t>
            </a:r>
            <a:endParaRPr lang="ro-RO" sz="5400" b="1">
              <a:ln w="11430"/>
              <a:solidFill>
                <a:srgbClr val="923B00"/>
              </a:solidFill>
              <a:effectLst>
                <a:outerShdw blurRad="80000" dist="40000" dir="5040000" algn="tl">
                  <a:srgbClr val="000000">
                    <a:alpha val="30000"/>
                  </a:srgbClr>
                </a:outerShdw>
              </a:effectLst>
            </a:endParaRPr>
          </a:p>
        </p:txBody>
      </p:sp>
      <p:sp>
        <p:nvSpPr>
          <p:cNvPr id="5" name="4 CuadroTexto"/>
          <p:cNvSpPr txBox="1"/>
          <p:nvPr/>
        </p:nvSpPr>
        <p:spPr>
          <a:xfrm>
            <a:off x="5037240" y="6309320"/>
            <a:ext cx="2703112" cy="369332"/>
          </a:xfrm>
          <a:prstGeom prst="rect">
            <a:avLst/>
          </a:prstGeom>
          <a:noFill/>
        </p:spPr>
        <p:txBody>
          <a:bodyPr wrap="none" rtlCol="0">
            <a:spAutoFit/>
          </a:bodyPr>
          <a:lstStyle/>
          <a:p>
            <a:pPr algn="r"/>
            <a:r>
              <a:rPr lang="ro-RO" b="1" smtClean="0"/>
              <a:t>Studiul</a:t>
            </a:r>
            <a:r>
              <a:rPr lang="ro-RO" b="1" smtClean="0"/>
              <a:t> </a:t>
            </a:r>
            <a:r>
              <a:rPr lang="ro-RO" b="1" smtClean="0"/>
              <a:t>8 </a:t>
            </a:r>
            <a:r>
              <a:rPr lang="ro-RO" b="1" smtClean="0"/>
              <a:t>pentru</a:t>
            </a:r>
            <a:r>
              <a:rPr lang="ro-RO" b="1" smtClean="0"/>
              <a:t> 20 </a:t>
            </a:r>
            <a:r>
              <a:rPr lang="ro-RO" b="1" smtClean="0"/>
              <a:t>august</a:t>
            </a:r>
            <a:endParaRPr lang="ro-RO" b="1"/>
          </a:p>
        </p:txBody>
      </p:sp>
    </p:spTree>
    <p:extLst>
      <p:ext uri="{BB962C8B-B14F-4D97-AF65-F5344CB8AC3E}">
        <p14:creationId xmlns:p14="http://schemas.microsoft.com/office/powerpoint/2010/main" xmlns="" val="39733040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b="-3000"/>
          </a:stretch>
        </a:blipFill>
        <a:effectLst/>
      </p:bgPr>
    </p:bg>
    <p:spTree>
      <p:nvGrpSpPr>
        <p:cNvPr id="1" name=""/>
        <p:cNvGrpSpPr/>
        <p:nvPr/>
      </p:nvGrpSpPr>
      <p:grpSpPr>
        <a:xfrm>
          <a:off x="0" y="0"/>
          <a:ext cx="0" cy="0"/>
          <a:chOff x="0" y="0"/>
          <a:chExt cx="0" cy="0"/>
        </a:xfrm>
      </p:grpSpPr>
      <p:sp>
        <p:nvSpPr>
          <p:cNvPr id="2" name="1 CuadroTexto"/>
          <p:cNvSpPr txBox="1"/>
          <p:nvPr/>
        </p:nvSpPr>
        <p:spPr>
          <a:xfrm>
            <a:off x="4667423" y="3140968"/>
            <a:ext cx="4476577" cy="2862322"/>
          </a:xfrm>
          <a:prstGeom prst="rect">
            <a:avLst/>
          </a:prstGeom>
          <a:noFill/>
        </p:spPr>
        <p:txBody>
          <a:bodyPr wrap="square" rtlCol="0">
            <a:spAutoFit/>
            <a:scene3d>
              <a:camera prst="orthographicFront"/>
              <a:lightRig rig="threePt" dir="t"/>
            </a:scene3d>
            <a:sp3d extrusionH="57150">
              <a:bevelT w="38100" h="38100"/>
            </a:sp3d>
          </a:bodyPr>
          <a:lstStyle/>
          <a:p>
            <a:pPr marL="342900" indent="-342900">
              <a:buFont typeface="+mj-lt"/>
              <a:buAutoNum type="arabicPeriod"/>
            </a:pPr>
            <a:r>
              <a:rPr lang="ro-RO" sz="2000" b="1" smtClean="0">
                <a:solidFill>
                  <a:schemeClr val="accent2">
                    <a:lumMod val="75000"/>
                  </a:schemeClr>
                </a:solidFill>
              </a:rPr>
              <a:t>Compasiunea </a:t>
            </a:r>
            <a:r>
              <a:rPr lang="ro-RO" sz="2000" b="1" smtClean="0">
                <a:solidFill>
                  <a:schemeClr val="accent2">
                    <a:lumMod val="75000"/>
                  </a:schemeClr>
                </a:solidFill>
              </a:rPr>
              <a:t>divină</a:t>
            </a:r>
            <a:r>
              <a:rPr lang="ro-RO" sz="2000" b="1" smtClean="0">
                <a:solidFill>
                  <a:schemeClr val="accent2">
                    <a:lumMod val="75000"/>
                  </a:schemeClr>
                </a:solidFill>
              </a:rPr>
              <a:t>:</a:t>
            </a:r>
          </a:p>
          <a:p>
            <a:pPr marL="800100" lvl="1" indent="-342900">
              <a:buClr>
                <a:schemeClr val="accent4">
                  <a:lumMod val="75000"/>
                </a:schemeClr>
              </a:buClr>
              <a:buFont typeface="Wingdings" pitchFamily="2" charset="2"/>
              <a:buChar char=""/>
            </a:pPr>
            <a:r>
              <a:rPr lang="ro-RO" sz="2000" b="1" smtClean="0"/>
              <a:t>Dumnezeu </a:t>
            </a:r>
            <a:r>
              <a:rPr lang="ro-RO" sz="2000" b="1" smtClean="0"/>
              <a:t>ascultă </a:t>
            </a:r>
            <a:r>
              <a:rPr lang="ro-RO" sz="2000" b="1" smtClean="0"/>
              <a:t>plângerile </a:t>
            </a:r>
            <a:r>
              <a:rPr lang="ro-RO" sz="2000" b="1" smtClean="0"/>
              <a:t>noastre</a:t>
            </a:r>
            <a:r>
              <a:rPr lang="ro-RO" sz="2000" b="1" smtClean="0"/>
              <a:t>.</a:t>
            </a:r>
          </a:p>
          <a:p>
            <a:pPr marL="800100" lvl="1" indent="-342900">
              <a:buClr>
                <a:schemeClr val="accent4">
                  <a:lumMod val="75000"/>
                </a:schemeClr>
              </a:buClr>
              <a:buFont typeface="Wingdings" pitchFamily="2" charset="2"/>
              <a:buChar char=""/>
            </a:pPr>
            <a:r>
              <a:rPr lang="ro-RO" sz="2000" b="1" smtClean="0"/>
              <a:t>Mântuitorului </a:t>
            </a:r>
            <a:r>
              <a:rPr lang="ro-RO" sz="2000" b="1" smtClean="0"/>
              <a:t>Îi este milă </a:t>
            </a:r>
            <a:r>
              <a:rPr lang="ro-RO" sz="2000" b="1" smtClean="0"/>
              <a:t>de </a:t>
            </a:r>
            <a:r>
              <a:rPr lang="ro-RO" sz="2000" b="1" smtClean="0"/>
              <a:t>noi</a:t>
            </a:r>
            <a:r>
              <a:rPr lang="ro-RO" sz="2000" b="1" smtClean="0"/>
              <a:t>.</a:t>
            </a:r>
          </a:p>
          <a:p>
            <a:pPr marL="800100" lvl="1" indent="-342900">
              <a:buClr>
                <a:schemeClr val="accent4">
                  <a:lumMod val="75000"/>
                </a:schemeClr>
              </a:buClr>
              <a:buFont typeface="Wingdings" pitchFamily="2" charset="2"/>
              <a:buChar char=""/>
            </a:pPr>
            <a:r>
              <a:rPr lang="ro-RO" sz="2000" b="1" smtClean="0"/>
              <a:t>Mântuitorul </a:t>
            </a:r>
            <a:r>
              <a:rPr lang="ro-RO" sz="2000" b="1" smtClean="0"/>
              <a:t>plânge cu (și pentru) noi</a:t>
            </a:r>
            <a:r>
              <a:rPr lang="ro-RO" sz="2000" b="1" smtClean="0"/>
              <a:t>. </a:t>
            </a:r>
            <a:endParaRPr lang="ro-RO" sz="2000" b="1" smtClean="0"/>
          </a:p>
          <a:p>
            <a:pPr marL="342900" indent="-342900">
              <a:buFont typeface="+mj-lt"/>
              <a:buAutoNum type="arabicPeriod"/>
            </a:pPr>
            <a:r>
              <a:rPr lang="ro-RO" sz="2000" b="1" smtClean="0">
                <a:solidFill>
                  <a:schemeClr val="accent2">
                    <a:lumMod val="75000"/>
                  </a:schemeClr>
                </a:solidFill>
              </a:rPr>
              <a:t>Mila </a:t>
            </a:r>
            <a:r>
              <a:rPr lang="ro-RO" sz="2000" b="1" smtClean="0">
                <a:solidFill>
                  <a:schemeClr val="accent2">
                    <a:lumMod val="75000"/>
                  </a:schemeClr>
                </a:solidFill>
              </a:rPr>
              <a:t>umană</a:t>
            </a:r>
            <a:r>
              <a:rPr lang="ro-RO" sz="2000" b="1" smtClean="0">
                <a:solidFill>
                  <a:schemeClr val="accent2">
                    <a:lumMod val="75000"/>
                  </a:schemeClr>
                </a:solidFill>
              </a:rPr>
              <a:t>:</a:t>
            </a:r>
          </a:p>
          <a:p>
            <a:pPr marL="800100" lvl="1" indent="-342900">
              <a:buClr>
                <a:schemeClr val="accent4">
                  <a:lumMod val="75000"/>
                </a:schemeClr>
              </a:buClr>
              <a:buFont typeface="Wingdings" pitchFamily="2" charset="2"/>
              <a:buChar char=""/>
            </a:pPr>
            <a:r>
              <a:rPr lang="ro-RO" sz="2000" b="1" smtClean="0"/>
              <a:t>A </a:t>
            </a:r>
            <a:r>
              <a:rPr lang="ro-RO" sz="2000" b="1" smtClean="0"/>
              <a:t>ți se face </a:t>
            </a:r>
            <a:r>
              <a:rPr lang="ro-RO" sz="2000" b="1" smtClean="0"/>
              <a:t>milă</a:t>
            </a:r>
            <a:r>
              <a:rPr lang="ro-RO" sz="2000" b="1" smtClean="0"/>
              <a:t>.</a:t>
            </a:r>
            <a:endParaRPr lang="ro-RO" sz="2000" b="1" smtClean="0"/>
          </a:p>
          <a:p>
            <a:pPr marL="800100" lvl="1" indent="-342900">
              <a:buClr>
                <a:schemeClr val="accent4">
                  <a:lumMod val="75000"/>
                </a:schemeClr>
              </a:buClr>
              <a:buFont typeface="Wingdings" pitchFamily="2" charset="2"/>
              <a:buChar char=""/>
            </a:pPr>
            <a:r>
              <a:rPr lang="ro-RO" sz="2000" b="1" smtClean="0"/>
              <a:t>A </a:t>
            </a:r>
            <a:r>
              <a:rPr lang="ro-RO" sz="2000" b="1" smtClean="0"/>
              <a:t>consola pe cel ce </a:t>
            </a:r>
            <a:r>
              <a:rPr lang="ro-RO" sz="2000" b="1" smtClean="0"/>
              <a:t>suferă</a:t>
            </a:r>
            <a:r>
              <a:rPr lang="ro-RO" sz="2000" b="1" smtClean="0"/>
              <a:t>.</a:t>
            </a:r>
            <a:endParaRPr lang="ro-RO" sz="2000" b="1"/>
          </a:p>
        </p:txBody>
      </p:sp>
      <p:sp>
        <p:nvSpPr>
          <p:cNvPr id="3" name="2 CuadroTexto"/>
          <p:cNvSpPr txBox="1"/>
          <p:nvPr/>
        </p:nvSpPr>
        <p:spPr>
          <a:xfrm>
            <a:off x="4860032" y="260648"/>
            <a:ext cx="4176464" cy="2631490"/>
          </a:xfrm>
          <a:prstGeom prst="rect">
            <a:avLst/>
          </a:prstGeom>
          <a:noFill/>
        </p:spPr>
        <p:txBody>
          <a:bodyPr wrap="square" rtlCol="0">
            <a:spAutoFit/>
          </a:bodyPr>
          <a:lstStyle/>
          <a:p>
            <a:pPr>
              <a:spcBef>
                <a:spcPts val="600"/>
              </a:spcBef>
            </a:pPr>
            <a:r>
              <a:rPr lang="ro-RO" sz="2000" b="1" smtClean="0"/>
              <a:t>Isus manifesta simpatie față de oameni și se preocupa de ei. Încă din Vechiul Testament s-a arătat ca un Dumnezeu milos</a:t>
            </a:r>
            <a:r>
              <a:rPr lang="ro-RO" sz="2000" b="1" smtClean="0"/>
              <a:t>. </a:t>
            </a:r>
            <a:endParaRPr lang="ro-RO" sz="2000" b="1" smtClean="0"/>
          </a:p>
          <a:p>
            <a:pPr>
              <a:spcBef>
                <a:spcPts val="600"/>
              </a:spcBef>
            </a:pPr>
            <a:r>
              <a:rPr lang="ro-RO" sz="2000" b="1" smtClean="0"/>
              <a:t>Prin </a:t>
            </a:r>
            <a:r>
              <a:rPr lang="ro-RO" sz="2000" b="1" smtClean="0"/>
              <a:t>întrupare, a arătat milă pentru cei care îl înconjurau și ne-a îndemnat – prin vorbă și prin faptă – să fim și </a:t>
            </a:r>
            <a:r>
              <a:rPr lang="ro-RO" sz="2000" b="1" smtClean="0"/>
              <a:t>noi </a:t>
            </a:r>
            <a:r>
              <a:rPr lang="ro-RO" sz="2000" b="1" smtClean="0"/>
              <a:t>miloși.</a:t>
            </a:r>
            <a:endParaRPr lang="ro-RO" sz="2000" b="1"/>
          </a:p>
        </p:txBody>
      </p:sp>
      <p:pic>
        <p:nvPicPr>
          <p:cNvPr id="1026" name="Picture 2" descr="G:\Dibujos\Jesus\Crucifixion\Crucifixion (44).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4667423" cy="68580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099426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wipe(left)">
                                      <p:cBhvr>
                                        <p:cTn id="21" dur="500"/>
                                        <p:tgtEl>
                                          <p:spTgt spid="2">
                                            <p:txEl>
                                              <p:pRg st="0" end="0"/>
                                            </p:txEl>
                                          </p:spTgt>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wipe(left)">
                                      <p:cBhvr>
                                        <p:cTn id="25" dur="500"/>
                                        <p:tgtEl>
                                          <p:spTgt spid="2">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Effect transition="in" filter="wipe(left)">
                                      <p:cBhvr>
                                        <p:cTn id="30" dur="500"/>
                                        <p:tgtEl>
                                          <p:spTgt spid="2">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wipe(left)">
                                      <p:cBhvr>
                                        <p:cTn id="35" dur="500"/>
                                        <p:tgtEl>
                                          <p:spTgt spid="2">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
                                            <p:txEl>
                                              <p:pRg st="4" end="4"/>
                                            </p:txEl>
                                          </p:spTgt>
                                        </p:tgtEl>
                                        <p:attrNameLst>
                                          <p:attrName>style.visibility</p:attrName>
                                        </p:attrNameLst>
                                      </p:cBhvr>
                                      <p:to>
                                        <p:strVal val="visible"/>
                                      </p:to>
                                    </p:set>
                                    <p:animEffect transition="in" filter="wipe(left)">
                                      <p:cBhvr>
                                        <p:cTn id="40" dur="500"/>
                                        <p:tgtEl>
                                          <p:spTgt spid="2">
                                            <p:txEl>
                                              <p:pRg st="4" end="4"/>
                                            </p:tx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animEffect transition="in" filter="wipe(left)">
                                      <p:cBhvr>
                                        <p:cTn id="43" dur="500"/>
                                        <p:tgtEl>
                                          <p:spTgt spid="2">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
                                            <p:txEl>
                                              <p:pRg st="6" end="6"/>
                                            </p:txEl>
                                          </p:spTgt>
                                        </p:tgtEl>
                                        <p:attrNameLst>
                                          <p:attrName>style.visibility</p:attrName>
                                        </p:attrNameLst>
                                      </p:cBhvr>
                                      <p:to>
                                        <p:strVal val="visible"/>
                                      </p:to>
                                    </p:set>
                                    <p:animEffect transition="in" filter="wipe(left)">
                                      <p:cBhvr>
                                        <p:cTn id="4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xmlns="">
                  <a14:imgLayer r:embed="rId3">
                    <a14:imgEffect>
                      <a14:artisticBlur/>
                    </a14:imgEffect>
                    <a14:imgEffect>
                      <a14:brightnessContrast bright="40000" contrast="-2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2" name="1 Rectángulo"/>
          <p:cNvSpPr/>
          <p:nvPr/>
        </p:nvSpPr>
        <p:spPr>
          <a:xfrm>
            <a:off x="0" y="0"/>
            <a:ext cx="9144000" cy="646331"/>
          </a:xfrm>
          <a:prstGeom prst="rect">
            <a:avLst/>
          </a:prstGeom>
        </p:spPr>
        <p:txBody>
          <a:bodyPr wrap="square">
            <a:spAutoFit/>
            <a:scene3d>
              <a:camera prst="orthographicFront">
                <a:rot lat="0" lon="0" rev="0"/>
              </a:camera>
              <a:lightRig rig="brightRoom" dir="t"/>
            </a:scene3d>
            <a:sp3d contourW="38100" prstMaterial="softEdge">
              <a:bevelT w="29210" h="16510"/>
              <a:contourClr>
                <a:srgbClr val="54406C"/>
              </a:contourClr>
            </a:sp3d>
          </a:bodyPr>
          <a:lstStyle/>
          <a:p>
            <a:pPr algn="ctr"/>
            <a:r>
              <a:rPr lang="ro-RO" sz="3600" b="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DUMNEZEU ASCULTĂ PLÂNGERILE NOASTRE</a:t>
            </a:r>
          </a:p>
        </p:txBody>
      </p:sp>
      <p:sp>
        <p:nvSpPr>
          <p:cNvPr id="3" name="2 Rectángulo"/>
          <p:cNvSpPr/>
          <p:nvPr/>
        </p:nvSpPr>
        <p:spPr>
          <a:xfrm>
            <a:off x="0" y="762757"/>
            <a:ext cx="9144000" cy="584775"/>
          </a:xfrm>
          <a:prstGeom prst="rect">
            <a:avLst/>
          </a:prstGeom>
        </p:spPr>
        <p:txBody>
          <a:bodyPr wrap="square">
            <a:spAutoFit/>
          </a:bodyPr>
          <a:lstStyle/>
          <a:p>
            <a:r>
              <a:rPr lang="ro-RO" b="1" smtClean="0">
                <a:solidFill>
                  <a:srgbClr val="00B0F0"/>
                </a:solidFill>
                <a:effectLst>
                  <a:glow rad="127000">
                    <a:schemeClr val="tx1"/>
                  </a:glow>
                </a:effectLst>
                <a:latin typeface="Comic Sans MS" pitchFamily="66" charset="0"/>
              </a:rPr>
              <a:t>«Când strigă un nenorocit, Domnul aude, şi-l scapă din toate necazurile lui.»</a:t>
            </a:r>
          </a:p>
          <a:p>
            <a:pPr algn="r"/>
            <a:r>
              <a:rPr lang="ro-RO" sz="1400" b="1" smtClean="0">
                <a:solidFill>
                  <a:srgbClr val="00B0F0"/>
                </a:solidFill>
                <a:effectLst>
                  <a:glow rad="127000">
                    <a:schemeClr val="tx1"/>
                  </a:glow>
                </a:effectLst>
                <a:latin typeface="Comic Sans MS" pitchFamily="66" charset="0"/>
              </a:rPr>
              <a:t>(Psalmii 34:6)</a:t>
            </a:r>
            <a:endParaRPr lang="ro-RO" sz="1400" b="1">
              <a:solidFill>
                <a:srgbClr val="00B0F0"/>
              </a:solidFill>
              <a:effectLst>
                <a:glow rad="127000">
                  <a:schemeClr val="tx1"/>
                </a:glow>
              </a:effectLst>
              <a:latin typeface="Comic Sans MS" pitchFamily="66" charset="0"/>
            </a:endParaRPr>
          </a:p>
        </p:txBody>
      </p:sp>
      <p:sp>
        <p:nvSpPr>
          <p:cNvPr id="4" name="3 CuadroTexto"/>
          <p:cNvSpPr txBox="1"/>
          <p:nvPr/>
        </p:nvSpPr>
        <p:spPr>
          <a:xfrm>
            <a:off x="0" y="1258009"/>
            <a:ext cx="5004048" cy="5247590"/>
          </a:xfrm>
          <a:prstGeom prst="rect">
            <a:avLst/>
          </a:prstGeom>
          <a:noFill/>
        </p:spPr>
        <p:txBody>
          <a:bodyPr wrap="square" rtlCol="0">
            <a:spAutoFit/>
          </a:bodyPr>
          <a:lstStyle/>
          <a:p>
            <a:pPr>
              <a:spcBef>
                <a:spcPts val="600"/>
              </a:spcBef>
            </a:pPr>
            <a:r>
              <a:rPr lang="ro-RO" sz="2000" b="1" dirty="0" smtClean="0"/>
              <a:t>Vechiul Testament abundă în momente în care diferite persoane se plâng și strigă la Dumnezeu din pricina problemelor cu care se confruntă (probleme cauzate de păcatele lor).</a:t>
            </a:r>
          </a:p>
          <a:p>
            <a:pPr>
              <a:spcBef>
                <a:spcPts val="600"/>
              </a:spcBef>
            </a:pPr>
            <a:r>
              <a:rPr lang="ro-RO" sz="2000" b="1" dirty="0" smtClean="0"/>
              <a:t> În </a:t>
            </a:r>
            <a:r>
              <a:rPr lang="ro-RO" sz="2000" b="1" dirty="0" smtClean="0"/>
              <a:t>loc să își îndepărteze urechile de plângerile lor, Dumnezeu a arătat totdeauna milă și compasiune pentru încercările celor suferinzi </a:t>
            </a:r>
            <a:r>
              <a:rPr lang="ro-RO" sz="2000" b="1" dirty="0" smtClean="0"/>
              <a:t>(vezi Exodul 2:23-25; Judecători 2:16-18; 2 Împărați 13:23; Isaia 54:7-10).</a:t>
            </a:r>
          </a:p>
          <a:p>
            <a:pPr>
              <a:spcBef>
                <a:spcPts val="600"/>
              </a:spcBef>
            </a:pPr>
            <a:r>
              <a:rPr lang="ro-RO" sz="2000" b="1" dirty="0" smtClean="0"/>
              <a:t>Dumnezeu </a:t>
            </a:r>
            <a:r>
              <a:rPr lang="ro-RO" sz="2000" b="1" dirty="0" smtClean="0"/>
              <a:t>nu este străin creației Sale, ci </a:t>
            </a:r>
            <a:r>
              <a:rPr lang="ro-RO" sz="2000" b="1" dirty="0" smtClean="0"/>
              <a:t>«Domnul </a:t>
            </a:r>
            <a:r>
              <a:rPr lang="ro-RO" sz="2000" b="1" dirty="0" smtClean="0"/>
              <a:t>este plin de milă și de </a:t>
            </a:r>
            <a:r>
              <a:rPr lang="ro-RO" sz="2000" b="1" dirty="0" smtClean="0"/>
              <a:t>îndurare» (Iacov 5:11).</a:t>
            </a:r>
          </a:p>
          <a:p>
            <a:pPr>
              <a:spcBef>
                <a:spcPts val="600"/>
              </a:spcBef>
            </a:pPr>
            <a:r>
              <a:rPr lang="ro-RO" sz="2000" b="1" dirty="0" smtClean="0"/>
              <a:t>Azi</a:t>
            </a:r>
            <a:r>
              <a:rPr lang="ro-RO" sz="2000" b="1" dirty="0" smtClean="0"/>
              <a:t>, Dumnezeu continuă să asculte plângerile noastre. Putem să ne încredem astăzi în compasiunea divină, pentru că </a:t>
            </a:r>
            <a:r>
              <a:rPr lang="ro-RO" sz="2000" b="1" dirty="0" smtClean="0"/>
              <a:t>«bunătatea </a:t>
            </a:r>
            <a:r>
              <a:rPr lang="ro-RO" sz="2000" b="1" dirty="0" smtClean="0"/>
              <a:t>Domnului umple </a:t>
            </a:r>
            <a:r>
              <a:rPr lang="ro-RO" sz="2000" b="1" dirty="0" smtClean="0"/>
              <a:t>pământul» (Psalmii 33:5).</a:t>
            </a:r>
            <a:endParaRPr lang="ro-RO" sz="2000" b="1" dirty="0"/>
          </a:p>
        </p:txBody>
      </p:sp>
      <p:pic>
        <p:nvPicPr>
          <p:cNvPr id="2051" name="Picture 3" descr="G:\Dibujos\Moises\Israel\0605248.jpg"/>
          <p:cNvPicPr>
            <a:picLocks noChangeAspect="1" noChangeArrowheads="1"/>
          </p:cNvPicPr>
          <p:nvPr/>
        </p:nvPicPr>
        <p:blipFill rotWithShape="1">
          <a:blip r:embed="rId4" cstate="print">
            <a:extLst>
              <a:ext uri="{BEBA8EAE-BF5A-486C-A8C5-ECC9F3942E4B}">
                <a14:imgProps xmlns:a14="http://schemas.microsoft.com/office/drawing/2010/main" xmlns="">
                  <a14:imgLayer r:embed="rId5">
                    <a14:imgEffect>
                      <a14:brightnessContrast bright="40000"/>
                    </a14:imgEffect>
                  </a14:imgLayer>
                </a14:imgProps>
              </a:ext>
              <a:ext uri="{28A0092B-C50C-407E-A947-70E740481C1C}">
                <a14:useLocalDpi xmlns:a14="http://schemas.microsoft.com/office/drawing/2010/main" xmlns="" val="0"/>
              </a:ext>
            </a:extLst>
          </a:blip>
          <a:srcRect r="41473"/>
          <a:stretch/>
        </p:blipFill>
        <p:spPr bwMode="auto">
          <a:xfrm>
            <a:off x="5004048" y="2780928"/>
            <a:ext cx="1709438" cy="2190569"/>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a:extLst/>
        </p:spPr>
      </p:pic>
      <p:pic>
        <p:nvPicPr>
          <p:cNvPr id="2052" name="Picture 4" descr="\\PC-EUNICE\FondosTematicos\Gedeón\110_01_0079_BiblePaintings.jp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t="-1" b="7130"/>
          <a:stretch/>
        </p:blipFill>
        <p:spPr bwMode="auto">
          <a:xfrm>
            <a:off x="6948264" y="1483718"/>
            <a:ext cx="2066374" cy="2881386"/>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a:extLst/>
        </p:spPr>
      </p:pic>
      <p:pic>
        <p:nvPicPr>
          <p:cNvPr id="2053" name="Picture 5" descr="\\PC-EUNICE\FondosTematicos\Job\8845158619_fc46728c51_o.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076056" y="1268760"/>
            <a:ext cx="1705372" cy="1364298"/>
          </a:xfrm>
          <a:prstGeom prst="ellipse">
            <a:avLst/>
          </a:prstGeom>
          <a:ln w="6350" cap="rnd">
            <a:solidFill>
              <a:srgbClr val="54406C"/>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pic>
        <p:nvPicPr>
          <p:cNvPr id="2054" name="Picture 6" descr="G:\Dibujos\Jesus\Moderno\JesusMundo2 (2).jpg"/>
          <p:cNvPicPr>
            <a:picLocks noChangeAspect="1" noChangeArrowheads="1"/>
          </p:cNvPicPr>
          <p:nvPr/>
        </p:nvPicPr>
        <p:blipFill rotWithShape="1">
          <a:blip r:embed="rId8">
            <a:extLst>
              <a:ext uri="{28A0092B-C50C-407E-A947-70E740481C1C}">
                <a14:useLocalDpi xmlns:a14="http://schemas.microsoft.com/office/drawing/2010/main" xmlns="" val="0"/>
              </a:ext>
            </a:extLst>
          </a:blip>
          <a:srcRect l="4983" r="31126"/>
          <a:stretch/>
        </p:blipFill>
        <p:spPr bwMode="auto">
          <a:xfrm>
            <a:off x="7020271" y="4480920"/>
            <a:ext cx="2069771" cy="233245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2056" name="Picture 8" descr="G:\Dibujos\Jesus\Varios\brokenchains2.jpg"/>
          <p:cNvPicPr>
            <a:picLocks noChangeAspect="1" noChangeArrowheads="1"/>
          </p:cNvPicPr>
          <p:nvPr/>
        </p:nvPicPr>
        <p:blipFill rotWithShape="1">
          <a:blip r:embed="rId9">
            <a:extLst>
              <a:ext uri="{28A0092B-C50C-407E-A947-70E740481C1C}">
                <a14:useLocalDpi xmlns:a14="http://schemas.microsoft.com/office/drawing/2010/main" xmlns="" val="0"/>
              </a:ext>
            </a:extLst>
          </a:blip>
          <a:srcRect r="14834"/>
          <a:stretch/>
        </p:blipFill>
        <p:spPr bwMode="auto">
          <a:xfrm>
            <a:off x="4895670" y="5101077"/>
            <a:ext cx="1993402" cy="169380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550757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left)">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wipe(left)">
                                      <p:cBhvr>
                                        <p:cTn id="27" dur="500"/>
                                        <p:tgtEl>
                                          <p:spTgt spid="4">
                                            <p:txEl>
                                              <p:pRg st="1" end="1"/>
                                            </p:txEl>
                                          </p:spTgt>
                                        </p:tgtEl>
                                      </p:cBhvr>
                                    </p:animEffect>
                                  </p:childTnLst>
                                </p:cTn>
                              </p:par>
                            </p:childTnLst>
                          </p:cTn>
                        </p:par>
                        <p:par>
                          <p:cTn id="28" fill="hold">
                            <p:stCondLst>
                              <p:cond delay="500"/>
                            </p:stCondLst>
                            <p:childTnLst>
                              <p:par>
                                <p:cTn id="29" presetID="53" presetClass="entr" presetSubtype="16" fill="hold" nodeType="afterEffect">
                                  <p:stCondLst>
                                    <p:cond delay="0"/>
                                  </p:stCondLst>
                                  <p:childTnLst>
                                    <p:set>
                                      <p:cBhvr>
                                        <p:cTn id="30" dur="1" fill="hold">
                                          <p:stCondLst>
                                            <p:cond delay="0"/>
                                          </p:stCondLst>
                                        </p:cTn>
                                        <p:tgtEl>
                                          <p:spTgt spid="2053"/>
                                        </p:tgtEl>
                                        <p:attrNameLst>
                                          <p:attrName>style.visibility</p:attrName>
                                        </p:attrNameLst>
                                      </p:cBhvr>
                                      <p:to>
                                        <p:strVal val="visible"/>
                                      </p:to>
                                    </p:set>
                                    <p:anim calcmode="lin" valueType="num">
                                      <p:cBhvr>
                                        <p:cTn id="31" dur="500" fill="hold"/>
                                        <p:tgtEl>
                                          <p:spTgt spid="2053"/>
                                        </p:tgtEl>
                                        <p:attrNameLst>
                                          <p:attrName>ppt_w</p:attrName>
                                        </p:attrNameLst>
                                      </p:cBhvr>
                                      <p:tavLst>
                                        <p:tav tm="0">
                                          <p:val>
                                            <p:fltVal val="0"/>
                                          </p:val>
                                        </p:tav>
                                        <p:tav tm="100000">
                                          <p:val>
                                            <p:strVal val="#ppt_w"/>
                                          </p:val>
                                        </p:tav>
                                      </p:tavLst>
                                    </p:anim>
                                    <p:anim calcmode="lin" valueType="num">
                                      <p:cBhvr>
                                        <p:cTn id="32" dur="500" fill="hold"/>
                                        <p:tgtEl>
                                          <p:spTgt spid="2053"/>
                                        </p:tgtEl>
                                        <p:attrNameLst>
                                          <p:attrName>ppt_h</p:attrName>
                                        </p:attrNameLst>
                                      </p:cBhvr>
                                      <p:tavLst>
                                        <p:tav tm="0">
                                          <p:val>
                                            <p:fltVal val="0"/>
                                          </p:val>
                                        </p:tav>
                                        <p:tav tm="100000">
                                          <p:val>
                                            <p:strVal val="#ppt_h"/>
                                          </p:val>
                                        </p:tav>
                                      </p:tavLst>
                                    </p:anim>
                                    <p:animEffect transition="in" filter="fade">
                                      <p:cBhvr>
                                        <p:cTn id="33" dur="500"/>
                                        <p:tgtEl>
                                          <p:spTgt spid="2053"/>
                                        </p:tgtEl>
                                      </p:cBhvr>
                                    </p:animEffect>
                                  </p:childTnLst>
                                </p:cTn>
                              </p:par>
                            </p:childTnLst>
                          </p:cTn>
                        </p:par>
                        <p:par>
                          <p:cTn id="34" fill="hold">
                            <p:stCondLst>
                              <p:cond delay="1000"/>
                            </p:stCondLst>
                            <p:childTnLst>
                              <p:par>
                                <p:cTn id="35" presetID="42" presetClass="entr" presetSubtype="0" fill="hold" nodeType="afterEffect">
                                  <p:stCondLst>
                                    <p:cond delay="0"/>
                                  </p:stCondLst>
                                  <p:childTnLst>
                                    <p:set>
                                      <p:cBhvr>
                                        <p:cTn id="36" dur="1" fill="hold">
                                          <p:stCondLst>
                                            <p:cond delay="0"/>
                                          </p:stCondLst>
                                        </p:cTn>
                                        <p:tgtEl>
                                          <p:spTgt spid="2051"/>
                                        </p:tgtEl>
                                        <p:attrNameLst>
                                          <p:attrName>style.visibility</p:attrName>
                                        </p:attrNameLst>
                                      </p:cBhvr>
                                      <p:to>
                                        <p:strVal val="visible"/>
                                      </p:to>
                                    </p:set>
                                    <p:animEffect transition="in" filter="fade">
                                      <p:cBhvr>
                                        <p:cTn id="37" dur="1000"/>
                                        <p:tgtEl>
                                          <p:spTgt spid="2051"/>
                                        </p:tgtEl>
                                      </p:cBhvr>
                                    </p:animEffect>
                                    <p:anim calcmode="lin" valueType="num">
                                      <p:cBhvr>
                                        <p:cTn id="38" dur="1000" fill="hold"/>
                                        <p:tgtEl>
                                          <p:spTgt spid="2051"/>
                                        </p:tgtEl>
                                        <p:attrNameLst>
                                          <p:attrName>ppt_x</p:attrName>
                                        </p:attrNameLst>
                                      </p:cBhvr>
                                      <p:tavLst>
                                        <p:tav tm="0">
                                          <p:val>
                                            <p:strVal val="#ppt_x"/>
                                          </p:val>
                                        </p:tav>
                                        <p:tav tm="100000">
                                          <p:val>
                                            <p:strVal val="#ppt_x"/>
                                          </p:val>
                                        </p:tav>
                                      </p:tavLst>
                                    </p:anim>
                                    <p:anim calcmode="lin" valueType="num">
                                      <p:cBhvr>
                                        <p:cTn id="39" dur="1000" fill="hold"/>
                                        <p:tgtEl>
                                          <p:spTgt spid="2051"/>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052"/>
                                        </p:tgtEl>
                                        <p:attrNameLst>
                                          <p:attrName>style.visibility</p:attrName>
                                        </p:attrNameLst>
                                      </p:cBhvr>
                                      <p:to>
                                        <p:strVal val="visible"/>
                                      </p:to>
                                    </p:set>
                                    <p:animEffect transition="in" filter="fade">
                                      <p:cBhvr>
                                        <p:cTn id="42" dur="1000"/>
                                        <p:tgtEl>
                                          <p:spTgt spid="2052"/>
                                        </p:tgtEl>
                                      </p:cBhvr>
                                    </p:animEffect>
                                    <p:anim calcmode="lin" valueType="num">
                                      <p:cBhvr>
                                        <p:cTn id="43" dur="1000" fill="hold"/>
                                        <p:tgtEl>
                                          <p:spTgt spid="2052"/>
                                        </p:tgtEl>
                                        <p:attrNameLst>
                                          <p:attrName>ppt_x</p:attrName>
                                        </p:attrNameLst>
                                      </p:cBhvr>
                                      <p:tavLst>
                                        <p:tav tm="0">
                                          <p:val>
                                            <p:strVal val="#ppt_x"/>
                                          </p:val>
                                        </p:tav>
                                        <p:tav tm="100000">
                                          <p:val>
                                            <p:strVal val="#ppt_x"/>
                                          </p:val>
                                        </p:tav>
                                      </p:tavLst>
                                    </p:anim>
                                    <p:anim calcmode="lin" valueType="num">
                                      <p:cBhvr>
                                        <p:cTn id="44"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animEffect transition="in" filter="wipe(left)">
                                      <p:cBhvr>
                                        <p:cTn id="49" dur="500"/>
                                        <p:tgtEl>
                                          <p:spTgt spid="4">
                                            <p:txEl>
                                              <p:pRg st="2" end="2"/>
                                            </p:txEl>
                                          </p:spTgt>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2054"/>
                                        </p:tgtEl>
                                        <p:attrNameLst>
                                          <p:attrName>style.visibility</p:attrName>
                                        </p:attrNameLst>
                                      </p:cBhvr>
                                      <p:to>
                                        <p:strVal val="visible"/>
                                      </p:to>
                                    </p:set>
                                    <p:animEffect transition="in" filter="fade">
                                      <p:cBhvr>
                                        <p:cTn id="53" dur="500"/>
                                        <p:tgtEl>
                                          <p:spTgt spid="205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4">
                                            <p:txEl>
                                              <p:pRg st="3" end="3"/>
                                            </p:txEl>
                                          </p:spTgt>
                                        </p:tgtEl>
                                        <p:attrNameLst>
                                          <p:attrName>style.visibility</p:attrName>
                                        </p:attrNameLst>
                                      </p:cBhvr>
                                      <p:to>
                                        <p:strVal val="visible"/>
                                      </p:to>
                                    </p:set>
                                    <p:animEffect transition="in" filter="wipe(left)">
                                      <p:cBhvr>
                                        <p:cTn id="58" dur="500"/>
                                        <p:tgtEl>
                                          <p:spTgt spid="4">
                                            <p:txEl>
                                              <p:pRg st="3" end="3"/>
                                            </p:txEl>
                                          </p:spTgt>
                                        </p:tgtEl>
                                      </p:cBhvr>
                                    </p:animEffect>
                                  </p:childTnLst>
                                </p:cTn>
                              </p:par>
                            </p:childTnLst>
                          </p:cTn>
                        </p:par>
                        <p:par>
                          <p:cTn id="59" fill="hold">
                            <p:stCondLst>
                              <p:cond delay="500"/>
                            </p:stCondLst>
                            <p:childTnLst>
                              <p:par>
                                <p:cTn id="60" presetID="14" presetClass="entr" presetSubtype="10" fill="hold" nodeType="afterEffect">
                                  <p:stCondLst>
                                    <p:cond delay="0"/>
                                  </p:stCondLst>
                                  <p:childTnLst>
                                    <p:set>
                                      <p:cBhvr>
                                        <p:cTn id="61" dur="1" fill="hold">
                                          <p:stCondLst>
                                            <p:cond delay="0"/>
                                          </p:stCondLst>
                                        </p:cTn>
                                        <p:tgtEl>
                                          <p:spTgt spid="2056"/>
                                        </p:tgtEl>
                                        <p:attrNameLst>
                                          <p:attrName>style.visibility</p:attrName>
                                        </p:attrNameLst>
                                      </p:cBhvr>
                                      <p:to>
                                        <p:strVal val="visible"/>
                                      </p:to>
                                    </p:set>
                                    <p:animEffect transition="in" filter="randombar(horizontal)">
                                      <p:cBhvr>
                                        <p:cTn id="62"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t="-4000" r="-4000" b="-4000"/>
          </a:stretch>
        </a:blipFill>
        <a:effectLst/>
      </p:bgPr>
    </p:bg>
    <p:spTree>
      <p:nvGrpSpPr>
        <p:cNvPr id="1" name=""/>
        <p:cNvGrpSpPr/>
        <p:nvPr/>
      </p:nvGrpSpPr>
      <p:grpSpPr>
        <a:xfrm>
          <a:off x="0" y="0"/>
          <a:ext cx="0" cy="0"/>
          <a:chOff x="0" y="0"/>
          <a:chExt cx="0" cy="0"/>
        </a:xfrm>
      </p:grpSpPr>
      <p:sp>
        <p:nvSpPr>
          <p:cNvPr id="2" name="1 Rectángulo"/>
          <p:cNvSpPr/>
          <p:nvPr/>
        </p:nvSpPr>
        <p:spPr>
          <a:xfrm>
            <a:off x="498837" y="620688"/>
            <a:ext cx="7961595" cy="5386090"/>
          </a:xfrm>
          <a:prstGeom prst="rect">
            <a:avLst/>
          </a:prstGeom>
        </p:spPr>
        <p:txBody>
          <a:bodyPr wrap="square">
            <a:spAutoFit/>
          </a:bodyPr>
          <a:lstStyle/>
          <a:p>
            <a:pPr indent="354013" algn="just"/>
            <a:r>
              <a:rPr lang="ro-RO" sz="2000" dirty="0" smtClean="0">
                <a:latin typeface="Arial (Corp)"/>
              </a:rPr>
              <a:t>«</a:t>
            </a:r>
            <a:r>
              <a:rPr lang="ro-RO" sz="1900" b="1" dirty="0" smtClean="0">
                <a:effectLst>
                  <a:outerShdw blurRad="38100" dist="38100" dir="2700000" algn="tl">
                    <a:srgbClr val="000000">
                      <a:alpha val="43137"/>
                    </a:srgbClr>
                  </a:outerShdw>
                </a:effectLst>
                <a:latin typeface="Arial (Corp)"/>
              </a:rPr>
              <a:t>Adu înaintea lui Dumnezeu nevoile tale, bucuriile, necazurile, grijile şi temerile tale. Poverile tale nu-L vor împovăra şi nici nu-L vor obosi. ... Inima Sa iubitoare este mişcată de necazurile noastre şi chiar de strigătul nostru de durere. Să aducem înaintea Lui tot ceea ce ne apasă. Nimic nu este prea greu pentru El, pentru că este Cel care ţine lumile şi guvernează întregul Univers. Nimic din ceea ce, într-un fel oarecare, are legătură cu pacea noastră nu este prea neînsemnat pentru ca El să nu-l ia în seamă. În experienţa noastră nu există un capitol prea întunecat pentru ca El să nu-l poată citi şi nici încurcături aşa de dificile pe care El să nu le poată rezolva. Nici o nenorocire nu se poate abate asupra celui mai neînsemnat dintre copiii Săi, nici o îngrijorare nu-i poate chinui sufletul, nici o bucurie nu-l poate încânta şi nici o rugăciune sinceră nu-i iese de pe buze fără ca Tatăl nostru ceresc să nu observe, fără ca El să nu manifeste un interes viu pentru toate acestea. ... Legăturile dintre Dumnezeu şi fiecare fiinţă sunt aşa de intime şi profunde ca şi când n-ar mai fi alt om pe pământ de care El să Se îngrijească şi pentru care El să fi dat pe Fiul Său mult iubit</a:t>
            </a:r>
            <a:r>
              <a:rPr lang="ro-RO" sz="2000" dirty="0" smtClean="0">
                <a:latin typeface="Arial (Corp)"/>
              </a:rPr>
              <a:t>.»</a:t>
            </a:r>
            <a:endParaRPr lang="ro-RO" sz="2000" dirty="0">
              <a:latin typeface="Arial (Corp)"/>
            </a:endParaRPr>
          </a:p>
        </p:txBody>
      </p:sp>
      <p:sp>
        <p:nvSpPr>
          <p:cNvPr id="3" name="2 CuadroTexto"/>
          <p:cNvSpPr txBox="1"/>
          <p:nvPr/>
        </p:nvSpPr>
        <p:spPr>
          <a:xfrm>
            <a:off x="5222368" y="5970766"/>
            <a:ext cx="3310072" cy="338554"/>
          </a:xfrm>
          <a:prstGeom prst="rect">
            <a:avLst/>
          </a:prstGeom>
          <a:noFill/>
        </p:spPr>
        <p:txBody>
          <a:bodyPr wrap="none" rtlCol="0">
            <a:spAutoFit/>
          </a:bodyPr>
          <a:lstStyle/>
          <a:p>
            <a:pPr algn="r"/>
            <a:r>
              <a:rPr lang="ro-RO" sz="1600" b="1" smtClean="0"/>
              <a:t>E.G.W. (Calea </a:t>
            </a:r>
            <a:r>
              <a:rPr lang="ro-RO" sz="1600" b="1" smtClean="0"/>
              <a:t>către </a:t>
            </a:r>
            <a:r>
              <a:rPr lang="ro-RO" sz="1600" b="1" smtClean="0"/>
              <a:t>Hristos</a:t>
            </a:r>
            <a:r>
              <a:rPr lang="ro-RO" sz="1600" b="1" smtClean="0"/>
              <a:t>, </a:t>
            </a:r>
            <a:r>
              <a:rPr lang="ro-RO" sz="1600" b="1" smtClean="0"/>
              <a:t>pa</a:t>
            </a:r>
            <a:r>
              <a:rPr lang="ro-RO" sz="1600" b="1" smtClean="0"/>
              <a:t>g. </a:t>
            </a:r>
            <a:r>
              <a:rPr lang="ro-RO" sz="1600" b="1" smtClean="0"/>
              <a:t>100</a:t>
            </a:r>
            <a:r>
              <a:rPr lang="ro-RO" sz="1600" b="1" smtClean="0"/>
              <a:t>)</a:t>
            </a:r>
            <a:endParaRPr lang="ro-RO" sz="1600" b="1"/>
          </a:p>
        </p:txBody>
      </p:sp>
    </p:spTree>
    <p:extLst>
      <p:ext uri="{BB962C8B-B14F-4D97-AF65-F5344CB8AC3E}">
        <p14:creationId xmlns:p14="http://schemas.microsoft.com/office/powerpoint/2010/main" xmlns="" val="37097916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xmlns="">
                  <a14:imgLayer r:embed="rId3">
                    <a14:imgEffect>
                      <a14:artisticCutout/>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2" name="1 Rectángulo"/>
          <p:cNvSpPr/>
          <p:nvPr/>
        </p:nvSpPr>
        <p:spPr>
          <a:xfrm>
            <a:off x="0" y="-4737"/>
            <a:ext cx="9144000" cy="769441"/>
          </a:xfrm>
          <a:prstGeom prst="rect">
            <a:avLst/>
          </a:prstGeom>
        </p:spPr>
        <p:txBody>
          <a:bodyPr wrap="square">
            <a:spAutoFit/>
            <a:scene3d>
              <a:camera prst="orthographicFront">
                <a:rot lat="0" lon="0" rev="0"/>
              </a:camera>
              <a:lightRig rig="twoPt" dir="t"/>
            </a:scene3d>
            <a:sp3d contourW="6350" prstMaterial="metal">
              <a:bevelT w="127000" h="31750" prst="relaxedInset"/>
              <a:contourClr>
                <a:schemeClr val="accent1">
                  <a:shade val="75000"/>
                </a:schemeClr>
              </a:contourClr>
            </a:sp3d>
          </a:bodyPr>
          <a:lstStyle/>
          <a:p>
            <a:pPr algn="ctr"/>
            <a:r>
              <a:rPr lang="ro-RO" sz="4400" b="1" cap="all" smtClean="0">
                <a:ln w="0"/>
                <a:gradFill flip="none">
                  <a:gsLst>
                    <a:gs pos="0">
                      <a:srgbClr val="E6DCAC"/>
                    </a:gs>
                    <a:gs pos="12000">
                      <a:srgbClr val="E6D78A"/>
                    </a:gs>
                    <a:gs pos="30000">
                      <a:srgbClr val="C7AC4C"/>
                    </a:gs>
                    <a:gs pos="45000">
                      <a:srgbClr val="E6D78A"/>
                    </a:gs>
                    <a:gs pos="77000">
                      <a:srgbClr val="C7AC4C"/>
                    </a:gs>
                    <a:gs pos="100000">
                      <a:srgbClr val="E6DCAC"/>
                    </a:gs>
                  </a:gsLst>
                  <a:lin ang="5400000" scaled="0"/>
                </a:gradFill>
                <a:effectLst>
                  <a:reflection blurRad="12700" stA="50000" endPos="34000" dist="5000" dir="5400000" sy="-100000" rotWithShape="0"/>
                </a:effectLst>
              </a:rPr>
              <a:t>MÂNTUITORUL </a:t>
            </a:r>
            <a:r>
              <a:rPr lang="ro-RO" sz="4400" b="1" cap="all" smtClean="0">
                <a:ln w="0"/>
                <a:gradFill flip="none">
                  <a:gsLst>
                    <a:gs pos="0">
                      <a:srgbClr val="E6DCAC"/>
                    </a:gs>
                    <a:gs pos="12000">
                      <a:srgbClr val="E6D78A"/>
                    </a:gs>
                    <a:gs pos="30000">
                      <a:srgbClr val="C7AC4C"/>
                    </a:gs>
                    <a:gs pos="45000">
                      <a:srgbClr val="E6D78A"/>
                    </a:gs>
                    <a:gs pos="77000">
                      <a:srgbClr val="C7AC4C"/>
                    </a:gs>
                    <a:gs pos="100000">
                      <a:srgbClr val="E6DCAC"/>
                    </a:gs>
                  </a:gsLst>
                  <a:lin ang="5400000" scaled="0"/>
                </a:gradFill>
                <a:effectLst>
                  <a:reflection blurRad="12700" stA="50000" endPos="34000" dist="5000" dir="5400000" sy="-100000" rotWithShape="0"/>
                </a:effectLst>
              </a:rPr>
              <a:t>NOSTRU </a:t>
            </a:r>
            <a:r>
              <a:rPr lang="ro-RO" sz="4400" b="1" cap="all" smtClean="0">
                <a:ln w="0"/>
                <a:gradFill flip="none">
                  <a:gsLst>
                    <a:gs pos="0">
                      <a:srgbClr val="E6DCAC"/>
                    </a:gs>
                    <a:gs pos="12000">
                      <a:srgbClr val="E6D78A"/>
                    </a:gs>
                    <a:gs pos="30000">
                      <a:srgbClr val="C7AC4C"/>
                    </a:gs>
                    <a:gs pos="45000">
                      <a:srgbClr val="E6D78A"/>
                    </a:gs>
                    <a:gs pos="77000">
                      <a:srgbClr val="C7AC4C"/>
                    </a:gs>
                    <a:gs pos="100000">
                      <a:srgbClr val="E6DCAC"/>
                    </a:gs>
                  </a:gsLst>
                  <a:lin ang="5400000" scaled="0"/>
                </a:gradFill>
                <a:effectLst>
                  <a:reflection blurRad="12700" stA="50000" endPos="34000" dist="5000" dir="5400000" sy="-100000" rotWithShape="0"/>
                </a:effectLst>
              </a:rPr>
              <a:t>MILOS</a:t>
            </a:r>
            <a:endParaRPr lang="ro-RO" sz="4400" b="1" cap="all">
              <a:ln w="0"/>
              <a:gradFill flip="none">
                <a:gsLst>
                  <a:gs pos="0">
                    <a:srgbClr val="E6DCAC"/>
                  </a:gs>
                  <a:gs pos="12000">
                    <a:srgbClr val="E6D78A"/>
                  </a:gs>
                  <a:gs pos="30000">
                    <a:srgbClr val="C7AC4C"/>
                  </a:gs>
                  <a:gs pos="45000">
                    <a:srgbClr val="E6D78A"/>
                  </a:gs>
                  <a:gs pos="77000">
                    <a:srgbClr val="C7AC4C"/>
                  </a:gs>
                  <a:gs pos="100000">
                    <a:srgbClr val="E6DCAC"/>
                  </a:gs>
                </a:gsLst>
                <a:lin ang="5400000" scaled="0"/>
              </a:gradFill>
              <a:effectLst>
                <a:reflection blurRad="12700" stA="50000" endPos="34000" dist="5000" dir="5400000" sy="-100000" rotWithShape="0"/>
              </a:effectLst>
            </a:endParaRPr>
          </a:p>
        </p:txBody>
      </p:sp>
      <p:sp>
        <p:nvSpPr>
          <p:cNvPr id="3" name="2 Rectángulo"/>
          <p:cNvSpPr/>
          <p:nvPr/>
        </p:nvSpPr>
        <p:spPr>
          <a:xfrm>
            <a:off x="251520" y="692696"/>
            <a:ext cx="8496944" cy="646331"/>
          </a:xfrm>
          <a:prstGeom prst="rect">
            <a:avLst/>
          </a:prstGeom>
        </p:spPr>
        <p:txBody>
          <a:bodyPr wrap="square">
            <a:spAutoFit/>
          </a:bodyPr>
          <a:lstStyle/>
          <a:p>
            <a:r>
              <a:rPr lang="ro-RO" b="1" dirty="0" smtClean="0">
                <a:solidFill>
                  <a:schemeClr val="bg2">
                    <a:lumMod val="25000"/>
                  </a:schemeClr>
                </a:solidFill>
                <a:latin typeface="Comic Sans MS" pitchFamily="66" charset="0"/>
              </a:rPr>
              <a:t>«Când a văzut gloatele, I s-a făcut milă de ele, pentru că erau necăjite şi risipite, ca nişte oi cari n-au păstor.» </a:t>
            </a:r>
            <a:r>
              <a:rPr lang="ro-RO" sz="1400" b="1" dirty="0" smtClean="0">
                <a:solidFill>
                  <a:schemeClr val="bg2">
                    <a:lumMod val="25000"/>
                  </a:schemeClr>
                </a:solidFill>
                <a:latin typeface="Comic Sans MS" pitchFamily="66" charset="0"/>
              </a:rPr>
              <a:t>(Matei 9:36)</a:t>
            </a:r>
            <a:endParaRPr lang="ro-RO" sz="1400" b="1" dirty="0">
              <a:solidFill>
                <a:schemeClr val="bg2">
                  <a:lumMod val="25000"/>
                </a:schemeClr>
              </a:solidFill>
              <a:latin typeface="Comic Sans MS" pitchFamily="66" charset="0"/>
            </a:endParaRPr>
          </a:p>
        </p:txBody>
      </p:sp>
      <p:sp>
        <p:nvSpPr>
          <p:cNvPr id="4" name="3 CuadroTexto"/>
          <p:cNvSpPr txBox="1"/>
          <p:nvPr/>
        </p:nvSpPr>
        <p:spPr>
          <a:xfrm>
            <a:off x="3888432" y="1340768"/>
            <a:ext cx="5148064" cy="3247043"/>
          </a:xfrm>
          <a:prstGeom prst="rect">
            <a:avLst/>
          </a:prstGeom>
          <a:noFill/>
        </p:spPr>
        <p:txBody>
          <a:bodyPr wrap="square" rtlCol="0">
            <a:spAutoFit/>
          </a:bodyPr>
          <a:lstStyle/>
          <a:p>
            <a:pPr>
              <a:spcBef>
                <a:spcPts val="300"/>
              </a:spcBef>
            </a:pPr>
            <a:r>
              <a:rPr lang="ro-RO" sz="2000" b="1" dirty="0" smtClean="0"/>
              <a:t>A avea compasiune pentru cineva implică a simpatiza cu el, a te întrista pentru suferința sa și a-i înțelege sentimentele (simpatia, mila și empatia). </a:t>
            </a:r>
          </a:p>
          <a:p>
            <a:pPr>
              <a:spcBef>
                <a:spcPts val="300"/>
              </a:spcBef>
            </a:pPr>
            <a:r>
              <a:rPr lang="ro-RO" sz="2000" b="1" dirty="0" smtClean="0"/>
              <a:t>Compasiunea nu înseamnă doar a înțelege suferința altuia, ci e dorința de a-i alina suferința și a o remedia. </a:t>
            </a:r>
          </a:p>
          <a:p>
            <a:pPr>
              <a:spcBef>
                <a:spcPts val="300"/>
              </a:spcBef>
            </a:pPr>
            <a:r>
              <a:rPr lang="ro-RO" sz="2000" b="1" dirty="0" smtClean="0"/>
              <a:t>Isus </a:t>
            </a:r>
            <a:r>
              <a:rPr lang="ro-RO" sz="2000" b="1" dirty="0" smtClean="0"/>
              <a:t>simțea </a:t>
            </a:r>
            <a:r>
              <a:rPr lang="ro-RO" sz="2000" b="1" dirty="0" smtClean="0"/>
              <a:t>compasiune pentru oameni iar, ca rezultat, îi învăța, îi vindeca, îi asculta și se ruga pentru </a:t>
            </a:r>
            <a:r>
              <a:rPr lang="ro-RO" sz="2000" b="1" dirty="0" smtClean="0"/>
              <a:t>ei (Matei 14:</a:t>
            </a:r>
            <a:r>
              <a:rPr lang="ro-RO" sz="2000" b="1" dirty="0" err="1" smtClean="0"/>
              <a:t>14</a:t>
            </a:r>
            <a:r>
              <a:rPr lang="ro-RO" sz="2000" b="1" dirty="0" smtClean="0"/>
              <a:t>; 9:35-38; Luca 7:11-16).</a:t>
            </a:r>
            <a:endParaRPr lang="ro-RO" sz="2000" b="1" dirty="0" smtClean="0"/>
          </a:p>
        </p:txBody>
      </p:sp>
      <p:pic>
        <p:nvPicPr>
          <p:cNvPr id="3074" name="Picture 2" descr="\\PC-EUNICE\FondosTematicos\Jesus\Sanando\Hijo viuda de Naim\60f6bd670e2f43019fe9d02f80df7fe6.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7504" y="1418795"/>
            <a:ext cx="3672408" cy="537202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3851920" y="4587811"/>
            <a:ext cx="3456384" cy="1938992"/>
          </a:xfrm>
          <a:prstGeom prst="rect">
            <a:avLst/>
          </a:prstGeom>
        </p:spPr>
        <p:txBody>
          <a:bodyPr wrap="square">
            <a:spAutoFit/>
          </a:bodyPr>
          <a:lstStyle/>
          <a:p>
            <a:pPr lvl="0">
              <a:spcBef>
                <a:spcPts val="600"/>
              </a:spcBef>
            </a:pPr>
            <a:r>
              <a:rPr lang="ro-RO" sz="2000" b="1" smtClean="0">
                <a:solidFill>
                  <a:prstClr val="black"/>
                </a:solidFill>
              </a:rPr>
              <a:t>Urmând exemplul lui Isus, compasiunea noastră trebuie să aibe două componente fundamentale: să fie sinceră </a:t>
            </a:r>
            <a:r>
              <a:rPr lang="ro-RO" sz="2000" b="1" smtClean="0">
                <a:solidFill>
                  <a:prstClr val="black"/>
                </a:solidFill>
              </a:rPr>
              <a:t>și </a:t>
            </a:r>
            <a:r>
              <a:rPr lang="ro-RO" sz="2000" b="1" smtClean="0">
                <a:solidFill>
                  <a:prstClr val="black"/>
                </a:solidFill>
              </a:rPr>
              <a:t>activă</a:t>
            </a:r>
            <a:r>
              <a:rPr lang="ro-RO" sz="2000" b="1" smtClean="0">
                <a:solidFill>
                  <a:prstClr val="black"/>
                </a:solidFill>
              </a:rPr>
              <a:t> (să </a:t>
            </a:r>
            <a:r>
              <a:rPr lang="ro-RO" sz="2000" b="1" smtClean="0">
                <a:solidFill>
                  <a:prstClr val="black"/>
                </a:solidFill>
              </a:rPr>
              <a:t>se manifeste în acte </a:t>
            </a:r>
            <a:r>
              <a:rPr lang="ro-RO" sz="2000" b="1" smtClean="0">
                <a:solidFill>
                  <a:prstClr val="black"/>
                </a:solidFill>
              </a:rPr>
              <a:t>de </a:t>
            </a:r>
            <a:r>
              <a:rPr lang="ro-RO" sz="2000" b="1" smtClean="0">
                <a:solidFill>
                  <a:prstClr val="black"/>
                </a:solidFill>
              </a:rPr>
              <a:t>bunătate).</a:t>
            </a:r>
            <a:endParaRPr lang="ro-RO" sz="2000" b="1">
              <a:solidFill>
                <a:prstClr val="black"/>
              </a:solidFill>
            </a:endParaRPr>
          </a:p>
        </p:txBody>
      </p:sp>
      <p:pic>
        <p:nvPicPr>
          <p:cNvPr id="3076" name="Picture 4" descr="G:\Dibujos\varios\Capturaehk.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308304" y="4588459"/>
            <a:ext cx="1728192" cy="2224917"/>
          </a:xfrm>
          <a:prstGeom prst="snip2DiagRect">
            <a:avLst/>
          </a:prstGeom>
          <a:solidFill>
            <a:srgbClr val="FFFFFF">
              <a:shade val="85000"/>
            </a:srgbClr>
          </a:solidFill>
          <a:ln w="38100" cap="sq">
            <a:solidFill>
              <a:schemeClr val="bg2">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xmlns="" val="27070547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left)">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wipe(left)">
                                      <p:cBhvr>
                                        <p:cTn id="30" dur="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74"/>
                                        </p:tgtEl>
                                        <p:attrNameLst>
                                          <p:attrName>style.visibility</p:attrName>
                                        </p:attrNameLst>
                                      </p:cBhvr>
                                      <p:to>
                                        <p:strVal val="visible"/>
                                      </p:to>
                                    </p:set>
                                    <p:animEffect transition="in" filter="fade">
                                      <p:cBhvr>
                                        <p:cTn id="35" dur="1000"/>
                                        <p:tgtEl>
                                          <p:spTgt spid="3074"/>
                                        </p:tgtEl>
                                      </p:cBhvr>
                                    </p:animEffect>
                                    <p:anim calcmode="lin" valueType="num">
                                      <p:cBhvr>
                                        <p:cTn id="36" dur="1000" fill="hold"/>
                                        <p:tgtEl>
                                          <p:spTgt spid="3074"/>
                                        </p:tgtEl>
                                        <p:attrNameLst>
                                          <p:attrName>ppt_x</p:attrName>
                                        </p:attrNameLst>
                                      </p:cBhvr>
                                      <p:tavLst>
                                        <p:tav tm="0">
                                          <p:val>
                                            <p:strVal val="#ppt_x"/>
                                          </p:val>
                                        </p:tav>
                                        <p:tav tm="100000">
                                          <p:val>
                                            <p:strVal val="#ppt_x"/>
                                          </p:val>
                                        </p:tav>
                                      </p:tavLst>
                                    </p:anim>
                                    <p:anim calcmode="lin" valueType="num">
                                      <p:cBhvr>
                                        <p:cTn id="37" dur="1000" fill="hold"/>
                                        <p:tgtEl>
                                          <p:spTgt spid="3074"/>
                                        </p:tgtEl>
                                        <p:attrNameLst>
                                          <p:attrName>ppt_y</p:attrName>
                                        </p:attrNameLst>
                                      </p:cBhvr>
                                      <p:tavLst>
                                        <p:tav tm="0">
                                          <p:val>
                                            <p:strVal val="#ppt_y+.1"/>
                                          </p:val>
                                        </p:tav>
                                        <p:tav tm="100000">
                                          <p:val>
                                            <p:strVal val="#ppt_y"/>
                                          </p:val>
                                        </p:tav>
                                      </p:tavLst>
                                    </p:anim>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Effect transition="in" filter="wipe(left)">
                                      <p:cBhvr>
                                        <p:cTn id="41" dur="500"/>
                                        <p:tgtEl>
                                          <p:spTgt spid="4">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5" presetClass="entr" presetSubtype="0" fill="hold" nodeType="clickEffect">
                                  <p:stCondLst>
                                    <p:cond delay="0"/>
                                  </p:stCondLst>
                                  <p:childTnLst>
                                    <p:set>
                                      <p:cBhvr>
                                        <p:cTn id="45" dur="1" fill="hold">
                                          <p:stCondLst>
                                            <p:cond delay="0"/>
                                          </p:stCondLst>
                                        </p:cTn>
                                        <p:tgtEl>
                                          <p:spTgt spid="3076"/>
                                        </p:tgtEl>
                                        <p:attrNameLst>
                                          <p:attrName>style.visibility</p:attrName>
                                        </p:attrNameLst>
                                      </p:cBhvr>
                                      <p:to>
                                        <p:strVal val="visible"/>
                                      </p:to>
                                    </p:set>
                                    <p:anim calcmode="lin" valueType="num">
                                      <p:cBhvr>
                                        <p:cTn id="46" dur="500" decel="50000" fill="hold">
                                          <p:stCondLst>
                                            <p:cond delay="0"/>
                                          </p:stCondLst>
                                        </p:cTn>
                                        <p:tgtEl>
                                          <p:spTgt spid="3076"/>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3076"/>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3076"/>
                                        </p:tgtEl>
                                        <p:attrNameLst>
                                          <p:attrName>ppt_w</p:attrName>
                                        </p:attrNameLst>
                                      </p:cBhvr>
                                      <p:tavLst>
                                        <p:tav tm="0">
                                          <p:val>
                                            <p:strVal val="#ppt_w*.05"/>
                                          </p:val>
                                        </p:tav>
                                        <p:tav tm="100000">
                                          <p:val>
                                            <p:strVal val="#ppt_w"/>
                                          </p:val>
                                        </p:tav>
                                      </p:tavLst>
                                    </p:anim>
                                    <p:anim calcmode="lin" valueType="num">
                                      <p:cBhvr>
                                        <p:cTn id="49" dur="1000" fill="hold"/>
                                        <p:tgtEl>
                                          <p:spTgt spid="3076"/>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3076"/>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3076"/>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3076"/>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3076"/>
                                        </p:tgtEl>
                                      </p:cBhvr>
                                    </p:animEffect>
                                  </p:childTnLst>
                                </p:cTn>
                              </p:par>
                            </p:childTnLst>
                          </p:cTn>
                        </p:par>
                        <p:par>
                          <p:cTn id="54" fill="hold">
                            <p:stCondLst>
                              <p:cond delay="1000"/>
                            </p:stCondLst>
                            <p:childTnLst>
                              <p:par>
                                <p:cTn id="55" presetID="22" presetClass="entr" presetSubtype="1" fill="hold" grpId="0"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up)">
                                      <p:cBhvr>
                                        <p:cTn id="5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0" y="0"/>
            <a:ext cx="9144000" cy="769441"/>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o-RO" sz="44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ISUS A PLÂNS</a:t>
            </a:r>
          </a:p>
        </p:txBody>
      </p:sp>
      <p:sp>
        <p:nvSpPr>
          <p:cNvPr id="3" name="2 Rectángulo"/>
          <p:cNvSpPr/>
          <p:nvPr/>
        </p:nvSpPr>
        <p:spPr>
          <a:xfrm>
            <a:off x="575556" y="753879"/>
            <a:ext cx="8244916" cy="369332"/>
          </a:xfrm>
          <a:prstGeom prst="rect">
            <a:avLst/>
          </a:prstGeom>
        </p:spPr>
        <p:txBody>
          <a:bodyPr wrap="square">
            <a:spAutoFit/>
          </a:bodyPr>
          <a:lstStyle/>
          <a:p>
            <a:pPr algn="ctr"/>
            <a:r>
              <a:rPr lang="ro-RO" b="1" smtClean="0">
                <a:solidFill>
                  <a:schemeClr val="accent2">
                    <a:lumMod val="40000"/>
                    <a:lumOff val="60000"/>
                  </a:schemeClr>
                </a:solidFill>
                <a:effectLst>
                  <a:outerShdw blurRad="50800" dist="50800" dir="5400000" algn="ctr" rotWithShape="0">
                    <a:schemeClr val="tx1"/>
                  </a:outerShdw>
                </a:effectLst>
                <a:latin typeface="Comic Sans MS" pitchFamily="66" charset="0"/>
              </a:rPr>
              <a:t>«Bucuraţi-vă cu cei ce se bucură; plângeţi cu ceice plâng.» </a:t>
            </a:r>
            <a:r>
              <a:rPr lang="ro-RO" sz="1400" b="1" smtClean="0">
                <a:solidFill>
                  <a:schemeClr val="accent2">
                    <a:lumMod val="40000"/>
                    <a:lumOff val="60000"/>
                  </a:schemeClr>
                </a:solidFill>
                <a:effectLst>
                  <a:outerShdw blurRad="50800" dist="50800" dir="5400000" algn="ctr" rotWithShape="0">
                    <a:schemeClr val="tx1"/>
                  </a:outerShdw>
                </a:effectLst>
                <a:latin typeface="Comic Sans MS" pitchFamily="66" charset="0"/>
              </a:rPr>
              <a:t>(Romani 12:15)</a:t>
            </a:r>
            <a:endParaRPr lang="ro-RO" sz="1400" b="1">
              <a:solidFill>
                <a:schemeClr val="accent2">
                  <a:lumMod val="40000"/>
                  <a:lumOff val="60000"/>
                </a:schemeClr>
              </a:solidFill>
              <a:effectLst>
                <a:outerShdw blurRad="50800" dist="50800" dir="5400000" algn="ctr" rotWithShape="0">
                  <a:schemeClr val="tx1"/>
                </a:outerShdw>
              </a:effectLst>
              <a:latin typeface="Comic Sans MS" pitchFamily="66" charset="0"/>
            </a:endParaRPr>
          </a:p>
        </p:txBody>
      </p:sp>
      <p:sp>
        <p:nvSpPr>
          <p:cNvPr id="4" name="3 CuadroTexto"/>
          <p:cNvSpPr txBox="1"/>
          <p:nvPr/>
        </p:nvSpPr>
        <p:spPr>
          <a:xfrm>
            <a:off x="4288887" y="1811426"/>
            <a:ext cx="4824536" cy="3677930"/>
          </a:xfrm>
          <a:prstGeom prst="rect">
            <a:avLst/>
          </a:prstGeom>
          <a:noFill/>
        </p:spPr>
        <p:txBody>
          <a:bodyPr wrap="square" rtlCol="0">
            <a:spAutoFit/>
          </a:bodyPr>
          <a:lstStyle/>
          <a:p>
            <a:pPr>
              <a:spcBef>
                <a:spcPts val="600"/>
              </a:spcBef>
            </a:pPr>
            <a:r>
              <a:rPr lang="ro-RO" sz="2000" b="1" dirty="0" smtClean="0"/>
              <a:t>De ce a plâns Isus înaintea mormântului lui Lazăr, dacă scopul Lui era să îl învie imediat? </a:t>
            </a:r>
            <a:r>
              <a:rPr lang="ro-RO" sz="2000" b="1" dirty="0" smtClean="0"/>
              <a:t>(Ioan 11:35).</a:t>
            </a:r>
          </a:p>
          <a:p>
            <a:pPr>
              <a:spcBef>
                <a:spcPts val="600"/>
              </a:spcBef>
            </a:pPr>
            <a:r>
              <a:rPr lang="ro-RO" sz="2000" dirty="0" smtClean="0">
                <a:latin typeface="Cooper Black" pitchFamily="18" charset="0"/>
              </a:rPr>
              <a:t>«</a:t>
            </a:r>
            <a:r>
              <a:rPr lang="ro-RO" b="1" dirty="0" smtClean="0">
                <a:effectLst>
                  <a:outerShdw blurRad="38100" dist="38100" dir="2700000" algn="tl">
                    <a:srgbClr val="000000">
                      <a:alpha val="43137"/>
                    </a:srgbClr>
                  </a:outerShdw>
                </a:effectLst>
              </a:rPr>
              <a:t>Deşi era Fiul lui Dumnezeu, El luase totuşi natura omenească şi era mişcat de durerea oamenilor. Inima Lui duioasă şi miloasă e totdeauna mişcată de iubire faţă de cel aflat în suferinţă. El plânge cu cei ce plâng şi Se bucură cu cei care se bucură. </a:t>
            </a:r>
            <a:r>
              <a:rPr lang="ro-RO" b="1" dirty="0" smtClean="0">
                <a:effectLst>
                  <a:outerShdw blurRad="38100" dist="38100" dir="2700000" algn="tl">
                    <a:srgbClr val="000000">
                      <a:alpha val="43137"/>
                    </a:srgbClr>
                  </a:outerShdw>
                </a:effectLst>
                <a:latin typeface="Cooper Black" pitchFamily="18" charset="0"/>
              </a:rPr>
              <a:t>… </a:t>
            </a:r>
            <a:r>
              <a:rPr lang="ro-RO" b="1" dirty="0" smtClean="0">
                <a:effectLst>
                  <a:outerShdw blurRad="38100" dist="38100" dir="2700000" algn="tl">
                    <a:srgbClr val="000000">
                      <a:alpha val="43137"/>
                    </a:srgbClr>
                  </a:outerShdw>
                </a:effectLst>
              </a:rPr>
              <a:t>Inima Lui era străpunsă de durerea întregului neam omenesc din toate veacurile şi din toate părţile.</a:t>
            </a:r>
            <a:r>
              <a:rPr lang="ro-RO" sz="2000" dirty="0" smtClean="0"/>
              <a:t> </a:t>
            </a:r>
            <a:r>
              <a:rPr lang="ro-RO" sz="2000" dirty="0" smtClean="0">
                <a:latin typeface="Cooper Black" pitchFamily="18" charset="0"/>
              </a:rPr>
              <a:t>»</a:t>
            </a:r>
            <a:r>
              <a:rPr lang="ro-RO" sz="2000" b="1" dirty="0" smtClean="0"/>
              <a:t> (Ellen G. White, «Hristos </a:t>
            </a:r>
            <a:r>
              <a:rPr lang="ro-RO" sz="2000" b="1" dirty="0" smtClean="0"/>
              <a:t>lumina </a:t>
            </a:r>
            <a:r>
              <a:rPr lang="ro-RO" sz="2000" b="1" dirty="0" smtClean="0"/>
              <a:t>lumii», pag. 532-534).</a:t>
            </a:r>
            <a:endParaRPr lang="ro-RO" sz="2000" b="1" dirty="0" smtClean="0"/>
          </a:p>
        </p:txBody>
      </p:sp>
    </p:spTree>
    <p:extLst>
      <p:ext uri="{BB962C8B-B14F-4D97-AF65-F5344CB8AC3E}">
        <p14:creationId xmlns:p14="http://schemas.microsoft.com/office/powerpoint/2010/main" xmlns="" val="15426829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out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fade">
                                      <p:cBhvr>
                                        <p:cTn id="29" dur="1000"/>
                                        <p:tgtEl>
                                          <p:spTgt spid="4">
                                            <p:txEl>
                                              <p:pRg st="1" end="1"/>
                                            </p:txEl>
                                          </p:spTgt>
                                        </p:tgtEl>
                                      </p:cBhvr>
                                    </p:animEffect>
                                    <p:anim calcmode="lin" valueType="num">
                                      <p:cBhvr>
                                        <p:cTn id="3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xmlns="">
                  <a14:imgLayer r:embed="rId3">
                    <a14:imgEffect>
                      <a14:brightnessContrast bright="40000"/>
                    </a14:imgEffect>
                  </a14:imgLayer>
                </a14:imgProps>
              </a:ext>
            </a:extLst>
          </a:blip>
          <a:srcRect/>
          <a:stretch>
            <a:fillRect t="-3000" b="-3000"/>
          </a:stretch>
        </a:blipFill>
        <a:effectLst/>
      </p:bgPr>
    </p:bg>
    <p:spTree>
      <p:nvGrpSpPr>
        <p:cNvPr id="1" name=""/>
        <p:cNvGrpSpPr/>
        <p:nvPr/>
      </p:nvGrpSpPr>
      <p:grpSpPr>
        <a:xfrm>
          <a:off x="0" y="0"/>
          <a:ext cx="0" cy="0"/>
          <a:chOff x="0" y="0"/>
          <a:chExt cx="0" cy="0"/>
        </a:xfrm>
      </p:grpSpPr>
      <p:sp>
        <p:nvSpPr>
          <p:cNvPr id="2" name="1 Rectángulo"/>
          <p:cNvSpPr/>
          <p:nvPr/>
        </p:nvSpPr>
        <p:spPr>
          <a:xfrm>
            <a:off x="0" y="0"/>
            <a:ext cx="7704583" cy="769441"/>
          </a:xfrm>
          <a:prstGeom prst="rect">
            <a:avLst/>
          </a:prstGeom>
        </p:spPr>
        <p:txBody>
          <a:bodyPr wrap="square">
            <a:spAutoFit/>
            <a:scene3d>
              <a:camera prst="orthographicFront"/>
              <a:lightRig rig="flat" dir="tl">
                <a:rot lat="0" lon="0" rev="6600000"/>
              </a:lightRig>
            </a:scene3d>
            <a:sp3d extrusionH="25400" contourW="8890">
              <a:bevelT w="38100" h="31750"/>
              <a:contourClr>
                <a:srgbClr val="2D4612"/>
              </a:contourClr>
            </a:sp3d>
          </a:bodyPr>
          <a:lstStyle/>
          <a:p>
            <a:pPr algn="ctr"/>
            <a:r>
              <a:rPr lang="ro-RO" sz="4400" b="1" smtClean="0">
                <a:ln w="11430"/>
                <a:gradFill>
                  <a:gsLst>
                    <a:gs pos="0">
                      <a:srgbClr val="FFFF00"/>
                    </a:gs>
                    <a:gs pos="75000">
                      <a:srgbClr val="5F9127"/>
                    </a:gs>
                    <a:gs pos="100000">
                      <a:srgbClr val="92D050"/>
                    </a:gs>
                  </a:gsLst>
                  <a:lin ang="5400000"/>
                </a:gradFill>
                <a:effectLst>
                  <a:outerShdw blurRad="50800" dist="39000" dir="5460000" algn="tl">
                    <a:srgbClr val="000000">
                      <a:alpha val="38000"/>
                    </a:srgbClr>
                  </a:outerShdw>
                </a:effectLst>
              </a:rPr>
              <a:t>A ȚI SE </a:t>
            </a:r>
            <a:r>
              <a:rPr lang="ro-RO" sz="4400" b="1" smtClean="0">
                <a:ln w="11430"/>
                <a:gradFill>
                  <a:gsLst>
                    <a:gs pos="0">
                      <a:srgbClr val="FFFF00"/>
                    </a:gs>
                    <a:gs pos="75000">
                      <a:srgbClr val="5F9127"/>
                    </a:gs>
                    <a:gs pos="100000">
                      <a:srgbClr val="92D050"/>
                    </a:gs>
                  </a:gsLst>
                  <a:lin ang="5400000"/>
                </a:gradFill>
                <a:effectLst>
                  <a:outerShdw blurRad="50800" dist="39000" dir="5460000" algn="tl">
                    <a:srgbClr val="000000">
                      <a:alpha val="38000"/>
                    </a:srgbClr>
                  </a:outerShdw>
                </a:effectLst>
              </a:rPr>
              <a:t>FACE </a:t>
            </a:r>
            <a:r>
              <a:rPr lang="ro-RO" sz="4400" b="1" smtClean="0">
                <a:ln w="11430"/>
                <a:gradFill>
                  <a:gsLst>
                    <a:gs pos="0">
                      <a:srgbClr val="FFFF00"/>
                    </a:gs>
                    <a:gs pos="75000">
                      <a:srgbClr val="5F9127"/>
                    </a:gs>
                    <a:gs pos="100000">
                      <a:srgbClr val="92D050"/>
                    </a:gs>
                  </a:gsLst>
                  <a:lin ang="5400000"/>
                </a:gradFill>
                <a:effectLst>
                  <a:outerShdw blurRad="50800" dist="39000" dir="5460000" algn="tl">
                    <a:srgbClr val="000000">
                      <a:alpha val="38000"/>
                    </a:srgbClr>
                  </a:outerShdw>
                </a:effectLst>
              </a:rPr>
              <a:t>MILĂ</a:t>
            </a:r>
            <a:endParaRPr lang="ro-RO" sz="4400" b="1">
              <a:ln w="11430"/>
              <a:gradFill>
                <a:gsLst>
                  <a:gs pos="0">
                    <a:srgbClr val="FFFF00"/>
                  </a:gs>
                  <a:gs pos="75000">
                    <a:srgbClr val="5F9127"/>
                  </a:gs>
                  <a:gs pos="100000">
                    <a:srgbClr val="92D050"/>
                  </a:gs>
                </a:gsLst>
                <a:lin ang="5400000"/>
              </a:gradFill>
              <a:effectLst>
                <a:outerShdw blurRad="50800" dist="39000" dir="5460000" algn="tl">
                  <a:srgbClr val="000000">
                    <a:alpha val="38000"/>
                  </a:srgbClr>
                </a:outerShdw>
              </a:effectLst>
            </a:endParaRPr>
          </a:p>
        </p:txBody>
      </p:sp>
      <p:sp>
        <p:nvSpPr>
          <p:cNvPr id="3" name="2 Rectángulo"/>
          <p:cNvSpPr/>
          <p:nvPr/>
        </p:nvSpPr>
        <p:spPr>
          <a:xfrm>
            <a:off x="1043608" y="692696"/>
            <a:ext cx="5868144" cy="646331"/>
          </a:xfrm>
          <a:prstGeom prst="rect">
            <a:avLst/>
          </a:prstGeom>
        </p:spPr>
        <p:txBody>
          <a:bodyPr wrap="square">
            <a:spAutoFit/>
          </a:bodyPr>
          <a:lstStyle/>
          <a:p>
            <a:pPr algn="ctr"/>
            <a:r>
              <a:rPr lang="ro-RO" b="1" smtClean="0">
                <a:solidFill>
                  <a:srgbClr val="2D4612"/>
                </a:solidFill>
                <a:latin typeface="Comic Sans MS" pitchFamily="66" charset="0"/>
              </a:rPr>
              <a:t>«Stăpâ</a:t>
            </a:r>
            <a:r>
              <a:rPr lang="ro-RO" b="1" smtClean="0">
                <a:solidFill>
                  <a:srgbClr val="2D4612"/>
                </a:solidFill>
                <a:latin typeface="Comic Sans MS" pitchFamily="66" charset="0"/>
              </a:rPr>
              <a:t>nul robului </a:t>
            </a:r>
            <a:r>
              <a:rPr lang="ro-RO" b="1" smtClean="0">
                <a:solidFill>
                  <a:srgbClr val="2D4612"/>
                </a:solidFill>
                <a:latin typeface="Comic Sans MS" pitchFamily="66" charset="0"/>
              </a:rPr>
              <a:t>aceluia</a:t>
            </a:r>
            <a:r>
              <a:rPr lang="ro-RO" b="1" smtClean="0">
                <a:solidFill>
                  <a:srgbClr val="2D4612"/>
                </a:solidFill>
                <a:latin typeface="Comic Sans MS" pitchFamily="66" charset="0"/>
              </a:rPr>
              <a:t>, </a:t>
            </a:r>
            <a:r>
              <a:rPr lang="ro-RO" b="1" smtClean="0">
                <a:solidFill>
                  <a:srgbClr val="2D4612"/>
                </a:solidFill>
                <a:latin typeface="Comic Sans MS" pitchFamily="66" charset="0"/>
              </a:rPr>
              <a:t>făcâ</a:t>
            </a:r>
            <a:r>
              <a:rPr lang="ro-RO" b="1" smtClean="0">
                <a:solidFill>
                  <a:srgbClr val="2D4612"/>
                </a:solidFill>
                <a:latin typeface="Comic Sans MS" pitchFamily="66" charset="0"/>
              </a:rPr>
              <a:t>ndu-i-se milă de </a:t>
            </a:r>
            <a:r>
              <a:rPr lang="ro-RO" b="1" smtClean="0">
                <a:solidFill>
                  <a:srgbClr val="2D4612"/>
                </a:solidFill>
                <a:latin typeface="Comic Sans MS" pitchFamily="66" charset="0"/>
              </a:rPr>
              <a:t>el</a:t>
            </a:r>
            <a:r>
              <a:rPr lang="ro-RO" b="1" smtClean="0">
                <a:solidFill>
                  <a:srgbClr val="2D4612"/>
                </a:solidFill>
                <a:latin typeface="Comic Sans MS" pitchFamily="66" charset="0"/>
              </a:rPr>
              <a:t>, i-a dat </a:t>
            </a:r>
            <a:r>
              <a:rPr lang="ro-RO" b="1" smtClean="0">
                <a:solidFill>
                  <a:srgbClr val="2D4612"/>
                </a:solidFill>
                <a:latin typeface="Comic Sans MS" pitchFamily="66" charset="0"/>
              </a:rPr>
              <a:t>drumul</a:t>
            </a:r>
            <a:r>
              <a:rPr lang="ro-RO" b="1" smtClean="0">
                <a:solidFill>
                  <a:srgbClr val="2D4612"/>
                </a:solidFill>
                <a:latin typeface="Comic Sans MS" pitchFamily="66" charset="0"/>
              </a:rPr>
              <a:t>, şi i-a iertat </a:t>
            </a:r>
            <a:r>
              <a:rPr lang="ro-RO" b="1" smtClean="0">
                <a:solidFill>
                  <a:srgbClr val="2D4612"/>
                </a:solidFill>
                <a:latin typeface="Comic Sans MS" pitchFamily="66" charset="0"/>
              </a:rPr>
              <a:t>datoria.</a:t>
            </a:r>
            <a:r>
              <a:rPr lang="ro-RO" b="1" smtClean="0">
                <a:solidFill>
                  <a:srgbClr val="2D4612"/>
                </a:solidFill>
                <a:latin typeface="Comic Sans MS" pitchFamily="66" charset="0"/>
              </a:rPr>
              <a:t>» </a:t>
            </a:r>
            <a:r>
              <a:rPr lang="ro-RO" sz="1400" b="1" smtClean="0">
                <a:solidFill>
                  <a:srgbClr val="2D4612"/>
                </a:solidFill>
                <a:latin typeface="Comic Sans MS" pitchFamily="66" charset="0"/>
              </a:rPr>
              <a:t>(Matei</a:t>
            </a:r>
            <a:r>
              <a:rPr lang="ro-RO" sz="1400" b="1" smtClean="0">
                <a:solidFill>
                  <a:srgbClr val="2D4612"/>
                </a:solidFill>
                <a:latin typeface="Comic Sans MS" pitchFamily="66" charset="0"/>
              </a:rPr>
              <a:t> </a:t>
            </a:r>
            <a:r>
              <a:rPr lang="ro-RO" sz="1400" b="1" smtClean="0">
                <a:solidFill>
                  <a:srgbClr val="2D4612"/>
                </a:solidFill>
                <a:latin typeface="Comic Sans MS" pitchFamily="66" charset="0"/>
              </a:rPr>
              <a:t>18:27)</a:t>
            </a:r>
            <a:endParaRPr lang="ro-RO" sz="1400" b="1" smtClean="0">
              <a:solidFill>
                <a:srgbClr val="2D4612"/>
              </a:solidFill>
              <a:latin typeface="Comic Sans MS" pitchFamily="66" charset="0"/>
            </a:endParaRPr>
          </a:p>
        </p:txBody>
      </p:sp>
      <p:sp>
        <p:nvSpPr>
          <p:cNvPr id="4" name="3 CuadroTexto"/>
          <p:cNvSpPr txBox="1"/>
          <p:nvPr/>
        </p:nvSpPr>
        <p:spPr>
          <a:xfrm>
            <a:off x="35496" y="1412776"/>
            <a:ext cx="6408712" cy="2015936"/>
          </a:xfrm>
          <a:prstGeom prst="rect">
            <a:avLst/>
          </a:prstGeom>
          <a:noFill/>
        </p:spPr>
        <p:txBody>
          <a:bodyPr wrap="square" rtlCol="0">
            <a:spAutoFit/>
          </a:bodyPr>
          <a:lstStyle/>
          <a:p>
            <a:pPr>
              <a:spcBef>
                <a:spcPts val="600"/>
              </a:spcBef>
            </a:pPr>
            <a:r>
              <a:rPr lang="ro-RO" sz="2000" b="1" smtClean="0"/>
              <a:t>Judecători</a:t>
            </a:r>
            <a:r>
              <a:rPr lang="ro-RO" sz="2000" b="1" smtClean="0"/>
              <a:t> 2:18 </a:t>
            </a:r>
            <a:r>
              <a:rPr lang="ro-RO" sz="2000" b="1" smtClean="0"/>
              <a:t>ne </a:t>
            </a:r>
            <a:r>
              <a:rPr lang="ro-RO" sz="2000" b="1" smtClean="0"/>
              <a:t>spune că </a:t>
            </a:r>
            <a:r>
              <a:rPr lang="ro-RO" sz="2000" b="1" smtClean="0"/>
              <a:t>lui </a:t>
            </a:r>
            <a:r>
              <a:rPr lang="ro-RO" sz="2000" b="1" smtClean="0"/>
              <a:t>Dumnezeu</a:t>
            </a:r>
            <a:r>
              <a:rPr lang="ro-RO" sz="2000" b="1" smtClean="0"/>
              <a:t> «i </a:t>
            </a:r>
            <a:r>
              <a:rPr lang="ro-RO" sz="2000" b="1" smtClean="0"/>
              <a:t>s-a </a:t>
            </a:r>
            <a:r>
              <a:rPr lang="ro-RO" sz="2000" b="1" smtClean="0"/>
              <a:t>făcut </a:t>
            </a:r>
            <a:r>
              <a:rPr lang="ro-RO" sz="2000" b="1" smtClean="0"/>
              <a:t>milă</a:t>
            </a:r>
            <a:r>
              <a:rPr lang="ro-RO" sz="2000" b="1" smtClean="0"/>
              <a:t>» la </a:t>
            </a:r>
            <a:r>
              <a:rPr lang="ro-RO" sz="2000" b="1" smtClean="0"/>
              <a:t>gemetele </a:t>
            </a:r>
            <a:r>
              <a:rPr lang="ro-RO" sz="2000" b="1" smtClean="0"/>
              <a:t>poporului</a:t>
            </a:r>
            <a:r>
              <a:rPr lang="ro-RO" sz="2000" b="1" smtClean="0"/>
              <a:t>. Ce </a:t>
            </a:r>
            <a:r>
              <a:rPr lang="ro-RO" sz="2000" b="1" smtClean="0"/>
              <a:t>înseamnă să ți se </a:t>
            </a:r>
            <a:r>
              <a:rPr lang="ro-RO" sz="2000" b="1" smtClean="0"/>
              <a:t>facă </a:t>
            </a:r>
            <a:r>
              <a:rPr lang="ro-RO" sz="2000" b="1" smtClean="0"/>
              <a:t>milă</a:t>
            </a:r>
            <a:r>
              <a:rPr lang="ro-RO" sz="2000" b="1" smtClean="0"/>
              <a:t>?</a:t>
            </a:r>
          </a:p>
          <a:p>
            <a:pPr>
              <a:spcBef>
                <a:spcPts val="600"/>
              </a:spcBef>
            </a:pPr>
            <a:r>
              <a:rPr lang="ro-RO" sz="2000" b="1" smtClean="0"/>
              <a:t>Luca </a:t>
            </a:r>
            <a:r>
              <a:rPr lang="ro-RO" sz="2000" b="1" smtClean="0"/>
              <a:t>10:33 ne </a:t>
            </a:r>
            <a:r>
              <a:rPr lang="ro-RO" sz="2000" b="1" smtClean="0"/>
              <a:t>vorbește de un samaritean </a:t>
            </a:r>
            <a:r>
              <a:rPr lang="ro-RO" sz="2000" b="1" smtClean="0"/>
              <a:t>căruia </a:t>
            </a:r>
            <a:r>
              <a:rPr lang="ro-RO" sz="2000" b="1" smtClean="0"/>
              <a:t>«i </a:t>
            </a:r>
            <a:r>
              <a:rPr lang="ro-RO" sz="2000" b="1" smtClean="0"/>
              <a:t>s-a </a:t>
            </a:r>
            <a:r>
              <a:rPr lang="ro-RO" sz="2000" b="1" smtClean="0"/>
              <a:t>făcut </a:t>
            </a:r>
            <a:r>
              <a:rPr lang="ro-RO" sz="2000" b="1" smtClean="0"/>
              <a:t>milă</a:t>
            </a:r>
            <a:r>
              <a:rPr lang="ro-RO" sz="2000" b="1" smtClean="0"/>
              <a:t>». S-a </a:t>
            </a:r>
            <a:r>
              <a:rPr lang="ro-RO" sz="2000" b="1" smtClean="0"/>
              <a:t>pus în locul celui </a:t>
            </a:r>
            <a:r>
              <a:rPr lang="ro-RO" sz="2000" b="1" smtClean="0"/>
              <a:t>rănit </a:t>
            </a:r>
            <a:r>
              <a:rPr lang="ro-RO" sz="2000" b="1" smtClean="0"/>
              <a:t>(a </a:t>
            </a:r>
            <a:r>
              <a:rPr lang="ro-RO" sz="2000" b="1" smtClean="0"/>
              <a:t>empatizat </a:t>
            </a:r>
            <a:r>
              <a:rPr lang="ro-RO" sz="2000" b="1" smtClean="0"/>
              <a:t>cu </a:t>
            </a:r>
            <a:r>
              <a:rPr lang="ro-RO" sz="2000" b="1" smtClean="0"/>
              <a:t>el</a:t>
            </a:r>
            <a:r>
              <a:rPr lang="ro-RO" sz="2000" b="1" smtClean="0"/>
              <a:t>) </a:t>
            </a:r>
            <a:r>
              <a:rPr lang="ro-RO" sz="2000" b="1" smtClean="0"/>
              <a:t>și</a:t>
            </a:r>
            <a:r>
              <a:rPr lang="ro-RO" sz="2000" b="1" smtClean="0"/>
              <a:t>, cu riscul </a:t>
            </a:r>
            <a:r>
              <a:rPr lang="ro-RO" sz="2000" b="1" smtClean="0"/>
              <a:t>de a suferi pierderi fizice sau materiale, a ajutat</a:t>
            </a:r>
            <a:r>
              <a:rPr lang="ro-RO" sz="2000" b="1" smtClean="0"/>
              <a:t>. </a:t>
            </a:r>
            <a:endParaRPr lang="ro-RO" sz="2000" b="1" smtClean="0"/>
          </a:p>
        </p:txBody>
      </p:sp>
      <p:pic>
        <p:nvPicPr>
          <p:cNvPr id="4098" name="Picture 2" descr="\\PC-EUNICE\FondosTematicos\Jesus\Parabolas\El hijo pródigo\023-prodigal-son.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7000" y="3861048"/>
            <a:ext cx="2428776" cy="18215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4099" name="Picture 3" descr="\\PC-EUNICE\FondosTematicos\Jesus\Parabolas\El buen samaritano\08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444208" y="1772816"/>
            <a:ext cx="2639745" cy="1759830"/>
          </a:xfrm>
          <a:prstGeom prst="round2DiagRect">
            <a:avLst>
              <a:gd name="adj1" fmla="val 16667"/>
              <a:gd name="adj2" fmla="val 0"/>
            </a:avLst>
          </a:prstGeom>
          <a:ln w="88900" cap="sq">
            <a:noFill/>
            <a:miter lim="800000"/>
          </a:ln>
          <a:effectLst>
            <a:outerShdw blurRad="254000" algn="tl" rotWithShape="0">
              <a:srgbClr val="000000">
                <a:alpha val="43000"/>
              </a:srgbClr>
            </a:outerShdw>
          </a:effectLst>
          <a:scene3d>
            <a:camera prst="orthographicFront"/>
            <a:lightRig rig="threePt" dir="t"/>
          </a:scene3d>
          <a:sp3d>
            <a:bevelT/>
          </a:sp3d>
          <a:extLst>
            <a:ext uri="{909E8E84-426E-40DD-AFC4-6F175D3DCCD1}">
              <a14:hiddenFill xmlns:a14="http://schemas.microsoft.com/office/drawing/2010/main" xmlns="">
                <a:solidFill>
                  <a:srgbClr val="FFFFFF"/>
                </a:solidFill>
              </a14:hiddenFill>
            </a:ext>
          </a:extLst>
        </p:spPr>
      </p:pic>
      <p:pic>
        <p:nvPicPr>
          <p:cNvPr id="4100" name="Picture 4" descr="\\PC-EUNICE\FondosTematicos\Jesus\Parabolas\El buen samaritano\_buensamaritano.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716016" y="4532452"/>
            <a:ext cx="4320480" cy="2281179"/>
          </a:xfrm>
          <a:prstGeom prst="round2DiagRect">
            <a:avLst>
              <a:gd name="adj1" fmla="val 16667"/>
              <a:gd name="adj2" fmla="val 0"/>
            </a:avLst>
          </a:prstGeom>
          <a:ln w="88900" cap="sq">
            <a:noFill/>
            <a:miter lim="800000"/>
          </a:ln>
          <a:effectLst>
            <a:outerShdw blurRad="254000" algn="tl" rotWithShape="0">
              <a:srgbClr val="000000">
                <a:alpha val="43000"/>
              </a:srgbClr>
            </a:outerShdw>
          </a:effectLst>
          <a:scene3d>
            <a:camera prst="orthographicFront"/>
            <a:lightRig rig="threePt" dir="t"/>
          </a:scene3d>
          <a:sp3d>
            <a:bevelT/>
          </a:sp3d>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29566" y="5797713"/>
            <a:ext cx="4661898" cy="1015663"/>
          </a:xfrm>
          <a:prstGeom prst="rect">
            <a:avLst/>
          </a:prstGeom>
        </p:spPr>
        <p:txBody>
          <a:bodyPr wrap="square">
            <a:spAutoFit/>
          </a:bodyPr>
          <a:lstStyle/>
          <a:p>
            <a:pPr lvl="0">
              <a:spcBef>
                <a:spcPts val="600"/>
              </a:spcBef>
            </a:pPr>
            <a:r>
              <a:rPr lang="ro-RO" sz="2000" b="1" smtClean="0">
                <a:solidFill>
                  <a:prstClr val="black"/>
                </a:solidFill>
              </a:rPr>
              <a:t>A ți se face milă presupune implicare la suferința altuia și a încerca să ajuți fără a ține cont </a:t>
            </a:r>
            <a:r>
              <a:rPr lang="ro-RO" sz="2000" b="1" smtClean="0">
                <a:solidFill>
                  <a:prstClr val="black"/>
                </a:solidFill>
              </a:rPr>
              <a:t>de </a:t>
            </a:r>
            <a:r>
              <a:rPr lang="ro-RO" sz="2000" b="1" smtClean="0">
                <a:solidFill>
                  <a:prstClr val="black"/>
                </a:solidFill>
              </a:rPr>
              <a:t>costuri.</a:t>
            </a:r>
            <a:endParaRPr lang="ro-RO" sz="2000" b="1">
              <a:solidFill>
                <a:prstClr val="black"/>
              </a:solidFill>
            </a:endParaRPr>
          </a:p>
        </p:txBody>
      </p:sp>
      <p:sp>
        <p:nvSpPr>
          <p:cNvPr id="6" name="5 Rectángulo"/>
          <p:cNvSpPr/>
          <p:nvPr/>
        </p:nvSpPr>
        <p:spPr>
          <a:xfrm>
            <a:off x="2555776" y="3501008"/>
            <a:ext cx="6552728" cy="1323439"/>
          </a:xfrm>
          <a:prstGeom prst="rect">
            <a:avLst/>
          </a:prstGeom>
        </p:spPr>
        <p:txBody>
          <a:bodyPr wrap="square">
            <a:spAutoFit/>
          </a:bodyPr>
          <a:lstStyle/>
          <a:p>
            <a:pPr lvl="0">
              <a:spcBef>
                <a:spcPts val="600"/>
              </a:spcBef>
            </a:pPr>
            <a:r>
              <a:rPr lang="ro-RO" sz="2000" b="1" smtClean="0">
                <a:solidFill>
                  <a:prstClr val="black"/>
                </a:solidFill>
              </a:rPr>
              <a:t>Luca 15:20-32 </a:t>
            </a:r>
            <a:r>
              <a:rPr lang="ro-RO" sz="2000" b="1" smtClean="0">
                <a:solidFill>
                  <a:prstClr val="black"/>
                </a:solidFill>
              </a:rPr>
              <a:t>ne </a:t>
            </a:r>
            <a:r>
              <a:rPr lang="ro-RO" sz="2000" b="1" smtClean="0">
                <a:solidFill>
                  <a:prstClr val="black"/>
                </a:solidFill>
              </a:rPr>
              <a:t>arată un tată </a:t>
            </a:r>
            <a:r>
              <a:rPr lang="ro-RO" sz="2000" b="1" smtClean="0">
                <a:solidFill>
                  <a:prstClr val="black"/>
                </a:solidFill>
              </a:rPr>
              <a:t>căruia </a:t>
            </a:r>
            <a:r>
              <a:rPr lang="ro-RO" sz="2000" b="1" smtClean="0">
                <a:solidFill>
                  <a:prstClr val="black"/>
                </a:solidFill>
              </a:rPr>
              <a:t>«i </a:t>
            </a:r>
            <a:r>
              <a:rPr lang="ro-RO" sz="2000" b="1" smtClean="0">
                <a:solidFill>
                  <a:prstClr val="black"/>
                </a:solidFill>
              </a:rPr>
              <a:t>s-a </a:t>
            </a:r>
            <a:r>
              <a:rPr lang="ro-RO" sz="2000" b="1" smtClean="0">
                <a:solidFill>
                  <a:prstClr val="black"/>
                </a:solidFill>
              </a:rPr>
              <a:t>făcut </a:t>
            </a:r>
            <a:r>
              <a:rPr lang="ro-RO" sz="2000" b="1" smtClean="0">
                <a:solidFill>
                  <a:prstClr val="black"/>
                </a:solidFill>
              </a:rPr>
              <a:t>milă</a:t>
            </a:r>
            <a:r>
              <a:rPr lang="ro-RO" sz="2000" b="1" smtClean="0">
                <a:solidFill>
                  <a:prstClr val="black"/>
                </a:solidFill>
              </a:rPr>
              <a:t>». A </a:t>
            </a:r>
            <a:r>
              <a:rPr lang="ro-RO" sz="2000" b="1" smtClean="0">
                <a:solidFill>
                  <a:prstClr val="black"/>
                </a:solidFill>
              </a:rPr>
              <a:t>împărțit ce a avut și a dat la o parte propria demnitate cu scopul de a-și restaura fiul rătăcit, chiar cu prețul unei mari dispute familiale</a:t>
            </a:r>
            <a:r>
              <a:rPr lang="ro-RO" sz="2000" b="1" smtClean="0">
                <a:solidFill>
                  <a:prstClr val="black"/>
                </a:solidFill>
              </a:rPr>
              <a:t>. </a:t>
            </a:r>
            <a:endParaRPr lang="ro-RO" sz="2000" b="1">
              <a:solidFill>
                <a:prstClr val="black"/>
              </a:solidFill>
            </a:endParaRPr>
          </a:p>
        </p:txBody>
      </p:sp>
      <p:pic>
        <p:nvPicPr>
          <p:cNvPr id="4101" name="Picture 5" descr="\\PC-EUNICE\FondosTematicos\Jesus\Parabolas\La deuda\CC-77.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704583" y="72646"/>
            <a:ext cx="1331913" cy="16462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250977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4101"/>
                                        </p:tgtEl>
                                        <p:attrNameLst>
                                          <p:attrName>style.visibility</p:attrName>
                                        </p:attrNameLst>
                                      </p:cBhvr>
                                      <p:to>
                                        <p:strVal val="visible"/>
                                      </p:to>
                                    </p:set>
                                    <p:animEffect transition="in" filter="fade">
                                      <p:cBhvr>
                                        <p:cTn id="16" dur="1000"/>
                                        <p:tgtEl>
                                          <p:spTgt spid="4101"/>
                                        </p:tgtEl>
                                      </p:cBhvr>
                                    </p:animEffect>
                                    <p:anim calcmode="lin" valueType="num">
                                      <p:cBhvr>
                                        <p:cTn id="17" dur="1000" fill="hold"/>
                                        <p:tgtEl>
                                          <p:spTgt spid="4101"/>
                                        </p:tgtEl>
                                        <p:attrNameLst>
                                          <p:attrName>ppt_x</p:attrName>
                                        </p:attrNameLst>
                                      </p:cBhvr>
                                      <p:tavLst>
                                        <p:tav tm="0">
                                          <p:val>
                                            <p:strVal val="#ppt_x"/>
                                          </p:val>
                                        </p:tav>
                                        <p:tav tm="100000">
                                          <p:val>
                                            <p:strVal val="#ppt_x"/>
                                          </p:val>
                                        </p:tav>
                                      </p:tavLst>
                                    </p:anim>
                                    <p:anim calcmode="lin" valueType="num">
                                      <p:cBhvr>
                                        <p:cTn id="18" dur="1000" fill="hold"/>
                                        <p:tgtEl>
                                          <p:spTgt spid="4101"/>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wipe(down)">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wipe(down)">
                                      <p:cBhvr>
                                        <p:cTn id="33" dur="500"/>
                                        <p:tgtEl>
                                          <p:spTgt spid="4">
                                            <p:txEl>
                                              <p:pRg st="1" end="1"/>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4099"/>
                                        </p:tgtEl>
                                        <p:attrNameLst>
                                          <p:attrName>style.visibility</p:attrName>
                                        </p:attrNameLst>
                                      </p:cBhvr>
                                      <p:to>
                                        <p:strVal val="visible"/>
                                      </p:to>
                                    </p:set>
                                    <p:animEffect transition="in" filter="wipe(down)">
                                      <p:cBhvr>
                                        <p:cTn id="36" dur="500"/>
                                        <p:tgtEl>
                                          <p:spTgt spid="409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4098"/>
                                        </p:tgtEl>
                                        <p:attrNameLst>
                                          <p:attrName>style.visibility</p:attrName>
                                        </p:attrNameLst>
                                      </p:cBhvr>
                                      <p:to>
                                        <p:strVal val="visible"/>
                                      </p:to>
                                    </p:set>
                                    <p:animEffect transition="in" filter="wipe(right)">
                                      <p:cBhvr>
                                        <p:cTn id="41" dur="500"/>
                                        <p:tgtEl>
                                          <p:spTgt spid="4098"/>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right)">
                                      <p:cBhvr>
                                        <p:cTn id="49" dur="500"/>
                                        <p:tgtEl>
                                          <p:spTgt spid="5"/>
                                        </p:tgtEl>
                                      </p:cBhvr>
                                    </p:animEffect>
                                  </p:childTnLst>
                                </p:cTn>
                              </p:par>
                              <p:par>
                                <p:cTn id="50" presetID="22" presetClass="entr" presetSubtype="8" fill="hold" nodeType="withEffect">
                                  <p:stCondLst>
                                    <p:cond delay="0"/>
                                  </p:stCondLst>
                                  <p:childTnLst>
                                    <p:set>
                                      <p:cBhvr>
                                        <p:cTn id="51" dur="1" fill="hold">
                                          <p:stCondLst>
                                            <p:cond delay="0"/>
                                          </p:stCondLst>
                                        </p:cTn>
                                        <p:tgtEl>
                                          <p:spTgt spid="4100"/>
                                        </p:tgtEl>
                                        <p:attrNameLst>
                                          <p:attrName>style.visibility</p:attrName>
                                        </p:attrNameLst>
                                      </p:cBhvr>
                                      <p:to>
                                        <p:strVal val="visible"/>
                                      </p:to>
                                    </p:set>
                                    <p:animEffect transition="in" filter="wipe(left)">
                                      <p:cBhvr>
                                        <p:cTn id="52"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0" y="0"/>
            <a:ext cx="9144000" cy="769441"/>
          </a:xfrm>
          <a:prstGeom prst="rect">
            <a:avLst/>
          </a:prstGeom>
        </p:spPr>
        <p:txBody>
          <a:bodyPr wrap="square">
            <a:spAutoFit/>
          </a:bodyPr>
          <a:lstStyle/>
          <a:p>
            <a:pPr algn="ctr"/>
            <a:r>
              <a:rPr lang="ro-RO" sz="4400" smtClean="0">
                <a:ln w="10160">
                  <a:solidFill>
                    <a:schemeClr val="accent1"/>
                  </a:solidFill>
                  <a:prstDash val="solid"/>
                </a:ln>
                <a:solidFill>
                  <a:srgbClr val="FFFFFF"/>
                </a:solidFill>
                <a:effectLst>
                  <a:outerShdw blurRad="38100" dist="32000" dir="5400000" algn="tl">
                    <a:srgbClr val="000000">
                      <a:alpha val="30000"/>
                    </a:srgbClr>
                  </a:outerShdw>
                </a:effectLst>
              </a:rPr>
              <a:t>A CONSOLA PE CEL SUFERIND</a:t>
            </a:r>
          </a:p>
        </p:txBody>
      </p:sp>
      <p:sp>
        <p:nvSpPr>
          <p:cNvPr id="3" name="2 Rectángulo"/>
          <p:cNvSpPr/>
          <p:nvPr/>
        </p:nvSpPr>
        <p:spPr>
          <a:xfrm>
            <a:off x="323528" y="692696"/>
            <a:ext cx="5904656" cy="1200329"/>
          </a:xfrm>
          <a:prstGeom prst="rect">
            <a:avLst/>
          </a:prstGeom>
          <a:ln>
            <a:solidFill>
              <a:srgbClr val="002060"/>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ro-RO" b="1" smtClean="0">
                <a:solidFill>
                  <a:srgbClr val="002060"/>
                </a:solidFill>
                <a:latin typeface="Comic Sans MS" pitchFamily="66" charset="0"/>
              </a:rPr>
              <a:t>«</a:t>
            </a:r>
            <a:r>
              <a:rPr lang="ro-RO" b="1" smtClean="0">
                <a:solidFill>
                  <a:srgbClr val="002060"/>
                </a:solidFill>
                <a:latin typeface="Comic Sans MS" pitchFamily="66" charset="0"/>
              </a:rPr>
              <a:t>care ne </a:t>
            </a:r>
            <a:r>
              <a:rPr lang="ro-RO" b="1" smtClean="0">
                <a:solidFill>
                  <a:srgbClr val="002060"/>
                </a:solidFill>
                <a:latin typeface="Comic Sans MS" pitchFamily="66" charset="0"/>
              </a:rPr>
              <a:t>mângâ</a:t>
            </a:r>
            <a:r>
              <a:rPr lang="ro-RO" b="1" smtClean="0">
                <a:solidFill>
                  <a:srgbClr val="002060"/>
                </a:solidFill>
                <a:latin typeface="Comic Sans MS" pitchFamily="66" charset="0"/>
              </a:rPr>
              <a:t>ie în toate necazurile </a:t>
            </a:r>
            <a:r>
              <a:rPr lang="ro-RO" b="1" smtClean="0">
                <a:solidFill>
                  <a:srgbClr val="002060"/>
                </a:solidFill>
                <a:latin typeface="Comic Sans MS" pitchFamily="66" charset="0"/>
              </a:rPr>
              <a:t>noastre</a:t>
            </a:r>
            <a:r>
              <a:rPr lang="ro-RO" b="1" smtClean="0">
                <a:solidFill>
                  <a:srgbClr val="002060"/>
                </a:solidFill>
                <a:latin typeface="Comic Sans MS" pitchFamily="66" charset="0"/>
              </a:rPr>
              <a:t>, </a:t>
            </a:r>
            <a:r>
              <a:rPr lang="ro-RO" b="1" smtClean="0">
                <a:solidFill>
                  <a:srgbClr val="002060"/>
                </a:solidFill>
                <a:latin typeface="Comic Sans MS" pitchFamily="66" charset="0"/>
              </a:rPr>
              <a:t>pentruca</a:t>
            </a:r>
            <a:r>
              <a:rPr lang="ro-RO" b="1" smtClean="0">
                <a:solidFill>
                  <a:srgbClr val="002060"/>
                </a:solidFill>
                <a:latin typeface="Comic Sans MS" pitchFamily="66" charset="0"/>
              </a:rPr>
              <a:t>, prin </a:t>
            </a:r>
            <a:r>
              <a:rPr lang="ro-RO" b="1" smtClean="0">
                <a:solidFill>
                  <a:srgbClr val="002060"/>
                </a:solidFill>
                <a:latin typeface="Comic Sans MS" pitchFamily="66" charset="0"/>
              </a:rPr>
              <a:t>mângâ</a:t>
            </a:r>
            <a:r>
              <a:rPr lang="ro-RO" b="1" smtClean="0">
                <a:solidFill>
                  <a:srgbClr val="002060"/>
                </a:solidFill>
                <a:latin typeface="Comic Sans MS" pitchFamily="66" charset="0"/>
              </a:rPr>
              <a:t>ierea cu care noi înşine </a:t>
            </a:r>
            <a:r>
              <a:rPr lang="ro-RO" b="1" smtClean="0">
                <a:solidFill>
                  <a:srgbClr val="002060"/>
                </a:solidFill>
                <a:latin typeface="Comic Sans MS" pitchFamily="66" charset="0"/>
              </a:rPr>
              <a:t>su</a:t>
            </a:r>
            <a:r>
              <a:rPr lang="ro-RO" b="1" smtClean="0">
                <a:solidFill>
                  <a:srgbClr val="002060"/>
                </a:solidFill>
                <a:latin typeface="Comic Sans MS" pitchFamily="66" charset="0"/>
              </a:rPr>
              <a:t>ntem </a:t>
            </a:r>
            <a:r>
              <a:rPr lang="ro-RO" b="1" smtClean="0">
                <a:solidFill>
                  <a:srgbClr val="002060"/>
                </a:solidFill>
                <a:latin typeface="Comic Sans MS" pitchFamily="66" charset="0"/>
              </a:rPr>
              <a:t>mângâ</a:t>
            </a:r>
            <a:r>
              <a:rPr lang="ro-RO" b="1" smtClean="0">
                <a:solidFill>
                  <a:srgbClr val="002060"/>
                </a:solidFill>
                <a:latin typeface="Comic Sans MS" pitchFamily="66" charset="0"/>
              </a:rPr>
              <a:t>iaţi de </a:t>
            </a:r>
            <a:r>
              <a:rPr lang="ro-RO" b="1" smtClean="0">
                <a:solidFill>
                  <a:srgbClr val="002060"/>
                </a:solidFill>
                <a:latin typeface="Comic Sans MS" pitchFamily="66" charset="0"/>
              </a:rPr>
              <a:t>Dumnezeu</a:t>
            </a:r>
            <a:r>
              <a:rPr lang="ro-RO" b="1" smtClean="0">
                <a:solidFill>
                  <a:srgbClr val="002060"/>
                </a:solidFill>
                <a:latin typeface="Comic Sans MS" pitchFamily="66" charset="0"/>
              </a:rPr>
              <a:t>, să putem </a:t>
            </a:r>
            <a:r>
              <a:rPr lang="ro-RO" b="1" smtClean="0">
                <a:solidFill>
                  <a:srgbClr val="002060"/>
                </a:solidFill>
                <a:latin typeface="Comic Sans MS" pitchFamily="66" charset="0"/>
              </a:rPr>
              <a:t>mângâ</a:t>
            </a:r>
            <a:r>
              <a:rPr lang="ro-RO" b="1" smtClean="0">
                <a:solidFill>
                  <a:srgbClr val="002060"/>
                </a:solidFill>
                <a:latin typeface="Comic Sans MS" pitchFamily="66" charset="0"/>
              </a:rPr>
              <a:t>ia pe ceice se află în vreun </a:t>
            </a:r>
            <a:r>
              <a:rPr lang="ro-RO" b="1" smtClean="0">
                <a:solidFill>
                  <a:srgbClr val="002060"/>
                </a:solidFill>
                <a:latin typeface="Comic Sans MS" pitchFamily="66" charset="0"/>
              </a:rPr>
              <a:t>necaz!</a:t>
            </a:r>
            <a:r>
              <a:rPr lang="ro-RO" b="1" smtClean="0">
                <a:solidFill>
                  <a:srgbClr val="002060"/>
                </a:solidFill>
                <a:latin typeface="Comic Sans MS" pitchFamily="66" charset="0"/>
              </a:rPr>
              <a:t>» </a:t>
            </a:r>
            <a:r>
              <a:rPr lang="ro-RO" sz="1400" b="1" smtClean="0">
                <a:solidFill>
                  <a:srgbClr val="002060"/>
                </a:solidFill>
                <a:latin typeface="Comic Sans MS" pitchFamily="66" charset="0"/>
              </a:rPr>
              <a:t>(</a:t>
            </a:r>
            <a:r>
              <a:rPr lang="ro-RO" sz="1400" b="1" smtClean="0">
                <a:solidFill>
                  <a:srgbClr val="002060"/>
                </a:solidFill>
                <a:latin typeface="Comic Sans MS" pitchFamily="66" charset="0"/>
              </a:rPr>
              <a:t>2 </a:t>
            </a:r>
            <a:r>
              <a:rPr lang="ro-RO" sz="1400" b="1" smtClean="0">
                <a:solidFill>
                  <a:srgbClr val="002060"/>
                </a:solidFill>
                <a:latin typeface="Comic Sans MS" pitchFamily="66" charset="0"/>
              </a:rPr>
              <a:t>Corinteni</a:t>
            </a:r>
            <a:r>
              <a:rPr lang="ro-RO" sz="1400" b="1" smtClean="0">
                <a:solidFill>
                  <a:srgbClr val="002060"/>
                </a:solidFill>
                <a:latin typeface="Comic Sans MS" pitchFamily="66" charset="0"/>
              </a:rPr>
              <a:t> </a:t>
            </a:r>
            <a:r>
              <a:rPr lang="ro-RO" sz="1400" b="1" smtClean="0">
                <a:solidFill>
                  <a:srgbClr val="002060"/>
                </a:solidFill>
                <a:latin typeface="Comic Sans MS" pitchFamily="66" charset="0"/>
              </a:rPr>
              <a:t>1:4)</a:t>
            </a:r>
            <a:endParaRPr lang="ro-RO" b="1">
              <a:solidFill>
                <a:srgbClr val="002060"/>
              </a:solidFill>
              <a:latin typeface="Comic Sans MS" pitchFamily="66" charset="0"/>
            </a:endParaRPr>
          </a:p>
        </p:txBody>
      </p:sp>
      <p:sp>
        <p:nvSpPr>
          <p:cNvPr id="4" name="3 CuadroTexto"/>
          <p:cNvSpPr txBox="1"/>
          <p:nvPr/>
        </p:nvSpPr>
        <p:spPr>
          <a:xfrm>
            <a:off x="35496" y="3933056"/>
            <a:ext cx="5040560" cy="2939266"/>
          </a:xfrm>
          <a:prstGeom prst="rect">
            <a:avLst/>
          </a:prstGeom>
          <a:noFill/>
        </p:spPr>
        <p:txBody>
          <a:bodyPr wrap="square" rtlCol="0">
            <a:spAutoFit/>
          </a:bodyPr>
          <a:lstStyle/>
          <a:p>
            <a:pPr>
              <a:spcBef>
                <a:spcPts val="600"/>
              </a:spcBef>
            </a:pPr>
            <a:r>
              <a:rPr lang="ro-RO" sz="2000" b="1" smtClean="0">
                <a:solidFill>
                  <a:schemeClr val="bg1"/>
                </a:solidFill>
                <a:effectLst>
                  <a:glow rad="127000">
                    <a:schemeClr val="tx1"/>
                  </a:glow>
                </a:effectLst>
              </a:rPr>
              <a:t>Compusă din creștini dispuși să consoleze, biserica devine </a:t>
            </a:r>
            <a:r>
              <a:rPr lang="ro-RO" sz="2000" b="1" smtClean="0">
                <a:solidFill>
                  <a:schemeClr val="bg1"/>
                </a:solidFill>
                <a:effectLst>
                  <a:glow rad="127000">
                    <a:schemeClr val="tx1"/>
                  </a:glow>
                </a:effectLst>
              </a:rPr>
              <a:t>o </a:t>
            </a:r>
            <a:r>
              <a:rPr lang="ro-RO" sz="2000" b="1" smtClean="0">
                <a:solidFill>
                  <a:schemeClr val="bg1"/>
                </a:solidFill>
                <a:effectLst>
                  <a:glow rad="127000">
                    <a:schemeClr val="tx1"/>
                  </a:glow>
                </a:effectLst>
              </a:rPr>
              <a:t>«cetate </a:t>
            </a:r>
            <a:r>
              <a:rPr lang="ro-RO" sz="2000" b="1" smtClean="0">
                <a:solidFill>
                  <a:schemeClr val="bg1"/>
                </a:solidFill>
                <a:effectLst>
                  <a:glow rad="127000">
                    <a:schemeClr val="tx1"/>
                  </a:glow>
                </a:effectLst>
              </a:rPr>
              <a:t>de </a:t>
            </a:r>
            <a:r>
              <a:rPr lang="ro-RO" sz="2000" b="1" smtClean="0">
                <a:solidFill>
                  <a:schemeClr val="bg1"/>
                </a:solidFill>
                <a:effectLst>
                  <a:glow rad="127000">
                    <a:schemeClr val="tx1"/>
                  </a:glow>
                </a:effectLst>
              </a:rPr>
              <a:t>scăpare</a:t>
            </a:r>
            <a:r>
              <a:rPr lang="ro-RO" sz="2000" b="1" smtClean="0">
                <a:solidFill>
                  <a:schemeClr val="bg1"/>
                </a:solidFill>
                <a:effectLst>
                  <a:glow rad="127000">
                    <a:schemeClr val="tx1"/>
                  </a:glow>
                </a:effectLst>
              </a:rPr>
              <a:t>», un spital </a:t>
            </a:r>
            <a:r>
              <a:rPr lang="ro-RO" sz="2000" b="1" smtClean="0">
                <a:solidFill>
                  <a:schemeClr val="bg1"/>
                </a:solidFill>
                <a:effectLst>
                  <a:glow rad="127000">
                    <a:schemeClr val="tx1"/>
                  </a:glow>
                </a:effectLst>
              </a:rPr>
              <a:t>din care curge sănătate pentru cei suferinzi</a:t>
            </a:r>
            <a:r>
              <a:rPr lang="ro-RO" sz="2000" b="1" smtClean="0">
                <a:solidFill>
                  <a:schemeClr val="bg1"/>
                </a:solidFill>
                <a:effectLst>
                  <a:glow rad="127000">
                    <a:schemeClr val="tx1"/>
                  </a:glow>
                </a:effectLst>
              </a:rPr>
              <a:t>. </a:t>
            </a:r>
            <a:endParaRPr lang="ro-RO" sz="2000" b="1" smtClean="0">
              <a:solidFill>
                <a:schemeClr val="bg1"/>
              </a:solidFill>
              <a:effectLst>
                <a:glow rad="127000">
                  <a:schemeClr val="tx1"/>
                </a:glow>
              </a:effectLst>
            </a:endParaRPr>
          </a:p>
          <a:p>
            <a:pPr>
              <a:spcBef>
                <a:spcPts val="600"/>
              </a:spcBef>
            </a:pPr>
            <a:r>
              <a:rPr lang="ro-RO" sz="2000" b="1" smtClean="0">
                <a:solidFill>
                  <a:schemeClr val="bg1"/>
                </a:solidFill>
                <a:effectLst>
                  <a:glow rad="127000">
                    <a:schemeClr val="tx1"/>
                  </a:glow>
                </a:effectLst>
              </a:rPr>
              <a:t>A </a:t>
            </a:r>
            <a:r>
              <a:rPr lang="ro-RO" sz="2000" b="1" smtClean="0">
                <a:solidFill>
                  <a:schemeClr val="bg1"/>
                </a:solidFill>
                <a:effectLst>
                  <a:glow rad="127000">
                    <a:schemeClr val="tx1"/>
                  </a:glow>
                </a:effectLst>
              </a:rPr>
              <a:t>consola implică o </a:t>
            </a:r>
            <a:r>
              <a:rPr lang="ro-RO" sz="2000" b="1" smtClean="0">
                <a:solidFill>
                  <a:schemeClr val="bg1"/>
                </a:solidFill>
                <a:effectLst>
                  <a:glow rad="127000">
                    <a:schemeClr val="tx1"/>
                  </a:glow>
                </a:effectLst>
              </a:rPr>
              <a:t>simpatie </a:t>
            </a:r>
            <a:r>
              <a:rPr lang="ro-RO" sz="2000" b="1" smtClean="0">
                <a:solidFill>
                  <a:schemeClr val="bg1"/>
                </a:solidFill>
                <a:effectLst>
                  <a:glow rad="127000">
                    <a:schemeClr val="tx1"/>
                  </a:glow>
                </a:effectLst>
              </a:rPr>
              <a:t>sinceră</a:t>
            </a:r>
            <a:r>
              <a:rPr lang="ro-RO" sz="2000" b="1" smtClean="0">
                <a:solidFill>
                  <a:schemeClr val="bg1"/>
                </a:solidFill>
                <a:effectLst>
                  <a:glow rad="127000">
                    <a:schemeClr val="tx1"/>
                  </a:glow>
                </a:effectLst>
              </a:rPr>
              <a:t>; a </a:t>
            </a:r>
            <a:r>
              <a:rPr lang="ro-RO" sz="2000" b="1" smtClean="0">
                <a:solidFill>
                  <a:schemeClr val="bg1"/>
                </a:solidFill>
                <a:effectLst>
                  <a:glow rad="127000">
                    <a:schemeClr val="tx1"/>
                  </a:glow>
                </a:effectLst>
              </a:rPr>
              <a:t>plânge cu cei ce plâng; a sta alături în momente dificile; a asculta fără critică; a căuta sfaturi profesionale, dacă este necesar; rugăciune cu și pentru cei </a:t>
            </a:r>
            <a:r>
              <a:rPr lang="ro-RO" sz="2000" b="1" smtClean="0">
                <a:solidFill>
                  <a:schemeClr val="bg1"/>
                </a:solidFill>
                <a:effectLst>
                  <a:glow rad="127000">
                    <a:schemeClr val="tx1"/>
                  </a:glow>
                </a:effectLst>
              </a:rPr>
              <a:t>ce </a:t>
            </a:r>
            <a:r>
              <a:rPr lang="ro-RO" sz="2000" b="1" smtClean="0">
                <a:solidFill>
                  <a:schemeClr val="bg1"/>
                </a:solidFill>
                <a:effectLst>
                  <a:glow rad="127000">
                    <a:schemeClr val="tx1"/>
                  </a:glow>
                </a:effectLst>
              </a:rPr>
              <a:t>suferă</a:t>
            </a:r>
            <a:r>
              <a:rPr lang="ro-RO" sz="2000" b="1" smtClean="0">
                <a:solidFill>
                  <a:schemeClr val="bg1"/>
                </a:solidFill>
                <a:effectLst>
                  <a:glow rad="127000">
                    <a:schemeClr val="tx1"/>
                  </a:glow>
                </a:effectLst>
              </a:rPr>
              <a:t>; …</a:t>
            </a:r>
            <a:endParaRPr lang="ro-RO" sz="2000" b="1" smtClean="0">
              <a:solidFill>
                <a:schemeClr val="bg1"/>
              </a:solidFill>
              <a:effectLst>
                <a:glow rad="127000">
                  <a:schemeClr val="tx1"/>
                </a:glow>
              </a:effectLst>
            </a:endParaRPr>
          </a:p>
        </p:txBody>
      </p:sp>
      <p:sp>
        <p:nvSpPr>
          <p:cNvPr id="5" name="4 Rectángulo"/>
          <p:cNvSpPr/>
          <p:nvPr/>
        </p:nvSpPr>
        <p:spPr>
          <a:xfrm>
            <a:off x="35496" y="2132856"/>
            <a:ext cx="4032448" cy="1938992"/>
          </a:xfrm>
          <a:prstGeom prst="rect">
            <a:avLst/>
          </a:prstGeom>
        </p:spPr>
        <p:txBody>
          <a:bodyPr wrap="square">
            <a:spAutoFit/>
          </a:bodyPr>
          <a:lstStyle/>
          <a:p>
            <a:pPr lvl="0">
              <a:spcBef>
                <a:spcPts val="600"/>
              </a:spcBef>
            </a:pPr>
            <a:r>
              <a:rPr lang="ro-RO" sz="2000" b="1" smtClean="0">
                <a:solidFill>
                  <a:schemeClr val="bg1"/>
                </a:solidFill>
                <a:effectLst>
                  <a:glow rad="127000">
                    <a:schemeClr val="tx1"/>
                  </a:glow>
                </a:effectLst>
                <a:latin typeface="Calibri" pitchFamily="34" charset="0"/>
              </a:rPr>
              <a:t>Când Hristos </a:t>
            </a:r>
            <a:r>
              <a:rPr lang="ro-RO" sz="2000" b="1" smtClean="0">
                <a:solidFill>
                  <a:schemeClr val="bg1"/>
                </a:solidFill>
                <a:effectLst>
                  <a:glow rad="127000">
                    <a:schemeClr val="tx1"/>
                  </a:glow>
                </a:effectLst>
                <a:latin typeface="Calibri" pitchFamily="34" charset="0"/>
              </a:rPr>
              <a:t>ne mângâie în necazurile </a:t>
            </a:r>
            <a:r>
              <a:rPr lang="ro-RO" sz="2000" b="1" smtClean="0">
                <a:solidFill>
                  <a:schemeClr val="bg1"/>
                </a:solidFill>
                <a:effectLst>
                  <a:glow rad="127000">
                    <a:schemeClr val="tx1"/>
                  </a:glow>
                </a:effectLst>
                <a:latin typeface="Calibri" pitchFamily="34" charset="0"/>
              </a:rPr>
              <a:t>noastre</a:t>
            </a:r>
            <a:r>
              <a:rPr lang="ro-RO" sz="2000" b="1" smtClean="0">
                <a:solidFill>
                  <a:schemeClr val="bg1"/>
                </a:solidFill>
                <a:effectLst>
                  <a:glow rad="127000">
                    <a:schemeClr val="tx1"/>
                  </a:glow>
                </a:effectLst>
                <a:latin typeface="Calibri" pitchFamily="34" charset="0"/>
              </a:rPr>
              <a:t>, şi noi putem să le oferim mângâiere altor oameni care </a:t>
            </a:r>
            <a:r>
              <a:rPr lang="ro-RO" sz="2000" b="1" smtClean="0">
                <a:solidFill>
                  <a:schemeClr val="bg1"/>
                </a:solidFill>
                <a:effectLst>
                  <a:glow rad="127000">
                    <a:schemeClr val="tx1"/>
                  </a:glow>
                </a:effectLst>
                <a:latin typeface="Calibri" pitchFamily="34" charset="0"/>
              </a:rPr>
              <a:t>suferă</a:t>
            </a:r>
            <a:r>
              <a:rPr lang="ro-RO" sz="2000" b="1" smtClean="0">
                <a:solidFill>
                  <a:schemeClr val="bg1"/>
                </a:solidFill>
                <a:effectLst>
                  <a:glow rad="127000">
                    <a:schemeClr val="tx1"/>
                  </a:glow>
                </a:effectLst>
                <a:latin typeface="Calibri" pitchFamily="34" charset="0"/>
              </a:rPr>
              <a:t>. Dacă am învăţat din întristările </a:t>
            </a:r>
            <a:r>
              <a:rPr lang="ro-RO" sz="2000" b="1" smtClean="0">
                <a:solidFill>
                  <a:schemeClr val="bg1"/>
                </a:solidFill>
                <a:effectLst>
                  <a:glow rad="127000">
                    <a:schemeClr val="tx1"/>
                  </a:glow>
                </a:effectLst>
                <a:latin typeface="Calibri" pitchFamily="34" charset="0"/>
              </a:rPr>
              <a:t>noastre</a:t>
            </a:r>
            <a:r>
              <a:rPr lang="ro-RO" sz="2000" b="1" smtClean="0">
                <a:solidFill>
                  <a:schemeClr val="bg1"/>
                </a:solidFill>
                <a:effectLst>
                  <a:glow rad="127000">
                    <a:schemeClr val="tx1"/>
                  </a:glow>
                </a:effectLst>
                <a:latin typeface="Calibri" pitchFamily="34" charset="0"/>
              </a:rPr>
              <a:t>, le putem sluji mai eficient </a:t>
            </a:r>
            <a:r>
              <a:rPr lang="ro-RO" sz="2000" b="1" smtClean="0">
                <a:solidFill>
                  <a:schemeClr val="bg1"/>
                </a:solidFill>
                <a:effectLst>
                  <a:glow rad="127000">
                    <a:schemeClr val="tx1"/>
                  </a:glow>
                </a:effectLst>
                <a:latin typeface="Calibri" pitchFamily="34" charset="0"/>
              </a:rPr>
              <a:t>celor </a:t>
            </a:r>
            <a:r>
              <a:rPr lang="ro-RO" sz="2000" b="1" smtClean="0">
                <a:solidFill>
                  <a:schemeClr val="bg1"/>
                </a:solidFill>
                <a:effectLst>
                  <a:glow rad="127000">
                    <a:schemeClr val="tx1"/>
                  </a:glow>
                </a:effectLst>
                <a:latin typeface="Calibri" pitchFamily="34" charset="0"/>
              </a:rPr>
              <a:t>întristaţi</a:t>
            </a:r>
            <a:r>
              <a:rPr lang="ro-RO" sz="2000" b="1" smtClean="0">
                <a:solidFill>
                  <a:schemeClr val="bg1"/>
                </a:solidFill>
                <a:effectLst>
                  <a:glow rad="127000">
                    <a:schemeClr val="tx1"/>
                  </a:glow>
                </a:effectLst>
                <a:latin typeface="Calibri" pitchFamily="34" charset="0"/>
              </a:rPr>
              <a:t>.</a:t>
            </a:r>
            <a:endParaRPr lang="ro-RO" sz="2000" b="1">
              <a:solidFill>
                <a:schemeClr val="bg1"/>
              </a:solidFill>
              <a:effectLst>
                <a:glow rad="127000">
                  <a:schemeClr val="tx1"/>
                </a:glow>
              </a:effectLst>
              <a:latin typeface="Calibri" pitchFamily="34" charset="0"/>
            </a:endParaRPr>
          </a:p>
        </p:txBody>
      </p:sp>
    </p:spTree>
    <p:extLst>
      <p:ext uri="{BB962C8B-B14F-4D97-AF65-F5344CB8AC3E}">
        <p14:creationId xmlns:p14="http://schemas.microsoft.com/office/powerpoint/2010/main" xmlns="" val="37120539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heel(1)">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wipe(left)">
                                      <p:cBhvr>
                                        <p:cTn id="26" dur="500"/>
                                        <p:tgtEl>
                                          <p:spTgt spid="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wipe(left)">
                                      <p:cBhvr>
                                        <p:cTn id="3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1691680" y="1136933"/>
            <a:ext cx="5904656" cy="3785652"/>
          </a:xfrm>
          <a:prstGeom prst="rect">
            <a:avLst/>
          </a:prstGeom>
        </p:spPr>
        <p:txBody>
          <a:bodyPr wrap="square">
            <a:spAutoFit/>
          </a:bodyPr>
          <a:lstStyle/>
          <a:p>
            <a:pPr indent="354013" algn="just"/>
            <a:r>
              <a:rPr lang="ro-RO" sz="2400" dirty="0" smtClean="0">
                <a:latin typeface="Arial (Corp)"/>
              </a:rPr>
              <a:t>«</a:t>
            </a:r>
            <a:r>
              <a:rPr lang="ro-RO" sz="2400" b="1" dirty="0" smtClean="0">
                <a:effectLst>
                  <a:outerShdw blurRad="38100" dist="38100" dir="2700000" algn="tl">
                    <a:srgbClr val="000000">
                      <a:alpha val="43137"/>
                    </a:srgbClr>
                  </a:outerShdw>
                </a:effectLst>
                <a:latin typeface="Arial (Corp)"/>
              </a:rPr>
              <a:t>Spuneţi cuvinte de credinţă şi curaj, care vor fi ca un balsam vindecător pentru cel zdrobit şi rănit. Mulţi, foarte mulţi, au slăbit şi şi-au pierdut curajul în marea bătălie a vieţii; un cuvânt de amabilă îmbărbătare i-ar întări ca să biruie. Niciodată să nu trecem pe lângă un suflet suferind, fără a căuta să-i dăm mângâierea cu care suntem mângâiaţi de Dumnezeu</a:t>
            </a:r>
            <a:r>
              <a:rPr lang="ro-RO" sz="2400" dirty="0" smtClean="0">
                <a:latin typeface="Arial (Corp)"/>
              </a:rPr>
              <a:t>.»</a:t>
            </a:r>
            <a:endParaRPr lang="ro-RO" sz="2400" dirty="0">
              <a:latin typeface="Arial (Corp)"/>
            </a:endParaRPr>
          </a:p>
        </p:txBody>
      </p:sp>
      <p:sp>
        <p:nvSpPr>
          <p:cNvPr id="3" name="2 CuadroTexto"/>
          <p:cNvSpPr txBox="1"/>
          <p:nvPr/>
        </p:nvSpPr>
        <p:spPr>
          <a:xfrm>
            <a:off x="4630981" y="5877272"/>
            <a:ext cx="3469411" cy="338554"/>
          </a:xfrm>
          <a:prstGeom prst="rect">
            <a:avLst/>
          </a:prstGeom>
          <a:noFill/>
        </p:spPr>
        <p:txBody>
          <a:bodyPr wrap="none" rtlCol="0">
            <a:spAutoFit/>
          </a:bodyPr>
          <a:lstStyle/>
          <a:p>
            <a:pPr algn="r"/>
            <a:r>
              <a:rPr lang="ro-RO" sz="1600" b="1" smtClean="0"/>
              <a:t>E.G.W (Hristos </a:t>
            </a:r>
            <a:r>
              <a:rPr lang="ro-RO" sz="1600" b="1" smtClean="0"/>
              <a:t>Lumina </a:t>
            </a:r>
            <a:r>
              <a:rPr lang="ro-RO" sz="1600" b="1" smtClean="0"/>
              <a:t>Lumii</a:t>
            </a:r>
            <a:r>
              <a:rPr lang="ro-RO" sz="1600" b="1" smtClean="0"/>
              <a:t>, </a:t>
            </a:r>
            <a:r>
              <a:rPr lang="ro-RO" sz="1600" b="1" smtClean="0"/>
              <a:t>pa</a:t>
            </a:r>
            <a:r>
              <a:rPr lang="ro-RO" sz="1600" b="1" smtClean="0"/>
              <a:t>g</a:t>
            </a:r>
            <a:r>
              <a:rPr lang="ro-RO" sz="1600" b="1" smtClean="0"/>
              <a:t>. </a:t>
            </a:r>
            <a:r>
              <a:rPr lang="ro-RO" sz="1600" b="1" smtClean="0"/>
              <a:t>504)</a:t>
            </a:r>
            <a:endParaRPr lang="ro-RO" sz="1600" b="1"/>
          </a:p>
        </p:txBody>
      </p:sp>
    </p:spTree>
    <p:extLst>
      <p:ext uri="{BB962C8B-B14F-4D97-AF65-F5344CB8AC3E}">
        <p14:creationId xmlns:p14="http://schemas.microsoft.com/office/powerpoint/2010/main" xmlns="" val="3699212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1023</TotalTime>
  <Words>1092</Words>
  <Application>Microsoft Office PowerPoint</Application>
  <PresentationFormat>Expunere pe ecran (4:3)</PresentationFormat>
  <Paragraphs>45</Paragraphs>
  <Slides>9</Slides>
  <Notes>0</Notes>
  <HiddenSlides>0</HiddenSlides>
  <MMClips>0</MMClips>
  <ScaleCrop>false</ScaleCrop>
  <HeadingPairs>
    <vt:vector size="6" baseType="variant">
      <vt:variant>
        <vt:lpstr>Fonturi utilizate</vt:lpstr>
      </vt:variant>
      <vt:variant>
        <vt:i4>6</vt:i4>
      </vt:variant>
      <vt:variant>
        <vt:lpstr>Temă</vt:lpstr>
      </vt:variant>
      <vt:variant>
        <vt:i4>1</vt:i4>
      </vt:variant>
      <vt:variant>
        <vt:lpstr>Titluri diapozitive</vt:lpstr>
      </vt:variant>
      <vt:variant>
        <vt:i4>9</vt:i4>
      </vt:variant>
    </vt:vector>
  </HeadingPairs>
  <TitlesOfParts>
    <vt:vector size="16" baseType="lpstr">
      <vt:lpstr>Arial</vt:lpstr>
      <vt:lpstr>Calibri</vt:lpstr>
      <vt:lpstr>Wingdings</vt:lpstr>
      <vt:lpstr>Comic Sans MS</vt:lpstr>
      <vt:lpstr>Arial (Corp)</vt:lpstr>
      <vt:lpstr>Cooper Black</vt:lpstr>
      <vt:lpstr>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8 - Isus arata compasiune fata de oameni</dc:title>
  <dc:subject>Studiu Biblic, Trim. III, 2016 – Rolul bisericii in societate</dc:subject>
  <dc:creator>Sergio Fustero Carreras</dc:creator>
  <cp:keywords>http://www.fustero.net/es/index_ro.php</cp:keywords>
  <cp:lastModifiedBy>isj</cp:lastModifiedBy>
  <cp:revision>65</cp:revision>
  <dcterms:created xsi:type="dcterms:W3CDTF">2016-08-07T08:30:02Z</dcterms:created>
  <dcterms:modified xsi:type="dcterms:W3CDTF">2016-08-16T12:58:31Z</dcterms:modified>
</cp:coreProperties>
</file>