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62" r:id="rId3"/>
    <p:sldId id="257" r:id="rId4"/>
    <p:sldId id="258" r:id="rId5"/>
    <p:sldId id="259" r:id="rId6"/>
    <p:sldId id="260" r:id="rId7"/>
    <p:sldId id="261" r:id="rId8"/>
    <p:sldId id="263" r:id="rId9"/>
  </p:sldIdLst>
  <p:sldSz cx="9144000" cy="6858000" type="screen4x3"/>
  <p:notesSz cx="6858000" cy="9144000"/>
  <p:embeddedFontLst>
    <p:embeddedFont>
      <p:font typeface="Calibri" pitchFamily="34" charset="0"/>
      <p:regular r:id="rId11"/>
      <p:bold r:id="rId12"/>
      <p:italic r:id="rId13"/>
      <p:boldItalic r:id="rId14"/>
    </p:embeddedFont>
    <p:embeddedFont>
      <p:font typeface="Webdings" pitchFamily="18" charset="2"/>
      <p:regular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4411B"/>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025C4-98D5-405B-874C-F4F39D4597A8}" type="doc">
      <dgm:prSet loTypeId="urn:microsoft.com/office/officeart/2005/8/layout/hList2#1" loCatId="relationship" qsTypeId="urn:microsoft.com/office/officeart/2005/8/quickstyle/3d2" qsCatId="3D" csTypeId="urn:microsoft.com/office/officeart/2005/8/colors/colorful1#1" csCatId="colorful" phldr="1"/>
      <dgm:spPr/>
      <dgm:t>
        <a:bodyPr/>
        <a:lstStyle/>
        <a:p>
          <a:endParaRPr lang="es-ES"/>
        </a:p>
      </dgm:t>
    </dgm:pt>
    <dgm:pt modelId="{008A8152-5190-4952-8D2A-838C9EADF497}">
      <dgm:prSet phldrT="[Texto]" custT="1"/>
      <dgm:spPr>
        <a:solidFill>
          <a:schemeClr val="accent2">
            <a:lumMod val="40000"/>
            <a:lumOff val="60000"/>
          </a:schemeClr>
        </a:solidFill>
      </dgm:spPr>
      <dgm:t>
        <a:bodyPr/>
        <a:lstStyle/>
        <a:p>
          <a:r>
            <a:rPr lang="ro-RO" sz="2000" b="1" dirty="0" smtClean="0"/>
            <a:t>Iona și Ninive</a:t>
          </a:r>
          <a:endParaRPr lang="es-ES" sz="2000" b="1" dirty="0"/>
        </a:p>
      </dgm:t>
    </dgm:pt>
    <dgm:pt modelId="{388990C8-5A91-4201-BF2C-EE9AA7DFB034}" type="parTrans" cxnId="{8ADF757E-AD93-4B2C-90F4-E15DE1F7036D}">
      <dgm:prSet/>
      <dgm:spPr/>
      <dgm:t>
        <a:bodyPr/>
        <a:lstStyle/>
        <a:p>
          <a:endParaRPr lang="es-ES" sz="2000" b="1"/>
        </a:p>
      </dgm:t>
    </dgm:pt>
    <dgm:pt modelId="{D0A755B3-7462-403B-8F59-2D94C2A24A4F}" type="sibTrans" cxnId="{8ADF757E-AD93-4B2C-90F4-E15DE1F7036D}">
      <dgm:prSet/>
      <dgm:spPr/>
      <dgm:t>
        <a:bodyPr/>
        <a:lstStyle/>
        <a:p>
          <a:endParaRPr lang="es-ES" sz="2000" b="1"/>
        </a:p>
      </dgm:t>
    </dgm:pt>
    <dgm:pt modelId="{1668D241-0829-4FD7-BC60-16817986D81C}">
      <dgm:prSet phldrT="[Texto]" custT="1"/>
      <dgm:spPr/>
      <dgm:t>
        <a:bodyPr/>
        <a:lstStyle/>
        <a:p>
          <a:r>
            <a:rPr lang="ro-RO" sz="2000" b="1" dirty="0" smtClean="0"/>
            <a:t>Nu vroia să meargă la Ninive </a:t>
          </a:r>
          <a:r>
            <a:rPr lang="es-ES" sz="2000" b="1" dirty="0" smtClean="0"/>
            <a:t>(</a:t>
          </a:r>
          <a:r>
            <a:rPr lang="ro-RO" sz="2000" b="1" dirty="0" smtClean="0"/>
            <a:t>Iona</a:t>
          </a:r>
          <a:r>
            <a:rPr lang="es-ES" sz="2000" b="1" dirty="0" smtClean="0"/>
            <a:t> 1:3)</a:t>
          </a:r>
          <a:endParaRPr lang="es-ES" sz="2000" b="1" dirty="0"/>
        </a:p>
      </dgm:t>
    </dgm:pt>
    <dgm:pt modelId="{4A1FAF19-FF3F-46B4-BB66-E3B74BC9D257}" type="parTrans" cxnId="{2E545160-25A5-4210-981B-6CEB289AD29A}">
      <dgm:prSet/>
      <dgm:spPr/>
      <dgm:t>
        <a:bodyPr/>
        <a:lstStyle/>
        <a:p>
          <a:endParaRPr lang="es-ES" sz="2000" b="1"/>
        </a:p>
      </dgm:t>
    </dgm:pt>
    <dgm:pt modelId="{3C71341C-B9CA-43E4-8F13-D5258039CE14}" type="sibTrans" cxnId="{2E545160-25A5-4210-981B-6CEB289AD29A}">
      <dgm:prSet/>
      <dgm:spPr/>
      <dgm:t>
        <a:bodyPr/>
        <a:lstStyle/>
        <a:p>
          <a:endParaRPr lang="es-ES" sz="2000" b="1"/>
        </a:p>
      </dgm:t>
    </dgm:pt>
    <dgm:pt modelId="{430D9016-EEFB-444C-AB03-FBC0AEDDDE06}">
      <dgm:prSet phldrT="[Texto]" custT="1"/>
      <dgm:spPr>
        <a:solidFill>
          <a:schemeClr val="accent3">
            <a:lumMod val="60000"/>
            <a:lumOff val="40000"/>
          </a:schemeClr>
        </a:solidFill>
      </dgm:spPr>
      <dgm:t>
        <a:bodyPr/>
        <a:lstStyle/>
        <a:p>
          <a:r>
            <a:rPr lang="ro-RO" sz="2000" b="1" dirty="0" smtClean="0"/>
            <a:t>Isus și Ierusalim</a:t>
          </a:r>
          <a:endParaRPr lang="es-ES" sz="2000" b="1" dirty="0"/>
        </a:p>
      </dgm:t>
    </dgm:pt>
    <dgm:pt modelId="{67FCFC4D-EFB1-4421-AD16-82D39C946DAE}" type="parTrans" cxnId="{D0FB4DE9-56FC-4624-9973-4E368193B743}">
      <dgm:prSet/>
      <dgm:spPr/>
      <dgm:t>
        <a:bodyPr/>
        <a:lstStyle/>
        <a:p>
          <a:endParaRPr lang="es-ES" sz="2000" b="1"/>
        </a:p>
      </dgm:t>
    </dgm:pt>
    <dgm:pt modelId="{802D1D33-1FB2-4BFB-9EEC-8042FFFC749C}" type="sibTrans" cxnId="{D0FB4DE9-56FC-4624-9973-4E368193B743}">
      <dgm:prSet/>
      <dgm:spPr/>
      <dgm:t>
        <a:bodyPr/>
        <a:lstStyle/>
        <a:p>
          <a:endParaRPr lang="es-ES" sz="2000" b="1"/>
        </a:p>
      </dgm:t>
    </dgm:pt>
    <dgm:pt modelId="{A18D8FF8-4670-406E-976C-0A14727107AE}">
      <dgm:prSet phldrT="[Texto]" custT="1"/>
      <dgm:spPr/>
      <dgm:t>
        <a:bodyPr/>
        <a:lstStyle/>
        <a:p>
          <a:r>
            <a:rPr lang="ro-RO" sz="2000" b="1" dirty="0" smtClean="0">
              <a:solidFill>
                <a:schemeClr val="tx1"/>
              </a:solidFill>
            </a:rPr>
            <a:t>Vroia să meargă la Ierusalim </a:t>
          </a:r>
          <a:r>
            <a:rPr lang="es-ES" sz="2000" b="1" dirty="0" smtClean="0">
              <a:solidFill>
                <a:schemeClr val="tx1"/>
              </a:solidFill>
            </a:rPr>
            <a:t>(Luca 9:51)</a:t>
          </a:r>
          <a:endParaRPr lang="es-ES" sz="2000" b="1" dirty="0">
            <a:solidFill>
              <a:schemeClr val="tx1"/>
            </a:solidFill>
          </a:endParaRPr>
        </a:p>
      </dgm:t>
    </dgm:pt>
    <dgm:pt modelId="{75AFCCF9-91E7-4C85-831C-5D29B731EDC3}" type="parTrans" cxnId="{B39DD922-5AA3-444F-8D18-E73177498528}">
      <dgm:prSet/>
      <dgm:spPr/>
      <dgm:t>
        <a:bodyPr/>
        <a:lstStyle/>
        <a:p>
          <a:endParaRPr lang="es-ES" sz="2000" b="1"/>
        </a:p>
      </dgm:t>
    </dgm:pt>
    <dgm:pt modelId="{49948105-EF54-45A4-94CE-E48BFA27FF89}" type="sibTrans" cxnId="{B39DD922-5AA3-444F-8D18-E73177498528}">
      <dgm:prSet/>
      <dgm:spPr/>
      <dgm:t>
        <a:bodyPr/>
        <a:lstStyle/>
        <a:p>
          <a:endParaRPr lang="es-ES" sz="2000" b="1"/>
        </a:p>
      </dgm:t>
    </dgm:pt>
    <dgm:pt modelId="{45F534A0-09C1-41B6-8257-9A1F1A370EC9}">
      <dgm:prSet phldrT="[Texto]" custT="1"/>
      <dgm:spPr/>
      <dgm:t>
        <a:bodyPr/>
        <a:lstStyle/>
        <a:p>
          <a:r>
            <a:rPr lang="ro-RO" sz="2000" b="1" dirty="0" smtClean="0"/>
            <a:t>Îi părea rău că ninivenii s-au pocăit </a:t>
          </a:r>
          <a:r>
            <a:rPr lang="es-ES" sz="2000" b="1" dirty="0" smtClean="0"/>
            <a:t>(</a:t>
          </a:r>
          <a:r>
            <a:rPr lang="ro-RO" sz="2000" b="1" dirty="0" smtClean="0"/>
            <a:t>Iona </a:t>
          </a:r>
          <a:r>
            <a:rPr lang="es-ES" sz="2000" b="1" dirty="0" smtClean="0"/>
            <a:t>1:4</a:t>
          </a:r>
          <a:r>
            <a:rPr lang="es-ES" sz="2000" b="1" dirty="0" smtClean="0"/>
            <a:t>)</a:t>
          </a:r>
          <a:endParaRPr lang="es-ES" sz="2000" b="1" dirty="0"/>
        </a:p>
      </dgm:t>
    </dgm:pt>
    <dgm:pt modelId="{A74E7F0A-6DD3-4CAA-BDA0-E9D6A13ECDCE}" type="parTrans" cxnId="{B75376F0-ED8C-4443-A591-9C1CB3C19984}">
      <dgm:prSet/>
      <dgm:spPr/>
      <dgm:t>
        <a:bodyPr/>
        <a:lstStyle/>
        <a:p>
          <a:endParaRPr lang="es-ES" sz="2000" b="1"/>
        </a:p>
      </dgm:t>
    </dgm:pt>
    <dgm:pt modelId="{A40B156A-1040-4C6E-A174-D818C33206E9}" type="sibTrans" cxnId="{B75376F0-ED8C-4443-A591-9C1CB3C19984}">
      <dgm:prSet/>
      <dgm:spPr/>
      <dgm:t>
        <a:bodyPr/>
        <a:lstStyle/>
        <a:p>
          <a:endParaRPr lang="es-ES" sz="2000" b="1"/>
        </a:p>
      </dgm:t>
    </dgm:pt>
    <dgm:pt modelId="{D6A8C4C7-AED9-4CA0-B01A-43405F0A60A6}">
      <dgm:prSet phldrT="[Texto]" custT="1"/>
      <dgm:spPr/>
      <dgm:t>
        <a:bodyPr/>
        <a:lstStyle/>
        <a:p>
          <a:r>
            <a:rPr lang="ro-RO" sz="2000" b="1" dirty="0" smtClean="0"/>
            <a:t>Nu iubea pe cei pierduți. Le prefera distrugerea </a:t>
          </a:r>
          <a:r>
            <a:rPr lang="es-ES" sz="2000" b="1" dirty="0" smtClean="0"/>
            <a:t>(</a:t>
          </a:r>
          <a:r>
            <a:rPr lang="ro-RO" sz="2000" b="1" dirty="0" smtClean="0"/>
            <a:t>Iona </a:t>
          </a:r>
          <a:r>
            <a:rPr lang="es-ES" sz="2000" b="1" dirty="0" smtClean="0"/>
            <a:t>4:2-3)</a:t>
          </a:r>
          <a:endParaRPr lang="es-ES" sz="2000" b="1" dirty="0"/>
        </a:p>
      </dgm:t>
    </dgm:pt>
    <dgm:pt modelId="{95BF1FEB-0D58-4A62-B429-FA4E4FB06068}" type="parTrans" cxnId="{FCE37852-4887-4047-B117-1383A53BFA95}">
      <dgm:prSet/>
      <dgm:spPr/>
      <dgm:t>
        <a:bodyPr/>
        <a:lstStyle/>
        <a:p>
          <a:endParaRPr lang="es-ES" sz="2000" b="1"/>
        </a:p>
      </dgm:t>
    </dgm:pt>
    <dgm:pt modelId="{83C528C2-27A7-49A2-94F1-87AA10B15CDF}" type="sibTrans" cxnId="{FCE37852-4887-4047-B117-1383A53BFA95}">
      <dgm:prSet/>
      <dgm:spPr/>
      <dgm:t>
        <a:bodyPr/>
        <a:lstStyle/>
        <a:p>
          <a:endParaRPr lang="es-ES" sz="2000" b="1"/>
        </a:p>
      </dgm:t>
    </dgm:pt>
    <dgm:pt modelId="{D8B7AAD9-4EAD-4899-A285-AB1A79067228}">
      <dgm:prSet phldrT="[Texto]" custT="1"/>
      <dgm:spPr/>
      <dgm:t>
        <a:bodyPr/>
        <a:lstStyle/>
        <a:p>
          <a:r>
            <a:rPr lang="ro-RO" sz="2000" b="1" dirty="0" smtClean="0">
              <a:solidFill>
                <a:schemeClr val="tx1"/>
              </a:solidFill>
            </a:rPr>
            <a:t>A plâns de milă pentru că Ierusalimul nu dorea să se pocăiască </a:t>
          </a:r>
          <a:r>
            <a:rPr lang="es-ES" sz="2000" b="1" dirty="0" smtClean="0">
              <a:solidFill>
                <a:schemeClr val="tx1"/>
              </a:solidFill>
            </a:rPr>
            <a:t>(Luca 13:34; 19:41-44)</a:t>
          </a:r>
          <a:endParaRPr lang="es-ES" sz="2000" b="1" dirty="0">
            <a:solidFill>
              <a:schemeClr val="tx1"/>
            </a:solidFill>
          </a:endParaRPr>
        </a:p>
      </dgm:t>
    </dgm:pt>
    <dgm:pt modelId="{FFA75B3E-DE87-4FAF-9977-671876B514D0}" type="parTrans" cxnId="{94F826F1-1BF5-4FC1-8E11-D569914910FB}">
      <dgm:prSet/>
      <dgm:spPr/>
      <dgm:t>
        <a:bodyPr/>
        <a:lstStyle/>
        <a:p>
          <a:endParaRPr lang="es-ES" sz="2000" b="1"/>
        </a:p>
      </dgm:t>
    </dgm:pt>
    <dgm:pt modelId="{F48D6701-E49C-4642-BA64-EAF4E4BBCEC3}" type="sibTrans" cxnId="{94F826F1-1BF5-4FC1-8E11-D569914910FB}">
      <dgm:prSet/>
      <dgm:spPr/>
      <dgm:t>
        <a:bodyPr/>
        <a:lstStyle/>
        <a:p>
          <a:endParaRPr lang="es-ES" sz="2000" b="1"/>
        </a:p>
      </dgm:t>
    </dgm:pt>
    <dgm:pt modelId="{BAFCD144-9591-45FF-9009-D88E63640808}">
      <dgm:prSet phldrT="[Texto]" custT="1"/>
      <dgm:spPr/>
      <dgm:t>
        <a:bodyPr/>
        <a:lstStyle/>
        <a:p>
          <a:r>
            <a:rPr lang="ro-RO" sz="2000" b="1" dirty="0" smtClean="0">
              <a:solidFill>
                <a:schemeClr val="tx1"/>
              </a:solidFill>
            </a:rPr>
            <a:t>Iubea pe cei pierduți. A murit pentru ca ei să nu fie distruși </a:t>
          </a:r>
          <a:r>
            <a:rPr lang="es-ES" sz="2000" b="1" dirty="0" smtClean="0">
              <a:solidFill>
                <a:schemeClr val="tx1"/>
              </a:solidFill>
            </a:rPr>
            <a:t>(Efes</a:t>
          </a:r>
          <a:r>
            <a:rPr lang="ro-RO" sz="2000" b="1" dirty="0" smtClean="0">
              <a:solidFill>
                <a:schemeClr val="tx1"/>
              </a:solidFill>
            </a:rPr>
            <a:t>eni</a:t>
          </a:r>
          <a:r>
            <a:rPr lang="es-ES" sz="2000" b="1" dirty="0" smtClean="0">
              <a:solidFill>
                <a:schemeClr val="tx1"/>
              </a:solidFill>
            </a:rPr>
            <a:t> 5:2)</a:t>
          </a:r>
          <a:endParaRPr lang="es-ES" sz="2000" b="1" dirty="0">
            <a:solidFill>
              <a:schemeClr val="tx1"/>
            </a:solidFill>
          </a:endParaRPr>
        </a:p>
      </dgm:t>
    </dgm:pt>
    <dgm:pt modelId="{BB140283-5CB7-4202-A081-28E311641F90}" type="parTrans" cxnId="{5F2AE765-22FD-4F68-9CA2-7E365AF29A28}">
      <dgm:prSet/>
      <dgm:spPr/>
      <dgm:t>
        <a:bodyPr/>
        <a:lstStyle/>
        <a:p>
          <a:endParaRPr lang="es-ES" sz="2000" b="1"/>
        </a:p>
      </dgm:t>
    </dgm:pt>
    <dgm:pt modelId="{28011DBF-5023-4DC4-BCC9-2551C15E0592}" type="sibTrans" cxnId="{5F2AE765-22FD-4F68-9CA2-7E365AF29A28}">
      <dgm:prSet/>
      <dgm:spPr/>
      <dgm:t>
        <a:bodyPr/>
        <a:lstStyle/>
        <a:p>
          <a:endParaRPr lang="es-ES" sz="2000" b="1"/>
        </a:p>
      </dgm:t>
    </dgm:pt>
    <dgm:pt modelId="{C3A23BD5-4806-4F89-A219-7532B2DBE5B3}" type="pres">
      <dgm:prSet presAssocID="{09C025C4-98D5-405B-874C-F4F39D4597A8}" presName="linearFlow" presStyleCnt="0">
        <dgm:presLayoutVars>
          <dgm:dir/>
          <dgm:animLvl val="lvl"/>
          <dgm:resizeHandles/>
        </dgm:presLayoutVars>
      </dgm:prSet>
      <dgm:spPr/>
      <dgm:t>
        <a:bodyPr/>
        <a:lstStyle/>
        <a:p>
          <a:endParaRPr lang="es-ES"/>
        </a:p>
      </dgm:t>
    </dgm:pt>
    <dgm:pt modelId="{E2CD9C3A-A0FF-45AF-9C61-D7437B301840}" type="pres">
      <dgm:prSet presAssocID="{008A8152-5190-4952-8D2A-838C9EADF497}" presName="compositeNode" presStyleCnt="0">
        <dgm:presLayoutVars>
          <dgm:bulletEnabled val="1"/>
        </dgm:presLayoutVars>
      </dgm:prSet>
      <dgm:spPr/>
      <dgm:t>
        <a:bodyPr/>
        <a:lstStyle/>
        <a:p>
          <a:endParaRPr lang="es-ES"/>
        </a:p>
      </dgm:t>
    </dgm:pt>
    <dgm:pt modelId="{17AEA6C2-D967-4C20-BE22-D2FDBD3FDCCE}" type="pres">
      <dgm:prSet presAssocID="{008A8152-5190-4952-8D2A-838C9EADF497}" presName="image" presStyleLbl="fgImgPlace1" presStyleIdx="0" presStyleCnt="2" custScaleX="165434" custLinFactNeighborX="20428"/>
      <dgm:spPr>
        <a:blipFill dpi="0" rotWithShape="1">
          <a:blip xmlns:r="http://schemas.openxmlformats.org/officeDocument/2006/relationships" r:embed="rId1"/>
          <a:srcRect/>
          <a:stretch>
            <a:fillRect t="-7710" b="-7710"/>
          </a:stretch>
        </a:blipFill>
        <a:ln w="57150">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endParaRPr lang="es-ES"/>
        </a:p>
      </dgm:t>
    </dgm:pt>
    <dgm:pt modelId="{BAA92C66-4B0C-40DF-B806-71B315AC97A2}" type="pres">
      <dgm:prSet presAssocID="{008A8152-5190-4952-8D2A-838C9EADF497}" presName="childNode" presStyleLbl="node1" presStyleIdx="0" presStyleCnt="2" custScaleX="96559" custLinFactNeighborX="-17926">
        <dgm:presLayoutVars>
          <dgm:bulletEnabled val="1"/>
        </dgm:presLayoutVars>
      </dgm:prSet>
      <dgm:spPr/>
      <dgm:t>
        <a:bodyPr/>
        <a:lstStyle/>
        <a:p>
          <a:endParaRPr lang="es-ES"/>
        </a:p>
      </dgm:t>
    </dgm:pt>
    <dgm:pt modelId="{582823C7-4ACD-46A0-A177-64D0606BEA4F}" type="pres">
      <dgm:prSet presAssocID="{008A8152-5190-4952-8D2A-838C9EADF497}" presName="parentNode" presStyleLbl="revTx" presStyleIdx="0" presStyleCnt="2" custScaleX="49974" custLinFactNeighborX="-54375">
        <dgm:presLayoutVars>
          <dgm:chMax val="0"/>
          <dgm:bulletEnabled val="1"/>
        </dgm:presLayoutVars>
      </dgm:prSet>
      <dgm:spPr/>
      <dgm:t>
        <a:bodyPr/>
        <a:lstStyle/>
        <a:p>
          <a:endParaRPr lang="es-ES"/>
        </a:p>
      </dgm:t>
    </dgm:pt>
    <dgm:pt modelId="{CCB72A2B-502A-4C76-8AB4-67CA9DCB2F1A}" type="pres">
      <dgm:prSet presAssocID="{D0A755B3-7462-403B-8F59-2D94C2A24A4F}" presName="sibTrans" presStyleCnt="0"/>
      <dgm:spPr/>
      <dgm:t>
        <a:bodyPr/>
        <a:lstStyle/>
        <a:p>
          <a:endParaRPr lang="es-ES"/>
        </a:p>
      </dgm:t>
    </dgm:pt>
    <dgm:pt modelId="{F3FBD0EE-DECE-49D7-9142-4A83C1B96AB3}" type="pres">
      <dgm:prSet presAssocID="{430D9016-EEFB-444C-AB03-FBC0AEDDDE06}" presName="compositeNode" presStyleCnt="0">
        <dgm:presLayoutVars>
          <dgm:bulletEnabled val="1"/>
        </dgm:presLayoutVars>
      </dgm:prSet>
      <dgm:spPr/>
      <dgm:t>
        <a:bodyPr/>
        <a:lstStyle/>
        <a:p>
          <a:endParaRPr lang="es-ES"/>
        </a:p>
      </dgm:t>
    </dgm:pt>
    <dgm:pt modelId="{86E40FC2-0B75-4C84-8B58-9F3E596A6B16}" type="pres">
      <dgm:prSet presAssocID="{430D9016-EEFB-444C-AB03-FBC0AEDDDE06}" presName="image" presStyleLbl="fgImgPlace1" presStyleIdx="1" presStyleCnt="2" custScaleX="163464" custLinFactNeighborX="4621"/>
      <dgm:spPr>
        <a:blipFill dpi="0" rotWithShape="1">
          <a:blip xmlns:r="http://schemas.openxmlformats.org/officeDocument/2006/relationships" r:embed="rId2" cstate="print">
            <a:extLst>
              <a:ext uri="{28A0092B-C50C-407E-A947-70E740481C1C}">
                <a14:useLocalDpi xmlns:a14="http://schemas.microsoft.com/office/drawing/2010/main" xmlns="" val="0"/>
              </a:ext>
            </a:extLst>
          </a:blip>
          <a:srcRect/>
          <a:stretch>
            <a:fillRect t="-27773" b="-27773"/>
          </a:stretch>
        </a:blipFill>
        <a:ln w="57150">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endParaRPr lang="es-ES"/>
        </a:p>
      </dgm:t>
    </dgm:pt>
    <dgm:pt modelId="{CB92E849-090E-4CF6-8F43-CC4834560AAB}" type="pres">
      <dgm:prSet presAssocID="{430D9016-EEFB-444C-AB03-FBC0AEDDDE06}" presName="childNode" presStyleLbl="node1" presStyleIdx="1" presStyleCnt="2" custLinFactNeighborX="-6986">
        <dgm:presLayoutVars>
          <dgm:bulletEnabled val="1"/>
        </dgm:presLayoutVars>
      </dgm:prSet>
      <dgm:spPr/>
      <dgm:t>
        <a:bodyPr/>
        <a:lstStyle/>
        <a:p>
          <a:endParaRPr lang="es-ES"/>
        </a:p>
      </dgm:t>
    </dgm:pt>
    <dgm:pt modelId="{A899CD30-1CA1-4E1A-8AFD-4FCD4AFE58DF}" type="pres">
      <dgm:prSet presAssocID="{430D9016-EEFB-444C-AB03-FBC0AEDDDE06}" presName="parentNode" presStyleLbl="revTx" presStyleIdx="1" presStyleCnt="2" custScaleX="45699" custLinFactNeighborX="-7646">
        <dgm:presLayoutVars>
          <dgm:chMax val="0"/>
          <dgm:bulletEnabled val="1"/>
        </dgm:presLayoutVars>
      </dgm:prSet>
      <dgm:spPr/>
      <dgm:t>
        <a:bodyPr/>
        <a:lstStyle/>
        <a:p>
          <a:endParaRPr lang="es-ES"/>
        </a:p>
      </dgm:t>
    </dgm:pt>
  </dgm:ptLst>
  <dgm:cxnLst>
    <dgm:cxn modelId="{8ADF757E-AD93-4B2C-90F4-E15DE1F7036D}" srcId="{09C025C4-98D5-405B-874C-F4F39D4597A8}" destId="{008A8152-5190-4952-8D2A-838C9EADF497}" srcOrd="0" destOrd="0" parTransId="{388990C8-5A91-4201-BF2C-EE9AA7DFB034}" sibTransId="{D0A755B3-7462-403B-8F59-2D94C2A24A4F}"/>
    <dgm:cxn modelId="{B75376F0-ED8C-4443-A591-9C1CB3C19984}" srcId="{008A8152-5190-4952-8D2A-838C9EADF497}" destId="{45F534A0-09C1-41B6-8257-9A1F1A370EC9}" srcOrd="1" destOrd="0" parTransId="{A74E7F0A-6DD3-4CAA-BDA0-E9D6A13ECDCE}" sibTransId="{A40B156A-1040-4C6E-A174-D818C33206E9}"/>
    <dgm:cxn modelId="{94F826F1-1BF5-4FC1-8E11-D569914910FB}" srcId="{430D9016-EEFB-444C-AB03-FBC0AEDDDE06}" destId="{D8B7AAD9-4EAD-4899-A285-AB1A79067228}" srcOrd="1" destOrd="0" parTransId="{FFA75B3E-DE87-4FAF-9977-671876B514D0}" sibTransId="{F48D6701-E49C-4642-BA64-EAF4E4BBCEC3}"/>
    <dgm:cxn modelId="{B39DD922-5AA3-444F-8D18-E73177498528}" srcId="{430D9016-EEFB-444C-AB03-FBC0AEDDDE06}" destId="{A18D8FF8-4670-406E-976C-0A14727107AE}" srcOrd="0" destOrd="0" parTransId="{75AFCCF9-91E7-4C85-831C-5D29B731EDC3}" sibTransId="{49948105-EF54-45A4-94CE-E48BFA27FF89}"/>
    <dgm:cxn modelId="{5F2AE765-22FD-4F68-9CA2-7E365AF29A28}" srcId="{430D9016-EEFB-444C-AB03-FBC0AEDDDE06}" destId="{BAFCD144-9591-45FF-9009-D88E63640808}" srcOrd="2" destOrd="0" parTransId="{BB140283-5CB7-4202-A081-28E311641F90}" sibTransId="{28011DBF-5023-4DC4-BCC9-2551C15E0592}"/>
    <dgm:cxn modelId="{D0FB4DE9-56FC-4624-9973-4E368193B743}" srcId="{09C025C4-98D5-405B-874C-F4F39D4597A8}" destId="{430D9016-EEFB-444C-AB03-FBC0AEDDDE06}" srcOrd="1" destOrd="0" parTransId="{67FCFC4D-EFB1-4421-AD16-82D39C946DAE}" sibTransId="{802D1D33-1FB2-4BFB-9EEC-8042FFFC749C}"/>
    <dgm:cxn modelId="{013778EB-DA95-4380-9615-FA5B927A5C56}" type="presOf" srcId="{1668D241-0829-4FD7-BC60-16817986D81C}" destId="{BAA92C66-4B0C-40DF-B806-71B315AC97A2}" srcOrd="0" destOrd="0" presId="urn:microsoft.com/office/officeart/2005/8/layout/hList2#1"/>
    <dgm:cxn modelId="{8C3AC7AF-283F-4D23-AA42-F14BA1395F93}" type="presOf" srcId="{45F534A0-09C1-41B6-8257-9A1F1A370EC9}" destId="{BAA92C66-4B0C-40DF-B806-71B315AC97A2}" srcOrd="0" destOrd="1" presId="urn:microsoft.com/office/officeart/2005/8/layout/hList2#1"/>
    <dgm:cxn modelId="{2E545160-25A5-4210-981B-6CEB289AD29A}" srcId="{008A8152-5190-4952-8D2A-838C9EADF497}" destId="{1668D241-0829-4FD7-BC60-16817986D81C}" srcOrd="0" destOrd="0" parTransId="{4A1FAF19-FF3F-46B4-BB66-E3B74BC9D257}" sibTransId="{3C71341C-B9CA-43E4-8F13-D5258039CE14}"/>
    <dgm:cxn modelId="{16EDC114-40CA-4957-A2F2-71C134631DA5}" type="presOf" srcId="{09C025C4-98D5-405B-874C-F4F39D4597A8}" destId="{C3A23BD5-4806-4F89-A219-7532B2DBE5B3}" srcOrd="0" destOrd="0" presId="urn:microsoft.com/office/officeart/2005/8/layout/hList2#1"/>
    <dgm:cxn modelId="{DB2D0EBA-A782-4614-930E-3E851C481525}" type="presOf" srcId="{008A8152-5190-4952-8D2A-838C9EADF497}" destId="{582823C7-4ACD-46A0-A177-64D0606BEA4F}" srcOrd="0" destOrd="0" presId="urn:microsoft.com/office/officeart/2005/8/layout/hList2#1"/>
    <dgm:cxn modelId="{64FDC6F3-9AA8-4478-BCD6-D627C88B495F}" type="presOf" srcId="{430D9016-EEFB-444C-AB03-FBC0AEDDDE06}" destId="{A899CD30-1CA1-4E1A-8AFD-4FCD4AFE58DF}" srcOrd="0" destOrd="0" presId="urn:microsoft.com/office/officeart/2005/8/layout/hList2#1"/>
    <dgm:cxn modelId="{0BAABFC3-EBD6-4604-A114-CC51274DEF87}" type="presOf" srcId="{D8B7AAD9-4EAD-4899-A285-AB1A79067228}" destId="{CB92E849-090E-4CF6-8F43-CC4834560AAB}" srcOrd="0" destOrd="1" presId="urn:microsoft.com/office/officeart/2005/8/layout/hList2#1"/>
    <dgm:cxn modelId="{B2CC9245-A345-46B7-AEA0-ACBC68DBD98E}" type="presOf" srcId="{A18D8FF8-4670-406E-976C-0A14727107AE}" destId="{CB92E849-090E-4CF6-8F43-CC4834560AAB}" srcOrd="0" destOrd="0" presId="urn:microsoft.com/office/officeart/2005/8/layout/hList2#1"/>
    <dgm:cxn modelId="{C93C16DB-ABDA-42AA-8B70-D4F34C3C5044}" type="presOf" srcId="{D6A8C4C7-AED9-4CA0-B01A-43405F0A60A6}" destId="{BAA92C66-4B0C-40DF-B806-71B315AC97A2}" srcOrd="0" destOrd="2" presId="urn:microsoft.com/office/officeart/2005/8/layout/hList2#1"/>
    <dgm:cxn modelId="{FCE37852-4887-4047-B117-1383A53BFA95}" srcId="{008A8152-5190-4952-8D2A-838C9EADF497}" destId="{D6A8C4C7-AED9-4CA0-B01A-43405F0A60A6}" srcOrd="2" destOrd="0" parTransId="{95BF1FEB-0D58-4A62-B429-FA4E4FB06068}" sibTransId="{83C528C2-27A7-49A2-94F1-87AA10B15CDF}"/>
    <dgm:cxn modelId="{D5679A7E-624E-4143-8333-B0493C89770C}" type="presOf" srcId="{BAFCD144-9591-45FF-9009-D88E63640808}" destId="{CB92E849-090E-4CF6-8F43-CC4834560AAB}" srcOrd="0" destOrd="2" presId="urn:microsoft.com/office/officeart/2005/8/layout/hList2#1"/>
    <dgm:cxn modelId="{EC9E0C47-15AD-4EDC-A656-E4C9C2D207BC}" type="presParOf" srcId="{C3A23BD5-4806-4F89-A219-7532B2DBE5B3}" destId="{E2CD9C3A-A0FF-45AF-9C61-D7437B301840}" srcOrd="0" destOrd="0" presId="urn:microsoft.com/office/officeart/2005/8/layout/hList2#1"/>
    <dgm:cxn modelId="{85593B99-59C7-4FCA-A6D5-9F229D66B530}" type="presParOf" srcId="{E2CD9C3A-A0FF-45AF-9C61-D7437B301840}" destId="{17AEA6C2-D967-4C20-BE22-D2FDBD3FDCCE}" srcOrd="0" destOrd="0" presId="urn:microsoft.com/office/officeart/2005/8/layout/hList2#1"/>
    <dgm:cxn modelId="{A292EED1-4A9F-4ACC-A8CD-75059FB4E015}" type="presParOf" srcId="{E2CD9C3A-A0FF-45AF-9C61-D7437B301840}" destId="{BAA92C66-4B0C-40DF-B806-71B315AC97A2}" srcOrd="1" destOrd="0" presId="urn:microsoft.com/office/officeart/2005/8/layout/hList2#1"/>
    <dgm:cxn modelId="{9FFFC8D3-72E4-45F0-88E3-31B3320006A5}" type="presParOf" srcId="{E2CD9C3A-A0FF-45AF-9C61-D7437B301840}" destId="{582823C7-4ACD-46A0-A177-64D0606BEA4F}" srcOrd="2" destOrd="0" presId="urn:microsoft.com/office/officeart/2005/8/layout/hList2#1"/>
    <dgm:cxn modelId="{FDD10BFF-B2E5-4DF6-9541-3FCB77C69B12}" type="presParOf" srcId="{C3A23BD5-4806-4F89-A219-7532B2DBE5B3}" destId="{CCB72A2B-502A-4C76-8AB4-67CA9DCB2F1A}" srcOrd="1" destOrd="0" presId="urn:microsoft.com/office/officeart/2005/8/layout/hList2#1"/>
    <dgm:cxn modelId="{12584D25-ABFE-406E-BC63-51336273449F}" type="presParOf" srcId="{C3A23BD5-4806-4F89-A219-7532B2DBE5B3}" destId="{F3FBD0EE-DECE-49D7-9142-4A83C1B96AB3}" srcOrd="2" destOrd="0" presId="urn:microsoft.com/office/officeart/2005/8/layout/hList2#1"/>
    <dgm:cxn modelId="{853528BF-4444-4781-B8A7-6F4C7D9A8B96}" type="presParOf" srcId="{F3FBD0EE-DECE-49D7-9142-4A83C1B96AB3}" destId="{86E40FC2-0B75-4C84-8B58-9F3E596A6B16}" srcOrd="0" destOrd="0" presId="urn:microsoft.com/office/officeart/2005/8/layout/hList2#1"/>
    <dgm:cxn modelId="{768A7184-4E54-4822-AE54-A5A172738141}" type="presParOf" srcId="{F3FBD0EE-DECE-49D7-9142-4A83C1B96AB3}" destId="{CB92E849-090E-4CF6-8F43-CC4834560AAB}" srcOrd="1" destOrd="0" presId="urn:microsoft.com/office/officeart/2005/8/layout/hList2#1"/>
    <dgm:cxn modelId="{B26A7345-00AA-4878-9D2A-CB03FCDABB58}" type="presParOf" srcId="{F3FBD0EE-DECE-49D7-9142-4A83C1B96AB3}" destId="{A899CD30-1CA1-4E1A-8AFD-4FCD4AFE58DF}"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84425-4170-4D5C-AE1A-51BA198FE8DC}" type="datetimeFigureOut">
              <a:rPr lang="en-US" smtClean="0"/>
              <a:pPr/>
              <a:t>8/12/2016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D75AA-77C7-4E32-BCBC-AEFE44475100}" type="slidenum">
              <a:rPr lang="en-US" smtClean="0"/>
              <a:pPr/>
              <a:t>‹#›</a:t>
            </a:fld>
            <a:endParaRPr lang="en-US"/>
          </a:p>
        </p:txBody>
      </p:sp>
    </p:spTree>
    <p:extLst>
      <p:ext uri="{BB962C8B-B14F-4D97-AF65-F5344CB8AC3E}">
        <p14:creationId xmlns:p14="http://schemas.microsoft.com/office/powerpoint/2010/main" xmlns="" val="88133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D75AA-77C7-4E32-BCBC-AEFE44475100}" type="slidenum">
              <a:rPr lang="en-US" smtClean="0"/>
              <a:pPr/>
              <a:t>7</a:t>
            </a:fld>
            <a:endParaRPr lang="en-US"/>
          </a:p>
        </p:txBody>
      </p:sp>
    </p:spTree>
    <p:extLst>
      <p:ext uri="{BB962C8B-B14F-4D97-AF65-F5344CB8AC3E}">
        <p14:creationId xmlns:p14="http://schemas.microsoft.com/office/powerpoint/2010/main" xmlns="" val="58398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3603966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16156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3161243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381953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1646220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3446796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2499200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917767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914525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584162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A6D1ED-FBDD-42C9-A472-5E27415A8951}" type="datetimeFigureOut">
              <a:rPr lang="es-ES" smtClean="0"/>
              <a:pPr/>
              <a:t>12/08/2016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3939661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6D1ED-FBDD-42C9-A472-5E27415A8951}" type="datetimeFigureOut">
              <a:rPr lang="es-ES" smtClean="0"/>
              <a:pPr/>
              <a:t>12/08/2016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4A19B-9C67-474C-A98B-F617DDD1CB49}" type="slidenum">
              <a:rPr lang="es-ES" smtClean="0"/>
              <a:pPr/>
              <a:t>‹#›</a:t>
            </a:fld>
            <a:endParaRPr lang="es-ES"/>
          </a:p>
        </p:txBody>
      </p:sp>
    </p:spTree>
    <p:extLst>
      <p:ext uri="{BB962C8B-B14F-4D97-AF65-F5344CB8AC3E}">
        <p14:creationId xmlns:p14="http://schemas.microsoft.com/office/powerpoint/2010/main" xmlns="" val="802347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microsoft.com/office/2007/relationships/hdphoto" Target="../media/hdphoto2.wdp"/><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 y="16748"/>
            <a:ext cx="9144000" cy="2123658"/>
          </a:xfrm>
          <a:prstGeom prst="rect">
            <a:avLst/>
          </a:prstGeom>
          <a:noFill/>
        </p:spPr>
        <p:txBody>
          <a:bodyPr wrap="square" rtlCol="0">
            <a:spAutoFit/>
          </a:bodyPr>
          <a:lstStyle/>
          <a:p>
            <a:r>
              <a:rPr lang="ro-RO" sz="66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ISUS DOREA </a:t>
            </a:r>
            <a:r>
              <a:rPr lang="ro-RO" sz="66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BINELE </a:t>
            </a:r>
            <a:r>
              <a:rPr lang="ro-RO" sz="66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OAMENILOR</a:t>
            </a:r>
            <a:endParaRPr lang="ro-RO" sz="66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1691679" y="6516052"/>
            <a:ext cx="5256585" cy="369332"/>
          </a:xfrm>
          <a:prstGeom prst="rect">
            <a:avLst/>
          </a:prstGeom>
          <a:noFill/>
        </p:spPr>
        <p:txBody>
          <a:bodyPr wrap="square" rtlCol="0">
            <a:spAutoFit/>
          </a:bodyPr>
          <a:lstStyle/>
          <a:p>
            <a:r>
              <a:rPr lang="ro-RO" b="1" smtClean="0"/>
              <a:t>Studiul</a:t>
            </a:r>
            <a:r>
              <a:rPr lang="ro-RO" b="1" smtClean="0"/>
              <a:t> </a:t>
            </a:r>
            <a:r>
              <a:rPr lang="ro-RO" b="1" smtClean="0"/>
              <a:t>7 </a:t>
            </a:r>
            <a:r>
              <a:rPr lang="ro-RO" b="1" smtClean="0"/>
              <a:t>pentru</a:t>
            </a:r>
            <a:r>
              <a:rPr lang="ro-RO" b="1" smtClean="0"/>
              <a:t> 13 </a:t>
            </a:r>
            <a:r>
              <a:rPr lang="ro-RO" b="1" smtClean="0"/>
              <a:t>augost</a:t>
            </a:r>
            <a:r>
              <a:rPr lang="ro-RO" b="1" smtClean="0"/>
              <a:t> </a:t>
            </a:r>
            <a:r>
              <a:rPr lang="ro-RO" b="1" smtClean="0"/>
              <a:t>2016</a:t>
            </a:r>
            <a:endParaRPr lang="ro-RO" b="1"/>
          </a:p>
        </p:txBody>
      </p:sp>
    </p:spTree>
    <p:extLst>
      <p:ext uri="{BB962C8B-B14F-4D97-AF65-F5344CB8AC3E}">
        <p14:creationId xmlns:p14="http://schemas.microsoft.com/office/powerpoint/2010/main" xmlns="" val="218728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63588" y="14093"/>
            <a:ext cx="7956884" cy="1157616"/>
          </a:xfrm>
          <a:prstGeom prst="rect">
            <a:avLst/>
          </a:prstGeom>
          <a:noFill/>
        </p:spPr>
        <p:txBody>
          <a:bodyPr wrap="square" tIns="72000" rtlCol="0">
            <a:spAutoFit/>
          </a:bodyPr>
          <a:lstStyle/>
          <a:p>
            <a:pPr>
              <a:lnSpc>
                <a:spcPts val="2700"/>
              </a:lnSpc>
            </a:pPr>
            <a:r>
              <a:rPr lang="ro-RO" sz="2400" b="1" dirty="0" smtClean="0"/>
              <a:t>În timpul lucrării Sale pe pământ, Isus a arătat în multe ocazii că se preocupa în mod sincer de oameni. Urmându-i exemplul, trebuie să trăim </a:t>
            </a:r>
            <a:r>
              <a:rPr lang="ro-RO" sz="2400" b="1" dirty="0" smtClean="0"/>
              <a:t>iubind.</a:t>
            </a:r>
            <a:endParaRPr lang="ro-RO" sz="2400" b="1" dirty="0"/>
          </a:p>
        </p:txBody>
      </p:sp>
      <p:sp>
        <p:nvSpPr>
          <p:cNvPr id="3" name="2 CuadroTexto"/>
          <p:cNvSpPr txBox="1"/>
          <p:nvPr/>
        </p:nvSpPr>
        <p:spPr>
          <a:xfrm>
            <a:off x="2987824" y="1345992"/>
            <a:ext cx="4248472" cy="1938992"/>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rgbClr val="FF0000"/>
              </a:buClr>
              <a:buFont typeface="Webdings" pitchFamily="18" charset="2"/>
              <a:buChar char=""/>
            </a:pPr>
            <a:r>
              <a:rPr lang="ro-RO" sz="2400" b="1" dirty="0" smtClean="0"/>
              <a:t>Să îi iubim pe cei </a:t>
            </a:r>
            <a:r>
              <a:rPr lang="ro-RO" sz="2400" b="1" dirty="0" smtClean="0"/>
              <a:t>pierduți.</a:t>
            </a:r>
          </a:p>
          <a:p>
            <a:pPr marL="342900" indent="-342900">
              <a:buClr>
                <a:srgbClr val="FF0000"/>
              </a:buClr>
              <a:buFont typeface="Webdings" pitchFamily="18" charset="2"/>
              <a:buChar char=""/>
            </a:pPr>
            <a:r>
              <a:rPr lang="ro-RO" sz="2400" b="1" dirty="0" smtClean="0"/>
              <a:t>Să </a:t>
            </a:r>
            <a:r>
              <a:rPr lang="ro-RO" sz="2400" b="1" dirty="0" smtClean="0"/>
              <a:t>iubim </a:t>
            </a:r>
            <a:r>
              <a:rPr lang="ro-RO" sz="2400" b="1" dirty="0" smtClean="0"/>
              <a:t>necondiționat.</a:t>
            </a:r>
          </a:p>
          <a:p>
            <a:pPr marL="342900" indent="-342900">
              <a:buClr>
                <a:srgbClr val="FF0000"/>
              </a:buClr>
              <a:buFont typeface="Webdings" pitchFamily="18" charset="2"/>
              <a:buChar char=""/>
            </a:pPr>
            <a:r>
              <a:rPr lang="ro-RO" sz="2400" b="1" dirty="0" smtClean="0"/>
              <a:t>Să </a:t>
            </a:r>
            <a:r>
              <a:rPr lang="ro-RO" sz="2400" b="1" dirty="0" smtClean="0"/>
              <a:t>iubim </a:t>
            </a:r>
            <a:r>
              <a:rPr lang="ro-RO" sz="2400" b="1" dirty="0" smtClean="0"/>
              <a:t>totdeauna.</a:t>
            </a:r>
          </a:p>
          <a:p>
            <a:pPr marL="342900" indent="-342900">
              <a:buClr>
                <a:srgbClr val="FF0000"/>
              </a:buClr>
              <a:buFont typeface="Webdings" pitchFamily="18" charset="2"/>
              <a:buChar char=""/>
            </a:pPr>
            <a:r>
              <a:rPr lang="ro-RO" sz="2400" b="1" dirty="0" smtClean="0"/>
              <a:t>Să </a:t>
            </a:r>
            <a:r>
              <a:rPr lang="ro-RO" sz="2400" b="1" dirty="0" smtClean="0"/>
              <a:t>iubim de fiecare dată</a:t>
            </a:r>
            <a:r>
              <a:rPr lang="ro-RO" sz="2400" b="1" dirty="0" smtClean="0"/>
              <a:t>.</a:t>
            </a:r>
          </a:p>
          <a:p>
            <a:pPr marL="342900" indent="-342900">
              <a:buClr>
                <a:srgbClr val="FF0000"/>
              </a:buClr>
              <a:buFont typeface="Webdings" pitchFamily="18" charset="2"/>
              <a:buChar char=""/>
            </a:pPr>
            <a:r>
              <a:rPr lang="ro-RO" sz="2400" b="1" dirty="0" smtClean="0"/>
              <a:t>Să </a:t>
            </a:r>
            <a:r>
              <a:rPr lang="ro-RO" sz="2400" b="1" dirty="0" smtClean="0"/>
              <a:t>îi iubim pe toți</a:t>
            </a:r>
            <a:r>
              <a:rPr lang="ro-RO" sz="2400" b="1" dirty="0" smtClean="0"/>
              <a:t>.</a:t>
            </a:r>
            <a:endParaRPr lang="ro-RO" sz="2400" b="1" dirty="0"/>
          </a:p>
        </p:txBody>
      </p:sp>
    </p:spTree>
    <p:extLst>
      <p:ext uri="{BB962C8B-B14F-4D97-AF65-F5344CB8AC3E}">
        <p14:creationId xmlns:p14="http://schemas.microsoft.com/office/powerpoint/2010/main" xmlns="" val="1876559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938" y="0"/>
            <a:ext cx="9140062"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ro-RO" sz="4400" b="1" spc="150" smtClean="0">
                <a:ln w="11430"/>
                <a:solidFill>
                  <a:srgbClr val="F8F8F8"/>
                </a:solidFill>
                <a:effectLst>
                  <a:outerShdw blurRad="25400" algn="tl" rotWithShape="0">
                    <a:srgbClr val="000000">
                      <a:alpha val="43000"/>
                    </a:srgbClr>
                  </a:outerShdw>
                </a:effectLst>
              </a:rPr>
              <a:t>SĂ ÎI IUBIM PE </a:t>
            </a:r>
            <a:r>
              <a:rPr lang="ro-RO" sz="4400" b="1" spc="150" smtClean="0">
                <a:ln w="11430"/>
                <a:solidFill>
                  <a:srgbClr val="F8F8F8"/>
                </a:solidFill>
                <a:effectLst>
                  <a:outerShdw blurRad="25400" algn="tl" rotWithShape="0">
                    <a:srgbClr val="000000">
                      <a:alpha val="43000"/>
                    </a:srgbClr>
                  </a:outerShdw>
                </a:effectLst>
              </a:rPr>
              <a:t>CEI </a:t>
            </a:r>
            <a:r>
              <a:rPr lang="ro-RO" sz="4400" b="1" spc="150" smtClean="0">
                <a:ln w="11430"/>
                <a:solidFill>
                  <a:srgbClr val="F8F8F8"/>
                </a:solidFill>
                <a:effectLst>
                  <a:outerShdw blurRad="25400" algn="tl" rotWithShape="0">
                    <a:srgbClr val="000000">
                      <a:alpha val="43000"/>
                    </a:srgbClr>
                  </a:outerShdw>
                </a:effectLst>
              </a:rPr>
              <a:t>PIERDUȚI</a:t>
            </a:r>
            <a:endParaRPr lang="ro-RO" sz="4400" b="1" spc="150">
              <a:ln w="11430"/>
              <a:solidFill>
                <a:srgbClr val="F8F8F8"/>
              </a:solidFill>
              <a:effectLst>
                <a:outerShdw blurRad="25400" algn="tl" rotWithShape="0">
                  <a:srgbClr val="000000">
                    <a:alpha val="43000"/>
                  </a:srgbClr>
                </a:outerShdw>
              </a:effectLst>
            </a:endParaRPr>
          </a:p>
        </p:txBody>
      </p:sp>
      <p:sp>
        <p:nvSpPr>
          <p:cNvPr id="3" name="2 Rectángulo"/>
          <p:cNvSpPr/>
          <p:nvPr/>
        </p:nvSpPr>
        <p:spPr>
          <a:xfrm>
            <a:off x="179512" y="620688"/>
            <a:ext cx="8856984" cy="923330"/>
          </a:xfrm>
          <a:prstGeom prst="rect">
            <a:avLst/>
          </a:prstGeom>
        </p:spPr>
        <p:txBody>
          <a:bodyPr wrap="square">
            <a:spAutoFit/>
          </a:bodyPr>
          <a:lstStyle/>
          <a:p>
            <a:r>
              <a:rPr lang="ro-RO" b="1" dirty="0" smtClean="0">
                <a:solidFill>
                  <a:schemeClr val="tx2">
                    <a:lumMod val="20000"/>
                    <a:lumOff val="80000"/>
                  </a:schemeClr>
                </a:solidFill>
                <a:latin typeface="Comic Sans MS" pitchFamily="66" charset="0"/>
              </a:rPr>
              <a:t>«Dumnezeu a văzut ce făceau ei şi că se întorceau de la calea lor cea rea. Atunci Dumnezeu S-a căit de răul pe care se hotărâse să li-l facă, şi nu l-a făcut. Lucrul acesta n-a plăcut deloc lui Iona, şi s-a mâniat.» </a:t>
            </a:r>
            <a:r>
              <a:rPr lang="ro-RO" sz="1400" b="1" dirty="0" smtClean="0">
                <a:solidFill>
                  <a:schemeClr val="tx2">
                    <a:lumMod val="20000"/>
                    <a:lumOff val="80000"/>
                  </a:schemeClr>
                </a:solidFill>
                <a:latin typeface="Comic Sans MS" pitchFamily="66" charset="0"/>
              </a:rPr>
              <a:t>(Iona 3:10-4:1)</a:t>
            </a:r>
            <a:endParaRPr lang="ro-RO" sz="1400" b="1" dirty="0">
              <a:solidFill>
                <a:schemeClr val="tx2">
                  <a:lumMod val="20000"/>
                  <a:lumOff val="80000"/>
                </a:schemeClr>
              </a:solidFill>
              <a:latin typeface="Comic Sans MS" pitchFamily="66" charset="0"/>
            </a:endParaRPr>
          </a:p>
        </p:txBody>
      </p:sp>
      <p:sp>
        <p:nvSpPr>
          <p:cNvPr id="4" name="3 CuadroTexto"/>
          <p:cNvSpPr txBox="1"/>
          <p:nvPr/>
        </p:nvSpPr>
        <p:spPr>
          <a:xfrm>
            <a:off x="179512" y="1484784"/>
            <a:ext cx="8856984" cy="707886"/>
          </a:xfrm>
          <a:prstGeom prst="rect">
            <a:avLst/>
          </a:prstGeom>
          <a:noFill/>
        </p:spPr>
        <p:txBody>
          <a:bodyPr wrap="square" rtlCol="0">
            <a:spAutoFit/>
          </a:bodyPr>
          <a:lstStyle/>
          <a:p>
            <a:r>
              <a:rPr lang="ro-RO" sz="2000" b="1" smtClean="0"/>
              <a:t>Despărțiți de 800 de ani de istorie, doi </a:t>
            </a:r>
            <a:r>
              <a:rPr lang="ro-RO" sz="2000" b="1" smtClean="0"/>
              <a:t>mesageri </a:t>
            </a:r>
            <a:r>
              <a:rPr lang="ro-RO" sz="2000" b="1" smtClean="0"/>
              <a:t>(Iona </a:t>
            </a:r>
            <a:r>
              <a:rPr lang="ro-RO" sz="2000" b="1" smtClean="0"/>
              <a:t>și </a:t>
            </a:r>
            <a:r>
              <a:rPr lang="ro-RO" sz="2000" b="1" smtClean="0"/>
              <a:t>Isus</a:t>
            </a:r>
            <a:r>
              <a:rPr lang="ro-RO" sz="2000" b="1" smtClean="0"/>
              <a:t>) se </a:t>
            </a:r>
            <a:r>
              <a:rPr lang="ro-RO" sz="2000" b="1" smtClean="0"/>
              <a:t>aflau în fața orașului căruia </a:t>
            </a:r>
            <a:r>
              <a:rPr lang="ro-RO" sz="2000" b="1" smtClean="0"/>
              <a:t>au </a:t>
            </a:r>
            <a:r>
              <a:rPr lang="ro-RO" sz="2000" b="1" smtClean="0"/>
              <a:t>predicat</a:t>
            </a:r>
            <a:r>
              <a:rPr lang="ro-RO" sz="2000" b="1" smtClean="0"/>
              <a:t> </a:t>
            </a:r>
            <a:r>
              <a:rPr lang="ro-RO" sz="2000" b="1" smtClean="0"/>
              <a:t>(</a:t>
            </a:r>
            <a:r>
              <a:rPr lang="ro-RO" sz="2000" b="1" smtClean="0"/>
              <a:t>Ninive</a:t>
            </a:r>
            <a:r>
              <a:rPr lang="ro-RO" sz="2000" b="1" smtClean="0"/>
              <a:t> </a:t>
            </a:r>
            <a:r>
              <a:rPr lang="ro-RO" sz="2000" b="1" smtClean="0"/>
              <a:t>și </a:t>
            </a:r>
            <a:r>
              <a:rPr lang="ro-RO" sz="2000" b="1" smtClean="0"/>
              <a:t>Ierusalim</a:t>
            </a:r>
            <a:r>
              <a:rPr lang="ro-RO" sz="2000" b="1" smtClean="0"/>
              <a:t>). Observă </a:t>
            </a:r>
            <a:r>
              <a:rPr lang="ro-RO" sz="2000" b="1" smtClean="0"/>
              <a:t>contrastul dintre cei </a:t>
            </a:r>
            <a:r>
              <a:rPr lang="ro-RO" sz="2000" b="1" smtClean="0"/>
              <a:t>doi</a:t>
            </a:r>
            <a:r>
              <a:rPr lang="ro-RO" sz="2000" b="1" smtClean="0"/>
              <a:t>.</a:t>
            </a:r>
            <a:endParaRPr lang="ro-RO" sz="2000" b="1"/>
          </a:p>
        </p:txBody>
      </p:sp>
      <p:graphicFrame>
        <p:nvGraphicFramePr>
          <p:cNvPr id="5" name="4 Diagrama"/>
          <p:cNvGraphicFramePr/>
          <p:nvPr>
            <p:extLst>
              <p:ext uri="{D42A27DB-BD31-4B8C-83A1-F6EECF244321}">
                <p14:modId xmlns:p14="http://schemas.microsoft.com/office/powerpoint/2010/main" xmlns="" val="1367702247"/>
              </p:ext>
            </p:extLst>
          </p:nvPr>
        </p:nvGraphicFramePr>
        <p:xfrm>
          <a:off x="3938" y="2492896"/>
          <a:ext cx="9140062" cy="4206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635896" y="4077072"/>
            <a:ext cx="1728192" cy="2554545"/>
          </a:xfrm>
          <a:prstGeom prst="rect">
            <a:avLst/>
          </a:prstGeom>
          <a:noFill/>
        </p:spPr>
        <p:txBody>
          <a:bodyPr wrap="square" rtlCol="0">
            <a:spAutoFit/>
          </a:bodyPr>
          <a:lstStyle/>
          <a:p>
            <a:pPr algn="ctr"/>
            <a:r>
              <a:rPr lang="ro-RO" sz="2000" b="1" smtClean="0">
                <a:effectLst>
                  <a:glow rad="762000">
                    <a:schemeClr val="tx2">
                      <a:lumMod val="40000"/>
                      <a:lumOff val="60000"/>
                      <a:alpha val="55000"/>
                    </a:schemeClr>
                  </a:glow>
                </a:effectLst>
              </a:rPr>
              <a:t>Dumnezeu dorește ca, prin harul Său, noi să avem aceeași atitudine ca și Isus față de cei </a:t>
            </a:r>
            <a:r>
              <a:rPr lang="ro-RO" sz="2000" b="1" smtClean="0">
                <a:effectLst>
                  <a:glow rad="762000">
                    <a:schemeClr val="tx2">
                      <a:lumMod val="40000"/>
                      <a:lumOff val="60000"/>
                      <a:alpha val="55000"/>
                    </a:schemeClr>
                  </a:glow>
                </a:effectLst>
              </a:rPr>
              <a:t>pierduți</a:t>
            </a:r>
            <a:r>
              <a:rPr lang="ro-RO" sz="2000" b="1" smtClean="0">
                <a:effectLst>
                  <a:glow rad="762000">
                    <a:schemeClr val="tx2">
                      <a:lumMod val="40000"/>
                      <a:lumOff val="60000"/>
                      <a:alpha val="55000"/>
                    </a:schemeClr>
                  </a:glow>
                </a:effectLst>
              </a:rPr>
              <a:t>.</a:t>
            </a:r>
            <a:endParaRPr lang="ro-RO" sz="2000" b="1">
              <a:effectLst>
                <a:glow rad="762000">
                  <a:schemeClr val="tx2">
                    <a:lumMod val="40000"/>
                    <a:lumOff val="60000"/>
                    <a:alpha val="55000"/>
                  </a:schemeClr>
                </a:glow>
              </a:effectLst>
            </a:endParaRPr>
          </a:p>
        </p:txBody>
      </p:sp>
    </p:spTree>
    <p:extLst>
      <p:ext uri="{BB962C8B-B14F-4D97-AF65-F5344CB8AC3E}">
        <p14:creationId xmlns:p14="http://schemas.microsoft.com/office/powerpoint/2010/main" xmlns="" val="1211583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graphicEl>
                                              <a:dgm id="{17AEA6C2-D967-4C20-BE22-D2FDBD3FDCCE}"/>
                                            </p:graphicEl>
                                          </p:spTgt>
                                        </p:tgtEl>
                                        <p:attrNameLst>
                                          <p:attrName>style.visibility</p:attrName>
                                        </p:attrNameLst>
                                      </p:cBhvr>
                                      <p:to>
                                        <p:strVal val="visible"/>
                                      </p:to>
                                    </p:set>
                                    <p:animEffect transition="in" filter="fade">
                                      <p:cBhvr>
                                        <p:cTn id="36" dur="1000"/>
                                        <p:tgtEl>
                                          <p:spTgt spid="5">
                                            <p:graphicEl>
                                              <a:dgm id="{17AEA6C2-D967-4C20-BE22-D2FDBD3FDCCE}"/>
                                            </p:graphicEl>
                                          </p:spTgt>
                                        </p:tgtEl>
                                      </p:cBhvr>
                                    </p:animEffect>
                                    <p:anim calcmode="lin" valueType="num">
                                      <p:cBhvr>
                                        <p:cTn id="37" dur="1000" fill="hold"/>
                                        <p:tgtEl>
                                          <p:spTgt spid="5">
                                            <p:graphicEl>
                                              <a:dgm id="{17AEA6C2-D967-4C20-BE22-D2FDBD3FDCCE}"/>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17AEA6C2-D967-4C20-BE22-D2FDBD3FDCCE}"/>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graphicEl>
                                              <a:dgm id="{582823C7-4ACD-46A0-A177-64D0606BEA4F}"/>
                                            </p:graphicEl>
                                          </p:spTgt>
                                        </p:tgtEl>
                                        <p:attrNameLst>
                                          <p:attrName>style.visibility</p:attrName>
                                        </p:attrNameLst>
                                      </p:cBhvr>
                                      <p:to>
                                        <p:strVal val="visible"/>
                                      </p:to>
                                    </p:set>
                                    <p:animEffect transition="in" filter="fade">
                                      <p:cBhvr>
                                        <p:cTn id="41" dur="1000"/>
                                        <p:tgtEl>
                                          <p:spTgt spid="5">
                                            <p:graphicEl>
                                              <a:dgm id="{582823C7-4ACD-46A0-A177-64D0606BEA4F}"/>
                                            </p:graphicEl>
                                          </p:spTgt>
                                        </p:tgtEl>
                                      </p:cBhvr>
                                    </p:animEffect>
                                    <p:anim calcmode="lin" valueType="num">
                                      <p:cBhvr>
                                        <p:cTn id="42" dur="1000" fill="hold"/>
                                        <p:tgtEl>
                                          <p:spTgt spid="5">
                                            <p:graphicEl>
                                              <a:dgm id="{582823C7-4ACD-46A0-A177-64D0606BEA4F}"/>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582823C7-4ACD-46A0-A177-64D0606BEA4F}"/>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5">
                                            <p:graphicEl>
                                              <a:dgm id="{86E40FC2-0B75-4C84-8B58-9F3E596A6B16}"/>
                                            </p:graphicEl>
                                          </p:spTgt>
                                        </p:tgtEl>
                                        <p:attrNameLst>
                                          <p:attrName>style.visibility</p:attrName>
                                        </p:attrNameLst>
                                      </p:cBhvr>
                                      <p:to>
                                        <p:strVal val="visible"/>
                                      </p:to>
                                    </p:set>
                                    <p:animEffect transition="in" filter="fade">
                                      <p:cBhvr>
                                        <p:cTn id="46" dur="1000"/>
                                        <p:tgtEl>
                                          <p:spTgt spid="5">
                                            <p:graphicEl>
                                              <a:dgm id="{86E40FC2-0B75-4C84-8B58-9F3E596A6B16}"/>
                                            </p:graphicEl>
                                          </p:spTgt>
                                        </p:tgtEl>
                                      </p:cBhvr>
                                    </p:animEffect>
                                    <p:anim calcmode="lin" valueType="num">
                                      <p:cBhvr>
                                        <p:cTn id="47" dur="1000" fill="hold"/>
                                        <p:tgtEl>
                                          <p:spTgt spid="5">
                                            <p:graphicEl>
                                              <a:dgm id="{86E40FC2-0B75-4C84-8B58-9F3E596A6B16}"/>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86E40FC2-0B75-4C84-8B58-9F3E596A6B16}"/>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5">
                                            <p:graphicEl>
                                              <a:dgm id="{A899CD30-1CA1-4E1A-8AFD-4FCD4AFE58DF}"/>
                                            </p:graphicEl>
                                          </p:spTgt>
                                        </p:tgtEl>
                                        <p:attrNameLst>
                                          <p:attrName>style.visibility</p:attrName>
                                        </p:attrNameLst>
                                      </p:cBhvr>
                                      <p:to>
                                        <p:strVal val="visible"/>
                                      </p:to>
                                    </p:set>
                                    <p:animEffect transition="in" filter="fade">
                                      <p:cBhvr>
                                        <p:cTn id="51" dur="1000"/>
                                        <p:tgtEl>
                                          <p:spTgt spid="5">
                                            <p:graphicEl>
                                              <a:dgm id="{A899CD30-1CA1-4E1A-8AFD-4FCD4AFE58DF}"/>
                                            </p:graphicEl>
                                          </p:spTgt>
                                        </p:tgtEl>
                                      </p:cBhvr>
                                    </p:animEffect>
                                    <p:anim calcmode="lin" valueType="num">
                                      <p:cBhvr>
                                        <p:cTn id="52" dur="1000" fill="hold"/>
                                        <p:tgtEl>
                                          <p:spTgt spid="5">
                                            <p:graphicEl>
                                              <a:dgm id="{A899CD30-1CA1-4E1A-8AFD-4FCD4AFE58DF}"/>
                                            </p:graphicEl>
                                          </p:spTgt>
                                        </p:tgtEl>
                                        <p:attrNameLst>
                                          <p:attrName>ppt_x</p:attrName>
                                        </p:attrNameLst>
                                      </p:cBhvr>
                                      <p:tavLst>
                                        <p:tav tm="0">
                                          <p:val>
                                            <p:strVal val="#ppt_x"/>
                                          </p:val>
                                        </p:tav>
                                        <p:tav tm="100000">
                                          <p:val>
                                            <p:strVal val="#ppt_x"/>
                                          </p:val>
                                        </p:tav>
                                      </p:tavLst>
                                    </p:anim>
                                    <p:anim calcmode="lin" valueType="num">
                                      <p:cBhvr>
                                        <p:cTn id="53" dur="1000" fill="hold"/>
                                        <p:tgtEl>
                                          <p:spTgt spid="5">
                                            <p:graphicEl>
                                              <a:dgm id="{A899CD30-1CA1-4E1A-8AFD-4FCD4AFE58DF}"/>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5">
                                            <p:graphicEl>
                                              <a:dgm id="{BAA92C66-4B0C-40DF-B806-71B315AC97A2}"/>
                                            </p:graphicEl>
                                          </p:spTgt>
                                        </p:tgtEl>
                                        <p:attrNameLst>
                                          <p:attrName>style.visibility</p:attrName>
                                        </p:attrNameLst>
                                      </p:cBhvr>
                                      <p:to>
                                        <p:strVal val="visible"/>
                                      </p:to>
                                    </p:set>
                                    <p:animEffect transition="in" filter="fade">
                                      <p:cBhvr>
                                        <p:cTn id="58" dur="1000"/>
                                        <p:tgtEl>
                                          <p:spTgt spid="5">
                                            <p:graphicEl>
                                              <a:dgm id="{BAA92C66-4B0C-40DF-B806-71B315AC97A2}"/>
                                            </p:graphicEl>
                                          </p:spTgt>
                                        </p:tgtEl>
                                      </p:cBhvr>
                                    </p:animEffect>
                                    <p:anim calcmode="lin" valueType="num">
                                      <p:cBhvr>
                                        <p:cTn id="59" dur="1000" fill="hold"/>
                                        <p:tgtEl>
                                          <p:spTgt spid="5">
                                            <p:graphicEl>
                                              <a:dgm id="{BAA92C66-4B0C-40DF-B806-71B315AC97A2}"/>
                                            </p:graphicEl>
                                          </p:spTgt>
                                        </p:tgtEl>
                                        <p:attrNameLst>
                                          <p:attrName>ppt_x</p:attrName>
                                        </p:attrNameLst>
                                      </p:cBhvr>
                                      <p:tavLst>
                                        <p:tav tm="0">
                                          <p:val>
                                            <p:strVal val="#ppt_x"/>
                                          </p:val>
                                        </p:tav>
                                        <p:tav tm="100000">
                                          <p:val>
                                            <p:strVal val="#ppt_x"/>
                                          </p:val>
                                        </p:tav>
                                      </p:tavLst>
                                    </p:anim>
                                    <p:anim calcmode="lin" valueType="num">
                                      <p:cBhvr>
                                        <p:cTn id="60" dur="1000" fill="hold"/>
                                        <p:tgtEl>
                                          <p:spTgt spid="5">
                                            <p:graphicEl>
                                              <a:dgm id="{BAA92C66-4B0C-40DF-B806-71B315AC97A2}"/>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5">
                                            <p:graphicEl>
                                              <a:dgm id="{CB92E849-090E-4CF6-8F43-CC4834560AAB}"/>
                                            </p:graphicEl>
                                          </p:spTgt>
                                        </p:tgtEl>
                                        <p:attrNameLst>
                                          <p:attrName>style.visibility</p:attrName>
                                        </p:attrNameLst>
                                      </p:cBhvr>
                                      <p:to>
                                        <p:strVal val="visible"/>
                                      </p:to>
                                    </p:set>
                                    <p:animEffect transition="in" filter="fade">
                                      <p:cBhvr>
                                        <p:cTn id="65" dur="1000"/>
                                        <p:tgtEl>
                                          <p:spTgt spid="5">
                                            <p:graphicEl>
                                              <a:dgm id="{CB92E849-090E-4CF6-8F43-CC4834560AAB}"/>
                                            </p:graphicEl>
                                          </p:spTgt>
                                        </p:tgtEl>
                                      </p:cBhvr>
                                    </p:animEffect>
                                    <p:anim calcmode="lin" valueType="num">
                                      <p:cBhvr>
                                        <p:cTn id="66" dur="1000" fill="hold"/>
                                        <p:tgtEl>
                                          <p:spTgt spid="5">
                                            <p:graphicEl>
                                              <a:dgm id="{CB92E849-090E-4CF6-8F43-CC4834560AAB}"/>
                                            </p:graphicEl>
                                          </p:spTgt>
                                        </p:tgtEl>
                                        <p:attrNameLst>
                                          <p:attrName>ppt_x</p:attrName>
                                        </p:attrNameLst>
                                      </p:cBhvr>
                                      <p:tavLst>
                                        <p:tav tm="0">
                                          <p:val>
                                            <p:strVal val="#ppt_x"/>
                                          </p:val>
                                        </p:tav>
                                        <p:tav tm="100000">
                                          <p:val>
                                            <p:strVal val="#ppt_x"/>
                                          </p:val>
                                        </p:tav>
                                      </p:tavLst>
                                    </p:anim>
                                    <p:anim calcmode="lin" valueType="num">
                                      <p:cBhvr>
                                        <p:cTn id="67" dur="1000" fill="hold"/>
                                        <p:tgtEl>
                                          <p:spTgt spid="5">
                                            <p:graphicEl>
                                              <a:dgm id="{CB92E849-090E-4CF6-8F43-CC4834560AAB}"/>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uiExpand="1">
        <p:bldSub>
          <a:bldDgm bld="lvlAtOnce"/>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b="-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938" y="0"/>
            <a:ext cx="9140062" cy="769441"/>
          </a:xfrm>
          <a:prstGeom prst="rect">
            <a:avLst/>
          </a:prstGeom>
          <a:noFill/>
        </p:spPr>
        <p:txBody>
          <a:bodyPr wrap="square" rtlCol="0">
            <a:spAutoFit/>
          </a:bodyPr>
          <a:lstStyle/>
          <a:p>
            <a:pPr algn="ctr"/>
            <a:r>
              <a:rPr lang="ro-RO" sz="4400" b="1" spc="50" smtClean="0">
                <a:ln w="12700" cmpd="sng">
                  <a:solidFill>
                    <a:schemeClr val="bg2">
                      <a:lumMod val="25000"/>
                    </a:schemeClr>
                  </a:solidFill>
                  <a:prstDash val="solid"/>
                </a:ln>
                <a:solidFill>
                  <a:schemeClr val="accent6">
                    <a:tint val="1000"/>
                  </a:schemeClr>
                </a:solidFill>
                <a:effectLst>
                  <a:glow rad="139700">
                    <a:schemeClr val="bg2">
                      <a:lumMod val="75000"/>
                      <a:alpha val="30000"/>
                    </a:schemeClr>
                  </a:glow>
                </a:effectLst>
              </a:rPr>
              <a:t>SĂ </a:t>
            </a:r>
            <a:r>
              <a:rPr lang="ro-RO" sz="4400" b="1" spc="50" smtClean="0">
                <a:ln w="12700" cmpd="sng">
                  <a:solidFill>
                    <a:schemeClr val="bg2">
                      <a:lumMod val="25000"/>
                    </a:schemeClr>
                  </a:solidFill>
                  <a:prstDash val="solid"/>
                </a:ln>
                <a:solidFill>
                  <a:schemeClr val="accent6">
                    <a:tint val="1000"/>
                  </a:schemeClr>
                </a:solidFill>
                <a:effectLst>
                  <a:glow rad="139700">
                    <a:schemeClr val="bg2">
                      <a:lumMod val="75000"/>
                      <a:alpha val="30000"/>
                    </a:schemeClr>
                  </a:glow>
                </a:effectLst>
              </a:rPr>
              <a:t>IUBIM </a:t>
            </a:r>
            <a:r>
              <a:rPr lang="ro-RO" sz="4400" b="1" spc="50" smtClean="0">
                <a:ln w="12700" cmpd="sng">
                  <a:solidFill>
                    <a:schemeClr val="bg2">
                      <a:lumMod val="25000"/>
                    </a:schemeClr>
                  </a:solidFill>
                  <a:prstDash val="solid"/>
                </a:ln>
                <a:solidFill>
                  <a:schemeClr val="accent6">
                    <a:tint val="1000"/>
                  </a:schemeClr>
                </a:solidFill>
                <a:effectLst>
                  <a:glow rad="139700">
                    <a:schemeClr val="bg2">
                      <a:lumMod val="75000"/>
                      <a:alpha val="30000"/>
                    </a:schemeClr>
                  </a:glow>
                </a:effectLst>
              </a:rPr>
              <a:t>NECONDIȚIONAT</a:t>
            </a:r>
            <a:endParaRPr lang="ro-RO" sz="4400" b="1" spc="50">
              <a:ln w="12700" cmpd="sng">
                <a:solidFill>
                  <a:schemeClr val="bg2">
                    <a:lumMod val="25000"/>
                  </a:schemeClr>
                </a:solidFill>
                <a:prstDash val="solid"/>
              </a:ln>
              <a:solidFill>
                <a:schemeClr val="accent6">
                  <a:tint val="1000"/>
                </a:schemeClr>
              </a:solidFill>
              <a:effectLst>
                <a:glow rad="139700">
                  <a:schemeClr val="bg2">
                    <a:lumMod val="75000"/>
                    <a:alpha val="30000"/>
                  </a:schemeClr>
                </a:glow>
              </a:effectLst>
            </a:endParaRPr>
          </a:p>
        </p:txBody>
      </p:sp>
      <p:sp>
        <p:nvSpPr>
          <p:cNvPr id="3" name="2 Rectángulo"/>
          <p:cNvSpPr/>
          <p:nvPr/>
        </p:nvSpPr>
        <p:spPr>
          <a:xfrm>
            <a:off x="323528" y="836712"/>
            <a:ext cx="6696744" cy="646331"/>
          </a:xfrm>
          <a:prstGeom prst="rect">
            <a:avLst/>
          </a:prstGeom>
        </p:spPr>
        <p:txBody>
          <a:bodyPr wrap="square">
            <a:spAutoFit/>
          </a:bodyPr>
          <a:lstStyle/>
          <a:p>
            <a:r>
              <a:rPr lang="ro-RO" b="1" dirty="0" smtClean="0">
                <a:solidFill>
                  <a:srgbClr val="FFFF99"/>
                </a:solidFill>
                <a:effectLst>
                  <a:outerShdw blurRad="38100" dist="38100" dir="2700000" algn="tl">
                    <a:srgbClr val="000000">
                      <a:alpha val="43137"/>
                    </a:srgbClr>
                  </a:outerShdw>
                </a:effectLst>
                <a:latin typeface="Comic Sans MS" pitchFamily="66" charset="0"/>
              </a:rPr>
              <a:t>«Dar Eu vă spun vouă, care Mă ascultaţi: Iubiţi pe vrăjmaşii voştri, faceţi bine celor ce vă urăsc» </a:t>
            </a:r>
            <a:r>
              <a:rPr lang="ro-RO" sz="1400" b="1" dirty="0" smtClean="0">
                <a:solidFill>
                  <a:srgbClr val="FFFF99"/>
                </a:solidFill>
                <a:effectLst>
                  <a:outerShdw blurRad="38100" dist="38100" dir="2700000" algn="tl">
                    <a:srgbClr val="000000">
                      <a:alpha val="43137"/>
                    </a:srgbClr>
                  </a:outerShdw>
                </a:effectLst>
                <a:latin typeface="Comic Sans MS" pitchFamily="66" charset="0"/>
              </a:rPr>
              <a:t>(Luca 6:27)</a:t>
            </a:r>
            <a:endParaRPr lang="ro-RO" sz="1400" b="1" dirty="0">
              <a:solidFill>
                <a:srgbClr val="FFFF99"/>
              </a:solidFill>
              <a:effectLst>
                <a:outerShdw blurRad="38100" dist="38100" dir="2700000" algn="tl">
                  <a:srgbClr val="000000">
                    <a:alpha val="43137"/>
                  </a:srgbClr>
                </a:outerShdw>
              </a:effectLst>
              <a:latin typeface="Comic Sans MS" pitchFamily="66" charset="0"/>
            </a:endParaRPr>
          </a:p>
        </p:txBody>
      </p:sp>
      <p:sp>
        <p:nvSpPr>
          <p:cNvPr id="4" name="3 CuadroTexto"/>
          <p:cNvSpPr txBox="1"/>
          <p:nvPr/>
        </p:nvSpPr>
        <p:spPr>
          <a:xfrm>
            <a:off x="179509" y="1384912"/>
            <a:ext cx="5472614" cy="2708434"/>
          </a:xfrm>
          <a:prstGeom prst="rect">
            <a:avLst/>
          </a:prstGeom>
          <a:noFill/>
        </p:spPr>
        <p:txBody>
          <a:bodyPr wrap="square" rtlCol="0">
            <a:spAutoFit/>
          </a:bodyPr>
          <a:lstStyle/>
          <a:p>
            <a:pPr marL="285750" indent="-285750">
              <a:spcBef>
                <a:spcPts val="600"/>
              </a:spcBef>
              <a:buClr>
                <a:srgbClr val="FFFF99"/>
              </a:buClr>
              <a:buFont typeface="Wingdings" pitchFamily="2" charset="2"/>
              <a:buChar char="q"/>
            </a:pPr>
            <a:r>
              <a:rPr lang="ro-RO" sz="2000" b="1" dirty="0" smtClean="0"/>
              <a:t>Isus l-a iubit și l-a atins pe lepros </a:t>
            </a:r>
            <a:r>
              <a:rPr lang="ro-RO" sz="2000" b="1" i="1" dirty="0" smtClean="0">
                <a:effectLst>
                  <a:outerShdw blurRad="38100" dist="38100" dir="2700000" algn="tl">
                    <a:srgbClr val="000000">
                      <a:alpha val="43137"/>
                    </a:srgbClr>
                  </a:outerShdw>
                </a:effectLst>
              </a:rPr>
              <a:t>cu toate </a:t>
            </a:r>
            <a:r>
              <a:rPr lang="ro-RO" sz="2000" b="1" i="1" dirty="0" smtClean="0">
                <a:effectLst>
                  <a:outerShdw blurRad="38100" dist="38100" dir="2700000" algn="tl">
                    <a:srgbClr val="000000">
                      <a:alpha val="43137"/>
                    </a:srgbClr>
                  </a:outerShdw>
                </a:effectLst>
              </a:rPr>
              <a:t>că</a:t>
            </a:r>
            <a:r>
              <a:rPr lang="ro-RO" sz="2000" b="1" dirty="0" smtClean="0"/>
              <a:t> era necurat. L-a </a:t>
            </a:r>
            <a:r>
              <a:rPr lang="ro-RO" sz="2000" b="1" dirty="0" smtClean="0"/>
              <a:t>însănătoșit </a:t>
            </a:r>
            <a:r>
              <a:rPr lang="ro-RO" sz="2000" b="1" i="1" u="sng" dirty="0" smtClean="0">
                <a:uFill>
                  <a:solidFill>
                    <a:srgbClr val="FFFF99"/>
                  </a:solidFill>
                </a:uFill>
              </a:rPr>
              <a:t>în pofida acestui </a:t>
            </a:r>
            <a:r>
              <a:rPr lang="ro-RO" sz="2000" b="1" i="1" u="sng" dirty="0" smtClean="0">
                <a:uFill>
                  <a:solidFill>
                    <a:srgbClr val="FFFF99"/>
                  </a:solidFill>
                </a:uFill>
              </a:rPr>
              <a:t>fapt</a:t>
            </a:r>
            <a:r>
              <a:rPr lang="ro-RO" sz="2000" b="1" dirty="0" smtClean="0"/>
              <a:t>.</a:t>
            </a:r>
          </a:p>
          <a:p>
            <a:pPr marL="285750" indent="-285750">
              <a:spcBef>
                <a:spcPts val="600"/>
              </a:spcBef>
              <a:buClr>
                <a:srgbClr val="FFFF99"/>
              </a:buClr>
              <a:buFont typeface="Wingdings" pitchFamily="2" charset="2"/>
              <a:buChar char="q"/>
            </a:pPr>
            <a:r>
              <a:rPr lang="ro-RO" sz="2000" b="1" dirty="0" smtClean="0"/>
              <a:t>Isus </a:t>
            </a:r>
            <a:r>
              <a:rPr lang="ro-RO" sz="2000" b="1" dirty="0" smtClean="0"/>
              <a:t>l-a iubit pe Petru </a:t>
            </a:r>
            <a:r>
              <a:rPr lang="ro-RO" sz="2000" b="1" i="1" dirty="0" smtClean="0">
                <a:effectLst>
                  <a:outerShdw blurRad="38100" dist="38100" dir="2700000" algn="tl">
                    <a:srgbClr val="000000">
                      <a:alpha val="43137"/>
                    </a:srgbClr>
                  </a:outerShdw>
                </a:effectLst>
              </a:rPr>
              <a:t>cu toate </a:t>
            </a:r>
            <a:r>
              <a:rPr lang="ro-RO" sz="2000" b="1" i="1" dirty="0" smtClean="0">
                <a:effectLst>
                  <a:outerShdw blurRad="38100" dist="38100" dir="2700000" algn="tl">
                    <a:srgbClr val="000000">
                      <a:alpha val="43137"/>
                    </a:srgbClr>
                  </a:outerShdw>
                </a:effectLst>
              </a:rPr>
              <a:t>că</a:t>
            </a:r>
            <a:r>
              <a:rPr lang="ro-RO" sz="2000" b="1" dirty="0" smtClean="0"/>
              <a:t> el </a:t>
            </a:r>
            <a:r>
              <a:rPr lang="ro-RO" sz="2000" b="1" dirty="0" smtClean="0"/>
              <a:t>l-a negat de trei </a:t>
            </a:r>
            <a:r>
              <a:rPr lang="ro-RO" sz="2000" b="1" dirty="0" smtClean="0"/>
              <a:t>ori. L-a </a:t>
            </a:r>
            <a:r>
              <a:rPr lang="ro-RO" sz="2000" b="1" dirty="0" smtClean="0"/>
              <a:t>iertat </a:t>
            </a:r>
            <a:r>
              <a:rPr lang="ro-RO" sz="2000" b="1" i="1" u="sng" dirty="0" smtClean="0">
                <a:uFill>
                  <a:solidFill>
                    <a:srgbClr val="FFFF99"/>
                  </a:solidFill>
                </a:uFill>
              </a:rPr>
              <a:t>în ciuda acestui </a:t>
            </a:r>
            <a:r>
              <a:rPr lang="ro-RO" sz="2000" b="1" i="1" u="sng" dirty="0" smtClean="0">
                <a:uFill>
                  <a:solidFill>
                    <a:srgbClr val="FFFF99"/>
                  </a:solidFill>
                </a:uFill>
              </a:rPr>
              <a:t>fapt</a:t>
            </a:r>
            <a:r>
              <a:rPr lang="ro-RO" sz="2000" b="1" dirty="0" smtClean="0"/>
              <a:t>.</a:t>
            </a:r>
          </a:p>
          <a:p>
            <a:pPr marL="285750" indent="-285750">
              <a:spcBef>
                <a:spcPts val="600"/>
              </a:spcBef>
              <a:buClr>
                <a:srgbClr val="FFFF99"/>
              </a:buClr>
              <a:buFont typeface="Wingdings" pitchFamily="2" charset="2"/>
              <a:buChar char="q"/>
            </a:pPr>
            <a:r>
              <a:rPr lang="ro-RO" sz="2000" b="1" dirty="0" smtClean="0"/>
              <a:t>Pavel </a:t>
            </a:r>
            <a:r>
              <a:rPr lang="ro-RO" sz="2000" b="1" dirty="0" smtClean="0"/>
              <a:t>a </a:t>
            </a:r>
            <a:r>
              <a:rPr lang="ro-RO" sz="2000" b="1" dirty="0" smtClean="0"/>
              <a:t>slujit </a:t>
            </a:r>
            <a:r>
              <a:rPr lang="ro-RO" sz="2000" b="1" dirty="0" smtClean="0"/>
              <a:t>bisericii din Corint </a:t>
            </a:r>
            <a:r>
              <a:rPr lang="ro-RO" sz="2000" b="1" i="1" dirty="0" smtClean="0">
                <a:effectLst>
                  <a:outerShdw blurRad="38100" dist="38100" dir="2700000" algn="tl">
                    <a:srgbClr val="000000">
                      <a:alpha val="43137"/>
                    </a:srgbClr>
                  </a:outerShdw>
                </a:effectLst>
              </a:rPr>
              <a:t>cu toate că </a:t>
            </a:r>
            <a:r>
              <a:rPr lang="ro-RO" sz="2000" b="1" dirty="0" smtClean="0"/>
              <a:t> aceasta </a:t>
            </a:r>
            <a:r>
              <a:rPr lang="ro-RO" sz="2000" b="1" dirty="0" smtClean="0"/>
              <a:t>nu îi recunoștea </a:t>
            </a:r>
            <a:r>
              <a:rPr lang="ro-RO" sz="2000" b="1" dirty="0" smtClean="0"/>
              <a:t>autoritatea. A </a:t>
            </a:r>
            <a:r>
              <a:rPr lang="ro-RO" sz="2000" b="1" dirty="0" smtClean="0"/>
              <a:t>continuat să le slujească </a:t>
            </a:r>
            <a:r>
              <a:rPr lang="ro-RO" sz="2000" b="1" i="1" u="sng" dirty="0" smtClean="0">
                <a:uFill>
                  <a:solidFill>
                    <a:srgbClr val="FFFF99"/>
                  </a:solidFill>
                </a:uFill>
              </a:rPr>
              <a:t>în pofida acestui </a:t>
            </a:r>
            <a:r>
              <a:rPr lang="ro-RO" sz="2000" b="1" i="1" u="sng" dirty="0" smtClean="0">
                <a:uFill>
                  <a:solidFill>
                    <a:srgbClr val="FFFF99"/>
                  </a:solidFill>
                </a:uFill>
              </a:rPr>
              <a:t>fapt</a:t>
            </a:r>
            <a:r>
              <a:rPr lang="ro-RO" sz="2000" b="1" dirty="0" smtClean="0"/>
              <a:t>.</a:t>
            </a:r>
            <a:endParaRPr lang="ro-RO" sz="2000" b="1" dirty="0"/>
          </a:p>
        </p:txBody>
      </p:sp>
      <p:sp>
        <p:nvSpPr>
          <p:cNvPr id="5" name="4 CuadroTexto"/>
          <p:cNvSpPr txBox="1"/>
          <p:nvPr/>
        </p:nvSpPr>
        <p:spPr>
          <a:xfrm>
            <a:off x="107504" y="3960926"/>
            <a:ext cx="5616624" cy="2708434"/>
          </a:xfrm>
          <a:prstGeom prst="rect">
            <a:avLst/>
          </a:prstGeom>
          <a:noFill/>
        </p:spPr>
        <p:txBody>
          <a:bodyPr wrap="square" rtlCol="0">
            <a:spAutoFit/>
          </a:bodyPr>
          <a:lstStyle/>
          <a:p>
            <a:pPr>
              <a:spcBef>
                <a:spcPts val="600"/>
              </a:spcBef>
            </a:pPr>
            <a:r>
              <a:rPr lang="ro-RO" sz="2000" b="1" i="1" smtClean="0">
                <a:effectLst>
                  <a:outerShdw blurRad="38100" dist="38100" dir="2700000" algn="tl">
                    <a:srgbClr val="000000">
                      <a:alpha val="43137"/>
                    </a:srgbClr>
                  </a:outerShdw>
                </a:effectLst>
              </a:rPr>
              <a:t>Cu </a:t>
            </a:r>
            <a:r>
              <a:rPr lang="ro-RO" sz="2000" b="1" i="1" smtClean="0">
                <a:effectLst>
                  <a:outerShdw blurRad="38100" dist="38100" dir="2700000" algn="tl">
                    <a:srgbClr val="000000">
                      <a:alpha val="43137"/>
                    </a:srgbClr>
                  </a:outerShdw>
                </a:effectLst>
              </a:rPr>
              <a:t>toate </a:t>
            </a:r>
            <a:r>
              <a:rPr lang="ro-RO" sz="2000" b="1" i="1" smtClean="0">
                <a:effectLst>
                  <a:outerShdw blurRad="38100" dist="38100" dir="2700000" algn="tl">
                    <a:srgbClr val="000000">
                      <a:alpha val="43137"/>
                    </a:srgbClr>
                  </a:outerShdw>
                </a:effectLst>
              </a:rPr>
              <a:t>că</a:t>
            </a:r>
            <a:r>
              <a:rPr lang="ro-RO" sz="2000" b="1" smtClean="0"/>
              <a:t> putem </a:t>
            </a:r>
            <a:r>
              <a:rPr lang="ro-RO" sz="2000" b="1" smtClean="0"/>
              <a:t>găsi multe scuze ca să nu iubim sau să ajutăm pe cineva, suntem chemați să o facem </a:t>
            </a:r>
            <a:r>
              <a:rPr lang="ro-RO" sz="2000" b="1" i="1" u="sng" smtClean="0">
                <a:uFill>
                  <a:solidFill>
                    <a:srgbClr val="FFFF99"/>
                  </a:solidFill>
                </a:uFill>
              </a:rPr>
              <a:t>în pofida </a:t>
            </a:r>
            <a:r>
              <a:rPr lang="ro-RO" sz="2000" b="1" i="1" u="sng" smtClean="0">
                <a:uFill>
                  <a:solidFill>
                    <a:srgbClr val="FFFF99"/>
                  </a:solidFill>
                </a:uFill>
              </a:rPr>
              <a:t>oricărui </a:t>
            </a:r>
            <a:r>
              <a:rPr lang="ro-RO" sz="2000" b="1" i="1" u="sng" smtClean="0">
                <a:uFill>
                  <a:solidFill>
                    <a:srgbClr val="FFFF99"/>
                  </a:solidFill>
                </a:uFill>
              </a:rPr>
              <a:t>fapt</a:t>
            </a:r>
            <a:r>
              <a:rPr lang="ro-RO" sz="2000" b="1" smtClean="0"/>
              <a:t>.</a:t>
            </a:r>
          </a:p>
          <a:p>
            <a:pPr>
              <a:spcBef>
                <a:spcPts val="600"/>
              </a:spcBef>
            </a:pPr>
            <a:r>
              <a:rPr lang="ro-RO" sz="2000" b="1" smtClean="0"/>
              <a:t>Să </a:t>
            </a:r>
            <a:r>
              <a:rPr lang="ro-RO" sz="2000" b="1" smtClean="0"/>
              <a:t>îi iubim și să îi ajutăm pe toți cei care ne urăsc; pe cei care ni se par demni de distreț; pe cei care ne </a:t>
            </a:r>
            <a:r>
              <a:rPr lang="ro-RO" sz="2000" b="1" smtClean="0"/>
              <a:t>sunt </a:t>
            </a:r>
            <a:r>
              <a:rPr lang="ro-RO" sz="2000" b="1" smtClean="0"/>
              <a:t>indiferenți</a:t>
            </a:r>
            <a:r>
              <a:rPr lang="ro-RO" sz="2000" b="1" smtClean="0"/>
              <a:t> …</a:t>
            </a:r>
          </a:p>
          <a:p>
            <a:pPr>
              <a:spcBef>
                <a:spcPts val="600"/>
              </a:spcBef>
            </a:pPr>
            <a:r>
              <a:rPr lang="ro-RO" sz="2000" b="1" smtClean="0"/>
              <a:t>Acest </a:t>
            </a:r>
            <a:r>
              <a:rPr lang="ro-RO" sz="2000" b="1" smtClean="0"/>
              <a:t>fel de iubire este manifestarea dragostei lui Dumnezeu care locuiește în noi. </a:t>
            </a:r>
          </a:p>
        </p:txBody>
      </p:sp>
      <p:pic>
        <p:nvPicPr>
          <p:cNvPr id="2051" name="Picture 3" descr="\\PC-EUNICE\FondosTematicos\Jesus\Sanando\Leprosos\92fbf9d996007ede78e82af59106c70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437" b="20373"/>
          <a:stretch/>
        </p:blipFill>
        <p:spPr bwMode="auto">
          <a:xfrm>
            <a:off x="7020272" y="737091"/>
            <a:ext cx="1940974" cy="1899821"/>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pic>
        <p:nvPicPr>
          <p:cNvPr id="2053" name="Picture 5" descr="G:\Dibujos\Pedro\Negacion\060309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8281" y="2739129"/>
            <a:ext cx="1685121" cy="2247530"/>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pic>
        <p:nvPicPr>
          <p:cNvPr id="2054" name="Picture 6" descr="G:\Dibujos\Pablo\061401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80312" y="2739129"/>
            <a:ext cx="1675318" cy="2234455"/>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pic>
        <p:nvPicPr>
          <p:cNvPr id="2055" name="Picture 7" descr="\\PC-EUNICE\FondosTematicos\AmorYPerdon\0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4760" b="25524"/>
          <a:stretch/>
        </p:blipFill>
        <p:spPr bwMode="auto">
          <a:xfrm>
            <a:off x="5580118" y="5075800"/>
            <a:ext cx="3475512" cy="1707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5995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24" dur="1000" fill="hold"/>
                                        <p:tgtEl>
                                          <p:spTgt spid="2051"/>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5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 calcmode="lin" valueType="num">
                                      <p:cBhvr>
                                        <p:cTn id="37"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40" dur="1000" fill="hold"/>
                                        <p:tgtEl>
                                          <p:spTgt spid="205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left)">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054"/>
                                        </p:tgtEl>
                                        <p:attrNameLst>
                                          <p:attrName>style.visibility</p:attrName>
                                        </p:attrNameLst>
                                      </p:cBhvr>
                                      <p:to>
                                        <p:strVal val="visible"/>
                                      </p:to>
                                    </p:set>
                                    <p:anim calcmode="lin" valueType="num">
                                      <p:cBhvr>
                                        <p:cTn id="53"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56" dur="1000" fill="hold"/>
                                        <p:tgtEl>
                                          <p:spTgt spid="205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05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6" fill="hold" grpId="0"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 calcmode="lin" valueType="num">
                                      <p:cBhvr additive="base">
                                        <p:cTn id="6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wipe(left)">
                                      <p:cBhvr>
                                        <p:cTn id="75" dur="500"/>
                                        <p:tgtEl>
                                          <p:spTgt spid="5">
                                            <p:txEl>
                                              <p:pRg st="1" end="1"/>
                                            </p:txEl>
                                          </p:spTgt>
                                        </p:tgtEl>
                                      </p:cBhvr>
                                    </p:animEffect>
                                  </p:childTnLst>
                                </p:cTn>
                              </p:par>
                            </p:childTnLst>
                          </p:cTn>
                        </p:par>
                        <p:par>
                          <p:cTn id="76" fill="hold">
                            <p:stCondLst>
                              <p:cond delay="500"/>
                            </p:stCondLst>
                            <p:childTnLst>
                              <p:par>
                                <p:cTn id="77" presetID="21" presetClass="entr" presetSubtype="1" fill="hold" nodeType="afterEffect">
                                  <p:stCondLst>
                                    <p:cond delay="0"/>
                                  </p:stCondLst>
                                  <p:childTnLst>
                                    <p:set>
                                      <p:cBhvr>
                                        <p:cTn id="78" dur="1" fill="hold">
                                          <p:stCondLst>
                                            <p:cond delay="0"/>
                                          </p:stCondLst>
                                        </p:cTn>
                                        <p:tgtEl>
                                          <p:spTgt spid="2055"/>
                                        </p:tgtEl>
                                        <p:attrNameLst>
                                          <p:attrName>style.visibility</p:attrName>
                                        </p:attrNameLst>
                                      </p:cBhvr>
                                      <p:to>
                                        <p:strVal val="visible"/>
                                      </p:to>
                                    </p:set>
                                    <p:animEffect transition="in" filter="wheel(1)">
                                      <p:cBhvr>
                                        <p:cTn id="79" dur="1000"/>
                                        <p:tgtEl>
                                          <p:spTgt spid="205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
                                            <p:txEl>
                                              <p:pRg st="2" end="2"/>
                                            </p:txEl>
                                          </p:spTgt>
                                        </p:tgtEl>
                                        <p:attrNameLst>
                                          <p:attrName>style.visibility</p:attrName>
                                        </p:attrNameLst>
                                      </p:cBhvr>
                                      <p:to>
                                        <p:strVal val="visible"/>
                                      </p:to>
                                    </p:set>
                                    <p:animEffect transition="in" filter="wipe(left)">
                                      <p:cBhvr>
                                        <p:cTn id="8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23728" y="0"/>
            <a:ext cx="7020272" cy="769441"/>
          </a:xfrm>
          <a:prstGeom prst="rect">
            <a:avLst/>
          </a:prstGeom>
          <a:noFill/>
        </p:spPr>
        <p:txBody>
          <a:bodyPr wrap="square" rtlCol="0">
            <a:spAutoFit/>
            <a:scene3d>
              <a:camera prst="orthographicFront"/>
              <a:lightRig rig="brightRoom" dir="t"/>
            </a:scene3d>
            <a:sp3d extrusionH="57150" contourW="19050">
              <a:bevelT w="69850" h="38100" prst="cross"/>
              <a:contourClr>
                <a:schemeClr val="bg1">
                  <a:lumMod val="95000"/>
                </a:schemeClr>
              </a:contourClr>
            </a:sp3d>
          </a:bodyPr>
          <a:lstStyle/>
          <a:p>
            <a:pPr algn="ctr"/>
            <a:r>
              <a:rPr lang="ro-RO" sz="4400" b="1" spc="300" smtClean="0">
                <a:ln w="19050">
                  <a:noFill/>
                  <a:prstDash val="solid"/>
                </a:ln>
                <a:solidFill>
                  <a:schemeClr val="accent3">
                    <a:lumMod val="50000"/>
                  </a:schemeClr>
                </a:solidFill>
                <a:effectLst>
                  <a:outerShdw blurRad="50000" dist="50800" dir="7500000" algn="tl">
                    <a:srgbClr val="000000">
                      <a:shade val="5000"/>
                      <a:alpha val="35000"/>
                    </a:srgbClr>
                  </a:outerShdw>
                </a:effectLst>
              </a:rPr>
              <a:t>SĂ </a:t>
            </a:r>
            <a:r>
              <a:rPr lang="ro-RO" sz="4400" b="1" spc="300" smtClean="0">
                <a:ln w="19050">
                  <a:noFill/>
                  <a:prstDash val="solid"/>
                </a:ln>
                <a:solidFill>
                  <a:schemeClr val="accent3">
                    <a:lumMod val="50000"/>
                  </a:schemeClr>
                </a:solidFill>
                <a:effectLst>
                  <a:outerShdw blurRad="50000" dist="50800" dir="7500000" algn="tl">
                    <a:srgbClr val="000000">
                      <a:shade val="5000"/>
                      <a:alpha val="35000"/>
                    </a:srgbClr>
                  </a:outerShdw>
                </a:effectLst>
              </a:rPr>
              <a:t>IUBIM </a:t>
            </a:r>
            <a:r>
              <a:rPr lang="ro-RO" sz="4400" b="1" spc="300" smtClean="0">
                <a:ln w="19050">
                  <a:noFill/>
                  <a:prstDash val="solid"/>
                </a:ln>
                <a:solidFill>
                  <a:schemeClr val="accent3">
                    <a:lumMod val="50000"/>
                  </a:schemeClr>
                </a:solidFill>
                <a:effectLst>
                  <a:outerShdw blurRad="50000" dist="50800" dir="7500000" algn="tl">
                    <a:srgbClr val="000000">
                      <a:shade val="5000"/>
                      <a:alpha val="35000"/>
                    </a:srgbClr>
                  </a:outerShdw>
                </a:effectLst>
              </a:rPr>
              <a:t>TOTDEAUNA</a:t>
            </a:r>
            <a:endParaRPr lang="ro-RO" sz="4400" b="1" spc="300">
              <a:ln w="19050">
                <a:no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3" name="2 Rectángulo"/>
          <p:cNvSpPr/>
          <p:nvPr/>
        </p:nvSpPr>
        <p:spPr>
          <a:xfrm>
            <a:off x="2123728" y="769441"/>
            <a:ext cx="6840760" cy="369332"/>
          </a:xfrm>
          <a:prstGeom prst="rect">
            <a:avLst/>
          </a:prstGeom>
        </p:spPr>
        <p:txBody>
          <a:bodyPr wrap="square">
            <a:spAutoFit/>
          </a:bodyPr>
          <a:lstStyle/>
          <a:p>
            <a:pPr algn="ctr"/>
            <a:r>
              <a:rPr lang="ro-RO" b="1" smtClean="0">
                <a:solidFill>
                  <a:srgbClr val="34411B"/>
                </a:solidFill>
                <a:effectLst>
                  <a:outerShdw blurRad="38100" dist="38100" dir="2700000" algn="tl">
                    <a:srgbClr val="000000">
                      <a:alpha val="43137"/>
                    </a:srgbClr>
                  </a:outerShdw>
                </a:effectLst>
                <a:latin typeface="Comic Sans MS" pitchFamily="66" charset="0"/>
              </a:rPr>
              <a:t>«Dragostea </a:t>
            </a:r>
            <a:r>
              <a:rPr lang="ro-RO" b="1" smtClean="0">
                <a:solidFill>
                  <a:srgbClr val="34411B"/>
                </a:solidFill>
                <a:effectLst>
                  <a:outerShdw blurRad="38100" dist="38100" dir="2700000" algn="tl">
                    <a:srgbClr val="000000">
                      <a:alpha val="43137"/>
                    </a:srgbClr>
                  </a:outerShdw>
                </a:effectLst>
                <a:latin typeface="Comic Sans MS" pitchFamily="66" charset="0"/>
              </a:rPr>
              <a:t>nu va </a:t>
            </a:r>
            <a:r>
              <a:rPr lang="ro-RO" b="1" smtClean="0">
                <a:solidFill>
                  <a:srgbClr val="34411B"/>
                </a:solidFill>
                <a:effectLst>
                  <a:outerShdw blurRad="38100" dist="38100" dir="2700000" algn="tl">
                    <a:srgbClr val="000000">
                      <a:alpha val="43137"/>
                    </a:srgbClr>
                  </a:outerShdw>
                </a:effectLst>
                <a:latin typeface="Comic Sans MS" pitchFamily="66" charset="0"/>
              </a:rPr>
              <a:t>pieri </a:t>
            </a:r>
            <a:r>
              <a:rPr lang="ro-RO" b="1" smtClean="0">
                <a:solidFill>
                  <a:srgbClr val="34411B"/>
                </a:solidFill>
                <a:effectLst>
                  <a:outerShdw blurRad="38100" dist="38100" dir="2700000" algn="tl">
                    <a:srgbClr val="000000">
                      <a:alpha val="43137"/>
                    </a:srgbClr>
                  </a:outerShdw>
                </a:effectLst>
                <a:latin typeface="Comic Sans MS" pitchFamily="66" charset="0"/>
              </a:rPr>
              <a:t>niciodată</a:t>
            </a:r>
            <a:r>
              <a:rPr lang="ro-RO" b="1" smtClean="0">
                <a:solidFill>
                  <a:srgbClr val="34411B"/>
                </a:solidFill>
                <a:effectLst>
                  <a:outerShdw blurRad="38100" dist="38100" dir="2700000" algn="tl">
                    <a:srgbClr val="000000">
                      <a:alpha val="43137"/>
                    </a:srgbClr>
                  </a:outerShdw>
                </a:effectLst>
                <a:latin typeface="Comic Sans MS" pitchFamily="66" charset="0"/>
              </a:rPr>
              <a:t>» </a:t>
            </a:r>
            <a:r>
              <a:rPr lang="ro-RO" sz="1400" b="1" smtClean="0">
                <a:solidFill>
                  <a:srgbClr val="34411B"/>
                </a:solidFill>
                <a:effectLst>
                  <a:outerShdw blurRad="38100" dist="38100" dir="2700000" algn="tl">
                    <a:srgbClr val="000000">
                      <a:alpha val="43137"/>
                    </a:srgbClr>
                  </a:outerShdw>
                </a:effectLst>
                <a:latin typeface="Comic Sans MS" pitchFamily="66" charset="0"/>
              </a:rPr>
              <a:t>(</a:t>
            </a:r>
            <a:r>
              <a:rPr lang="ro-RO" sz="1400" b="1" smtClean="0">
                <a:solidFill>
                  <a:srgbClr val="34411B"/>
                </a:solidFill>
                <a:effectLst>
                  <a:outerShdw blurRad="38100" dist="38100" dir="2700000" algn="tl">
                    <a:srgbClr val="000000">
                      <a:alpha val="43137"/>
                    </a:srgbClr>
                  </a:outerShdw>
                </a:effectLst>
                <a:latin typeface="Comic Sans MS" pitchFamily="66" charset="0"/>
              </a:rPr>
              <a:t>1 </a:t>
            </a:r>
            <a:r>
              <a:rPr lang="ro-RO" sz="1400" b="1" smtClean="0">
                <a:solidFill>
                  <a:srgbClr val="34411B"/>
                </a:solidFill>
                <a:effectLst>
                  <a:outerShdw blurRad="38100" dist="38100" dir="2700000" algn="tl">
                    <a:srgbClr val="000000">
                      <a:alpha val="43137"/>
                    </a:srgbClr>
                  </a:outerShdw>
                </a:effectLst>
                <a:latin typeface="Comic Sans MS" pitchFamily="66" charset="0"/>
              </a:rPr>
              <a:t>Corinteni</a:t>
            </a:r>
            <a:r>
              <a:rPr lang="ro-RO" sz="1400" b="1" smtClean="0">
                <a:solidFill>
                  <a:srgbClr val="34411B"/>
                </a:solidFill>
                <a:effectLst>
                  <a:outerShdw blurRad="38100" dist="38100" dir="2700000" algn="tl">
                    <a:srgbClr val="000000">
                      <a:alpha val="43137"/>
                    </a:srgbClr>
                  </a:outerShdw>
                </a:effectLst>
                <a:latin typeface="Comic Sans MS" pitchFamily="66" charset="0"/>
              </a:rPr>
              <a:t> </a:t>
            </a:r>
            <a:r>
              <a:rPr lang="ro-RO" sz="1400" b="1" smtClean="0">
                <a:solidFill>
                  <a:srgbClr val="34411B"/>
                </a:solidFill>
                <a:effectLst>
                  <a:outerShdw blurRad="38100" dist="38100" dir="2700000" algn="tl">
                    <a:srgbClr val="000000">
                      <a:alpha val="43137"/>
                    </a:srgbClr>
                  </a:outerShdw>
                </a:effectLst>
                <a:latin typeface="Comic Sans MS" pitchFamily="66" charset="0"/>
              </a:rPr>
              <a:t>13:8)</a:t>
            </a:r>
            <a:endParaRPr lang="ro-RO" b="1">
              <a:solidFill>
                <a:srgbClr val="34411B"/>
              </a:solidFill>
              <a:effectLst>
                <a:outerShdw blurRad="38100" dist="38100" dir="2700000" algn="tl">
                  <a:srgbClr val="000000">
                    <a:alpha val="43137"/>
                  </a:srgbClr>
                </a:outerShdw>
              </a:effectLst>
              <a:latin typeface="Comic Sans MS" pitchFamily="66" charset="0"/>
            </a:endParaRPr>
          </a:p>
        </p:txBody>
      </p:sp>
      <p:sp>
        <p:nvSpPr>
          <p:cNvPr id="4" name="3 CuadroTexto"/>
          <p:cNvSpPr txBox="1"/>
          <p:nvPr/>
        </p:nvSpPr>
        <p:spPr>
          <a:xfrm>
            <a:off x="4211960" y="1138773"/>
            <a:ext cx="4896544" cy="3631763"/>
          </a:xfrm>
          <a:prstGeom prst="rect">
            <a:avLst/>
          </a:prstGeom>
          <a:noFill/>
        </p:spPr>
        <p:txBody>
          <a:bodyPr wrap="square" rtlCol="0">
            <a:spAutoFit/>
          </a:bodyPr>
          <a:lstStyle/>
          <a:p>
            <a:pPr>
              <a:spcBef>
                <a:spcPts val="600"/>
              </a:spcBef>
            </a:pPr>
            <a:r>
              <a:rPr lang="ro-RO" sz="2000" b="1" dirty="0" smtClean="0"/>
              <a:t>Isus a insistat că noi trebuie să Îl iubim pe Dumnezeu mai presus de orice și pe aproape ca pe noi înșine </a:t>
            </a:r>
            <a:r>
              <a:rPr lang="ro-RO" sz="2000" b="1" dirty="0" smtClean="0"/>
              <a:t>(Matei 22:37-39).</a:t>
            </a:r>
          </a:p>
          <a:p>
            <a:pPr>
              <a:spcBef>
                <a:spcPts val="600"/>
              </a:spcBef>
            </a:pPr>
            <a:r>
              <a:rPr lang="ro-RO" sz="2000" b="1" dirty="0" smtClean="0"/>
              <a:t>Viața </a:t>
            </a:r>
            <a:r>
              <a:rPr lang="ro-RO" sz="2000" b="1" dirty="0" smtClean="0"/>
              <a:t>lui Isus a fost manifestarea continuă a </a:t>
            </a:r>
            <a:r>
              <a:rPr lang="ro-RO" sz="2000" b="1" dirty="0" smtClean="0"/>
              <a:t>dragostei. A </a:t>
            </a:r>
            <a:r>
              <a:rPr lang="ro-RO" sz="2000" b="1" dirty="0" smtClean="0"/>
              <a:t>reflectat astfel caracterul lui Dumnezeu </a:t>
            </a:r>
            <a:r>
              <a:rPr lang="ro-RO" sz="2000" b="1" dirty="0" smtClean="0"/>
              <a:t>(1 Ioan 4:8), și </a:t>
            </a:r>
            <a:r>
              <a:rPr lang="ro-RO" sz="2000" b="1" dirty="0" smtClean="0"/>
              <a:t>ne-a dat un exemplu de urmat. </a:t>
            </a:r>
          </a:p>
          <a:p>
            <a:pPr>
              <a:spcBef>
                <a:spcPts val="600"/>
              </a:spcBef>
            </a:pPr>
            <a:r>
              <a:rPr lang="ro-RO" sz="2000" b="1" dirty="0" smtClean="0"/>
              <a:t>Cu toate acestea, istoria ne arată că creștinii nu totdeauna au știut să rămână în dragoste. În realitate, creștinii au fost cei care, în multe ocazii, și-au omorât frații. </a:t>
            </a:r>
            <a:r>
              <a:rPr lang="ro-RO" sz="2000" b="1" dirty="0" smtClean="0"/>
              <a:t> </a:t>
            </a:r>
            <a:endParaRPr lang="ro-RO" sz="2000" b="1" dirty="0" smtClean="0"/>
          </a:p>
        </p:txBody>
      </p:sp>
      <p:pic>
        <p:nvPicPr>
          <p:cNvPr id="3075" name="Picture 3" descr="G:\Dibujos\Jesus\Sanando\Ciegos\a07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4" y="1138773"/>
            <a:ext cx="2250406" cy="1687805"/>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G:\Dibujos\MariaMagdalena\PP-JesusAndAdulterousWoman_HA_003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496" y="1724198"/>
            <a:ext cx="1836465" cy="262683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descr="G:\Dibujos\Jesus\Sanando\La hija de Jairo\jesus sanando (1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496" y="4382848"/>
            <a:ext cx="1822896" cy="2430528"/>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G:\Dibujos\Jesus\Sanando\Descendiendo por el techo\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84327" y="2954654"/>
            <a:ext cx="2250406" cy="1688728"/>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80" name="Picture 8" descr="G:\Dibujos\Zaqueo\evangelio-del-domingo-3-de-noviembre-de-2013.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13333" b="21987"/>
          <a:stretch/>
        </p:blipFill>
        <p:spPr bwMode="auto">
          <a:xfrm>
            <a:off x="35496" y="44624"/>
            <a:ext cx="1822895" cy="162456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4 Rectángulo"/>
          <p:cNvSpPr/>
          <p:nvPr/>
        </p:nvSpPr>
        <p:spPr>
          <a:xfrm>
            <a:off x="1931466" y="4941168"/>
            <a:ext cx="4266630" cy="1938992"/>
          </a:xfrm>
          <a:prstGeom prst="rect">
            <a:avLst/>
          </a:prstGeom>
        </p:spPr>
        <p:txBody>
          <a:bodyPr wrap="square">
            <a:spAutoFit/>
          </a:bodyPr>
          <a:lstStyle/>
          <a:p>
            <a:pPr lvl="0">
              <a:spcBef>
                <a:spcPts val="600"/>
              </a:spcBef>
            </a:pPr>
            <a:r>
              <a:rPr lang="ro-RO" sz="2000" b="1" smtClean="0">
                <a:solidFill>
                  <a:prstClr val="black"/>
                </a:solidFill>
              </a:rPr>
              <a:t>Cei care rămân în Dumnezeu trebuie să rămână în dragostea Lui pentru totdeauna. Nu e nimic mai puternic, pentru a atrage pe cineva la adevăr, decât dragostea lui Isus manifestată în viețile noastre</a:t>
            </a:r>
            <a:r>
              <a:rPr lang="ro-RO" sz="2000" b="1" smtClean="0">
                <a:solidFill>
                  <a:prstClr val="black"/>
                </a:solidFill>
              </a:rPr>
              <a:t>. </a:t>
            </a:r>
            <a:endParaRPr lang="ro-RO" sz="2000" b="1">
              <a:solidFill>
                <a:prstClr val="black"/>
              </a:solidFill>
            </a:endParaRPr>
          </a:p>
        </p:txBody>
      </p:sp>
      <p:pic>
        <p:nvPicPr>
          <p:cNvPr id="3081" name="Picture 9" descr="\\PC-EUNICE\______Para internet\MinisterioPersonal\dsfdsdf.jpg"/>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6228184" y="4941168"/>
            <a:ext cx="2736304" cy="1798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7877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3080"/>
                                        </p:tgtEl>
                                        <p:attrNameLst>
                                          <p:attrName>style.visibility</p:attrName>
                                        </p:attrNameLst>
                                      </p:cBhvr>
                                      <p:to>
                                        <p:strVal val="visible"/>
                                      </p:to>
                                    </p:set>
                                    <p:animEffect transition="in" filter="wipe(up)">
                                      <p:cBhvr>
                                        <p:cTn id="49" dur="500"/>
                                        <p:tgtEl>
                                          <p:spTgt spid="3080"/>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3076"/>
                                        </p:tgtEl>
                                        <p:attrNameLst>
                                          <p:attrName>style.visibility</p:attrName>
                                        </p:attrNameLst>
                                      </p:cBhvr>
                                      <p:to>
                                        <p:strVal val="visible"/>
                                      </p:to>
                                    </p:set>
                                    <p:animEffect transition="in" filter="wipe(up)">
                                      <p:cBhvr>
                                        <p:cTn id="53" dur="500"/>
                                        <p:tgtEl>
                                          <p:spTgt spid="3076"/>
                                        </p:tgtEl>
                                      </p:cBhvr>
                                    </p:animEffect>
                                  </p:childTnLst>
                                </p:cTn>
                              </p:par>
                              <p:par>
                                <p:cTn id="54" presetID="22" presetClass="entr" presetSubtype="1"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wipe(up)">
                                      <p:cBhvr>
                                        <p:cTn id="56" dur="500"/>
                                        <p:tgtEl>
                                          <p:spTgt spid="3075"/>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3078"/>
                                        </p:tgtEl>
                                        <p:attrNameLst>
                                          <p:attrName>style.visibility</p:attrName>
                                        </p:attrNameLst>
                                      </p:cBhvr>
                                      <p:to>
                                        <p:strVal val="visible"/>
                                      </p:to>
                                    </p:set>
                                    <p:animEffect transition="in" filter="wipe(up)">
                                      <p:cBhvr>
                                        <p:cTn id="60" dur="500"/>
                                        <p:tgtEl>
                                          <p:spTgt spid="3078"/>
                                        </p:tgtEl>
                                      </p:cBhvr>
                                    </p:animEffect>
                                  </p:childTnLst>
                                </p:cTn>
                              </p:par>
                              <p:par>
                                <p:cTn id="61" presetID="22" presetClass="entr" presetSubtype="1" fill="hold" nodeType="withEffect">
                                  <p:stCondLst>
                                    <p:cond delay="0"/>
                                  </p:stCondLst>
                                  <p:childTnLst>
                                    <p:set>
                                      <p:cBhvr>
                                        <p:cTn id="62" dur="1" fill="hold">
                                          <p:stCondLst>
                                            <p:cond delay="0"/>
                                          </p:stCondLst>
                                        </p:cTn>
                                        <p:tgtEl>
                                          <p:spTgt spid="3077"/>
                                        </p:tgtEl>
                                        <p:attrNameLst>
                                          <p:attrName>style.visibility</p:attrName>
                                        </p:attrNameLst>
                                      </p:cBhvr>
                                      <p:to>
                                        <p:strVal val="visible"/>
                                      </p:to>
                                    </p:set>
                                    <p:animEffect transition="in" filter="wipe(up)">
                                      <p:cBhvr>
                                        <p:cTn id="63" dur="500"/>
                                        <p:tgtEl>
                                          <p:spTgt spid="3077"/>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fade">
                                      <p:cBhvr>
                                        <p:cTn id="68" dur="1000"/>
                                        <p:tgtEl>
                                          <p:spTgt spid="4">
                                            <p:txEl>
                                              <p:pRg st="2" end="2"/>
                                            </p:txEl>
                                          </p:spTgt>
                                        </p:tgtEl>
                                      </p:cBhvr>
                                    </p:animEffect>
                                    <p:anim calcmode="lin" valueType="num">
                                      <p:cBhvr>
                                        <p:cTn id="6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right)">
                                      <p:cBhvr>
                                        <p:cTn id="76" dur="500"/>
                                        <p:tgtEl>
                                          <p:spTgt spid="5"/>
                                        </p:tgtEl>
                                      </p:cBhvr>
                                    </p:animEffect>
                                  </p:childTnLst>
                                </p:cTn>
                              </p:par>
                              <p:par>
                                <p:cTn id="77" presetID="22" presetClass="entr" presetSubtype="8" fill="hold" nodeType="withEffect">
                                  <p:stCondLst>
                                    <p:cond delay="0"/>
                                  </p:stCondLst>
                                  <p:childTnLst>
                                    <p:set>
                                      <p:cBhvr>
                                        <p:cTn id="78" dur="1" fill="hold">
                                          <p:stCondLst>
                                            <p:cond delay="0"/>
                                          </p:stCondLst>
                                        </p:cTn>
                                        <p:tgtEl>
                                          <p:spTgt spid="3081"/>
                                        </p:tgtEl>
                                        <p:attrNameLst>
                                          <p:attrName>style.visibility</p:attrName>
                                        </p:attrNameLst>
                                      </p:cBhvr>
                                      <p:to>
                                        <p:strVal val="visible"/>
                                      </p:to>
                                    </p:set>
                                    <p:animEffect transition="in" filter="wipe(left)">
                                      <p:cBhvr>
                                        <p:cTn id="79"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771800" y="0"/>
            <a:ext cx="6608203" cy="769441"/>
          </a:xfrm>
          <a:prstGeom prst="rect">
            <a:avLst/>
          </a:prstGeom>
          <a:noFill/>
        </p:spPr>
        <p:txBody>
          <a:bodyPr wrap="square" rtlCol="0">
            <a:spAutoFit/>
            <a:scene3d>
              <a:camera prst="orthographicFront"/>
              <a:lightRig rig="sunrise" dir="tl"/>
            </a:scene3d>
            <a:sp3d contourW="19050" prstMaterial="clear">
              <a:bevelT w="50800" h="50800"/>
              <a:contourClr>
                <a:srgbClr val="FFFF00"/>
              </a:contourClr>
            </a:sp3d>
          </a:bodyPr>
          <a:lstStyle/>
          <a:p>
            <a:pPr algn="ctr"/>
            <a:r>
              <a:rPr lang="ro-RO" sz="4400" b="1" smtClean="0">
                <a:ln/>
                <a:solidFill>
                  <a:srgbClr val="FFFF00"/>
                </a:solidFill>
              </a:rPr>
              <a:t>SĂ IUBIM TOT </a:t>
            </a:r>
            <a:r>
              <a:rPr lang="ro-RO" sz="4400" b="1" smtClean="0">
                <a:ln/>
                <a:solidFill>
                  <a:srgbClr val="FFFF00"/>
                </a:solidFill>
              </a:rPr>
              <a:t>MAI </a:t>
            </a:r>
            <a:r>
              <a:rPr lang="ro-RO" sz="4400" b="1" smtClean="0">
                <a:ln/>
                <a:solidFill>
                  <a:srgbClr val="FFFF00"/>
                </a:solidFill>
              </a:rPr>
              <a:t>MULT</a:t>
            </a:r>
            <a:endParaRPr lang="ro-RO" sz="4400" b="1">
              <a:ln/>
              <a:solidFill>
                <a:srgbClr val="FFFF00"/>
              </a:solidFill>
            </a:endParaRPr>
          </a:p>
        </p:txBody>
      </p:sp>
      <p:sp>
        <p:nvSpPr>
          <p:cNvPr id="3" name="2 Rectángulo"/>
          <p:cNvSpPr/>
          <p:nvPr/>
        </p:nvSpPr>
        <p:spPr>
          <a:xfrm>
            <a:off x="3428992" y="1000108"/>
            <a:ext cx="2304257" cy="1692771"/>
          </a:xfrm>
          <a:prstGeom prst="rect">
            <a:avLst/>
          </a:prstGeom>
        </p:spPr>
        <p:txBody>
          <a:bodyPr wrap="square">
            <a:spAutoFit/>
          </a:bodyPr>
          <a:lstStyle/>
          <a:p>
            <a:pPr algn="ctr"/>
            <a:r>
              <a:rPr lang="ro-RO" b="1" dirty="0" smtClean="0">
                <a:solidFill>
                  <a:srgbClr val="7030A0"/>
                </a:solidFill>
                <a:latin typeface="Comic Sans MS" pitchFamily="66" charset="0"/>
              </a:rPr>
              <a:t>«El s-a uitat, şi a zis: „Văd nişte oameni umblând, dar mi se par ca nişte copaci”» </a:t>
            </a:r>
            <a:r>
              <a:rPr lang="ro-RO" sz="1400" b="1" dirty="0" smtClean="0">
                <a:solidFill>
                  <a:srgbClr val="7030A0"/>
                </a:solidFill>
                <a:latin typeface="Comic Sans MS" pitchFamily="66" charset="0"/>
              </a:rPr>
              <a:t>(Marcu 8:24)</a:t>
            </a:r>
            <a:endParaRPr lang="ro-RO" b="1" dirty="0">
              <a:solidFill>
                <a:srgbClr val="7030A0"/>
              </a:solidFill>
              <a:latin typeface="Comic Sans MS" pitchFamily="66" charset="0"/>
            </a:endParaRPr>
          </a:p>
        </p:txBody>
      </p:sp>
      <p:sp>
        <p:nvSpPr>
          <p:cNvPr id="4" name="3 CuadroTexto"/>
          <p:cNvSpPr txBox="1"/>
          <p:nvPr/>
        </p:nvSpPr>
        <p:spPr>
          <a:xfrm>
            <a:off x="123528" y="2918460"/>
            <a:ext cx="4824536" cy="3939540"/>
          </a:xfrm>
          <a:prstGeom prst="rect">
            <a:avLst/>
          </a:prstGeom>
          <a:noFill/>
        </p:spPr>
        <p:txBody>
          <a:bodyPr wrap="square" rtlCol="0">
            <a:spAutoFit/>
          </a:bodyPr>
          <a:lstStyle/>
          <a:p>
            <a:pPr>
              <a:spcBef>
                <a:spcPts val="600"/>
              </a:spcBef>
            </a:pPr>
            <a:r>
              <a:rPr lang="ro-RO" sz="2000" b="1" smtClean="0"/>
              <a:t>Isus l-a însănătoșit pe orb, dar acesta încă nu putea să vadă clar. După o a doua atingere, a putut să </a:t>
            </a:r>
            <a:r>
              <a:rPr lang="ro-RO" sz="2000" b="1" smtClean="0"/>
              <a:t>vadă </a:t>
            </a:r>
            <a:r>
              <a:rPr lang="ro-RO" sz="2000" b="1" smtClean="0"/>
              <a:t>«toate </a:t>
            </a:r>
            <a:r>
              <a:rPr lang="ro-RO" sz="2000" b="1" smtClean="0"/>
              <a:t>lucrurile </a:t>
            </a:r>
            <a:r>
              <a:rPr lang="ro-RO" sz="2000" b="1" smtClean="0"/>
              <a:t>deslușit</a:t>
            </a:r>
            <a:r>
              <a:rPr lang="ro-RO" sz="2000" b="1" smtClean="0"/>
              <a:t>» </a:t>
            </a:r>
            <a:r>
              <a:rPr lang="ro-RO" sz="2000" b="1" smtClean="0"/>
              <a:t>(</a:t>
            </a:r>
            <a:r>
              <a:rPr lang="ro-RO" sz="2000" b="1" smtClean="0"/>
              <a:t>Marcu</a:t>
            </a:r>
            <a:r>
              <a:rPr lang="ro-RO" sz="2000" b="1" smtClean="0"/>
              <a:t> </a:t>
            </a:r>
            <a:r>
              <a:rPr lang="ro-RO" sz="2000" b="1" smtClean="0"/>
              <a:t>8:25</a:t>
            </a:r>
            <a:r>
              <a:rPr lang="ro-RO" sz="2000" b="1" smtClean="0"/>
              <a:t>).</a:t>
            </a:r>
            <a:endParaRPr lang="ro-RO" sz="2000" b="1" smtClean="0"/>
          </a:p>
          <a:p>
            <a:pPr>
              <a:spcBef>
                <a:spcPts val="600"/>
              </a:spcBef>
            </a:pPr>
            <a:r>
              <a:rPr lang="ro-RO" sz="2000" b="1" smtClean="0"/>
              <a:t>Și în biserică este o orbire parțială. Sunt creștini care îi văd pe </a:t>
            </a:r>
            <a:r>
              <a:rPr lang="ro-RO" sz="2000" b="1" smtClean="0"/>
              <a:t>ceilalți </a:t>
            </a:r>
            <a:r>
              <a:rPr lang="ro-RO" sz="2000" b="1" smtClean="0"/>
              <a:t>«ca </a:t>
            </a:r>
            <a:r>
              <a:rPr lang="ro-RO" sz="2000" b="1" smtClean="0"/>
              <a:t>niște </a:t>
            </a:r>
            <a:r>
              <a:rPr lang="ro-RO" sz="2000" b="1" smtClean="0"/>
              <a:t>copaci</a:t>
            </a:r>
            <a:r>
              <a:rPr lang="ro-RO" sz="2000" b="1" smtClean="0"/>
              <a:t>». </a:t>
            </a:r>
            <a:r>
              <a:rPr lang="ro-RO" sz="2000" b="1" smtClean="0"/>
              <a:t>Obiecte </a:t>
            </a:r>
            <a:r>
              <a:rPr lang="ro-RO" sz="2000" b="1" smtClean="0"/>
              <a:t>pe care nu le pot iubi și a căror nevoi nu sunt capabili să le discearnă. </a:t>
            </a:r>
          </a:p>
          <a:p>
            <a:pPr>
              <a:spcBef>
                <a:spcPts val="600"/>
              </a:spcBef>
            </a:pPr>
            <a:r>
              <a:rPr lang="ro-RO" sz="2000" b="1" smtClean="0"/>
              <a:t>Aceștia au nevoie de a doua atingere a lui Isus pentru a vedea totul cu claritate și a ajunge să îi iubească pe ceilalți așa cum îi iubește Isus</a:t>
            </a:r>
            <a:r>
              <a:rPr lang="ro-RO" sz="2000" b="1" smtClean="0"/>
              <a:t>. </a:t>
            </a:r>
            <a:endParaRPr lang="ro-RO" sz="2000" b="1"/>
          </a:p>
        </p:txBody>
      </p:sp>
      <p:pic>
        <p:nvPicPr>
          <p:cNvPr id="4099" name="Picture 3" descr="\\PC-EUNICE\FondosTematicos\Jesus\Sanando\Ciegos\36618_all_039_0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642918"/>
            <a:ext cx="2664296" cy="2013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1" name="Picture 5" descr="https://emmock.files.wordpress.com/2012/03/men_as_trees_walking_origi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88640"/>
            <a:ext cx="2970330"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5" name="Picture 9" descr="G:\Dibujos\Oxygen\Original Arts\04 (1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40086" y="4554338"/>
            <a:ext cx="2976330" cy="2232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4098" name="Picture 2" descr="\\PC-EUNICE\FondosTematicos\Jesus\Sanando\Ciegos\36618_all_039_05.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80854" y="2526070"/>
            <a:ext cx="2515498" cy="2045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6960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ppt_w</p:attrName>
                                        </p:attrNameLst>
                                      </p:cBhvr>
                                      <p:tavLst>
                                        <p:tav tm="0" fmla="#ppt_w*sin(2.5*pi*$)">
                                          <p:val>
                                            <p:fltVal val="0"/>
                                          </p:val>
                                        </p:tav>
                                        <p:tav tm="100000">
                                          <p:val>
                                            <p:fltVal val="1"/>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fade">
                                      <p:cBhvr>
                                        <p:cTn id="21" dur="1000"/>
                                        <p:tgtEl>
                                          <p:spTgt spid="4101"/>
                                        </p:tgtEl>
                                      </p:cBhvr>
                                    </p:animEffect>
                                    <p:anim calcmode="lin" valueType="num">
                                      <p:cBhvr>
                                        <p:cTn id="22" dur="1000" fill="hold"/>
                                        <p:tgtEl>
                                          <p:spTgt spid="4101"/>
                                        </p:tgtEl>
                                        <p:attrNameLst>
                                          <p:attrName>ppt_w</p:attrName>
                                        </p:attrNameLst>
                                      </p:cBhvr>
                                      <p:tavLst>
                                        <p:tav tm="0" fmla="#ppt_w*sin(2.5*pi*$)">
                                          <p:val>
                                            <p:fltVal val="0"/>
                                          </p:val>
                                        </p:tav>
                                        <p:tav tm="100000">
                                          <p:val>
                                            <p:fltVal val="1"/>
                                          </p:val>
                                        </p:tav>
                                      </p:tavLst>
                                    </p:anim>
                                    <p:anim calcmode="lin" valueType="num">
                                      <p:cBhvr>
                                        <p:cTn id="23" dur="1000" fill="hold"/>
                                        <p:tgtEl>
                                          <p:spTgt spid="410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1000"/>
                                        <p:tgtEl>
                                          <p:spTgt spid="4099"/>
                                        </p:tgtEl>
                                      </p:cBhvr>
                                    </p:animEffect>
                                    <p:anim calcmode="lin" valueType="num">
                                      <p:cBhvr>
                                        <p:cTn id="29" dur="1000" fill="hold"/>
                                        <p:tgtEl>
                                          <p:spTgt spid="4099"/>
                                        </p:tgtEl>
                                        <p:attrNameLst>
                                          <p:attrName>ppt_x</p:attrName>
                                        </p:attrNameLst>
                                      </p:cBhvr>
                                      <p:tavLst>
                                        <p:tav tm="0">
                                          <p:val>
                                            <p:strVal val="#ppt_x"/>
                                          </p:val>
                                        </p:tav>
                                        <p:tav tm="100000">
                                          <p:val>
                                            <p:strVal val="#ppt_x"/>
                                          </p:val>
                                        </p:tav>
                                      </p:tavLst>
                                    </p:anim>
                                    <p:anim calcmode="lin" valueType="num">
                                      <p:cBhvr>
                                        <p:cTn id="30" dur="1000" fill="hold"/>
                                        <p:tgtEl>
                                          <p:spTgt spid="409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anim calcmode="lin" valueType="num">
                                      <p:cBhvr>
                                        <p:cTn id="34" dur="1000" fill="hold"/>
                                        <p:tgtEl>
                                          <p:spTgt spid="4098"/>
                                        </p:tgtEl>
                                        <p:attrNameLst>
                                          <p:attrName>ppt_x</p:attrName>
                                        </p:attrNameLst>
                                      </p:cBhvr>
                                      <p:tavLst>
                                        <p:tav tm="0">
                                          <p:val>
                                            <p:strVal val="#ppt_x"/>
                                          </p:val>
                                        </p:tav>
                                        <p:tav tm="100000">
                                          <p:val>
                                            <p:strVal val="#ppt_x"/>
                                          </p:val>
                                        </p:tav>
                                      </p:tavLst>
                                    </p:anim>
                                    <p:anim calcmode="lin" valueType="num">
                                      <p:cBhvr>
                                        <p:cTn id="35" dur="1000" fill="hold"/>
                                        <p:tgtEl>
                                          <p:spTgt spid="4098"/>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left)">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4105"/>
                                        </p:tgtEl>
                                        <p:attrNameLst>
                                          <p:attrName>style.visibility</p:attrName>
                                        </p:attrNameLst>
                                      </p:cBhvr>
                                      <p:to>
                                        <p:strVal val="visible"/>
                                      </p:to>
                                    </p:set>
                                    <p:anim calcmode="lin" valueType="num">
                                      <p:cBhvr>
                                        <p:cTn id="44" dur="500" decel="50000" fill="hold">
                                          <p:stCondLst>
                                            <p:cond delay="0"/>
                                          </p:stCondLst>
                                        </p:cTn>
                                        <p:tgtEl>
                                          <p:spTgt spid="4105"/>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105"/>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105"/>
                                        </p:tgtEl>
                                        <p:attrNameLst>
                                          <p:attrName>ppt_w</p:attrName>
                                        </p:attrNameLst>
                                      </p:cBhvr>
                                      <p:tavLst>
                                        <p:tav tm="0">
                                          <p:val>
                                            <p:strVal val="#ppt_w*.05"/>
                                          </p:val>
                                        </p:tav>
                                        <p:tav tm="100000">
                                          <p:val>
                                            <p:strVal val="#ppt_w"/>
                                          </p:val>
                                        </p:tav>
                                      </p:tavLst>
                                    </p:anim>
                                    <p:anim calcmode="lin" valueType="num">
                                      <p:cBhvr>
                                        <p:cTn id="47" dur="1000" fill="hold"/>
                                        <p:tgtEl>
                                          <p:spTgt spid="4105"/>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105"/>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105"/>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105"/>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10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left)">
                                      <p:cBhvr>
                                        <p:cTn id="55" dur="5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wipe(left)">
                                      <p:cBhvr>
                                        <p:cTn id="6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938" y="-99392"/>
            <a:ext cx="9140062" cy="830997"/>
          </a:xfrm>
          <a:prstGeom prst="rect">
            <a:avLst/>
          </a:prstGeom>
          <a:noFill/>
        </p:spPr>
        <p:txBody>
          <a:bodyPr wrap="square" rtlCol="0">
            <a:spAutoFit/>
          </a:bodyPr>
          <a:lstStyle/>
          <a:p>
            <a:pPr algn="ctr"/>
            <a:r>
              <a:rPr lang="ro-RO" sz="4800" b="1" spc="60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SĂ ÎI IUBIM PE </a:t>
            </a:r>
            <a:r>
              <a:rPr lang="ro-RO" sz="4800" b="1" spc="60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TOȚI</a:t>
            </a:r>
            <a:endParaRPr lang="ro-RO" sz="4800" b="1" spc="6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Rectángulo"/>
          <p:cNvSpPr/>
          <p:nvPr/>
        </p:nvSpPr>
        <p:spPr>
          <a:xfrm>
            <a:off x="53752" y="620688"/>
            <a:ext cx="9036496" cy="1200329"/>
          </a:xfrm>
          <a:prstGeom prst="rect">
            <a:avLst/>
          </a:prstGeom>
          <a:solidFill>
            <a:schemeClr val="tx2">
              <a:lumMod val="20000"/>
              <a:lumOff val="80000"/>
            </a:schemeClr>
          </a:solidFill>
          <a:effectLst>
            <a:glow rad="12700">
              <a:schemeClr val="accent1">
                <a:alpha val="96000"/>
              </a:schemeClr>
            </a:glow>
            <a:softEdge rad="63500"/>
          </a:effectLst>
        </p:spPr>
        <p:txBody>
          <a:bodyPr wrap="square">
            <a:spAutoFit/>
          </a:bodyPr>
          <a:lstStyle/>
          <a:p>
            <a:r>
              <a:rPr lang="ro-RO" b="1" smtClean="0">
                <a:latin typeface="Comic Sans MS" pitchFamily="66" charset="0"/>
              </a:rPr>
              <a:t>«Nu faceţi nimic din duh de ceartă sau din slavă deşartă; ci în smerenie fiecare să privească pe altul mai pe sus de el însuşi. Fiecare din voi să se uite nu la foloasele lui, ci şi la foloasele altora. Să aveţi în voi gândul acesta, care era şi în Hristos Isus» </a:t>
            </a:r>
            <a:r>
              <a:rPr lang="ro-RO" sz="1400" b="1" smtClean="0">
                <a:latin typeface="Comic Sans MS" pitchFamily="66" charset="0"/>
              </a:rPr>
              <a:t>(Filipeni 2:3-5)</a:t>
            </a:r>
            <a:endParaRPr lang="ro-RO" sz="1400" b="1">
              <a:latin typeface="Comic Sans MS" pitchFamily="66" charset="0"/>
            </a:endParaRPr>
          </a:p>
        </p:txBody>
      </p:sp>
      <p:sp>
        <p:nvSpPr>
          <p:cNvPr id="4" name="3 CuadroTexto"/>
          <p:cNvSpPr txBox="1"/>
          <p:nvPr/>
        </p:nvSpPr>
        <p:spPr>
          <a:xfrm>
            <a:off x="3347864" y="2197313"/>
            <a:ext cx="5328592" cy="1015663"/>
          </a:xfrm>
          <a:prstGeom prst="rect">
            <a:avLst/>
          </a:prstGeom>
          <a:noFill/>
        </p:spPr>
        <p:txBody>
          <a:bodyPr wrap="square" rtlCol="0">
            <a:spAutoFit/>
          </a:bodyPr>
          <a:lstStyle/>
          <a:p>
            <a:pPr>
              <a:spcBef>
                <a:spcPts val="600"/>
              </a:spcBef>
            </a:pPr>
            <a:r>
              <a:rPr lang="ro-RO" sz="2000" b="1" smtClean="0"/>
              <a:t>Pe Isus nu îl deranja să își schimbe planurile sau să renunțe la ele dacă acest lucru era în beneficiul cuiva </a:t>
            </a:r>
            <a:r>
              <a:rPr lang="ro-RO" sz="2000" b="1" smtClean="0"/>
              <a:t>(Marcu 5:21-43).</a:t>
            </a:r>
            <a:endParaRPr lang="ro-RO" sz="2000" b="1" smtClean="0"/>
          </a:p>
        </p:txBody>
      </p:sp>
      <p:pic>
        <p:nvPicPr>
          <p:cNvPr id="5122" name="Picture 2" descr="\\PC-EUNICE\FondosTematicos\Jesus\Sanando\Mujer toca el manto\tocando_el_mant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2" y="1852375"/>
            <a:ext cx="3153250" cy="1576625"/>
          </a:xfrm>
          <a:prstGeom prst="roundRect">
            <a:avLst>
              <a:gd name="adj" fmla="val 8594"/>
            </a:avLst>
          </a:prstGeom>
          <a:solidFill>
            <a:srgbClr val="FFFFFF">
              <a:shade val="85000"/>
            </a:srgbClr>
          </a:solidFill>
          <a:ln>
            <a:noFill/>
          </a:ln>
          <a:effectLst/>
          <a:extLst/>
        </p:spPr>
      </p:pic>
      <p:sp>
        <p:nvSpPr>
          <p:cNvPr id="5" name="4 Rectángulo"/>
          <p:cNvSpPr/>
          <p:nvPr/>
        </p:nvSpPr>
        <p:spPr>
          <a:xfrm>
            <a:off x="53752" y="4643446"/>
            <a:ext cx="5166320" cy="1323439"/>
          </a:xfrm>
          <a:prstGeom prst="rect">
            <a:avLst/>
          </a:prstGeom>
        </p:spPr>
        <p:txBody>
          <a:bodyPr wrap="square">
            <a:spAutoFit/>
          </a:bodyPr>
          <a:lstStyle/>
          <a:p>
            <a:pPr lvl="0">
              <a:spcBef>
                <a:spcPts val="600"/>
              </a:spcBef>
            </a:pPr>
            <a:r>
              <a:rPr lang="ro-RO" sz="2000" b="1" smtClean="0">
                <a:solidFill>
                  <a:prstClr val="black"/>
                </a:solidFill>
              </a:rPr>
              <a:t>Suntem invitați să nu ne concentrăm asupra noastră, ci să fim totdeauna dispuși să împlinim nevoile celorlalți </a:t>
            </a:r>
            <a:r>
              <a:rPr lang="ro-RO" sz="2000" b="1" smtClean="0">
                <a:solidFill>
                  <a:prstClr val="black"/>
                </a:solidFill>
              </a:rPr>
              <a:t>(chiar </a:t>
            </a:r>
            <a:r>
              <a:rPr lang="ro-RO" sz="2000" b="1" smtClean="0">
                <a:solidFill>
                  <a:prstClr val="black"/>
                </a:solidFill>
              </a:rPr>
              <a:t>dacă ne poate </a:t>
            </a:r>
            <a:r>
              <a:rPr lang="ro-RO" sz="2000" b="1" smtClean="0">
                <a:solidFill>
                  <a:prstClr val="black"/>
                </a:solidFill>
              </a:rPr>
              <a:t>incomoda).</a:t>
            </a:r>
            <a:endParaRPr lang="ro-RO" sz="2000" b="1">
              <a:solidFill>
                <a:prstClr val="black"/>
              </a:solidFill>
            </a:endParaRPr>
          </a:p>
        </p:txBody>
      </p:sp>
      <p:sp>
        <p:nvSpPr>
          <p:cNvPr id="6" name="5 Rectángulo"/>
          <p:cNvSpPr/>
          <p:nvPr/>
        </p:nvSpPr>
        <p:spPr>
          <a:xfrm>
            <a:off x="54000" y="5869721"/>
            <a:ext cx="9144001" cy="1015663"/>
          </a:xfrm>
          <a:prstGeom prst="rect">
            <a:avLst/>
          </a:prstGeom>
        </p:spPr>
        <p:txBody>
          <a:bodyPr wrap="square" lIns="90000">
            <a:spAutoFit/>
          </a:bodyPr>
          <a:lstStyle/>
          <a:p>
            <a:pPr lvl="0">
              <a:lnSpc>
                <a:spcPts val="2300"/>
              </a:lnSpc>
              <a:spcBef>
                <a:spcPts val="600"/>
              </a:spcBef>
            </a:pPr>
            <a:r>
              <a:rPr lang="ro-RO" sz="2000" b="1" dirty="0" smtClean="0">
                <a:solidFill>
                  <a:prstClr val="black"/>
                </a:solidFill>
              </a:rPr>
              <a:t>Dacă și în noi este </a:t>
            </a:r>
            <a:r>
              <a:rPr lang="ro-RO" sz="2000" b="1" dirty="0" smtClean="0">
                <a:solidFill>
                  <a:prstClr val="black"/>
                </a:solidFill>
              </a:rPr>
              <a:t>«gândul </a:t>
            </a:r>
            <a:r>
              <a:rPr lang="ro-RO" sz="2000" b="1" dirty="0" smtClean="0">
                <a:solidFill>
                  <a:prstClr val="black"/>
                </a:solidFill>
              </a:rPr>
              <a:t>acesta, care era și în Hristos </a:t>
            </a:r>
            <a:r>
              <a:rPr lang="ro-RO" sz="2000" b="1" dirty="0" smtClean="0">
                <a:solidFill>
                  <a:prstClr val="black"/>
                </a:solidFill>
              </a:rPr>
              <a:t>Isus», vom </a:t>
            </a:r>
            <a:r>
              <a:rPr lang="ro-RO" sz="2000" b="1" dirty="0" smtClean="0">
                <a:solidFill>
                  <a:prstClr val="black"/>
                </a:solidFill>
              </a:rPr>
              <a:t>iubi cum a iubit </a:t>
            </a:r>
            <a:r>
              <a:rPr lang="ro-RO" sz="2000" b="1" dirty="0" smtClean="0">
                <a:solidFill>
                  <a:prstClr val="black"/>
                </a:solidFill>
              </a:rPr>
              <a:t>Isus. Necondiționat. Fără </a:t>
            </a:r>
            <a:r>
              <a:rPr lang="ro-RO" sz="2000" b="1" dirty="0" smtClean="0">
                <a:solidFill>
                  <a:prstClr val="black"/>
                </a:solidFill>
              </a:rPr>
              <a:t>să ținem cont de propria </a:t>
            </a:r>
            <a:r>
              <a:rPr lang="ro-RO" sz="2000" b="1" dirty="0" smtClean="0">
                <a:solidFill>
                  <a:prstClr val="black"/>
                </a:solidFill>
              </a:rPr>
              <a:t>comoditate. Cu </a:t>
            </a:r>
            <a:r>
              <a:rPr lang="ro-RO" sz="2000" b="1" dirty="0" smtClean="0">
                <a:solidFill>
                  <a:prstClr val="black"/>
                </a:solidFill>
              </a:rPr>
              <a:t>umilință, căutând binele celorlalți</a:t>
            </a:r>
            <a:r>
              <a:rPr lang="ro-RO" sz="2000" b="1" dirty="0" smtClean="0">
                <a:solidFill>
                  <a:prstClr val="black"/>
                </a:solidFill>
              </a:rPr>
              <a:t>.</a:t>
            </a:r>
            <a:endParaRPr lang="ro-RO" sz="2000" b="1" dirty="0">
              <a:solidFill>
                <a:prstClr val="black"/>
              </a:solidFill>
            </a:endParaRPr>
          </a:p>
        </p:txBody>
      </p:sp>
      <p:sp>
        <p:nvSpPr>
          <p:cNvPr id="7" name="6 Rectángulo"/>
          <p:cNvSpPr/>
          <p:nvPr/>
        </p:nvSpPr>
        <p:spPr>
          <a:xfrm>
            <a:off x="54000" y="3381960"/>
            <a:ext cx="5022303" cy="1323439"/>
          </a:xfrm>
          <a:prstGeom prst="rect">
            <a:avLst/>
          </a:prstGeom>
        </p:spPr>
        <p:txBody>
          <a:bodyPr wrap="square">
            <a:spAutoFit/>
          </a:bodyPr>
          <a:lstStyle/>
          <a:p>
            <a:pPr lvl="0">
              <a:spcBef>
                <a:spcPts val="600"/>
              </a:spcBef>
            </a:pPr>
            <a:r>
              <a:rPr lang="ro-RO" sz="2000" b="1" smtClean="0">
                <a:solidFill>
                  <a:prstClr val="black"/>
                </a:solidFill>
              </a:rPr>
              <a:t>Ar fi bucuroasă biserica noastră dacă ar trebui să își schimbe planurile datorită prezenței neașteptate a unui interesat, sau pentru a împlini nevoile unuia din afara </a:t>
            </a:r>
            <a:r>
              <a:rPr lang="ro-RO" sz="2000" b="1" smtClean="0">
                <a:solidFill>
                  <a:prstClr val="black"/>
                </a:solidFill>
              </a:rPr>
              <a:t>ei?</a:t>
            </a:r>
            <a:endParaRPr lang="ro-RO" sz="2000" b="1">
              <a:solidFill>
                <a:prstClr val="black"/>
              </a:solidFill>
            </a:endParaRPr>
          </a:p>
        </p:txBody>
      </p:sp>
    </p:spTree>
    <p:extLst>
      <p:ext uri="{BB962C8B-B14F-4D97-AF65-F5344CB8AC3E}">
        <p14:creationId xmlns:p14="http://schemas.microsoft.com/office/powerpoint/2010/main" xmlns="" val="2399436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wipe(right)">
                                      <p:cBhvr>
                                        <p:cTn id="21" dur="500"/>
                                        <p:tgtEl>
                                          <p:spTgt spid="5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83568" y="749931"/>
            <a:ext cx="7848872" cy="4893647"/>
          </a:xfrm>
          <a:prstGeom prst="rect">
            <a:avLst/>
          </a:prstGeom>
        </p:spPr>
        <p:txBody>
          <a:bodyPr wrap="square">
            <a:spAutoFit/>
          </a:bodyPr>
          <a:lstStyle/>
          <a:p>
            <a:pPr indent="355600"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latin typeface="Arial" pitchFamily="34" charset="0"/>
                <a:cs typeface="Arial" pitchFamily="34" charset="0"/>
              </a:rPr>
              <a:t>În </a:t>
            </a:r>
            <a:r>
              <a:rPr lang="ro-RO" sz="2400" b="1" dirty="0" smtClean="0">
                <a:effectLst>
                  <a:outerShdw blurRad="38100" dist="38100" dir="2700000" algn="tl">
                    <a:srgbClr val="000000">
                      <a:alpha val="43137"/>
                    </a:srgbClr>
                  </a:outerShdw>
                </a:effectLst>
                <a:latin typeface="Arial" pitchFamily="34" charset="0"/>
                <a:cs typeface="Arial" pitchFamily="34" charset="0"/>
              </a:rPr>
              <a:t>toate lecțiile Sale, Isus a căutat să </a:t>
            </a:r>
            <a:r>
              <a:rPr lang="ro-RO" sz="2400" b="1" dirty="0" smtClean="0">
                <a:effectLst>
                  <a:outerShdw blurRad="38100" dist="38100" dir="2700000" algn="tl">
                    <a:srgbClr val="000000">
                      <a:alpha val="43137"/>
                    </a:srgbClr>
                  </a:outerShdw>
                </a:effectLst>
                <a:latin typeface="Arial" pitchFamily="34" charset="0"/>
                <a:cs typeface="Arial" pitchFamily="34" charset="0"/>
              </a:rPr>
              <a:t>îndrepte </a:t>
            </a:r>
            <a:r>
              <a:rPr lang="ro-RO" sz="2400" b="1" dirty="0" smtClean="0">
                <a:effectLst>
                  <a:outerShdw blurRad="38100" dist="38100" dir="2700000" algn="tl">
                    <a:srgbClr val="000000">
                      <a:alpha val="43137"/>
                    </a:srgbClr>
                  </a:outerShdw>
                </a:effectLst>
                <a:latin typeface="Arial" pitchFamily="34" charset="0"/>
                <a:cs typeface="Arial" pitchFamily="34" charset="0"/>
              </a:rPr>
              <a:t>mințile și inimile ascultătorilor la principiile care se supun marii norme a dreptății. Le-a arătat că dacă păzesc poruncile lui Dumnezeu, dragostea pentru Dumnezeu și aproapele se va manifesta în viața lor de zi cu zi. A căutat să pună în inima  lor dragostea pe care o simțea pentru umanitate. Astfel a semănat semințele adevărului, a cărui fructe vor da o recoltă de sfințenie și frumusețe de caracter. Influența sfântă nu doar se va extinde cât va dura vremea, ci rezultatele ei se vor simți în veșnicie. Va sfinți faptele și va avea o influență purificatoare oriunde </a:t>
            </a:r>
            <a:r>
              <a:rPr lang="ro-RO" sz="2400" b="1" dirty="0" smtClean="0">
                <a:effectLst>
                  <a:outerShdw blurRad="38100" dist="38100" dir="2700000" algn="tl">
                    <a:srgbClr val="000000">
                      <a:alpha val="43137"/>
                    </a:srgbClr>
                  </a:outerShdw>
                </a:effectLst>
                <a:latin typeface="Arial" pitchFamily="34" charset="0"/>
                <a:cs typeface="Arial" pitchFamily="34" charset="0"/>
              </a:rPr>
              <a:t>există</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4596497" y="6093296"/>
            <a:ext cx="4223977" cy="338554"/>
          </a:xfrm>
          <a:prstGeom prst="rect">
            <a:avLst/>
          </a:prstGeom>
          <a:noFill/>
        </p:spPr>
        <p:txBody>
          <a:bodyPr wrap="none" rtlCol="0">
            <a:spAutoFit/>
          </a:bodyPr>
          <a:lstStyle/>
          <a:p>
            <a:pPr algn="r"/>
            <a:r>
              <a:rPr lang="ro-RO" sz="1600" b="1" dirty="0" smtClean="0"/>
              <a:t>E.G.W. (Să-L </a:t>
            </a:r>
            <a:r>
              <a:rPr lang="ro-RO" sz="1600" b="1" dirty="0" smtClean="0"/>
              <a:t>reflectăm pe </a:t>
            </a:r>
            <a:r>
              <a:rPr lang="ro-RO" sz="1600" b="1" dirty="0" smtClean="0"/>
              <a:t>Isus</a:t>
            </a:r>
            <a:r>
              <a:rPr lang="ro-RO" sz="1600" b="1" dirty="0" smtClean="0"/>
              <a:t>, </a:t>
            </a:r>
            <a:r>
              <a:rPr lang="ro-RO" sz="1600" b="1" dirty="0" err="1" smtClean="0"/>
              <a:t>n.t</a:t>
            </a:r>
            <a:r>
              <a:rPr lang="ro-RO" sz="1600" b="1" dirty="0" smtClean="0"/>
              <a:t>. 16 </a:t>
            </a:r>
            <a:r>
              <a:rPr lang="ro-RO" sz="1600" b="1" dirty="0" smtClean="0"/>
              <a:t>februarie)</a:t>
            </a:r>
            <a:endParaRPr lang="ro-RO" sz="1600" b="1" dirty="0"/>
          </a:p>
        </p:txBody>
      </p:sp>
    </p:spTree>
    <p:extLst>
      <p:ext uri="{BB962C8B-B14F-4D97-AF65-F5344CB8AC3E}">
        <p14:creationId xmlns:p14="http://schemas.microsoft.com/office/powerpoint/2010/main" xmlns="" val="40854166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1032</Words>
  <Application>Microsoft Office PowerPoint</Application>
  <PresentationFormat>Expunere pe ecran (4:3)</PresentationFormat>
  <Paragraphs>48</Paragraphs>
  <Slides>8</Slides>
  <Notes>1</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8</vt:i4>
      </vt:variant>
    </vt:vector>
  </HeadingPairs>
  <TitlesOfParts>
    <vt:vector size="15" baseType="lpstr">
      <vt:lpstr>Arial</vt:lpstr>
      <vt:lpstr>Calibri</vt:lpstr>
      <vt:lpstr>Webdings</vt:lpstr>
      <vt:lpstr>Comic Sans MS</vt:lpstr>
      <vt:lpstr>Wingdings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Isus dorea binele oamenilor</dc:title>
  <dc:subject>Studiu Biblic, Trim. III, 2016 – Rolul bisericii in societate</dc:subject>
  <dc:creator>Sergio Fustero Carreras</dc:creator>
  <cp:keywords>http://www.fustero.net/es/index_ro.php</cp:keywords>
  <cp:lastModifiedBy>Administrator</cp:lastModifiedBy>
  <cp:revision>61</cp:revision>
  <dcterms:created xsi:type="dcterms:W3CDTF">2016-08-05T15:18:58Z</dcterms:created>
  <dcterms:modified xsi:type="dcterms:W3CDTF">2016-08-12T10:03:07Z</dcterms:modified>
</cp:coreProperties>
</file>