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2" r:id="rId7"/>
    <p:sldId id="264"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2003B"/>
    <a:srgbClr val="FF93BF"/>
    <a:srgbClr val="FFCDE1"/>
    <a:srgbClr val="FFFF66"/>
    <a:srgbClr val="FFFF99"/>
    <a:srgbClr val="FFFFCC"/>
    <a:srgbClr val="9AD000"/>
    <a:srgbClr val="CCFF33"/>
    <a:srgbClr val="669900"/>
    <a:srgbClr val="99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104" d="100"/>
          <a:sy n="104" d="100"/>
        </p:scale>
        <p:origin x="-9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5DA48-707C-4197-AC79-E86912F979BC}" type="doc">
      <dgm:prSet loTypeId="urn:microsoft.com/office/officeart/2008/layout/PictureAccentList" loCatId="picture" qsTypeId="urn:microsoft.com/office/officeart/2005/8/quickstyle/simple3" qsCatId="simple" csTypeId="urn:microsoft.com/office/officeart/2005/8/colors/colorful5" csCatId="colorful" phldr="1"/>
      <dgm:spPr/>
      <dgm:t>
        <a:bodyPr/>
        <a:lstStyle/>
        <a:p>
          <a:endParaRPr lang="es-ES"/>
        </a:p>
      </dgm:t>
    </dgm:pt>
    <dgm:pt modelId="{5DE9BA08-B844-40AA-ACAD-EB5F49E9E0FB}">
      <dgm:prSet custT="1"/>
      <dgm:spPr/>
      <dgm:t>
        <a:bodyPr/>
        <a:lstStyle/>
        <a:p>
          <a:pPr rtl="0"/>
          <a:r>
            <a:rPr lang="ro-RO" sz="2000" b="1" dirty="0" smtClean="0">
              <a:solidFill>
                <a:schemeClr val="accent3">
                  <a:lumMod val="50000"/>
                </a:schemeClr>
              </a:solidFill>
            </a:rPr>
            <a:t>Semănarea sămânței</a:t>
          </a:r>
          <a:r>
            <a:rPr lang="es-ES_tradnl" sz="2000" b="1" dirty="0" smtClean="0"/>
            <a:t>. </a:t>
          </a:r>
          <a:r>
            <a:rPr lang="ro-RO" sz="2000" b="1" dirty="0" smtClean="0"/>
            <a:t>Implicare în nevoile comunității,  realizarea de seminarii, începerea de studii biblice și organizarea de grupe mici. </a:t>
          </a:r>
          <a:endParaRPr lang="es-ES" sz="2000" b="1" dirty="0"/>
        </a:p>
      </dgm:t>
    </dgm:pt>
    <dgm:pt modelId="{7866DF6B-DB98-47D7-82D7-7DE43087E22D}" type="parTrans" cxnId="{19C60861-25CF-4B6B-8525-A0A1872D62AC}">
      <dgm:prSet/>
      <dgm:spPr/>
      <dgm:t>
        <a:bodyPr/>
        <a:lstStyle/>
        <a:p>
          <a:endParaRPr lang="es-ES" sz="2000" b="1"/>
        </a:p>
      </dgm:t>
    </dgm:pt>
    <dgm:pt modelId="{9C7707C8-A105-4D91-94DE-2365E3EE40C0}" type="sibTrans" cxnId="{19C60861-25CF-4B6B-8525-A0A1872D62AC}">
      <dgm:prSet/>
      <dgm:spPr/>
      <dgm:t>
        <a:bodyPr/>
        <a:lstStyle/>
        <a:p>
          <a:endParaRPr lang="es-ES" sz="2000" b="1"/>
        </a:p>
      </dgm:t>
    </dgm:pt>
    <dgm:pt modelId="{23E5D2D7-8C52-47E7-BEFB-C7A562C27F36}">
      <dgm:prSet custT="1"/>
      <dgm:spPr/>
      <dgm:t>
        <a:bodyPr/>
        <a:lstStyle/>
        <a:p>
          <a:pPr rtl="0"/>
          <a:r>
            <a:rPr lang="ro-RO" sz="2000" b="1" dirty="0" smtClean="0">
              <a:solidFill>
                <a:schemeClr val="accent6">
                  <a:lumMod val="50000"/>
                </a:schemeClr>
              </a:solidFill>
            </a:rPr>
            <a:t>Îngrijirea terenurilor semănate</a:t>
          </a:r>
          <a:r>
            <a:rPr lang="es-ES_tradnl" sz="2000" b="1" dirty="0" smtClean="0"/>
            <a:t>. </a:t>
          </a:r>
          <a:r>
            <a:rPr lang="ro-RO" sz="2000" b="1" dirty="0" smtClean="0"/>
            <a:t>Rugăciunea pentru Duhul Sfânt și perseverența în activitățile misionare. </a:t>
          </a:r>
          <a:endParaRPr lang="es-ES" sz="2000" b="1" dirty="0"/>
        </a:p>
      </dgm:t>
    </dgm:pt>
    <dgm:pt modelId="{130DABFB-6B40-46D7-A0C7-3380B7253CCD}" type="parTrans" cxnId="{ECC3F7A0-3979-4CB2-BB0A-7F5780450F9C}">
      <dgm:prSet/>
      <dgm:spPr/>
      <dgm:t>
        <a:bodyPr/>
        <a:lstStyle/>
        <a:p>
          <a:endParaRPr lang="es-ES" sz="2000" b="1"/>
        </a:p>
      </dgm:t>
    </dgm:pt>
    <dgm:pt modelId="{EEFC9C15-8723-48E4-949C-ECF04F98490B}" type="sibTrans" cxnId="{ECC3F7A0-3979-4CB2-BB0A-7F5780450F9C}">
      <dgm:prSet/>
      <dgm:spPr/>
      <dgm:t>
        <a:bodyPr/>
        <a:lstStyle/>
        <a:p>
          <a:endParaRPr lang="es-ES" sz="2000" b="1"/>
        </a:p>
      </dgm:t>
    </dgm:pt>
    <dgm:pt modelId="{0A277E83-54DD-48CE-949C-EE71F78244D7}">
      <dgm:prSet custT="1"/>
      <dgm:spPr/>
      <dgm:t>
        <a:bodyPr/>
        <a:lstStyle/>
        <a:p>
          <a:pPr rtl="0"/>
          <a:r>
            <a:rPr lang="ro-RO" sz="2000" b="1" dirty="0" smtClean="0">
              <a:solidFill>
                <a:schemeClr val="accent2">
                  <a:lumMod val="75000"/>
                </a:schemeClr>
              </a:solidFill>
            </a:rPr>
            <a:t>Secerișul</a:t>
          </a:r>
          <a:r>
            <a:rPr lang="es-ES_tradnl" sz="2000" b="1" dirty="0" smtClean="0"/>
            <a:t>. Campa</a:t>
          </a:r>
          <a:r>
            <a:rPr lang="ro-RO" sz="2000" b="1" dirty="0" smtClean="0"/>
            <a:t>nii de evanghelizare sau alte activități pregatite în așa fel încât oamenii să fie motivați să se decidă să Îl urmeze pe Hristos. </a:t>
          </a:r>
          <a:endParaRPr lang="es-ES" sz="2000" b="1" dirty="0"/>
        </a:p>
      </dgm:t>
    </dgm:pt>
    <dgm:pt modelId="{8289CC4E-F805-4F41-89D9-8AD9862BD2D5}" type="parTrans" cxnId="{BD0CEAF8-FA53-4CDF-BF4C-45D4A1B4FABA}">
      <dgm:prSet/>
      <dgm:spPr/>
      <dgm:t>
        <a:bodyPr/>
        <a:lstStyle/>
        <a:p>
          <a:endParaRPr lang="es-ES" sz="2000" b="1"/>
        </a:p>
      </dgm:t>
    </dgm:pt>
    <dgm:pt modelId="{0E0464B1-5717-4AC1-A198-F6F8A5BEE5CF}" type="sibTrans" cxnId="{BD0CEAF8-FA53-4CDF-BF4C-45D4A1B4FABA}">
      <dgm:prSet/>
      <dgm:spPr/>
      <dgm:t>
        <a:bodyPr/>
        <a:lstStyle/>
        <a:p>
          <a:endParaRPr lang="es-ES" sz="2000" b="1"/>
        </a:p>
      </dgm:t>
    </dgm:pt>
    <dgm:pt modelId="{F81DB0B4-BB23-420D-8039-CF035612B175}">
      <dgm:prSet custT="1"/>
      <dgm:spPr/>
      <dgm:t>
        <a:bodyPr/>
        <a:lstStyle/>
        <a:p>
          <a:pPr rtl="0"/>
          <a:r>
            <a:rPr lang="ro-RO" sz="2000" b="1" dirty="0" smtClean="0"/>
            <a:t>Isus a comparat misiunea bisericii cu procesul agricol. Ce faze putem distinge din această comparație?</a:t>
          </a:r>
          <a:endParaRPr lang="es-ES" sz="2000" b="1" dirty="0"/>
        </a:p>
      </dgm:t>
    </dgm:pt>
    <dgm:pt modelId="{CE2EE118-A633-48B2-9CAF-E98B83F1ED9C}" type="parTrans" cxnId="{7E6E0F10-B192-4030-820E-AF471BD80769}">
      <dgm:prSet/>
      <dgm:spPr/>
      <dgm:t>
        <a:bodyPr/>
        <a:lstStyle/>
        <a:p>
          <a:endParaRPr lang="es-ES" sz="2000" b="1"/>
        </a:p>
      </dgm:t>
    </dgm:pt>
    <dgm:pt modelId="{6555208F-2996-4893-8608-4AC48068708B}" type="sibTrans" cxnId="{7E6E0F10-B192-4030-820E-AF471BD80769}">
      <dgm:prSet/>
      <dgm:spPr/>
      <dgm:t>
        <a:bodyPr/>
        <a:lstStyle/>
        <a:p>
          <a:endParaRPr lang="es-ES" sz="2000" b="1"/>
        </a:p>
      </dgm:t>
    </dgm:pt>
    <dgm:pt modelId="{2BD79050-9787-42D2-8C85-BA04B265089E}">
      <dgm:prSet custT="1"/>
      <dgm:spPr/>
      <dgm:t>
        <a:bodyPr/>
        <a:lstStyle/>
        <a:p>
          <a:r>
            <a:rPr lang="ro-RO" sz="2000" b="1" dirty="0" smtClean="0">
              <a:solidFill>
                <a:schemeClr val="accent3">
                  <a:lumMod val="50000"/>
                </a:schemeClr>
              </a:solidFill>
            </a:rPr>
            <a:t>Pregătirea terenului</a:t>
          </a:r>
          <a:r>
            <a:rPr lang="es-ES_tradnl" sz="2000" b="1" dirty="0" smtClean="0"/>
            <a:t>. </a:t>
          </a:r>
          <a:r>
            <a:rPr lang="ro-RO" sz="2000" b="1" dirty="0" smtClean="0"/>
            <a:t>Analizarea comunității în care dorim să introducem Evanghelia. Căutarea metodelor de îndepărtare a </a:t>
          </a:r>
          <a:r>
            <a:rPr lang="es-ES_tradnl" sz="2000" b="1" dirty="0" smtClean="0"/>
            <a:t>«pie</a:t>
          </a:r>
          <a:r>
            <a:rPr lang="ro-RO" sz="2000" b="1" dirty="0" smtClean="0"/>
            <a:t>trelor</a:t>
          </a:r>
          <a:r>
            <a:rPr lang="es-ES_tradnl" sz="2000" b="1" dirty="0" smtClean="0"/>
            <a:t>» </a:t>
          </a:r>
          <a:r>
            <a:rPr lang="ro-RO" sz="2000" b="1" dirty="0" smtClean="0"/>
            <a:t>și a</a:t>
          </a:r>
          <a:r>
            <a:rPr lang="es-ES_tradnl" sz="2000" b="1" dirty="0" smtClean="0"/>
            <a:t> «spin</a:t>
          </a:r>
          <a:r>
            <a:rPr lang="ro-RO" sz="2000" b="1" dirty="0" smtClean="0"/>
            <a:t>ilor</a:t>
          </a:r>
          <a:r>
            <a:rPr lang="es-ES_tradnl" sz="2000" b="1" dirty="0" smtClean="0"/>
            <a:t>» </a:t>
          </a:r>
          <a:r>
            <a:rPr lang="ro-RO" sz="2000" b="1" dirty="0" smtClean="0"/>
            <a:t>care pot să ne afecteze recolta </a:t>
          </a:r>
          <a:r>
            <a:rPr lang="es-ES_tradnl" sz="1400" b="1" dirty="0" smtClean="0"/>
            <a:t>(Mate</a:t>
          </a:r>
          <a:r>
            <a:rPr lang="ro-RO" sz="1400" b="1" dirty="0" smtClean="0"/>
            <a:t>i</a:t>
          </a:r>
          <a:r>
            <a:rPr lang="es-ES_tradnl" sz="1400" b="1" dirty="0" smtClean="0"/>
            <a:t> 13:3-8).</a:t>
          </a:r>
          <a:endParaRPr lang="es-ES" sz="1400" b="1" dirty="0"/>
        </a:p>
      </dgm:t>
    </dgm:pt>
    <dgm:pt modelId="{4530ADA9-C598-48A3-92AC-DDA0A25AB8B7}" type="parTrans" cxnId="{1BC9DF60-CC55-47AA-9370-5EC8CED41C86}">
      <dgm:prSet/>
      <dgm:spPr/>
      <dgm:t>
        <a:bodyPr/>
        <a:lstStyle/>
        <a:p>
          <a:endParaRPr lang="es-ES" sz="2000" b="1"/>
        </a:p>
      </dgm:t>
    </dgm:pt>
    <dgm:pt modelId="{8E9155AC-D527-4481-B3C2-ECCC27333A53}" type="sibTrans" cxnId="{1BC9DF60-CC55-47AA-9370-5EC8CED41C86}">
      <dgm:prSet/>
      <dgm:spPr/>
      <dgm:t>
        <a:bodyPr/>
        <a:lstStyle/>
        <a:p>
          <a:endParaRPr lang="es-ES" sz="2000" b="1"/>
        </a:p>
      </dgm:t>
    </dgm:pt>
    <dgm:pt modelId="{74F9A17A-9412-48B8-94D9-01611C31828E}" type="pres">
      <dgm:prSet presAssocID="{8B15DA48-707C-4197-AC79-E86912F979BC}" presName="layout" presStyleCnt="0">
        <dgm:presLayoutVars>
          <dgm:chMax/>
          <dgm:chPref/>
          <dgm:dir/>
          <dgm:animOne val="branch"/>
          <dgm:animLvl val="lvl"/>
          <dgm:resizeHandles/>
        </dgm:presLayoutVars>
      </dgm:prSet>
      <dgm:spPr/>
      <dgm:t>
        <a:bodyPr/>
        <a:lstStyle/>
        <a:p>
          <a:endParaRPr lang="es-ES"/>
        </a:p>
      </dgm:t>
    </dgm:pt>
    <dgm:pt modelId="{4B25A8D0-ACE5-46A9-AFC1-DF92DDBDE130}" type="pres">
      <dgm:prSet presAssocID="{F81DB0B4-BB23-420D-8039-CF035612B175}" presName="root" presStyleCnt="0">
        <dgm:presLayoutVars>
          <dgm:chMax/>
          <dgm:chPref val="4"/>
        </dgm:presLayoutVars>
      </dgm:prSet>
      <dgm:spPr/>
    </dgm:pt>
    <dgm:pt modelId="{E03A973C-328E-4C17-B3CF-4A50CBF6E4FA}" type="pres">
      <dgm:prSet presAssocID="{F81DB0B4-BB23-420D-8039-CF035612B175}" presName="rootComposite" presStyleCnt="0">
        <dgm:presLayoutVars/>
      </dgm:prSet>
      <dgm:spPr/>
    </dgm:pt>
    <dgm:pt modelId="{B7FDAA78-3F63-4CA6-B799-EB257C192C45}" type="pres">
      <dgm:prSet presAssocID="{F81DB0B4-BB23-420D-8039-CF035612B175}" presName="rootText" presStyleLbl="node0" presStyleIdx="0" presStyleCnt="1" custScaleX="77994" custLinFactNeighborX="-30286">
        <dgm:presLayoutVars>
          <dgm:chMax/>
          <dgm:chPref val="4"/>
        </dgm:presLayoutVars>
      </dgm:prSet>
      <dgm:spPr/>
      <dgm:t>
        <a:bodyPr/>
        <a:lstStyle/>
        <a:p>
          <a:endParaRPr lang="es-ES"/>
        </a:p>
      </dgm:t>
    </dgm:pt>
    <dgm:pt modelId="{9F8DEED2-52E1-4586-AD60-D5A1393D2C97}" type="pres">
      <dgm:prSet presAssocID="{F81DB0B4-BB23-420D-8039-CF035612B175}" presName="childShape" presStyleCnt="0">
        <dgm:presLayoutVars>
          <dgm:chMax val="0"/>
          <dgm:chPref val="0"/>
        </dgm:presLayoutVars>
      </dgm:prSet>
      <dgm:spPr/>
    </dgm:pt>
    <dgm:pt modelId="{BF9844E2-775C-452F-B9E7-0C2F358E7699}" type="pres">
      <dgm:prSet presAssocID="{2BD79050-9787-42D2-8C85-BA04B265089E}" presName="childComposite" presStyleCnt="0">
        <dgm:presLayoutVars>
          <dgm:chMax val="0"/>
          <dgm:chPref val="0"/>
        </dgm:presLayoutVars>
      </dgm:prSet>
      <dgm:spPr/>
    </dgm:pt>
    <dgm:pt modelId="{D666ED47-BB7C-439D-B7DA-58A57023DD2D}" type="pres">
      <dgm:prSet presAssocID="{2BD79050-9787-42D2-8C85-BA04B265089E}" presName="Image" presStyleLbl="node1" presStyleIdx="0" presStyleCnt="4" custLinFactNeighborX="-80193"/>
      <dgm:spPr>
        <a:blipFill rotWithShape="1">
          <a:blip xmlns:r="http://schemas.openxmlformats.org/officeDocument/2006/relationships" r:embed="rId1" cstate="screen">
            <a:extLst>
              <a:ext uri="{28A0092B-C50C-407E-A947-70E740481C1C}">
                <a14:useLocalDpi xmlns="" xmlns:a14="http://schemas.microsoft.com/office/drawing/2010/main"/>
              </a:ext>
            </a:extLst>
          </a:blip>
          <a:stretch>
            <a:fillRect/>
          </a:stretch>
        </a:blipFill>
        <a:ln>
          <a:solidFill>
            <a:schemeClr val="tx1"/>
          </a:solidFill>
        </a:ln>
      </dgm:spPr>
      <dgm:t>
        <a:bodyPr/>
        <a:lstStyle/>
        <a:p>
          <a:endParaRPr lang="es-ES"/>
        </a:p>
      </dgm:t>
    </dgm:pt>
    <dgm:pt modelId="{231BD591-BE48-4E9D-918A-8280F012D492}" type="pres">
      <dgm:prSet presAssocID="{2BD79050-9787-42D2-8C85-BA04B265089E}" presName="childText" presStyleLbl="lnNode1" presStyleIdx="0" presStyleCnt="4" custScaleX="144521" custLinFactNeighborX="12777">
        <dgm:presLayoutVars>
          <dgm:chMax val="0"/>
          <dgm:chPref val="0"/>
          <dgm:bulletEnabled val="1"/>
        </dgm:presLayoutVars>
      </dgm:prSet>
      <dgm:spPr/>
      <dgm:t>
        <a:bodyPr/>
        <a:lstStyle/>
        <a:p>
          <a:endParaRPr lang="es-ES"/>
        </a:p>
      </dgm:t>
    </dgm:pt>
    <dgm:pt modelId="{986C5AC1-E941-4668-BED9-0EF25BE17822}" type="pres">
      <dgm:prSet presAssocID="{5DE9BA08-B844-40AA-ACAD-EB5F49E9E0FB}" presName="childComposite" presStyleCnt="0">
        <dgm:presLayoutVars>
          <dgm:chMax val="0"/>
          <dgm:chPref val="0"/>
        </dgm:presLayoutVars>
      </dgm:prSet>
      <dgm:spPr/>
    </dgm:pt>
    <dgm:pt modelId="{B3C2A052-F3A1-424D-BC2A-D8A62FFC0B55}" type="pres">
      <dgm:prSet presAssocID="{5DE9BA08-B844-40AA-ACAD-EB5F49E9E0FB}" presName="Image" presStyleLbl="node1" presStyleIdx="1" presStyleCnt="4" custLinFactNeighborX="-80193"/>
      <dgm:spPr>
        <a:blipFill rotWithShape="1">
          <a:blip xmlns:r="http://schemas.openxmlformats.org/officeDocument/2006/relationships" r:embed="rId2" cstate="screen">
            <a:extLst>
              <a:ext uri="{28A0092B-C50C-407E-A947-70E740481C1C}">
                <a14:useLocalDpi xmlns="" xmlns:a14="http://schemas.microsoft.com/office/drawing/2010/main"/>
              </a:ext>
            </a:extLst>
          </a:blip>
          <a:stretch>
            <a:fillRect/>
          </a:stretch>
        </a:blipFill>
        <a:ln>
          <a:solidFill>
            <a:schemeClr val="tx1"/>
          </a:solidFill>
        </a:ln>
      </dgm:spPr>
      <dgm:t>
        <a:bodyPr/>
        <a:lstStyle/>
        <a:p>
          <a:endParaRPr lang="es-ES"/>
        </a:p>
      </dgm:t>
    </dgm:pt>
    <dgm:pt modelId="{1B8BC98E-7003-45A5-8F46-A6BAFA5FA1CE}" type="pres">
      <dgm:prSet presAssocID="{5DE9BA08-B844-40AA-ACAD-EB5F49E9E0FB}" presName="childText" presStyleLbl="lnNode1" presStyleIdx="1" presStyleCnt="4" custScaleX="144521" custLinFactNeighborX="12777">
        <dgm:presLayoutVars>
          <dgm:chMax val="0"/>
          <dgm:chPref val="0"/>
          <dgm:bulletEnabled val="1"/>
        </dgm:presLayoutVars>
      </dgm:prSet>
      <dgm:spPr/>
      <dgm:t>
        <a:bodyPr/>
        <a:lstStyle/>
        <a:p>
          <a:endParaRPr lang="es-ES"/>
        </a:p>
      </dgm:t>
    </dgm:pt>
    <dgm:pt modelId="{5E29F298-D34A-4B9B-861F-A81D80448FBC}" type="pres">
      <dgm:prSet presAssocID="{23E5D2D7-8C52-47E7-BEFB-C7A562C27F36}" presName="childComposite" presStyleCnt="0">
        <dgm:presLayoutVars>
          <dgm:chMax val="0"/>
          <dgm:chPref val="0"/>
        </dgm:presLayoutVars>
      </dgm:prSet>
      <dgm:spPr/>
    </dgm:pt>
    <dgm:pt modelId="{5295731B-D05B-41A2-B4D7-FB8B83B3E0C3}" type="pres">
      <dgm:prSet presAssocID="{23E5D2D7-8C52-47E7-BEFB-C7A562C27F36}" presName="Image" presStyleLbl="node1" presStyleIdx="2" presStyleCnt="4" custLinFactNeighborX="-80193"/>
      <dgm:spPr>
        <a:blipFill rotWithShape="1">
          <a:blip xmlns:r="http://schemas.openxmlformats.org/officeDocument/2006/relationships" r:embed="rId3" cstate="screen">
            <a:extLst>
              <a:ext uri="{28A0092B-C50C-407E-A947-70E740481C1C}">
                <a14:useLocalDpi xmlns="" xmlns:a14="http://schemas.microsoft.com/office/drawing/2010/main"/>
              </a:ext>
            </a:extLst>
          </a:blip>
          <a:stretch>
            <a:fillRect/>
          </a:stretch>
        </a:blipFill>
        <a:ln>
          <a:solidFill>
            <a:schemeClr val="tx1"/>
          </a:solidFill>
        </a:ln>
      </dgm:spPr>
      <dgm:t>
        <a:bodyPr/>
        <a:lstStyle/>
        <a:p>
          <a:endParaRPr lang="es-ES"/>
        </a:p>
      </dgm:t>
    </dgm:pt>
    <dgm:pt modelId="{95EEEC7C-B943-4741-AFAD-36F38D10F59A}" type="pres">
      <dgm:prSet presAssocID="{23E5D2D7-8C52-47E7-BEFB-C7A562C27F36}" presName="childText" presStyleLbl="lnNode1" presStyleIdx="2" presStyleCnt="4" custScaleX="144521" custLinFactNeighborX="12777">
        <dgm:presLayoutVars>
          <dgm:chMax val="0"/>
          <dgm:chPref val="0"/>
          <dgm:bulletEnabled val="1"/>
        </dgm:presLayoutVars>
      </dgm:prSet>
      <dgm:spPr/>
      <dgm:t>
        <a:bodyPr/>
        <a:lstStyle/>
        <a:p>
          <a:endParaRPr lang="es-ES"/>
        </a:p>
      </dgm:t>
    </dgm:pt>
    <dgm:pt modelId="{09E6AB03-72B5-43AF-A07B-D97D223BFC17}" type="pres">
      <dgm:prSet presAssocID="{0A277E83-54DD-48CE-949C-EE71F78244D7}" presName="childComposite" presStyleCnt="0">
        <dgm:presLayoutVars>
          <dgm:chMax val="0"/>
          <dgm:chPref val="0"/>
        </dgm:presLayoutVars>
      </dgm:prSet>
      <dgm:spPr/>
    </dgm:pt>
    <dgm:pt modelId="{C8470205-BBC2-4656-BED6-3FCF2B886B6E}" type="pres">
      <dgm:prSet presAssocID="{0A277E83-54DD-48CE-949C-EE71F78244D7}" presName="Image" presStyleLbl="node1" presStyleIdx="3" presStyleCnt="4" custLinFactNeighborX="-80193"/>
      <dgm:spPr>
        <a:blipFill rotWithShape="1">
          <a:blip xmlns:r="http://schemas.openxmlformats.org/officeDocument/2006/relationships" r:embed="rId4" cstate="screen">
            <a:extLst>
              <a:ext uri="{28A0092B-C50C-407E-A947-70E740481C1C}">
                <a14:useLocalDpi xmlns="" xmlns:a14="http://schemas.microsoft.com/office/drawing/2010/main"/>
              </a:ext>
            </a:extLst>
          </a:blip>
          <a:stretch>
            <a:fillRect/>
          </a:stretch>
        </a:blipFill>
        <a:ln>
          <a:solidFill>
            <a:schemeClr val="tx1"/>
          </a:solidFill>
        </a:ln>
      </dgm:spPr>
      <dgm:t>
        <a:bodyPr/>
        <a:lstStyle/>
        <a:p>
          <a:endParaRPr lang="es-ES"/>
        </a:p>
      </dgm:t>
    </dgm:pt>
    <dgm:pt modelId="{C217E3E7-75ED-4DC1-ABA7-4A4DA27853FD}" type="pres">
      <dgm:prSet presAssocID="{0A277E83-54DD-48CE-949C-EE71F78244D7}" presName="childText" presStyleLbl="lnNode1" presStyleIdx="3" presStyleCnt="4" custScaleX="144521" custLinFactNeighborX="12777">
        <dgm:presLayoutVars>
          <dgm:chMax val="0"/>
          <dgm:chPref val="0"/>
          <dgm:bulletEnabled val="1"/>
        </dgm:presLayoutVars>
      </dgm:prSet>
      <dgm:spPr/>
      <dgm:t>
        <a:bodyPr/>
        <a:lstStyle/>
        <a:p>
          <a:endParaRPr lang="es-ES"/>
        </a:p>
      </dgm:t>
    </dgm:pt>
  </dgm:ptLst>
  <dgm:cxnLst>
    <dgm:cxn modelId="{19C60861-25CF-4B6B-8525-A0A1872D62AC}" srcId="{F81DB0B4-BB23-420D-8039-CF035612B175}" destId="{5DE9BA08-B844-40AA-ACAD-EB5F49E9E0FB}" srcOrd="1" destOrd="0" parTransId="{7866DF6B-DB98-47D7-82D7-7DE43087E22D}" sibTransId="{9C7707C8-A105-4D91-94DE-2365E3EE40C0}"/>
    <dgm:cxn modelId="{F7FBCCBF-BF7C-432D-BA14-15BE2273BBBE}" type="presOf" srcId="{2BD79050-9787-42D2-8C85-BA04B265089E}" destId="{231BD591-BE48-4E9D-918A-8280F012D492}" srcOrd="0" destOrd="0" presId="urn:microsoft.com/office/officeart/2008/layout/PictureAccentList"/>
    <dgm:cxn modelId="{A8103285-E114-403B-AFC9-BA124D9734AD}" type="presOf" srcId="{8B15DA48-707C-4197-AC79-E86912F979BC}" destId="{74F9A17A-9412-48B8-94D9-01611C31828E}" srcOrd="0" destOrd="0" presId="urn:microsoft.com/office/officeart/2008/layout/PictureAccentList"/>
    <dgm:cxn modelId="{BD0CEAF8-FA53-4CDF-BF4C-45D4A1B4FABA}" srcId="{F81DB0B4-BB23-420D-8039-CF035612B175}" destId="{0A277E83-54DD-48CE-949C-EE71F78244D7}" srcOrd="3" destOrd="0" parTransId="{8289CC4E-F805-4F41-89D9-8AD9862BD2D5}" sibTransId="{0E0464B1-5717-4AC1-A198-F6F8A5BEE5CF}"/>
    <dgm:cxn modelId="{D4F22F76-2F8D-4686-A8AA-864764547BA1}" type="presOf" srcId="{23E5D2D7-8C52-47E7-BEFB-C7A562C27F36}" destId="{95EEEC7C-B943-4741-AFAD-36F38D10F59A}" srcOrd="0" destOrd="0" presId="urn:microsoft.com/office/officeart/2008/layout/PictureAccentList"/>
    <dgm:cxn modelId="{04C6A381-7436-4B94-BF8F-E89B16D07127}" type="presOf" srcId="{5DE9BA08-B844-40AA-ACAD-EB5F49E9E0FB}" destId="{1B8BC98E-7003-45A5-8F46-A6BAFA5FA1CE}" srcOrd="0" destOrd="0" presId="urn:microsoft.com/office/officeart/2008/layout/PictureAccentList"/>
    <dgm:cxn modelId="{7E6E0F10-B192-4030-820E-AF471BD80769}" srcId="{8B15DA48-707C-4197-AC79-E86912F979BC}" destId="{F81DB0B4-BB23-420D-8039-CF035612B175}" srcOrd="0" destOrd="0" parTransId="{CE2EE118-A633-48B2-9CAF-E98B83F1ED9C}" sibTransId="{6555208F-2996-4893-8608-4AC48068708B}"/>
    <dgm:cxn modelId="{1BC9DF60-CC55-47AA-9370-5EC8CED41C86}" srcId="{F81DB0B4-BB23-420D-8039-CF035612B175}" destId="{2BD79050-9787-42D2-8C85-BA04B265089E}" srcOrd="0" destOrd="0" parTransId="{4530ADA9-C598-48A3-92AC-DDA0A25AB8B7}" sibTransId="{8E9155AC-D527-4481-B3C2-ECCC27333A53}"/>
    <dgm:cxn modelId="{ECC3F7A0-3979-4CB2-BB0A-7F5780450F9C}" srcId="{F81DB0B4-BB23-420D-8039-CF035612B175}" destId="{23E5D2D7-8C52-47E7-BEFB-C7A562C27F36}" srcOrd="2" destOrd="0" parTransId="{130DABFB-6B40-46D7-A0C7-3380B7253CCD}" sibTransId="{EEFC9C15-8723-48E4-949C-ECF04F98490B}"/>
    <dgm:cxn modelId="{5D963A42-0099-4340-A874-B02B10A799D8}" type="presOf" srcId="{F81DB0B4-BB23-420D-8039-CF035612B175}" destId="{B7FDAA78-3F63-4CA6-B799-EB257C192C45}" srcOrd="0" destOrd="0" presId="urn:microsoft.com/office/officeart/2008/layout/PictureAccentList"/>
    <dgm:cxn modelId="{B30C8B27-884C-4A05-ABE6-D56F03797953}" type="presOf" srcId="{0A277E83-54DD-48CE-949C-EE71F78244D7}" destId="{C217E3E7-75ED-4DC1-ABA7-4A4DA27853FD}" srcOrd="0" destOrd="0" presId="urn:microsoft.com/office/officeart/2008/layout/PictureAccentList"/>
    <dgm:cxn modelId="{6A3404EB-E079-4C48-94D7-0D2906709A52}" type="presParOf" srcId="{74F9A17A-9412-48B8-94D9-01611C31828E}" destId="{4B25A8D0-ACE5-46A9-AFC1-DF92DDBDE130}" srcOrd="0" destOrd="0" presId="urn:microsoft.com/office/officeart/2008/layout/PictureAccentList"/>
    <dgm:cxn modelId="{DDB7254D-28B9-4B0B-A969-F1BAC037E1CA}" type="presParOf" srcId="{4B25A8D0-ACE5-46A9-AFC1-DF92DDBDE130}" destId="{E03A973C-328E-4C17-B3CF-4A50CBF6E4FA}" srcOrd="0" destOrd="0" presId="urn:microsoft.com/office/officeart/2008/layout/PictureAccentList"/>
    <dgm:cxn modelId="{C362C0BA-D068-42FE-BC9A-5187F84B666F}" type="presParOf" srcId="{E03A973C-328E-4C17-B3CF-4A50CBF6E4FA}" destId="{B7FDAA78-3F63-4CA6-B799-EB257C192C45}" srcOrd="0" destOrd="0" presId="urn:microsoft.com/office/officeart/2008/layout/PictureAccentList"/>
    <dgm:cxn modelId="{9D743A09-B2C3-4506-BC0B-9B64D24B987E}" type="presParOf" srcId="{4B25A8D0-ACE5-46A9-AFC1-DF92DDBDE130}" destId="{9F8DEED2-52E1-4586-AD60-D5A1393D2C97}" srcOrd="1" destOrd="0" presId="urn:microsoft.com/office/officeart/2008/layout/PictureAccentList"/>
    <dgm:cxn modelId="{61CFD7EB-1746-4C39-A6C2-315276E6C0F1}" type="presParOf" srcId="{9F8DEED2-52E1-4586-AD60-D5A1393D2C97}" destId="{BF9844E2-775C-452F-B9E7-0C2F358E7699}" srcOrd="0" destOrd="0" presId="urn:microsoft.com/office/officeart/2008/layout/PictureAccentList"/>
    <dgm:cxn modelId="{C20F40DE-D5CC-4043-884D-C64941ABA746}" type="presParOf" srcId="{BF9844E2-775C-452F-B9E7-0C2F358E7699}" destId="{D666ED47-BB7C-439D-B7DA-58A57023DD2D}" srcOrd="0" destOrd="0" presId="urn:microsoft.com/office/officeart/2008/layout/PictureAccentList"/>
    <dgm:cxn modelId="{087BAED8-F0A1-40B7-86B1-070F510159A6}" type="presParOf" srcId="{BF9844E2-775C-452F-B9E7-0C2F358E7699}" destId="{231BD591-BE48-4E9D-918A-8280F012D492}" srcOrd="1" destOrd="0" presId="urn:microsoft.com/office/officeart/2008/layout/PictureAccentList"/>
    <dgm:cxn modelId="{A4C45542-DA98-4D83-A8CA-807A3D4B9D14}" type="presParOf" srcId="{9F8DEED2-52E1-4586-AD60-D5A1393D2C97}" destId="{986C5AC1-E941-4668-BED9-0EF25BE17822}" srcOrd="1" destOrd="0" presId="urn:microsoft.com/office/officeart/2008/layout/PictureAccentList"/>
    <dgm:cxn modelId="{C2539207-A4D2-45FB-8CD1-285040682E5B}" type="presParOf" srcId="{986C5AC1-E941-4668-BED9-0EF25BE17822}" destId="{B3C2A052-F3A1-424D-BC2A-D8A62FFC0B55}" srcOrd="0" destOrd="0" presId="urn:microsoft.com/office/officeart/2008/layout/PictureAccentList"/>
    <dgm:cxn modelId="{5912A1BC-FCC7-4A8D-A5CF-3691EF696641}" type="presParOf" srcId="{986C5AC1-E941-4668-BED9-0EF25BE17822}" destId="{1B8BC98E-7003-45A5-8F46-A6BAFA5FA1CE}" srcOrd="1" destOrd="0" presId="urn:microsoft.com/office/officeart/2008/layout/PictureAccentList"/>
    <dgm:cxn modelId="{86346B18-CA0C-4DA1-8283-969E871E58B2}" type="presParOf" srcId="{9F8DEED2-52E1-4586-AD60-D5A1393D2C97}" destId="{5E29F298-D34A-4B9B-861F-A81D80448FBC}" srcOrd="2" destOrd="0" presId="urn:microsoft.com/office/officeart/2008/layout/PictureAccentList"/>
    <dgm:cxn modelId="{2F5D66AC-BD96-436B-8448-86EC81A18212}" type="presParOf" srcId="{5E29F298-D34A-4B9B-861F-A81D80448FBC}" destId="{5295731B-D05B-41A2-B4D7-FB8B83B3E0C3}" srcOrd="0" destOrd="0" presId="urn:microsoft.com/office/officeart/2008/layout/PictureAccentList"/>
    <dgm:cxn modelId="{10560819-F0CF-41D2-8981-83B6ECC4E757}" type="presParOf" srcId="{5E29F298-D34A-4B9B-861F-A81D80448FBC}" destId="{95EEEC7C-B943-4741-AFAD-36F38D10F59A}" srcOrd="1" destOrd="0" presId="urn:microsoft.com/office/officeart/2008/layout/PictureAccentList"/>
    <dgm:cxn modelId="{4A3DE522-8DE3-4929-85B3-B1499D91DF7A}" type="presParOf" srcId="{9F8DEED2-52E1-4586-AD60-D5A1393D2C97}" destId="{09E6AB03-72B5-43AF-A07B-D97D223BFC17}" srcOrd="3" destOrd="0" presId="urn:microsoft.com/office/officeart/2008/layout/PictureAccentList"/>
    <dgm:cxn modelId="{98FE71EB-830E-4C97-89CA-CB4DA0F379D9}" type="presParOf" srcId="{09E6AB03-72B5-43AF-A07B-D97D223BFC17}" destId="{C8470205-BBC2-4656-BED6-3FCF2B886B6E}" srcOrd="0" destOrd="0" presId="urn:microsoft.com/office/officeart/2008/layout/PictureAccentList"/>
    <dgm:cxn modelId="{7EF49B5E-5258-4E90-BC98-451ABDEDADBB}" type="presParOf" srcId="{09E6AB03-72B5-43AF-A07B-D97D223BFC17}" destId="{C217E3E7-75ED-4DC1-ABA7-4A4DA27853FD}" srcOrd="1" destOrd="0" presId="urn:microsoft.com/office/officeart/2008/layout/PictureAccentLis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8386575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5676656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1712619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14670785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35900139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34613253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16788574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40143200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21303893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16256618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B5B831-0F31-4662-9405-A2279DE89BC2}" type="datetimeFigureOut">
              <a:rPr lang="es-ES" smtClean="0"/>
              <a:pPr/>
              <a:t>03/08/2016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34379378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5B831-0F31-4662-9405-A2279DE89BC2}" type="datetimeFigureOut">
              <a:rPr lang="es-ES" smtClean="0"/>
              <a:pPr/>
              <a:t>03/08/2016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822FE-39A6-4A14-AE11-78D9AD055CEA}" type="slidenum">
              <a:rPr lang="es-ES" smtClean="0"/>
              <a:pPr/>
              <a:t>‹#›</a:t>
            </a:fld>
            <a:endParaRPr lang="es-ES"/>
          </a:p>
        </p:txBody>
      </p:sp>
    </p:spTree>
    <p:extLst>
      <p:ext uri="{BB962C8B-B14F-4D97-AF65-F5344CB8AC3E}">
        <p14:creationId xmlns="" xmlns:p14="http://schemas.microsoft.com/office/powerpoint/2010/main" val="3251292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5" Type="http://schemas.microsoft.com/office/2007/relationships/hdphoto" Target="../media/hdphoto3.wdp"/><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6.wdp"/><Relationship Id="rId7" Type="http://schemas.openxmlformats.org/officeDocument/2006/relationships/diagramColors" Target="../diagrams/colors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7830" y="3962627"/>
            <a:ext cx="4680520" cy="2862322"/>
          </a:xfrm>
          <a:prstGeom prst="rect">
            <a:avLst/>
          </a:prstGeom>
          <a:noFill/>
        </p:spPr>
        <p:txBody>
          <a:bodyPr wrap="square" rtlCol="0">
            <a:spAutoFit/>
            <a:scene3d>
              <a:camera prst="orthographicFront"/>
              <a:lightRig rig="flat" dir="tl"/>
            </a:scene3d>
            <a:sp3d contourW="19050" prstMaterial="flat">
              <a:bevelT w="50800" h="50800"/>
              <a:contourClr>
                <a:srgbClr val="1A9DCC"/>
              </a:contourClr>
            </a:sp3d>
          </a:bodyPr>
          <a:lstStyle/>
          <a:p>
            <a:pPr algn="ctr"/>
            <a:r>
              <a:rPr lang="ro-RO" sz="6000" b="1" smtClean="0">
                <a:ln/>
                <a:solidFill>
                  <a:schemeClr val="accent5">
                    <a:tint val="50000"/>
                    <a:satMod val="180000"/>
                  </a:schemeClr>
                </a:solidFill>
                <a:effectLst>
                  <a:outerShdw blurRad="139700" dist="50800" dir="8580000" algn="ctr" rotWithShape="0">
                    <a:schemeClr val="bg1"/>
                  </a:outerShdw>
                </a:effectLst>
              </a:rPr>
              <a:t>ISUS ȘI IMPLICAREA SOCIALĂ</a:t>
            </a:r>
            <a:endParaRPr lang="ro-RO" sz="6000" b="1">
              <a:ln/>
              <a:solidFill>
                <a:schemeClr val="accent5">
                  <a:tint val="50000"/>
                  <a:satMod val="180000"/>
                </a:schemeClr>
              </a:solidFill>
              <a:effectLst>
                <a:outerShdw blurRad="139700" dist="50800" dir="8580000" algn="ctr" rotWithShape="0">
                  <a:schemeClr val="bg1"/>
                </a:outerShdw>
              </a:effectLst>
            </a:endParaRPr>
          </a:p>
        </p:txBody>
      </p:sp>
      <p:sp>
        <p:nvSpPr>
          <p:cNvPr id="5" name="4 CuadroTexto"/>
          <p:cNvSpPr txBox="1"/>
          <p:nvPr/>
        </p:nvSpPr>
        <p:spPr>
          <a:xfrm>
            <a:off x="6072198" y="59272"/>
            <a:ext cx="2992614" cy="369332"/>
          </a:xfrm>
          <a:prstGeom prst="rect">
            <a:avLst/>
          </a:prstGeom>
          <a:noFill/>
        </p:spPr>
        <p:txBody>
          <a:bodyPr wrap="none" rtlCol="0">
            <a:spAutoFit/>
          </a:bodyPr>
          <a:lstStyle/>
          <a:p>
            <a:pPr algn="r"/>
            <a:r>
              <a:rPr lang="ro-RO" b="1" dirty="0" smtClean="0">
                <a:solidFill>
                  <a:schemeClr val="tx2">
                    <a:lumMod val="20000"/>
                    <a:lumOff val="80000"/>
                  </a:schemeClr>
                </a:solidFill>
              </a:rPr>
              <a:t>Studiul 5 pentru 30 iulie 2016</a:t>
            </a:r>
            <a:endParaRPr lang="ro-RO" b="1" dirty="0">
              <a:solidFill>
                <a:schemeClr val="tx2">
                  <a:lumMod val="20000"/>
                  <a:lumOff val="80000"/>
                </a:schemeClr>
              </a:solidFill>
            </a:endParaRPr>
          </a:p>
        </p:txBody>
      </p:sp>
    </p:spTree>
    <p:extLst>
      <p:ext uri="{BB962C8B-B14F-4D97-AF65-F5344CB8AC3E}">
        <p14:creationId xmlns="" xmlns:p14="http://schemas.microsoft.com/office/powerpoint/2010/main" val="38221932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 xmlns:a14="http://schemas.microsoft.com/office/drawing/2010/main">
                  <a14:imgLayer r:embed="rId3">
                    <a14:imgEffect>
                      <a14:artisticBlur/>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twoPt" dir="t"/>
            </a:scene3d>
            <a:sp3d extrusionH="57150">
              <a:bevelT w="38100" h="38100"/>
            </a:sp3d>
          </a:bodyPr>
          <a:lstStyle/>
          <a:p>
            <a:pPr algn="ctr"/>
            <a:r>
              <a:rPr lang="ro-RO"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DECLARAȚIA </a:t>
            </a:r>
            <a:r>
              <a:rPr lang="ro-RO" sz="4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a:t>
            </a:r>
            <a:r>
              <a:rPr lang="ro-RO" sz="4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MISIUNE A </a:t>
            </a:r>
            <a:r>
              <a:rPr lang="ro-RO"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LUI ISUS</a:t>
            </a:r>
            <a:endParaRPr lang="ro-RO"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89756" y="692696"/>
            <a:ext cx="8964488" cy="1415772"/>
          </a:xfrm>
          <a:prstGeom prst="rect">
            <a:avLst/>
          </a:prstGeom>
          <a:solidFill>
            <a:schemeClr val="accent6">
              <a:lumMod val="50000"/>
            </a:schemeClr>
          </a:solidFill>
        </p:spPr>
        <p:txBody>
          <a:bodyPr wrap="square">
            <a:spAutoFit/>
          </a:bodyPr>
          <a:lstStyle/>
          <a:p>
            <a:pPr algn="ctr"/>
            <a:r>
              <a:rPr lang="ro-RO" b="1" smtClean="0">
                <a:solidFill>
                  <a:schemeClr val="bg1"/>
                </a:solidFill>
                <a:latin typeface="Comic Sans MS" pitchFamily="66" charset="0"/>
              </a:rPr>
              <a:t>«Duhul Domnului este peste Mine, pentrucă M-a uns să vestesc săracilor Evanghelia; M-a trimes să tămăduiesc pe cei cu inima zdrobită, să propovăduiesc robilor de război slobozirea, şi orbilor căpătarea vederii; să dau drumul celor apăsaţi şi să vestesc anul de îndurare al Domnului.» </a:t>
            </a:r>
          </a:p>
          <a:p>
            <a:pPr algn="ctr"/>
            <a:r>
              <a:rPr lang="ro-RO" sz="1400" b="1" smtClean="0">
                <a:solidFill>
                  <a:schemeClr val="bg1"/>
                </a:solidFill>
                <a:latin typeface="Comic Sans MS" pitchFamily="66" charset="0"/>
              </a:rPr>
              <a:t>(Luca 4:18-19)</a:t>
            </a:r>
            <a:endParaRPr lang="ro-RO" b="1">
              <a:solidFill>
                <a:schemeClr val="bg1"/>
              </a:solidFill>
              <a:latin typeface="Comic Sans MS" pitchFamily="66" charset="0"/>
            </a:endParaRPr>
          </a:p>
        </p:txBody>
      </p:sp>
      <p:sp>
        <p:nvSpPr>
          <p:cNvPr id="4" name="3 CuadroTexto"/>
          <p:cNvSpPr txBox="1"/>
          <p:nvPr/>
        </p:nvSpPr>
        <p:spPr>
          <a:xfrm>
            <a:off x="179511" y="3946118"/>
            <a:ext cx="5328591" cy="2862322"/>
          </a:xfrm>
          <a:prstGeom prst="rect">
            <a:avLst/>
          </a:prstGeom>
          <a:noFill/>
        </p:spPr>
        <p:txBody>
          <a:bodyPr wrap="square" rtlCol="0">
            <a:spAutoFit/>
          </a:bodyPr>
          <a:lstStyle/>
          <a:p>
            <a:pPr>
              <a:spcBef>
                <a:spcPts val="600"/>
              </a:spcBef>
            </a:pPr>
            <a:r>
              <a:rPr lang="ro-RO" sz="2000" b="1" dirty="0" smtClean="0"/>
              <a:t>Nu s-a limitat doar la a muri pentru umanitate, ci a demonstrat prin fapte dragostea Tatălui. Misiunea lui includea a învăța, a vindeca și a administra în favoarea celor necăjiți. În mod deliberat a omis fraza din Isaia («o zi de răzbunare a Dumnezeului nostru»). Isus nu a venit să se răzbune pe romani, cum așteptau toți. Această latură a misiunii Sale este pusă deoparte pentru cea de-a Doua Venire.</a:t>
            </a:r>
            <a:endParaRPr lang="ro-RO" sz="2000" b="1" dirty="0"/>
          </a:p>
        </p:txBody>
      </p:sp>
      <p:pic>
        <p:nvPicPr>
          <p:cNvPr id="1026" name="Picture 2" descr="O:\FondosTematicos\Jesus\Enseyando\________fourfaces.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508104" y="1995355"/>
            <a:ext cx="3397560" cy="2265040"/>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descr="O:\FondosTematicos\Jesus\Sanando\anderson,hy_divinehealer.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5508103" y="4350641"/>
            <a:ext cx="1635629" cy="2430545"/>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O:\Dibujos\MariaMagdalena\PP-JesusAndAdulterousWoman_HA_0032.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7250378" y="4350641"/>
            <a:ext cx="1714110" cy="2451816"/>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4 Rectángulo"/>
          <p:cNvSpPr/>
          <p:nvPr/>
        </p:nvSpPr>
        <p:spPr>
          <a:xfrm>
            <a:off x="2843806" y="2061512"/>
            <a:ext cx="2664296" cy="1938992"/>
          </a:xfrm>
          <a:prstGeom prst="rect">
            <a:avLst/>
          </a:prstGeom>
        </p:spPr>
        <p:txBody>
          <a:bodyPr wrap="square">
            <a:spAutoFit/>
          </a:bodyPr>
          <a:lstStyle/>
          <a:p>
            <a:pPr lvl="0">
              <a:spcBef>
                <a:spcPts val="600"/>
              </a:spcBef>
            </a:pPr>
            <a:r>
              <a:rPr lang="ro-RO" sz="2000" b="1" dirty="0" smtClean="0">
                <a:solidFill>
                  <a:prstClr val="black"/>
                </a:solidFill>
              </a:rPr>
              <a:t>Citind Isaia 61:1-2 în sinagoga din Nazaret, Isus a delimitat cu claritate care va fi modul în care își va duce înainte misiunea.</a:t>
            </a:r>
            <a:endParaRPr lang="ro-RO" sz="2000" b="1" dirty="0">
              <a:solidFill>
                <a:prstClr val="black"/>
              </a:solidFill>
            </a:endParaRPr>
          </a:p>
        </p:txBody>
      </p:sp>
      <p:pic>
        <p:nvPicPr>
          <p:cNvPr id="1029" name="Picture 5" descr="O:\FondosTematicos\Jesus\Sinagoga\descarga (1).jpg"/>
          <p:cNvPicPr>
            <a:picLocks noChangeAspect="1" noChangeArrowheads="1"/>
          </p:cNvPicPr>
          <p:nvPr/>
        </p:nvPicPr>
        <p:blipFill>
          <a:blip r:embed="rId7">
            <a:extLst>
              <a:ext uri="{28A0092B-C50C-407E-A947-70E740481C1C}">
                <a14:useLocalDpi xmlns="" xmlns:a14="http://schemas.microsoft.com/office/drawing/2010/main"/>
              </a:ext>
            </a:extLst>
          </a:blip>
          <a:srcRect/>
          <a:stretch>
            <a:fillRect/>
          </a:stretch>
        </p:blipFill>
        <p:spPr bwMode="auto">
          <a:xfrm>
            <a:off x="179512" y="1983541"/>
            <a:ext cx="2614574" cy="1962577"/>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7728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randombar(horizontal)">
                                      <p:cBhvr>
                                        <p:cTn id="19" dur="500"/>
                                        <p:tgtEl>
                                          <p:spTgt spid="102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1000"/>
                                        <p:tgtEl>
                                          <p:spTgt spid="1027"/>
                                        </p:tgtEl>
                                      </p:cBhvr>
                                    </p:animEffect>
                                    <p:anim calcmode="lin" valueType="num">
                                      <p:cBhvr>
                                        <p:cTn id="37" dur="1000" fill="hold"/>
                                        <p:tgtEl>
                                          <p:spTgt spid="1027"/>
                                        </p:tgtEl>
                                        <p:attrNameLst>
                                          <p:attrName>ppt_x</p:attrName>
                                        </p:attrNameLst>
                                      </p:cBhvr>
                                      <p:tavLst>
                                        <p:tav tm="0">
                                          <p:val>
                                            <p:strVal val="#ppt_x"/>
                                          </p:val>
                                        </p:tav>
                                        <p:tav tm="100000">
                                          <p:val>
                                            <p:strVal val="#ppt_x"/>
                                          </p:val>
                                        </p:tav>
                                      </p:tavLst>
                                    </p:anim>
                                    <p:anim calcmode="lin" valueType="num">
                                      <p:cBhvr>
                                        <p:cTn id="38" dur="1000" fill="hold"/>
                                        <p:tgtEl>
                                          <p:spTgt spid="102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1000"/>
                                        <p:tgtEl>
                                          <p:spTgt spid="1028"/>
                                        </p:tgtEl>
                                      </p:cBhvr>
                                    </p:animEffect>
                                    <p:anim calcmode="lin" valueType="num">
                                      <p:cBhvr>
                                        <p:cTn id="42" dur="1000" fill="hold"/>
                                        <p:tgtEl>
                                          <p:spTgt spid="1028"/>
                                        </p:tgtEl>
                                        <p:attrNameLst>
                                          <p:attrName>ppt_x</p:attrName>
                                        </p:attrNameLst>
                                      </p:cBhvr>
                                      <p:tavLst>
                                        <p:tav tm="0">
                                          <p:val>
                                            <p:strVal val="#ppt_x"/>
                                          </p:val>
                                        </p:tav>
                                        <p:tav tm="100000">
                                          <p:val>
                                            <p:strVal val="#ppt_x"/>
                                          </p:val>
                                        </p:tav>
                                      </p:tavLst>
                                    </p:anim>
                                    <p:anim calcmode="lin" valueType="num">
                                      <p:cBhvr>
                                        <p:cTn id="43" dur="1000" fill="hold"/>
                                        <p:tgtEl>
                                          <p:spTgt spid="102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1000"/>
                                        <p:tgtEl>
                                          <p:spTgt spid="4">
                                            <p:txEl>
                                              <p:pRg st="0" end="0"/>
                                            </p:txEl>
                                          </p:spTgt>
                                        </p:tgtEl>
                                      </p:cBhvr>
                                    </p:animEffect>
                                    <p:anim calcmode="lin" valueType="num">
                                      <p:cBhvr>
                                        <p:cTn id="4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radius="31"/>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051" name="Picture 3" descr="O:\FondosTematicos\Jesus\Parabolas\El buen samaritano\GC-31.jpg"/>
          <p:cNvPicPr>
            <a:picLocks noChangeAspect="1" noChangeArrowheads="1"/>
          </p:cNvPicPr>
          <p:nvPr/>
        </p:nvPicPr>
        <p:blipFill>
          <a:blip r:embed="rId4" cstate="screen">
            <a:extLst>
              <a:ext uri="{BEBA8EAE-BF5A-486C-A8C5-ECC9F3942E4B}">
                <a14:imgProps xmlns="" xmlns:a14="http://schemas.microsoft.com/office/drawing/2010/main">
                  <a14:imgLayer r:embed="rId5">
                    <a14:imgEffect>
                      <a14:brightnessContrast bright="40000"/>
                    </a14:imgEffect>
                  </a14:imgLayer>
                </a14:imgProps>
              </a:ext>
              <a:ext uri="{28A0092B-C50C-407E-A947-70E740481C1C}">
                <a14:useLocalDpi xmlns="" xmlns:a14="http://schemas.microsoft.com/office/drawing/2010/main"/>
              </a:ext>
            </a:extLst>
          </a:blip>
          <a:srcRect/>
          <a:stretch>
            <a:fillRect/>
          </a:stretch>
        </p:blipFill>
        <p:spPr bwMode="auto">
          <a:xfrm>
            <a:off x="5220072" y="733568"/>
            <a:ext cx="3807965" cy="2851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2050" name="Picture 2" descr="O:\FondosTematicos\Jesus\Parabolas\El buen samaritano\GC-33.jpg"/>
          <p:cNvPicPr>
            <a:picLocks noChangeAspect="1" noChangeArrowheads="1"/>
          </p:cNvPicPr>
          <p:nvPr/>
        </p:nvPicPr>
        <p:blipFill>
          <a:blip r:embed="rId6" cstate="screen">
            <a:extLst>
              <a:ext uri="{BEBA8EAE-BF5A-486C-A8C5-ECC9F3942E4B}">
                <a14:imgProps xmlns="" xmlns:a14="http://schemas.microsoft.com/office/drawing/2010/main">
                  <a14:imgLayer r:embed="rId7">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139409" y="3638341"/>
            <a:ext cx="3960461" cy="30844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0"/>
            <a:ext cx="9144000" cy="769441"/>
          </a:xfrm>
          <a:prstGeom prst="rect">
            <a:avLst/>
          </a:prstGeom>
          <a:noFill/>
        </p:spPr>
        <p:txBody>
          <a:bodyPr wrap="square" rtlCol="0">
            <a:spAutoFit/>
            <a:scene3d>
              <a:camera prst="orthographicFront"/>
              <a:lightRig rig="glow" dir="t"/>
            </a:scene3d>
            <a:sp3d extrusionH="57150">
              <a:bevelT w="38100" h="38100"/>
            </a:sp3d>
          </a:bodyPr>
          <a:lstStyle/>
          <a:p>
            <a:pPr algn="ctr"/>
            <a:r>
              <a:rPr lang="ro-RO" sz="4400" b="1" smtClean="0">
                <a:ln w="18000">
                  <a:solidFill>
                    <a:schemeClr val="accent2">
                      <a:satMod val="140000"/>
                    </a:schemeClr>
                  </a:solidFill>
                  <a:prstDash val="solid"/>
                  <a:miter lim="800000"/>
                </a:ln>
                <a:gradFill flip="none" rotWithShape="1">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16200000" scaled="1"/>
                  <a:tileRect/>
                </a:gradFill>
                <a:effectLst>
                  <a:outerShdw blurRad="25500" dist="23000" dir="7020000" algn="tl">
                    <a:srgbClr val="000000">
                      <a:alpha val="93000"/>
                    </a:srgbClr>
                  </a:outerShdw>
                </a:effectLst>
              </a:rPr>
              <a:t>FUNDAMENTUL MISIUNII</a:t>
            </a:r>
            <a:endParaRPr lang="ro-RO" sz="4400" b="1">
              <a:ln w="18000">
                <a:solidFill>
                  <a:schemeClr val="accent2">
                    <a:satMod val="140000"/>
                  </a:schemeClr>
                </a:solidFill>
                <a:prstDash val="solid"/>
                <a:miter lim="800000"/>
              </a:ln>
              <a:gradFill flip="none" rotWithShape="1">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16200000" scaled="1"/>
                <a:tileRect/>
              </a:gradFill>
              <a:effectLst>
                <a:outerShdw blurRad="25500" dist="23000" dir="7020000" algn="tl">
                  <a:srgbClr val="000000">
                    <a:alpha val="93000"/>
                  </a:srgbClr>
                </a:outerShdw>
              </a:effectLst>
            </a:endParaRPr>
          </a:p>
        </p:txBody>
      </p:sp>
      <p:sp>
        <p:nvSpPr>
          <p:cNvPr id="3" name="2 Rectángulo"/>
          <p:cNvSpPr/>
          <p:nvPr/>
        </p:nvSpPr>
        <p:spPr>
          <a:xfrm>
            <a:off x="251520" y="836712"/>
            <a:ext cx="4824536" cy="1200329"/>
          </a:xfrm>
          <a:prstGeom prst="rect">
            <a:avLst/>
          </a:prstGeom>
          <a:solidFill>
            <a:schemeClr val="accent2">
              <a:lumMod val="75000"/>
            </a:schemeClr>
          </a:solidFill>
        </p:spPr>
        <p:txBody>
          <a:bodyPr wrap="square">
            <a:spAutoFit/>
          </a:bodyPr>
          <a:lstStyle/>
          <a:p>
            <a:pPr algn="ctr"/>
            <a:r>
              <a:rPr lang="ro-RO" b="1" smtClean="0">
                <a:solidFill>
                  <a:srgbClr val="FFFF66"/>
                </a:solidFill>
                <a:latin typeface="Comic Sans MS" pitchFamily="66" charset="0"/>
              </a:rPr>
              <a:t>«Să nu te răsbuni, şi să nu ţii necaz pe copiii poporului tău. Să iubeşti pe aproapele tău ca pe tine însuţi. Eu sunt Domnul.»</a:t>
            </a:r>
            <a:r>
              <a:rPr lang="ro-RO" sz="1400" b="1" smtClean="0">
                <a:solidFill>
                  <a:srgbClr val="FFFF66"/>
                </a:solidFill>
                <a:latin typeface="Comic Sans MS" pitchFamily="66" charset="0"/>
              </a:rPr>
              <a:t>(Levitic 19:18)</a:t>
            </a:r>
            <a:endParaRPr lang="ro-RO" b="1">
              <a:solidFill>
                <a:srgbClr val="FFFF66"/>
              </a:solidFill>
              <a:latin typeface="Comic Sans MS" pitchFamily="66" charset="0"/>
            </a:endParaRPr>
          </a:p>
        </p:txBody>
      </p:sp>
      <p:sp>
        <p:nvSpPr>
          <p:cNvPr id="4" name="3 CuadroTexto"/>
          <p:cNvSpPr txBox="1"/>
          <p:nvPr/>
        </p:nvSpPr>
        <p:spPr>
          <a:xfrm>
            <a:off x="139410" y="2013808"/>
            <a:ext cx="5080662" cy="1631216"/>
          </a:xfrm>
          <a:prstGeom prst="rect">
            <a:avLst/>
          </a:prstGeom>
          <a:noFill/>
        </p:spPr>
        <p:txBody>
          <a:bodyPr wrap="square" rtlCol="0">
            <a:spAutoFit/>
          </a:bodyPr>
          <a:lstStyle/>
          <a:p>
            <a:pPr>
              <a:spcBef>
                <a:spcPts val="600"/>
              </a:spcBef>
            </a:pPr>
            <a:r>
              <a:rPr lang="ro-RO" sz="2000" b="1" smtClean="0"/>
              <a:t>În diferite ocazii, Isus a declarat că dragostea pentru Dumnezeu și dragostea pentru aproape reprezintă fundamentul Legii, motivația care trebuie să guverneze fiecare acțiune din viața noastră (Matei 22:36-40).</a:t>
            </a:r>
          </a:p>
        </p:txBody>
      </p:sp>
      <p:sp>
        <p:nvSpPr>
          <p:cNvPr id="5" name="4 Rectángulo"/>
          <p:cNvSpPr/>
          <p:nvPr/>
        </p:nvSpPr>
        <p:spPr>
          <a:xfrm>
            <a:off x="4067944" y="3638341"/>
            <a:ext cx="5087211" cy="3170099"/>
          </a:xfrm>
          <a:prstGeom prst="rect">
            <a:avLst/>
          </a:prstGeom>
        </p:spPr>
        <p:txBody>
          <a:bodyPr wrap="square">
            <a:spAutoFit/>
          </a:bodyPr>
          <a:lstStyle/>
          <a:p>
            <a:pPr lvl="0">
              <a:spcBef>
                <a:spcPts val="600"/>
              </a:spcBef>
            </a:pPr>
            <a:r>
              <a:rPr lang="ro-RO" sz="2000" b="1" smtClean="0">
                <a:solidFill>
                  <a:prstClr val="black"/>
                </a:solidFill>
              </a:rPr>
              <a:t>Dar, cine este aproapele meu? Pentru a lămuri acest aspect, Isus a relatat parabola unui om rănit și cei trei posibili «apropiați» ai săi (Luca 10:29-37). Această povestire ne arată obligația noastră de a fi apoapele oricui în nevoie și, totodată, faptul că stă în mâinile noastre să îl ajutăm sau să acoperim într-o oarecare măsură nevoia sa… chiar dacă acest lucru presupune un sacrificiu sau o incomoditate din partea noastră.</a:t>
            </a:r>
            <a:endParaRPr lang="ro-RO" sz="2000" b="1">
              <a:solidFill>
                <a:prstClr val="black"/>
              </a:solidFill>
            </a:endParaRPr>
          </a:p>
        </p:txBody>
      </p:sp>
    </p:spTree>
    <p:extLst>
      <p:ext uri="{BB962C8B-B14F-4D97-AF65-F5344CB8AC3E}">
        <p14:creationId xmlns="" xmlns:p14="http://schemas.microsoft.com/office/powerpoint/2010/main" val="14943990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par>
                                <p:cTn id="22" presetID="22" presetClass="entr" presetSubtype="8" fill="hold" nodeType="with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wipe(left)">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right)">
                                      <p:cBhvr>
                                        <p:cTn id="29" dur="500"/>
                                        <p:tgtEl>
                                          <p:spTgt spid="205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200872" y="0"/>
            <a:ext cx="5943128"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400" b="1" spc="50" smtClean="0">
                <a:ln w="11430"/>
                <a:gradFill>
                  <a:gsLst>
                    <a:gs pos="25000">
                      <a:srgbClr val="00B050"/>
                    </a:gs>
                    <a:gs pos="100000">
                      <a:srgbClr val="007033"/>
                    </a:gs>
                  </a:gsLst>
                  <a:lin ang="5400000"/>
                </a:gradFill>
                <a:effectLst>
                  <a:outerShdw blurRad="76200" dist="50800" dir="5400000" algn="tl" rotWithShape="0">
                    <a:srgbClr val="000000">
                      <a:alpha val="65000"/>
                    </a:srgbClr>
                  </a:outerShdw>
                </a:effectLst>
              </a:rPr>
              <a:t>MISIUNEA SĂRII</a:t>
            </a:r>
            <a:endParaRPr lang="ro-RO" sz="4400" b="1" spc="50">
              <a:ln w="11430"/>
              <a:gradFill>
                <a:gsLst>
                  <a:gs pos="25000">
                    <a:srgbClr val="00B050"/>
                  </a:gs>
                  <a:gs pos="100000">
                    <a:srgbClr val="007033"/>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3200873" y="692696"/>
            <a:ext cx="5860438" cy="1477328"/>
          </a:xfrm>
          <a:prstGeom prst="rect">
            <a:avLst/>
          </a:prstGeom>
          <a:solidFill>
            <a:schemeClr val="bg1"/>
          </a:solidFill>
        </p:spPr>
        <p:txBody>
          <a:bodyPr wrap="square">
            <a:spAutoFit/>
          </a:bodyPr>
          <a:lstStyle/>
          <a:p>
            <a:pPr algn="ctr"/>
            <a:r>
              <a:rPr lang="ro-RO" b="1" dirty="0" smtClean="0">
                <a:latin typeface="Comic Sans MS" pitchFamily="66" charset="0"/>
              </a:rPr>
              <a:t>«Voi sunteţi sarea pământului. Dar dacă sarea îşi pierde gustul, prin ce îşi va căpăta iarăşi puterea de a săra? Atunci nu mai este bună la nimic decât să fie lepădată afară, şi călcată în picioare de oameni.» </a:t>
            </a:r>
            <a:r>
              <a:rPr lang="ro-RO" sz="1400" b="1" dirty="0" smtClean="0">
                <a:latin typeface="Comic Sans MS" pitchFamily="66" charset="0"/>
              </a:rPr>
              <a:t>(Matei 5:13)</a:t>
            </a:r>
            <a:endParaRPr lang="ro-RO" sz="1400" b="1" dirty="0">
              <a:latin typeface="Comic Sans MS" pitchFamily="66" charset="0"/>
            </a:endParaRPr>
          </a:p>
        </p:txBody>
      </p:sp>
      <p:sp>
        <p:nvSpPr>
          <p:cNvPr id="4" name="3 Rectángulo"/>
          <p:cNvSpPr/>
          <p:nvPr/>
        </p:nvSpPr>
        <p:spPr>
          <a:xfrm>
            <a:off x="-11825" y="2236999"/>
            <a:ext cx="5677678" cy="4478149"/>
          </a:xfrm>
          <a:prstGeom prst="rect">
            <a:avLst/>
          </a:prstGeom>
        </p:spPr>
        <p:txBody>
          <a:bodyPr wrap="square">
            <a:spAutoFit/>
          </a:bodyPr>
          <a:lstStyle/>
          <a:p>
            <a:pPr>
              <a:lnSpc>
                <a:spcPts val="2200"/>
              </a:lnSpc>
              <a:spcBef>
                <a:spcPts val="600"/>
              </a:spcBef>
            </a:pPr>
            <a:r>
              <a:rPr lang="ro-RO" sz="2000" b="1" dirty="0" smtClean="0"/>
              <a:t>Misiunea fiilor lui Dumnezeu este de a fi «sarea pământului». Sarea are caracteristici speciale astfel încât este utilă doar când se amestecă cu alte alimente. Poate să își evite descompunerea sau poate să își evidențieze gustul .</a:t>
            </a:r>
          </a:p>
          <a:p>
            <a:pPr>
              <a:lnSpc>
                <a:spcPts val="2200"/>
              </a:lnSpc>
              <a:spcBef>
                <a:spcPts val="600"/>
              </a:spcBef>
            </a:pPr>
            <a:r>
              <a:rPr lang="ro-RO" sz="2000" b="1" dirty="0" smtClean="0"/>
              <a:t>Sarea este eficientă numai dacă își menține identitatea specială, capacitatea sa de a da gust. Când creștinul nu se diferențiază în mediul său (nu își iubește aproapele) nu este folositor, nu aduce nimic bun (Deuteronom 12:30).</a:t>
            </a:r>
          </a:p>
          <a:p>
            <a:pPr>
              <a:lnSpc>
                <a:spcPts val="2200"/>
              </a:lnSpc>
              <a:spcBef>
                <a:spcPts val="600"/>
              </a:spcBef>
            </a:pPr>
            <a:r>
              <a:rPr lang="ro-RO" sz="2000" b="1" dirty="0" smtClean="0"/>
              <a:t>Trebuie să ne amestecăm cu comunitatea noastră pentru a o îmbunătăți. Vom fi agenți transformatori care vor face o diferență pozitivă în viețile lor și, prin extindere, îi vom aduce la ceea ce e cu adevărat important în viață: mântuirea prin Isus. </a:t>
            </a:r>
            <a:endParaRPr lang="ro-RO" sz="2000" b="1" dirty="0"/>
          </a:p>
        </p:txBody>
      </p:sp>
      <p:pic>
        <p:nvPicPr>
          <p:cNvPr id="3078" name="Picture 6"/>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179512" y="116632"/>
            <a:ext cx="3021360" cy="2009322"/>
          </a:xfrm>
          <a:prstGeom prst="roundRect">
            <a:avLst>
              <a:gd name="adj" fmla="val 4167"/>
            </a:avLst>
          </a:prstGeom>
          <a:solidFill>
            <a:srgbClr val="FFFFFF"/>
          </a:solidFill>
          <a:ln w="57150">
            <a:solidFill>
              <a:srgbClr val="007033"/>
            </a:solidFill>
            <a:miter lim="800000"/>
            <a:headEnd/>
            <a:tailEnd/>
          </a:ln>
          <a:effectLst>
            <a:outerShdw dist="35921" dir="2700000" algn="ctr" rotWithShape="0">
              <a:schemeClr val="bg2"/>
            </a:outerShdw>
          </a:effectLst>
          <a:scene3d>
            <a:camera prst="orthographicFront"/>
            <a:lightRig rig="threePt" dir="t">
              <a:rot lat="0" lon="0" rev="2700000"/>
            </a:lightRig>
          </a:scene3d>
          <a:sp3d>
            <a:bevelT h="38100"/>
            <a:contourClr>
              <a:srgbClr val="C0C0C0"/>
            </a:contourClr>
          </a:sp3d>
          <a:extLst/>
        </p:spPr>
      </p:pic>
      <p:pic>
        <p:nvPicPr>
          <p:cNvPr id="3079" name="Picture 7" descr="O:\FondosTematicos\Evangelismo\compartir palabra Biblia.jpg"/>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6107053" y="2125954"/>
            <a:ext cx="2497395" cy="208183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 name="5 Imagen"/>
          <p:cNvPicPr>
            <a:picLocks noChangeAspect="1"/>
          </p:cNvPicPr>
          <p:nvPr/>
        </p:nvPicPr>
        <p:blipFill>
          <a:blip r:embed="rId6">
            <a:extLst>
              <a:ext uri="{28A0092B-C50C-407E-A947-70E740481C1C}">
                <a14:useLocalDpi xmlns="" xmlns:a14="http://schemas.microsoft.com/office/drawing/2010/main"/>
              </a:ext>
            </a:extLst>
          </a:blip>
          <a:stretch>
            <a:fillRect/>
          </a:stretch>
        </p:blipFill>
        <p:spPr>
          <a:xfrm>
            <a:off x="5580111" y="4146940"/>
            <a:ext cx="3481200" cy="1323836"/>
          </a:xfrm>
          <a:prstGeom prst="rect">
            <a:avLst/>
          </a:prstGeom>
          <a:ln>
            <a:solidFill>
              <a:schemeClr val="tx1"/>
            </a:solidFill>
          </a:ln>
        </p:spPr>
      </p:pic>
      <p:pic>
        <p:nvPicPr>
          <p:cNvPr id="8" name="7 Imagen"/>
          <p:cNvPicPr>
            <a:picLocks noChangeAspect="1"/>
          </p:cNvPicPr>
          <p:nvPr/>
        </p:nvPicPr>
        <p:blipFill>
          <a:blip r:embed="rId7">
            <a:extLst>
              <a:ext uri="{28A0092B-C50C-407E-A947-70E740481C1C}">
                <a14:useLocalDpi xmlns="" xmlns:a14="http://schemas.microsoft.com/office/drawing/2010/main"/>
              </a:ext>
            </a:extLst>
          </a:blip>
          <a:stretch>
            <a:fillRect/>
          </a:stretch>
        </p:blipFill>
        <p:spPr>
          <a:xfrm>
            <a:off x="5580112" y="5468470"/>
            <a:ext cx="3480755" cy="1323667"/>
          </a:xfrm>
          <a:prstGeom prst="rect">
            <a:avLst/>
          </a:prstGeom>
          <a:ln>
            <a:solidFill>
              <a:schemeClr val="tx1"/>
            </a:solidFill>
          </a:ln>
        </p:spPr>
      </p:pic>
    </p:spTree>
    <p:extLst>
      <p:ext uri="{BB962C8B-B14F-4D97-AF65-F5344CB8AC3E}">
        <p14:creationId xmlns="" xmlns:p14="http://schemas.microsoft.com/office/powerpoint/2010/main" val="2909365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3079"/>
                                        </p:tgtEl>
                                        <p:attrNameLst>
                                          <p:attrName>style.visibility</p:attrName>
                                        </p:attrNameLst>
                                      </p:cBhvr>
                                      <p:to>
                                        <p:strVal val="visible"/>
                                      </p:to>
                                    </p:set>
                                    <p:animEffect transition="in" filter="fade">
                                      <p:cBhvr>
                                        <p:cTn id="30" dur="1000"/>
                                        <p:tgtEl>
                                          <p:spTgt spid="3079"/>
                                        </p:tgtEl>
                                      </p:cBhvr>
                                    </p:animEffect>
                                    <p:anim calcmode="lin" valueType="num">
                                      <p:cBhvr>
                                        <p:cTn id="31" dur="1000" fill="hold"/>
                                        <p:tgtEl>
                                          <p:spTgt spid="3079"/>
                                        </p:tgtEl>
                                        <p:attrNameLst>
                                          <p:attrName>ppt_x</p:attrName>
                                        </p:attrNameLst>
                                      </p:cBhvr>
                                      <p:tavLst>
                                        <p:tav tm="0">
                                          <p:val>
                                            <p:strVal val="#ppt_x"/>
                                          </p:val>
                                        </p:tav>
                                        <p:tav tm="100000">
                                          <p:val>
                                            <p:strVal val="#ppt_x"/>
                                          </p:val>
                                        </p:tav>
                                      </p:tavLst>
                                    </p:anim>
                                    <p:anim calcmode="lin" valueType="num">
                                      <p:cBhvr>
                                        <p:cTn id="32" dur="900" decel="100000" fill="hold"/>
                                        <p:tgtEl>
                                          <p:spTgt spid="307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079"/>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900" decel="100000" fill="hold"/>
                                        <p:tgtEl>
                                          <p:spTgt spid="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1000"/>
                                        <p:tgtEl>
                                          <p:spTgt spid="4">
                                            <p:txEl>
                                              <p:pRg st="2" end="2"/>
                                            </p:txEl>
                                          </p:spTgt>
                                        </p:tgtEl>
                                      </p:cBhvr>
                                    </p:animEffect>
                                    <p:anim calcmode="lin" valueType="num">
                                      <p:cBhvr>
                                        <p:cTn id="5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900" decel="100000" fill="hold"/>
                                        <p:tgtEl>
                                          <p:spTgt spid="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bodyPr>
          <a:lstStyle/>
          <a:p>
            <a:pPr algn="ctr"/>
            <a:r>
              <a:rPr lang="ro-RO" sz="4400" b="1" spc="2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MISIUNEA AGRICULTORULUI</a:t>
            </a:r>
            <a:endParaRPr lang="ro-RO" sz="4400" b="1" spc="2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2 Rectángulo"/>
          <p:cNvSpPr/>
          <p:nvPr/>
        </p:nvSpPr>
        <p:spPr>
          <a:xfrm>
            <a:off x="0" y="633462"/>
            <a:ext cx="6156176" cy="923330"/>
          </a:xfrm>
          <a:prstGeom prst="rect">
            <a:avLst/>
          </a:prstGeom>
          <a:noFill/>
        </p:spPr>
        <p:txBody>
          <a:bodyPr wrap="square" lIns="36000" rIns="36000">
            <a:spAutoFit/>
          </a:bodyPr>
          <a:lstStyle/>
          <a:p>
            <a:pPr algn="ctr"/>
            <a:r>
              <a:rPr lang="ro-RO" b="1" dirty="0" smtClean="0">
                <a:solidFill>
                  <a:srgbClr val="FFFF66"/>
                </a:solidFill>
                <a:effectLst>
                  <a:outerShdw blurRad="50800" dist="50800" dir="5400000" algn="ctr" rotWithShape="0">
                    <a:schemeClr val="tx1"/>
                  </a:outerShdw>
                </a:effectLst>
                <a:latin typeface="Comic Sans MS" pitchFamily="66" charset="0"/>
              </a:rPr>
              <a:t>«Cine seceră, primeşte o plată, şi strânge roadă pentru viaţa vecinică; pentru ca şi cel ce seamănă şi cel ce seceră să se bucure în acelaşi timp.» </a:t>
            </a:r>
            <a:r>
              <a:rPr lang="ro-RO" sz="1400" b="1" dirty="0" smtClean="0">
                <a:solidFill>
                  <a:srgbClr val="FFFF66"/>
                </a:solidFill>
                <a:effectLst>
                  <a:outerShdw blurRad="50800" dist="50800" dir="5400000" algn="ctr" rotWithShape="0">
                    <a:schemeClr val="tx1"/>
                  </a:outerShdw>
                </a:effectLst>
                <a:latin typeface="Comic Sans MS" pitchFamily="66" charset="0"/>
              </a:rPr>
              <a:t>(Ioan 4:36)</a:t>
            </a:r>
            <a:endParaRPr lang="ro-RO" sz="1400" b="1" dirty="0">
              <a:solidFill>
                <a:srgbClr val="FFFF66"/>
              </a:solidFill>
              <a:effectLst>
                <a:outerShdw blurRad="50800" dist="50800" dir="5400000" algn="ctr" rotWithShape="0">
                  <a:schemeClr val="tx1"/>
                </a:outerShdw>
              </a:effectLst>
              <a:latin typeface="Comic Sans MS" pitchFamily="66" charset="0"/>
            </a:endParaRPr>
          </a:p>
        </p:txBody>
      </p:sp>
      <p:graphicFrame>
        <p:nvGraphicFramePr>
          <p:cNvPr id="6" name="5 Diagrama"/>
          <p:cNvGraphicFramePr/>
          <p:nvPr>
            <p:extLst>
              <p:ext uri="{D42A27DB-BD31-4B8C-83A1-F6EECF244321}">
                <p14:modId xmlns="" xmlns:p14="http://schemas.microsoft.com/office/powerpoint/2010/main" val="2508167731"/>
              </p:ext>
            </p:extLst>
          </p:nvPr>
        </p:nvGraphicFramePr>
        <p:xfrm>
          <a:off x="179512" y="1628800"/>
          <a:ext cx="8856984"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9" name="Picture 3" descr="O:\FondosTematicos\Evangelismo\0614221.jpg"/>
          <p:cNvPicPr>
            <a:picLocks noChangeAspect="1" noChangeArrowheads="1"/>
          </p:cNvPicPr>
          <p:nvPr/>
        </p:nvPicPr>
        <p:blipFill rotWithShape="1">
          <a:blip r:embed="rId8" cstate="screen">
            <a:extLst>
              <a:ext uri="{28A0092B-C50C-407E-A947-70E740481C1C}">
                <a14:useLocalDpi xmlns="" xmlns:a14="http://schemas.microsoft.com/office/drawing/2010/main"/>
              </a:ext>
            </a:extLst>
          </a:blip>
          <a:srcRect/>
          <a:stretch/>
        </p:blipFill>
        <p:spPr bwMode="auto">
          <a:xfrm>
            <a:off x="6156176" y="769441"/>
            <a:ext cx="2880619" cy="181921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000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randombar(horizontal)">
                                      <p:cBhvr>
                                        <p:cTn id="19" dur="500"/>
                                        <p:tgtEl>
                                          <p:spTgt spid="409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6">
                                            <p:graphicEl>
                                              <a:dgm id="{B7FDAA78-3F63-4CA6-B799-EB257C192C45}"/>
                                            </p:graphicEl>
                                          </p:spTgt>
                                        </p:tgtEl>
                                        <p:attrNameLst>
                                          <p:attrName>style.visibility</p:attrName>
                                        </p:attrNameLst>
                                      </p:cBhvr>
                                      <p:to>
                                        <p:strVal val="visible"/>
                                      </p:to>
                                    </p:set>
                                    <p:anim calcmode="lin" valueType="num">
                                      <p:cBhvr additive="base">
                                        <p:cTn id="24" dur="500" fill="hold"/>
                                        <p:tgtEl>
                                          <p:spTgt spid="6">
                                            <p:graphicEl>
                                              <a:dgm id="{B7FDAA78-3F63-4CA6-B799-EB257C192C45}"/>
                                            </p:graphic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
                                            <p:graphicEl>
                                              <a:dgm id="{B7FDAA78-3F63-4CA6-B799-EB257C192C45}"/>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D666ED47-BB7C-439D-B7DA-58A57023DD2D}"/>
                                            </p:graphicEl>
                                          </p:spTgt>
                                        </p:tgtEl>
                                        <p:attrNameLst>
                                          <p:attrName>style.visibility</p:attrName>
                                        </p:attrNameLst>
                                      </p:cBhvr>
                                      <p:to>
                                        <p:strVal val="visible"/>
                                      </p:to>
                                    </p:set>
                                    <p:animEffect transition="in" filter="wipe(left)">
                                      <p:cBhvr>
                                        <p:cTn id="30" dur="500"/>
                                        <p:tgtEl>
                                          <p:spTgt spid="6">
                                            <p:graphicEl>
                                              <a:dgm id="{D666ED47-BB7C-439D-B7DA-58A57023DD2D}"/>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graphicEl>
                                              <a:dgm id="{231BD591-BE48-4E9D-918A-8280F012D492}"/>
                                            </p:graphicEl>
                                          </p:spTgt>
                                        </p:tgtEl>
                                        <p:attrNameLst>
                                          <p:attrName>style.visibility</p:attrName>
                                        </p:attrNameLst>
                                      </p:cBhvr>
                                      <p:to>
                                        <p:strVal val="visible"/>
                                      </p:to>
                                    </p:set>
                                    <p:animEffect transition="in" filter="wipe(left)">
                                      <p:cBhvr>
                                        <p:cTn id="33" dur="500"/>
                                        <p:tgtEl>
                                          <p:spTgt spid="6">
                                            <p:graphicEl>
                                              <a:dgm id="{231BD591-BE48-4E9D-918A-8280F012D49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graphicEl>
                                              <a:dgm id="{B3C2A052-F3A1-424D-BC2A-D8A62FFC0B55}"/>
                                            </p:graphicEl>
                                          </p:spTgt>
                                        </p:tgtEl>
                                        <p:attrNameLst>
                                          <p:attrName>style.visibility</p:attrName>
                                        </p:attrNameLst>
                                      </p:cBhvr>
                                      <p:to>
                                        <p:strVal val="visible"/>
                                      </p:to>
                                    </p:set>
                                    <p:animEffect transition="in" filter="wipe(left)">
                                      <p:cBhvr>
                                        <p:cTn id="38" dur="500"/>
                                        <p:tgtEl>
                                          <p:spTgt spid="6">
                                            <p:graphicEl>
                                              <a:dgm id="{B3C2A052-F3A1-424D-BC2A-D8A62FFC0B55}"/>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graphicEl>
                                              <a:dgm id="{1B8BC98E-7003-45A5-8F46-A6BAFA5FA1CE}"/>
                                            </p:graphicEl>
                                          </p:spTgt>
                                        </p:tgtEl>
                                        <p:attrNameLst>
                                          <p:attrName>style.visibility</p:attrName>
                                        </p:attrNameLst>
                                      </p:cBhvr>
                                      <p:to>
                                        <p:strVal val="visible"/>
                                      </p:to>
                                    </p:set>
                                    <p:animEffect transition="in" filter="wipe(left)">
                                      <p:cBhvr>
                                        <p:cTn id="41" dur="500"/>
                                        <p:tgtEl>
                                          <p:spTgt spid="6">
                                            <p:graphicEl>
                                              <a:dgm id="{1B8BC98E-7003-45A5-8F46-A6BAFA5FA1C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graphicEl>
                                              <a:dgm id="{5295731B-D05B-41A2-B4D7-FB8B83B3E0C3}"/>
                                            </p:graphicEl>
                                          </p:spTgt>
                                        </p:tgtEl>
                                        <p:attrNameLst>
                                          <p:attrName>style.visibility</p:attrName>
                                        </p:attrNameLst>
                                      </p:cBhvr>
                                      <p:to>
                                        <p:strVal val="visible"/>
                                      </p:to>
                                    </p:set>
                                    <p:animEffect transition="in" filter="wipe(left)">
                                      <p:cBhvr>
                                        <p:cTn id="46" dur="500"/>
                                        <p:tgtEl>
                                          <p:spTgt spid="6">
                                            <p:graphicEl>
                                              <a:dgm id="{5295731B-D05B-41A2-B4D7-FB8B83B3E0C3}"/>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
                                            <p:graphicEl>
                                              <a:dgm id="{95EEEC7C-B943-4741-AFAD-36F38D10F59A}"/>
                                            </p:graphicEl>
                                          </p:spTgt>
                                        </p:tgtEl>
                                        <p:attrNameLst>
                                          <p:attrName>style.visibility</p:attrName>
                                        </p:attrNameLst>
                                      </p:cBhvr>
                                      <p:to>
                                        <p:strVal val="visible"/>
                                      </p:to>
                                    </p:set>
                                    <p:animEffect transition="in" filter="wipe(left)">
                                      <p:cBhvr>
                                        <p:cTn id="49" dur="500"/>
                                        <p:tgtEl>
                                          <p:spTgt spid="6">
                                            <p:graphicEl>
                                              <a:dgm id="{95EEEC7C-B943-4741-AFAD-36F38D10F59A}"/>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graphicEl>
                                              <a:dgm id="{C8470205-BBC2-4656-BED6-3FCF2B886B6E}"/>
                                            </p:graphicEl>
                                          </p:spTgt>
                                        </p:tgtEl>
                                        <p:attrNameLst>
                                          <p:attrName>style.visibility</p:attrName>
                                        </p:attrNameLst>
                                      </p:cBhvr>
                                      <p:to>
                                        <p:strVal val="visible"/>
                                      </p:to>
                                    </p:set>
                                    <p:animEffect transition="in" filter="wipe(left)">
                                      <p:cBhvr>
                                        <p:cTn id="54" dur="500"/>
                                        <p:tgtEl>
                                          <p:spTgt spid="6">
                                            <p:graphicEl>
                                              <a:dgm id="{C8470205-BBC2-4656-BED6-3FCF2B886B6E}"/>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
                                            <p:graphicEl>
                                              <a:dgm id="{C217E3E7-75ED-4DC1-ABA7-4A4DA27853FD}"/>
                                            </p:graphicEl>
                                          </p:spTgt>
                                        </p:tgtEl>
                                        <p:attrNameLst>
                                          <p:attrName>style.visibility</p:attrName>
                                        </p:attrNameLst>
                                      </p:cBhvr>
                                      <p:to>
                                        <p:strVal val="visible"/>
                                      </p:to>
                                    </p:set>
                                    <p:animEffect transition="in" filter="wipe(left)">
                                      <p:cBhvr>
                                        <p:cTn id="57" dur="500"/>
                                        <p:tgtEl>
                                          <p:spTgt spid="6">
                                            <p:graphicEl>
                                              <a:dgm id="{C217E3E7-75ED-4DC1-ABA7-4A4DA27853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674055"/>
            <a:ext cx="9144000" cy="2646878"/>
          </a:xfrm>
          <a:prstGeom prst="rect">
            <a:avLst/>
          </a:prstGeom>
          <a:solidFill>
            <a:schemeClr val="bg1">
              <a:alpha val="67000"/>
            </a:schemeClr>
          </a:solidFill>
        </p:spPr>
        <p:txBody>
          <a:bodyPr wrap="square">
            <a:spAutoFit/>
          </a:bodyPr>
          <a:lstStyle/>
          <a:p>
            <a:r>
              <a:rPr lang="ro-RO" sz="2200" dirty="0" smtClean="0">
                <a:latin typeface="Arial (Corp)"/>
              </a:rPr>
              <a:t>«</a:t>
            </a:r>
            <a:r>
              <a:rPr lang="ro-RO" sz="2000" b="1" dirty="0" smtClean="0">
                <a:effectLst>
                  <a:outerShdw blurRad="38100" dist="38100" dir="2700000" algn="tl">
                    <a:srgbClr val="000000">
                      <a:alpha val="43137"/>
                    </a:srgbClr>
                  </a:outerShdw>
                </a:effectLst>
                <a:latin typeface="Arial (Corp)"/>
              </a:rPr>
              <a:t>„Unul seamănă, iar altul seceră” (Ioan 4, 37). Mântuitorul a rostit aceste cuvinte înainte de a-i trimite pe ucenicii Săi în lucrare. Domnul Hristos semănase seminţele adevărului pretutindeni în </a:t>
            </a:r>
            <a:r>
              <a:rPr lang="ro-RO" sz="2000" b="1" dirty="0" err="1" smtClean="0">
                <a:effectLst>
                  <a:outerShdw blurRad="38100" dist="38100" dir="2700000" algn="tl">
                    <a:srgbClr val="000000">
                      <a:alpha val="43137"/>
                    </a:srgbClr>
                  </a:outerShdw>
                </a:effectLst>
                <a:latin typeface="Arial (Corp)"/>
              </a:rPr>
              <a:t>Iudea</a:t>
            </a:r>
            <a:r>
              <a:rPr lang="ro-RO" sz="2000" b="1" dirty="0" smtClean="0">
                <a:effectLst>
                  <a:outerShdw blurRad="38100" dist="38100" dir="2700000" algn="tl">
                    <a:srgbClr val="000000">
                      <a:alpha val="43137"/>
                    </a:srgbClr>
                  </a:outerShdw>
                </a:effectLst>
                <a:latin typeface="Arial (Corp)"/>
              </a:rPr>
              <a:t>. El prezentase Planul de Mântuire în mod clar şi distinct, deoarece buzele Sale rostiseră adevărul fără încetare. Lucrarea pe pământ a Marelui Învăţător avea să se încheie curând. Ucenicii urmau să meargă pe urmele Sale, secerând acolo unde El semănase, pentru ca atât Semănătorul, cât şi secerătorii să se poată bucura în acelaşi timp</a:t>
            </a:r>
            <a:r>
              <a:rPr lang="ro-RO" sz="2400" dirty="0" smtClean="0">
                <a:latin typeface="Arial (Corp)"/>
              </a:rPr>
              <a:t>.</a:t>
            </a:r>
            <a:r>
              <a:rPr lang="ro-RO" sz="2200" dirty="0" smtClean="0">
                <a:latin typeface="Arial (Corp)"/>
              </a:rPr>
              <a:t>»</a:t>
            </a:r>
            <a:endParaRPr lang="ro-RO" sz="2200" dirty="0">
              <a:latin typeface="Arial (Corp)"/>
            </a:endParaRPr>
          </a:p>
        </p:txBody>
      </p:sp>
      <p:sp>
        <p:nvSpPr>
          <p:cNvPr id="3" name="2 CuadroTexto"/>
          <p:cNvSpPr txBox="1"/>
          <p:nvPr/>
        </p:nvSpPr>
        <p:spPr>
          <a:xfrm>
            <a:off x="5165057" y="6444044"/>
            <a:ext cx="3857403" cy="369332"/>
          </a:xfrm>
          <a:prstGeom prst="rect">
            <a:avLst/>
          </a:prstGeom>
          <a:noFill/>
        </p:spPr>
        <p:txBody>
          <a:bodyPr wrap="none" rtlCol="0">
            <a:spAutoFit/>
          </a:bodyPr>
          <a:lstStyle/>
          <a:p>
            <a:pPr algn="r"/>
            <a:r>
              <a:rPr lang="ro-RO" b="1" smtClean="0"/>
              <a:t>E.G.W. (Slujitorii Evangheliei. pag. 409)</a:t>
            </a:r>
            <a:endParaRPr lang="ro-RO" b="1"/>
          </a:p>
        </p:txBody>
      </p:sp>
    </p:spTree>
    <p:extLst>
      <p:ext uri="{BB962C8B-B14F-4D97-AF65-F5344CB8AC3E}">
        <p14:creationId xmlns="" xmlns:p14="http://schemas.microsoft.com/office/powerpoint/2010/main" val="630061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769441"/>
          </a:xfrm>
          <a:prstGeom prst="rect">
            <a:avLst/>
          </a:prstGeom>
          <a:noFill/>
        </p:spPr>
        <p:txBody>
          <a:bodyPr wrap="square" rtlCol="0">
            <a:spAutoFit/>
            <a:scene3d>
              <a:camera prst="orthographicFront"/>
              <a:lightRig rig="chilly" dir="t"/>
            </a:scene3d>
            <a:sp3d extrusionH="57150" contourW="19050">
              <a:bevelT w="38100" h="38100"/>
              <a:contourClr>
                <a:srgbClr val="92003B"/>
              </a:contourClr>
            </a:sp3d>
          </a:bodyPr>
          <a:lstStyle/>
          <a:p>
            <a:pPr algn="ctr"/>
            <a:r>
              <a:rPr lang="ro-RO" sz="4400" b="1" dirty="0" smtClean="0">
                <a:ln w="18000">
                  <a:noFill/>
                  <a:prstDash val="solid"/>
                  <a:miter lim="800000"/>
                </a:ln>
                <a:solidFill>
                  <a:srgbClr val="FF93BF"/>
                </a:solidFill>
                <a:effectLst>
                  <a:outerShdw blurRad="25500" dist="23000" dir="7020000" algn="tl">
                    <a:srgbClr val="000000">
                      <a:alpha val="50000"/>
                    </a:srgbClr>
                  </a:outerShdw>
                </a:effectLst>
              </a:rPr>
              <a:t>MISIUNEA BISERICII</a:t>
            </a:r>
            <a:endParaRPr lang="es-ES" sz="4400" b="1" dirty="0">
              <a:ln w="18000">
                <a:noFill/>
                <a:prstDash val="solid"/>
                <a:miter lim="800000"/>
              </a:ln>
              <a:solidFill>
                <a:srgbClr val="FF93BF"/>
              </a:solidFill>
              <a:effectLst>
                <a:outerShdw blurRad="25500" dist="23000" dir="7020000" algn="tl">
                  <a:srgbClr val="000000">
                    <a:alpha val="50000"/>
                  </a:srgbClr>
                </a:outerShdw>
              </a:effectLst>
            </a:endParaRPr>
          </a:p>
        </p:txBody>
      </p:sp>
      <p:sp>
        <p:nvSpPr>
          <p:cNvPr id="4" name="3 Rectángulo"/>
          <p:cNvSpPr/>
          <p:nvPr/>
        </p:nvSpPr>
        <p:spPr>
          <a:xfrm>
            <a:off x="539552" y="692696"/>
            <a:ext cx="8064896" cy="923330"/>
          </a:xfrm>
          <a:prstGeom prst="rect">
            <a:avLst/>
          </a:prstGeom>
        </p:spPr>
        <p:txBody>
          <a:bodyPr wrap="square">
            <a:spAutoFit/>
          </a:bodyPr>
          <a:lstStyle/>
          <a:p>
            <a:r>
              <a:rPr lang="es-ES" b="1" dirty="0" smtClean="0">
                <a:solidFill>
                  <a:srgbClr val="92003B"/>
                </a:solidFill>
                <a:latin typeface="Comic Sans MS" pitchFamily="66" charset="0"/>
              </a:rPr>
              <a:t>«</a:t>
            </a:r>
            <a:r>
              <a:rPr lang="vi-VN" b="1" dirty="0">
                <a:solidFill>
                  <a:srgbClr val="92003B"/>
                </a:solidFill>
                <a:latin typeface="Comic Sans MS" pitchFamily="66" charset="0"/>
              </a:rPr>
              <a:t>Să nu luaţi nici aur, nici argint, nici aramă în </a:t>
            </a:r>
            <a:r>
              <a:rPr lang="vi-VN" b="1" dirty="0" smtClean="0">
                <a:solidFill>
                  <a:srgbClr val="92003B"/>
                </a:solidFill>
                <a:latin typeface="Comic Sans MS" pitchFamily="66" charset="0"/>
              </a:rPr>
              <a:t>br</a:t>
            </a:r>
            <a:r>
              <a:rPr lang="ro-RO" b="1" dirty="0" smtClean="0">
                <a:solidFill>
                  <a:srgbClr val="92003B"/>
                </a:solidFill>
                <a:latin typeface="Comic Sans MS" pitchFamily="66" charset="0"/>
              </a:rPr>
              <a:t>â</a:t>
            </a:r>
            <a:r>
              <a:rPr lang="vi-VN" b="1" dirty="0" smtClean="0">
                <a:solidFill>
                  <a:srgbClr val="92003B"/>
                </a:solidFill>
                <a:latin typeface="Comic Sans MS" pitchFamily="66" charset="0"/>
              </a:rPr>
              <a:t>ele </a:t>
            </a:r>
            <a:r>
              <a:rPr lang="vi-VN" b="1" dirty="0">
                <a:solidFill>
                  <a:srgbClr val="92003B"/>
                </a:solidFill>
                <a:latin typeface="Comic Sans MS" pitchFamily="66" charset="0"/>
              </a:rPr>
              <a:t>voastre</a:t>
            </a:r>
            <a:r>
              <a:rPr lang="vi-VN" b="1" dirty="0" smtClean="0">
                <a:solidFill>
                  <a:srgbClr val="92003B"/>
                </a:solidFill>
                <a:latin typeface="Comic Sans MS" pitchFamily="66" charset="0"/>
              </a:rPr>
              <a:t>, </a:t>
            </a:r>
            <a:r>
              <a:rPr lang="vi-VN" b="1" dirty="0">
                <a:solidFill>
                  <a:srgbClr val="92003B"/>
                </a:solidFill>
                <a:latin typeface="Comic Sans MS" pitchFamily="66" charset="0"/>
              </a:rPr>
              <a:t>nici traistă pentru drum, nici două haine, nici încălţăminte, nici toiag, căci vrednic este lucrătorul de hrana lui.</a:t>
            </a:r>
            <a:r>
              <a:rPr lang="es-ES" b="1" dirty="0" smtClean="0">
                <a:solidFill>
                  <a:srgbClr val="92003B"/>
                </a:solidFill>
                <a:latin typeface="Comic Sans MS" pitchFamily="66" charset="0"/>
              </a:rPr>
              <a:t>» </a:t>
            </a:r>
            <a:r>
              <a:rPr lang="es-ES" sz="1400" b="1" dirty="0" smtClean="0">
                <a:solidFill>
                  <a:srgbClr val="92003B"/>
                </a:solidFill>
                <a:latin typeface="Comic Sans MS" pitchFamily="66" charset="0"/>
              </a:rPr>
              <a:t>(Mate</a:t>
            </a:r>
            <a:r>
              <a:rPr lang="ro-RO" sz="1400" b="1" dirty="0" smtClean="0">
                <a:solidFill>
                  <a:srgbClr val="92003B"/>
                </a:solidFill>
                <a:latin typeface="Comic Sans MS" pitchFamily="66" charset="0"/>
              </a:rPr>
              <a:t>i</a:t>
            </a:r>
            <a:r>
              <a:rPr lang="es-ES" sz="1400" b="1" dirty="0" smtClean="0">
                <a:solidFill>
                  <a:srgbClr val="92003B"/>
                </a:solidFill>
                <a:latin typeface="Comic Sans MS" pitchFamily="66" charset="0"/>
              </a:rPr>
              <a:t> 10:9-10)</a:t>
            </a:r>
            <a:endParaRPr lang="es-ES" sz="1400" b="1" dirty="0">
              <a:solidFill>
                <a:srgbClr val="92003B"/>
              </a:solidFill>
              <a:latin typeface="Comic Sans MS" pitchFamily="66" charset="0"/>
            </a:endParaRPr>
          </a:p>
        </p:txBody>
      </p:sp>
      <p:sp>
        <p:nvSpPr>
          <p:cNvPr id="5" name="4 CuadroTexto"/>
          <p:cNvSpPr txBox="1"/>
          <p:nvPr/>
        </p:nvSpPr>
        <p:spPr>
          <a:xfrm>
            <a:off x="179511" y="1628800"/>
            <a:ext cx="5006559" cy="2631490"/>
          </a:xfrm>
          <a:prstGeom prst="rect">
            <a:avLst/>
          </a:prstGeom>
          <a:noFill/>
        </p:spPr>
        <p:txBody>
          <a:bodyPr wrap="square" rtlCol="0">
            <a:spAutoFit/>
          </a:bodyPr>
          <a:lstStyle/>
          <a:p>
            <a:pPr>
              <a:spcBef>
                <a:spcPts val="600"/>
              </a:spcBef>
            </a:pPr>
            <a:r>
              <a:rPr lang="ro-RO" sz="2000" b="1" dirty="0" smtClean="0"/>
              <a:t>Cum puteau apostolii să predice Evanghelia fără vreun mijloc de a se întreține în realizarea acesteia? Isus aștepta (și așa a fost) ca cei care beneficiază de lucrarea apostolilor să îi sprijine material</a:t>
            </a:r>
            <a:r>
              <a:rPr lang="es-ES_tradnl" sz="2000" b="1" dirty="0" smtClean="0"/>
              <a:t>.</a:t>
            </a:r>
          </a:p>
          <a:p>
            <a:pPr>
              <a:spcBef>
                <a:spcPts val="600"/>
              </a:spcBef>
            </a:pPr>
            <a:r>
              <a:rPr lang="es-ES_tradnl" sz="2000" b="1" dirty="0" smtClean="0"/>
              <a:t>P</a:t>
            </a:r>
            <a:r>
              <a:rPr lang="ro-RO" sz="2000" b="1" dirty="0" smtClean="0"/>
              <a:t>utem să ne extindem în comunitatea noastră urmând învățăturile lui Isus și modul în care El a trăit</a:t>
            </a:r>
            <a:r>
              <a:rPr lang="es-ES_tradnl" sz="2000" b="1" dirty="0" smtClean="0"/>
              <a:t>.</a:t>
            </a:r>
          </a:p>
        </p:txBody>
      </p:sp>
      <p:pic>
        <p:nvPicPr>
          <p:cNvPr id="5122" name="Picture 2" descr="http://aws-noticias-es.s3.amazonaws.com/2014/10/Impacto-La-pLata-2.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79512" y="4275063"/>
            <a:ext cx="3763532" cy="249804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5123" name="Picture 3" descr="O:\Dibujos\Apostoles\DiscipulosEnsenyando.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5186071" y="1638338"/>
            <a:ext cx="3777939" cy="251566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4067944" y="4174572"/>
            <a:ext cx="4896066" cy="2631490"/>
          </a:xfrm>
          <a:prstGeom prst="rect">
            <a:avLst/>
          </a:prstGeom>
        </p:spPr>
        <p:txBody>
          <a:bodyPr wrap="square">
            <a:spAutoFit/>
          </a:bodyPr>
          <a:lstStyle/>
          <a:p>
            <a:pPr lvl="0">
              <a:spcBef>
                <a:spcPts val="600"/>
              </a:spcBef>
            </a:pPr>
            <a:r>
              <a:rPr lang="es-ES_tradnl" sz="2000" b="1" dirty="0" smtClean="0">
                <a:solidFill>
                  <a:prstClr val="black"/>
                </a:solidFill>
              </a:rPr>
              <a:t>U</a:t>
            </a:r>
            <a:r>
              <a:rPr lang="ro-RO" sz="2000" b="1" dirty="0" smtClean="0">
                <a:solidFill>
                  <a:prstClr val="black"/>
                </a:solidFill>
              </a:rPr>
              <a:t>na din cele mai bune metode de a planta o biserică este aceea de a organiza o activitate de slujire în funcție de ceea ce are comunitatea nevoie; și apoi, inițierea bisericii în sine. </a:t>
            </a:r>
            <a:endParaRPr lang="es-ES_tradnl" sz="2000" b="1" dirty="0">
              <a:solidFill>
                <a:prstClr val="black"/>
              </a:solidFill>
            </a:endParaRPr>
          </a:p>
          <a:p>
            <a:pPr lvl="0">
              <a:spcBef>
                <a:spcPts val="600"/>
              </a:spcBef>
            </a:pPr>
            <a:r>
              <a:rPr lang="ro-RO" sz="2000" b="1" dirty="0" smtClean="0">
                <a:solidFill>
                  <a:prstClr val="black"/>
                </a:solidFill>
              </a:rPr>
              <a:t>Interesează-te de nevoile comunității tale și dezvoltă un proiect care să împlinească aceste nevoi. </a:t>
            </a:r>
            <a:endParaRPr lang="es-ES_tradnl" sz="2000" b="1" dirty="0">
              <a:solidFill>
                <a:prstClr val="black"/>
              </a:solidFill>
            </a:endParaRPr>
          </a:p>
        </p:txBody>
      </p:sp>
    </p:spTree>
    <p:extLst>
      <p:ext uri="{BB962C8B-B14F-4D97-AF65-F5344CB8AC3E}">
        <p14:creationId xmlns="" xmlns:p14="http://schemas.microsoft.com/office/powerpoint/2010/main" val="2039383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randombar(horizontal)">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wipe(right)">
                                      <p:cBhvr>
                                        <p:cTn id="38" dur="500"/>
                                        <p:tgtEl>
                                          <p:spTgt spid="51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83568" y="1196752"/>
            <a:ext cx="7848872" cy="4524315"/>
          </a:xfrm>
          <a:prstGeom prst="rect">
            <a:avLst/>
          </a:prstGeom>
        </p:spPr>
        <p:txBody>
          <a:bodyPr wrap="square">
            <a:spAutoFit/>
          </a:bodyPr>
          <a:lstStyle/>
          <a:p>
            <a:pPr indent="357188" algn="just"/>
            <a:r>
              <a:rPr lang="ro-RO" sz="2400" dirty="0" smtClean="0">
                <a:latin typeface="Arial (Corp)"/>
              </a:rPr>
              <a:t>«</a:t>
            </a:r>
            <a:r>
              <a:rPr lang="ro-RO" sz="2400" b="1" dirty="0" smtClean="0">
                <a:effectLst>
                  <a:outerShdw blurRad="38100" dist="38100" dir="2700000" algn="tl">
                    <a:srgbClr val="000000">
                      <a:alpha val="43137"/>
                    </a:srgbClr>
                  </a:outerShdw>
                </a:effectLst>
                <a:latin typeface="Arial (Corp)"/>
              </a:rPr>
              <a:t>Noi toţi trebuie să devenim martori pentru Domnul Hristos. Puterea relaţiilor sociale, sfinţită prin harul lui Hristos, trebuie îmbunătăţită prin câştigarea sufletelor la Mântuitorul. Faceţi ca lumea să vadă că noi nu suntem în mod egoist absorbiţi în propriile noastre interese, ci că noi dorim ca şi alţii să se împărtăşească de binecuvântările şi privilegiile noastre. Faceţi-i să vadă că religia noastră nu face din noi nişte oameni lipsiţi de iubire şi exigenţi. Fie ca toţi care mărturisesc că L-au găsit pe Hristos să lucreze slujind aşa cum a făcut El, în folosul oamenilor.</a:t>
            </a:r>
            <a:r>
              <a:rPr lang="ro-RO" sz="2400" dirty="0" smtClean="0">
                <a:latin typeface="Arial (Corp)"/>
              </a:rPr>
              <a:t>»</a:t>
            </a:r>
            <a:endParaRPr lang="ro-RO" sz="2400" dirty="0">
              <a:latin typeface="Arial (Corp)"/>
            </a:endParaRPr>
          </a:p>
        </p:txBody>
      </p:sp>
      <p:sp>
        <p:nvSpPr>
          <p:cNvPr id="3" name="2 CuadroTexto"/>
          <p:cNvSpPr txBox="1"/>
          <p:nvPr/>
        </p:nvSpPr>
        <p:spPr>
          <a:xfrm>
            <a:off x="4734937" y="5589240"/>
            <a:ext cx="3644203" cy="369332"/>
          </a:xfrm>
          <a:prstGeom prst="rect">
            <a:avLst/>
          </a:prstGeom>
          <a:noFill/>
        </p:spPr>
        <p:txBody>
          <a:bodyPr wrap="none" rtlCol="0">
            <a:spAutoFit/>
          </a:bodyPr>
          <a:lstStyle/>
          <a:p>
            <a:pPr algn="r"/>
            <a:r>
              <a:rPr lang="ro-RO" b="1" dirty="0" smtClean="0"/>
              <a:t>E.G.W. (Căminul adventist, pag. 428)</a:t>
            </a:r>
            <a:endParaRPr lang="ro-RO" b="1" dirty="0"/>
          </a:p>
        </p:txBody>
      </p:sp>
    </p:spTree>
    <p:extLst>
      <p:ext uri="{BB962C8B-B14F-4D97-AF65-F5344CB8AC3E}">
        <p14:creationId xmlns="" xmlns:p14="http://schemas.microsoft.com/office/powerpoint/2010/main" val="10927808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1043</Words>
  <Application>Microsoft Office PowerPoint</Application>
  <PresentationFormat>Expunere pe ecran (4:3)</PresentationFormat>
  <Paragraphs>33</Paragraphs>
  <Slides>8</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8</vt:i4>
      </vt:variant>
    </vt:vector>
  </HeadingPairs>
  <TitlesOfParts>
    <vt:vector size="13"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Company>SPEE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Isus si implicarea sociala</dc:title>
  <dc:subject>Studiu Biblic, Trim. III, 2016 – Rolul bisericii in societate</dc:subject>
  <dc:creator>u26-01</dc:creator>
  <cp:keywords>http://www.fustero.net/es/index_ro.php</cp:keywords>
  <cp:lastModifiedBy>Administrator</cp:lastModifiedBy>
  <cp:revision>62</cp:revision>
  <dcterms:created xsi:type="dcterms:W3CDTF">2016-07-13T15:18:02Z</dcterms:created>
  <dcterms:modified xsi:type="dcterms:W3CDTF">2016-08-03T09:43:39Z</dcterms:modified>
</cp:coreProperties>
</file>