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9" r:id="rId4"/>
    <p:sldId id="258" r:id="rId5"/>
    <p:sldId id="262" r:id="rId6"/>
    <p:sldId id="267" r:id="rId7"/>
    <p:sldId id="260" r:id="rId8"/>
    <p:sldId id="263" r:id="rId9"/>
    <p:sldId id="261"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F78D"/>
    <a:srgbClr val="D3B7D0"/>
    <a:srgbClr val="B688B1"/>
    <a:srgbClr val="85517F"/>
    <a:srgbClr val="2A2900"/>
    <a:srgbClr val="6F6C00"/>
    <a:srgbClr val="CCCC00"/>
    <a:srgbClr val="C8C300"/>
    <a:srgbClr val="9A9600"/>
    <a:srgbClr val="1B2E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18611-98FE-42AB-AAE7-A2863076EEF0}" type="doc">
      <dgm:prSet loTypeId="urn:microsoft.com/office/officeart/2005/8/layout/radial1" loCatId="cycle" qsTypeId="urn:microsoft.com/office/officeart/2005/8/quickstyle/3d1" qsCatId="3D" csTypeId="urn:microsoft.com/office/officeart/2005/8/colors/colorful5" csCatId="colorful" phldr="1"/>
      <dgm:spPr/>
      <dgm:t>
        <a:bodyPr/>
        <a:lstStyle/>
        <a:p>
          <a:endParaRPr lang="es-ES"/>
        </a:p>
      </dgm:t>
    </dgm:pt>
    <dgm:pt modelId="{5546E25A-B4BD-47CC-8FE9-A4BA8F198705}">
      <dgm:prSet phldrT="[Texto]"/>
      <dgm:spPr/>
      <dgm:t>
        <a:bodyPr/>
        <a:lstStyle/>
        <a:p>
          <a:r>
            <a:rPr lang="ro-RO" b="1" noProof="0" smtClean="0"/>
            <a:t>STĂPÂNIREA PĂMÂNTULUI</a:t>
          </a:r>
          <a:endParaRPr lang="ro-RO" b="1" noProof="0"/>
        </a:p>
      </dgm:t>
    </dgm:pt>
    <dgm:pt modelId="{B4D7847F-E872-4076-8D17-A7AAAF97BD8C}" type="parTrans" cxnId="{22EDCECD-5964-4D98-8EDC-5AE96828992D}">
      <dgm:prSet/>
      <dgm:spPr/>
      <dgm:t>
        <a:bodyPr/>
        <a:lstStyle/>
        <a:p>
          <a:endParaRPr lang="ro-RO" noProof="0"/>
        </a:p>
      </dgm:t>
    </dgm:pt>
    <dgm:pt modelId="{AA951693-856A-4785-9428-330CB1820F7F}" type="sibTrans" cxnId="{22EDCECD-5964-4D98-8EDC-5AE96828992D}">
      <dgm:prSet/>
      <dgm:spPr/>
      <dgm:t>
        <a:bodyPr/>
        <a:lstStyle/>
        <a:p>
          <a:endParaRPr lang="ro-RO" noProof="0"/>
        </a:p>
      </dgm:t>
    </dgm:pt>
    <dgm:pt modelId="{B5600068-04AA-436A-9031-C312317DBCDE}">
      <dgm:prSet phldrT="[Texto]" custT="1"/>
      <dgm:spPr/>
      <dgm:t>
        <a:bodyPr lIns="0" tIns="0" rIns="0" bIns="0"/>
        <a:lstStyle/>
        <a:p>
          <a:r>
            <a:rPr lang="ro-RO" sz="2000" b="1" noProof="0" smtClean="0">
              <a:solidFill>
                <a:sysClr val="windowText" lastClr="000000"/>
              </a:solidFill>
            </a:rPr>
            <a:t>ORIGINEA</a:t>
          </a:r>
          <a:endParaRPr lang="ro-RO" sz="2000" b="1" noProof="0">
            <a:solidFill>
              <a:sysClr val="windowText" lastClr="000000"/>
            </a:solidFill>
          </a:endParaRPr>
        </a:p>
      </dgm:t>
    </dgm:pt>
    <dgm:pt modelId="{8C6DB299-E44A-4EF1-BE6C-16DD611BEA9B}" type="parTrans" cxnId="{C25DB4F8-C7E9-43FA-AB7D-2B34FA2FDD8A}">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ro-RO" noProof="0"/>
        </a:p>
      </dgm:t>
    </dgm:pt>
    <dgm:pt modelId="{A358981A-0666-4B88-8D9A-398065102D72}" type="sibTrans" cxnId="{C25DB4F8-C7E9-43FA-AB7D-2B34FA2FDD8A}">
      <dgm:prSet/>
      <dgm:spPr/>
      <dgm:t>
        <a:bodyPr/>
        <a:lstStyle/>
        <a:p>
          <a:endParaRPr lang="ro-RO" noProof="0"/>
        </a:p>
      </dgm:t>
    </dgm:pt>
    <dgm:pt modelId="{C34A3D0D-AF8B-41BD-A345-0BDE272700AA}">
      <dgm:prSet phldrT="[Texto]" custT="1"/>
      <dgm:spPr/>
      <dgm:t>
        <a:bodyPr lIns="0" tIns="0" rIns="0" bIns="0"/>
        <a:lstStyle/>
        <a:p>
          <a:r>
            <a:rPr lang="ro-RO" sz="2000" b="1" noProof="0" smtClean="0">
              <a:solidFill>
                <a:sysClr val="windowText" lastClr="000000"/>
              </a:solidFill>
            </a:rPr>
            <a:t>PRIVILEGII</a:t>
          </a:r>
          <a:endParaRPr lang="ro-RO" sz="2000" b="1" noProof="0">
            <a:solidFill>
              <a:sysClr val="windowText" lastClr="000000"/>
            </a:solidFill>
          </a:endParaRPr>
        </a:p>
      </dgm:t>
    </dgm:pt>
    <dgm:pt modelId="{F4323A04-903A-4432-8C69-47540F3ED6BD}" type="parTrans" cxnId="{10449230-383B-4798-9C59-53F5CE2753A9}">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ro-RO" noProof="0"/>
        </a:p>
      </dgm:t>
    </dgm:pt>
    <dgm:pt modelId="{7B3568FB-5E8D-4098-92F8-93CA63C63E81}" type="sibTrans" cxnId="{10449230-383B-4798-9C59-53F5CE2753A9}">
      <dgm:prSet/>
      <dgm:spPr/>
      <dgm:t>
        <a:bodyPr/>
        <a:lstStyle/>
        <a:p>
          <a:endParaRPr lang="ro-RO" noProof="0"/>
        </a:p>
      </dgm:t>
    </dgm:pt>
    <dgm:pt modelId="{69654388-27B1-4B67-84BE-EDD8215C5908}">
      <dgm:prSet phldrT="[Texto]" custT="1"/>
      <dgm:spPr/>
      <dgm:t>
        <a:bodyPr lIns="0" tIns="0" rIns="0" bIns="0"/>
        <a:lstStyle/>
        <a:p>
          <a:r>
            <a:rPr lang="ro-RO" sz="2000" b="1" noProof="0" smtClean="0">
              <a:solidFill>
                <a:sysClr val="windowText" lastClr="000000"/>
              </a:solidFill>
            </a:rPr>
            <a:t>LIMITE</a:t>
          </a:r>
          <a:endParaRPr lang="ro-RO" sz="2000" b="1" noProof="0">
            <a:solidFill>
              <a:sysClr val="windowText" lastClr="000000"/>
            </a:solidFill>
          </a:endParaRPr>
        </a:p>
      </dgm:t>
    </dgm:pt>
    <dgm:pt modelId="{BFCD2674-4807-4237-9D0C-EF77A2BF86FC}" type="parTrans" cxnId="{37A552E9-7EEE-4280-9CA5-765566E900F7}">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ro-RO" noProof="0"/>
        </a:p>
      </dgm:t>
    </dgm:pt>
    <dgm:pt modelId="{7FCE7173-A95F-44F4-A941-D0D44FF1614C}" type="sibTrans" cxnId="{37A552E9-7EEE-4280-9CA5-765566E900F7}">
      <dgm:prSet/>
      <dgm:spPr/>
      <dgm:t>
        <a:bodyPr/>
        <a:lstStyle/>
        <a:p>
          <a:endParaRPr lang="ro-RO" noProof="0"/>
        </a:p>
      </dgm:t>
    </dgm:pt>
    <dgm:pt modelId="{37130D5A-9516-4729-BE16-460D9E5817F9}">
      <dgm:prSet phldrT="[Texto]" custT="1"/>
      <dgm:spPr/>
      <dgm:t>
        <a:bodyPr lIns="0" tIns="0" rIns="0" bIns="0"/>
        <a:lstStyle/>
        <a:p>
          <a:r>
            <a:rPr lang="ro-RO" sz="2000" b="1" noProof="0" smtClean="0">
              <a:solidFill>
                <a:sysClr val="windowText" lastClr="000000"/>
              </a:solidFill>
            </a:rPr>
            <a:t>RESPONSABILITATE</a:t>
          </a:r>
          <a:endParaRPr lang="ro-RO" sz="2000" b="1" noProof="0">
            <a:solidFill>
              <a:sysClr val="windowText" lastClr="000000"/>
            </a:solidFill>
          </a:endParaRPr>
        </a:p>
      </dgm:t>
    </dgm:pt>
    <dgm:pt modelId="{11F0BE32-B862-46CB-92CF-E94C088C767F}" type="parTrans" cxnId="{E6B166D4-401F-4261-ADFA-D4E113943EFE}">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ro-RO" noProof="0"/>
        </a:p>
      </dgm:t>
    </dgm:pt>
    <dgm:pt modelId="{EFC946BF-B4BF-4495-9243-36A116E846FE}" type="sibTrans" cxnId="{E6B166D4-401F-4261-ADFA-D4E113943EFE}">
      <dgm:prSet/>
      <dgm:spPr/>
      <dgm:t>
        <a:bodyPr/>
        <a:lstStyle/>
        <a:p>
          <a:endParaRPr lang="ro-RO" noProof="0"/>
        </a:p>
      </dgm:t>
    </dgm:pt>
    <dgm:pt modelId="{7C108E7E-A165-44C7-B093-880211CF0FED}">
      <dgm:prSet phldrT="[Texto]" custT="1"/>
      <dgm:spPr/>
      <dgm:t>
        <a:bodyPr lIns="0" tIns="0" rIns="0" bIns="0"/>
        <a:lstStyle/>
        <a:p>
          <a:r>
            <a:rPr lang="ro-RO" sz="2000" b="1" noProof="0" smtClean="0">
              <a:solidFill>
                <a:sysClr val="windowText" lastClr="000000"/>
              </a:solidFill>
            </a:rPr>
            <a:t>RECÂȘTIGAREA</a:t>
          </a:r>
          <a:endParaRPr lang="ro-RO" sz="2000" b="1" noProof="0">
            <a:solidFill>
              <a:sysClr val="windowText" lastClr="000000"/>
            </a:solidFill>
          </a:endParaRPr>
        </a:p>
      </dgm:t>
    </dgm:pt>
    <dgm:pt modelId="{CC08EB5F-EC94-4505-981A-165A2D7A03B3}" type="parTrans" cxnId="{5B2BCE35-E6AA-4C6F-9FF7-7BA4B78C53DC}">
      <dgm:prSet>
        <dgm:style>
          <a:lnRef idx="3">
            <a:schemeClr val="dk1"/>
          </a:lnRef>
          <a:fillRef idx="0">
            <a:schemeClr val="dk1"/>
          </a:fillRef>
          <a:effectRef idx="2">
            <a:schemeClr val="dk1"/>
          </a:effectRef>
          <a:fontRef idx="minor">
            <a:schemeClr val="tx1"/>
          </a:fontRef>
        </dgm:style>
      </dgm:prSet>
      <dgm:spPr>
        <a:ln>
          <a:solidFill>
            <a:srgbClr val="FFFF00"/>
          </a:solidFill>
        </a:ln>
      </dgm:spPr>
      <dgm:t>
        <a:bodyPr/>
        <a:lstStyle/>
        <a:p>
          <a:endParaRPr lang="ro-RO" noProof="0"/>
        </a:p>
      </dgm:t>
    </dgm:pt>
    <dgm:pt modelId="{381C64AC-CF80-45EF-8082-E64DFAA9053D}" type="sibTrans" cxnId="{5B2BCE35-E6AA-4C6F-9FF7-7BA4B78C53DC}">
      <dgm:prSet/>
      <dgm:spPr/>
      <dgm:t>
        <a:bodyPr/>
        <a:lstStyle/>
        <a:p>
          <a:endParaRPr lang="ro-RO" noProof="0"/>
        </a:p>
      </dgm:t>
    </dgm:pt>
    <dgm:pt modelId="{87D26533-A526-4307-8E86-6695BDA515E5}" type="pres">
      <dgm:prSet presAssocID="{AF418611-98FE-42AB-AAE7-A2863076EEF0}" presName="cycle" presStyleCnt="0">
        <dgm:presLayoutVars>
          <dgm:chMax val="1"/>
          <dgm:dir/>
          <dgm:animLvl val="ctr"/>
          <dgm:resizeHandles val="exact"/>
        </dgm:presLayoutVars>
      </dgm:prSet>
      <dgm:spPr/>
      <dgm:t>
        <a:bodyPr/>
        <a:lstStyle/>
        <a:p>
          <a:endParaRPr lang="es-ES"/>
        </a:p>
      </dgm:t>
    </dgm:pt>
    <dgm:pt modelId="{20837E14-9137-45F1-890F-C05BB145F8D4}" type="pres">
      <dgm:prSet presAssocID="{5546E25A-B4BD-47CC-8FE9-A4BA8F198705}" presName="centerShape" presStyleLbl="node0" presStyleIdx="0" presStyleCnt="1"/>
      <dgm:spPr/>
      <dgm:t>
        <a:bodyPr/>
        <a:lstStyle/>
        <a:p>
          <a:endParaRPr lang="es-ES"/>
        </a:p>
      </dgm:t>
    </dgm:pt>
    <dgm:pt modelId="{8B2DF77D-5EB5-417A-AA62-9703E53DFC93}" type="pres">
      <dgm:prSet presAssocID="{8C6DB299-E44A-4EF1-BE6C-16DD611BEA9B}" presName="Name9" presStyleLbl="parChTrans1D2" presStyleIdx="0" presStyleCnt="5"/>
      <dgm:spPr/>
      <dgm:t>
        <a:bodyPr/>
        <a:lstStyle/>
        <a:p>
          <a:endParaRPr lang="es-ES"/>
        </a:p>
      </dgm:t>
    </dgm:pt>
    <dgm:pt modelId="{CCEB96D8-A81A-441C-A606-3D06A7FC4519}" type="pres">
      <dgm:prSet presAssocID="{8C6DB299-E44A-4EF1-BE6C-16DD611BEA9B}" presName="connTx" presStyleLbl="parChTrans1D2" presStyleIdx="0" presStyleCnt="5"/>
      <dgm:spPr/>
      <dgm:t>
        <a:bodyPr/>
        <a:lstStyle/>
        <a:p>
          <a:endParaRPr lang="es-ES"/>
        </a:p>
      </dgm:t>
    </dgm:pt>
    <dgm:pt modelId="{F84E7592-AF9B-478E-AFEF-9CBB576C23F8}" type="pres">
      <dgm:prSet presAssocID="{B5600068-04AA-436A-9031-C312317DBCDE}" presName="node" presStyleLbl="node1" presStyleIdx="0" presStyleCnt="5" custScaleY="68591" custRadScaleRad="103069" custRadScaleInc="7048">
        <dgm:presLayoutVars>
          <dgm:bulletEnabled val="1"/>
        </dgm:presLayoutVars>
      </dgm:prSet>
      <dgm:spPr>
        <a:prstGeom prst="roundRect">
          <a:avLst/>
        </a:prstGeom>
      </dgm:spPr>
      <dgm:t>
        <a:bodyPr/>
        <a:lstStyle/>
        <a:p>
          <a:endParaRPr lang="es-ES"/>
        </a:p>
      </dgm:t>
    </dgm:pt>
    <dgm:pt modelId="{0ADF30C2-E3EE-43CB-88ED-9FBCFFC0C30E}" type="pres">
      <dgm:prSet presAssocID="{F4323A04-903A-4432-8C69-47540F3ED6BD}" presName="Name9" presStyleLbl="parChTrans1D2" presStyleIdx="1" presStyleCnt="5"/>
      <dgm:spPr/>
      <dgm:t>
        <a:bodyPr/>
        <a:lstStyle/>
        <a:p>
          <a:endParaRPr lang="es-ES"/>
        </a:p>
      </dgm:t>
    </dgm:pt>
    <dgm:pt modelId="{3E6D50B2-8C82-429F-AB8C-5A932A82F8C3}" type="pres">
      <dgm:prSet presAssocID="{F4323A04-903A-4432-8C69-47540F3ED6BD}" presName="connTx" presStyleLbl="parChTrans1D2" presStyleIdx="1" presStyleCnt="5"/>
      <dgm:spPr/>
      <dgm:t>
        <a:bodyPr/>
        <a:lstStyle/>
        <a:p>
          <a:endParaRPr lang="es-ES"/>
        </a:p>
      </dgm:t>
    </dgm:pt>
    <dgm:pt modelId="{8F553617-D6A4-473C-BF41-380784906407}" type="pres">
      <dgm:prSet presAssocID="{C34A3D0D-AF8B-41BD-A345-0BDE272700AA}" presName="node" presStyleLbl="node1" presStyleIdx="1" presStyleCnt="5" custScaleY="68591" custRadScaleRad="157934" custRadScaleInc="-38807">
        <dgm:presLayoutVars>
          <dgm:bulletEnabled val="1"/>
        </dgm:presLayoutVars>
      </dgm:prSet>
      <dgm:spPr>
        <a:prstGeom prst="roundRect">
          <a:avLst/>
        </a:prstGeom>
      </dgm:spPr>
      <dgm:t>
        <a:bodyPr/>
        <a:lstStyle/>
        <a:p>
          <a:endParaRPr lang="es-ES"/>
        </a:p>
      </dgm:t>
    </dgm:pt>
    <dgm:pt modelId="{BB896767-5E37-4C64-AA96-A6D8CF505442}" type="pres">
      <dgm:prSet presAssocID="{BFCD2674-4807-4237-9D0C-EF77A2BF86FC}" presName="Name9" presStyleLbl="parChTrans1D2" presStyleIdx="2" presStyleCnt="5"/>
      <dgm:spPr/>
      <dgm:t>
        <a:bodyPr/>
        <a:lstStyle/>
        <a:p>
          <a:endParaRPr lang="es-ES"/>
        </a:p>
      </dgm:t>
    </dgm:pt>
    <dgm:pt modelId="{803401A0-8B62-4AB7-89F3-F63F8340E52F}" type="pres">
      <dgm:prSet presAssocID="{BFCD2674-4807-4237-9D0C-EF77A2BF86FC}" presName="connTx" presStyleLbl="parChTrans1D2" presStyleIdx="2" presStyleCnt="5"/>
      <dgm:spPr/>
      <dgm:t>
        <a:bodyPr/>
        <a:lstStyle/>
        <a:p>
          <a:endParaRPr lang="es-ES"/>
        </a:p>
      </dgm:t>
    </dgm:pt>
    <dgm:pt modelId="{120B0C77-DDE1-4502-829A-872AFF742F4B}" type="pres">
      <dgm:prSet presAssocID="{69654388-27B1-4B67-84BE-EDD8215C5908}" presName="node" presStyleLbl="node1" presStyleIdx="2" presStyleCnt="5" custScaleY="68591" custRadScaleRad="155916" custRadScaleInc="-54106">
        <dgm:presLayoutVars>
          <dgm:bulletEnabled val="1"/>
        </dgm:presLayoutVars>
      </dgm:prSet>
      <dgm:spPr>
        <a:prstGeom prst="roundRect">
          <a:avLst/>
        </a:prstGeom>
      </dgm:spPr>
      <dgm:t>
        <a:bodyPr/>
        <a:lstStyle/>
        <a:p>
          <a:endParaRPr lang="es-ES"/>
        </a:p>
      </dgm:t>
    </dgm:pt>
    <dgm:pt modelId="{C2733964-0BF3-42D9-A2DA-84A7DE87D629}" type="pres">
      <dgm:prSet presAssocID="{11F0BE32-B862-46CB-92CF-E94C088C767F}" presName="Name9" presStyleLbl="parChTrans1D2" presStyleIdx="3" presStyleCnt="5"/>
      <dgm:spPr/>
      <dgm:t>
        <a:bodyPr/>
        <a:lstStyle/>
        <a:p>
          <a:endParaRPr lang="es-ES"/>
        </a:p>
      </dgm:t>
    </dgm:pt>
    <dgm:pt modelId="{7329500F-2B33-4039-B0F6-0D36B7A5DE07}" type="pres">
      <dgm:prSet presAssocID="{11F0BE32-B862-46CB-92CF-E94C088C767F}" presName="connTx" presStyleLbl="parChTrans1D2" presStyleIdx="3" presStyleCnt="5"/>
      <dgm:spPr/>
      <dgm:t>
        <a:bodyPr/>
        <a:lstStyle/>
        <a:p>
          <a:endParaRPr lang="es-ES"/>
        </a:p>
      </dgm:t>
    </dgm:pt>
    <dgm:pt modelId="{407B3384-4A97-49A2-8CCC-6A9B93627649}" type="pres">
      <dgm:prSet presAssocID="{37130D5A-9516-4729-BE16-460D9E5817F9}" presName="node" presStyleLbl="node1" presStyleIdx="3" presStyleCnt="5" custScaleX="114852" custScaleY="63498" custRadScaleRad="156997" custRadScaleInc="48981">
        <dgm:presLayoutVars>
          <dgm:bulletEnabled val="1"/>
        </dgm:presLayoutVars>
      </dgm:prSet>
      <dgm:spPr>
        <a:prstGeom prst="roundRect">
          <a:avLst/>
        </a:prstGeom>
      </dgm:spPr>
      <dgm:t>
        <a:bodyPr/>
        <a:lstStyle/>
        <a:p>
          <a:endParaRPr lang="es-ES"/>
        </a:p>
      </dgm:t>
    </dgm:pt>
    <dgm:pt modelId="{67C56A16-89DE-475A-A369-6AA810653790}" type="pres">
      <dgm:prSet presAssocID="{CC08EB5F-EC94-4505-981A-165A2D7A03B3}" presName="Name9" presStyleLbl="parChTrans1D2" presStyleIdx="4" presStyleCnt="5"/>
      <dgm:spPr/>
      <dgm:t>
        <a:bodyPr/>
        <a:lstStyle/>
        <a:p>
          <a:endParaRPr lang="es-ES"/>
        </a:p>
      </dgm:t>
    </dgm:pt>
    <dgm:pt modelId="{B324A7C6-1E22-4282-A9A3-034C34074CC7}" type="pres">
      <dgm:prSet presAssocID="{CC08EB5F-EC94-4505-981A-165A2D7A03B3}" presName="connTx" presStyleLbl="parChTrans1D2" presStyleIdx="4" presStyleCnt="5"/>
      <dgm:spPr/>
      <dgm:t>
        <a:bodyPr/>
        <a:lstStyle/>
        <a:p>
          <a:endParaRPr lang="es-ES"/>
        </a:p>
      </dgm:t>
    </dgm:pt>
    <dgm:pt modelId="{51BB220F-3A77-4CC1-95E1-C74D967EEA52}" type="pres">
      <dgm:prSet presAssocID="{7C108E7E-A165-44C7-B093-880211CF0FED}" presName="node" presStyleLbl="node1" presStyleIdx="4" presStyleCnt="5" custScaleY="68591" custRadScaleRad="146425" custRadScaleInc="35906">
        <dgm:presLayoutVars>
          <dgm:bulletEnabled val="1"/>
        </dgm:presLayoutVars>
      </dgm:prSet>
      <dgm:spPr>
        <a:prstGeom prst="roundRect">
          <a:avLst/>
        </a:prstGeom>
      </dgm:spPr>
      <dgm:t>
        <a:bodyPr/>
        <a:lstStyle/>
        <a:p>
          <a:endParaRPr lang="es-ES"/>
        </a:p>
      </dgm:t>
    </dgm:pt>
  </dgm:ptLst>
  <dgm:cxnLst>
    <dgm:cxn modelId="{9EE82B2F-0BBC-4F84-98E7-7EDB9F041457}" type="presOf" srcId="{B5600068-04AA-436A-9031-C312317DBCDE}" destId="{F84E7592-AF9B-478E-AFEF-9CBB576C23F8}" srcOrd="0" destOrd="0" presId="urn:microsoft.com/office/officeart/2005/8/layout/radial1"/>
    <dgm:cxn modelId="{7FB7B414-9BEE-44C3-B38C-F2ED455BDC06}" type="presOf" srcId="{69654388-27B1-4B67-84BE-EDD8215C5908}" destId="{120B0C77-DDE1-4502-829A-872AFF742F4B}" srcOrd="0" destOrd="0" presId="urn:microsoft.com/office/officeart/2005/8/layout/radial1"/>
    <dgm:cxn modelId="{5488AFD2-8F8E-4E66-A30D-3D51D212AD44}" type="presOf" srcId="{AF418611-98FE-42AB-AAE7-A2863076EEF0}" destId="{87D26533-A526-4307-8E86-6695BDA515E5}" srcOrd="0" destOrd="0" presId="urn:microsoft.com/office/officeart/2005/8/layout/radial1"/>
    <dgm:cxn modelId="{75AEF60B-BB93-4E12-8B32-350887D0F065}" type="presOf" srcId="{BFCD2674-4807-4237-9D0C-EF77A2BF86FC}" destId="{803401A0-8B62-4AB7-89F3-F63F8340E52F}" srcOrd="1" destOrd="0" presId="urn:microsoft.com/office/officeart/2005/8/layout/radial1"/>
    <dgm:cxn modelId="{66E59357-7E91-441D-9337-055D9A162DB2}" type="presOf" srcId="{CC08EB5F-EC94-4505-981A-165A2D7A03B3}" destId="{67C56A16-89DE-475A-A369-6AA810653790}" srcOrd="0" destOrd="0" presId="urn:microsoft.com/office/officeart/2005/8/layout/radial1"/>
    <dgm:cxn modelId="{798E88BF-3BF6-4D55-8E9C-E213B5A3A24F}" type="presOf" srcId="{F4323A04-903A-4432-8C69-47540F3ED6BD}" destId="{3E6D50B2-8C82-429F-AB8C-5A932A82F8C3}" srcOrd="1" destOrd="0" presId="urn:microsoft.com/office/officeart/2005/8/layout/radial1"/>
    <dgm:cxn modelId="{5E51BD2E-D034-4BC1-80D3-0628A18EB5FD}" type="presOf" srcId="{C34A3D0D-AF8B-41BD-A345-0BDE272700AA}" destId="{8F553617-D6A4-473C-BF41-380784906407}" srcOrd="0" destOrd="0" presId="urn:microsoft.com/office/officeart/2005/8/layout/radial1"/>
    <dgm:cxn modelId="{C25DB4F8-C7E9-43FA-AB7D-2B34FA2FDD8A}" srcId="{5546E25A-B4BD-47CC-8FE9-A4BA8F198705}" destId="{B5600068-04AA-436A-9031-C312317DBCDE}" srcOrd="0" destOrd="0" parTransId="{8C6DB299-E44A-4EF1-BE6C-16DD611BEA9B}" sibTransId="{A358981A-0666-4B88-8D9A-398065102D72}"/>
    <dgm:cxn modelId="{505A0167-099E-44F4-B141-BB8FC682C195}" type="presOf" srcId="{11F0BE32-B862-46CB-92CF-E94C088C767F}" destId="{7329500F-2B33-4039-B0F6-0D36B7A5DE07}" srcOrd="1" destOrd="0" presId="urn:microsoft.com/office/officeart/2005/8/layout/radial1"/>
    <dgm:cxn modelId="{E6B166D4-401F-4261-ADFA-D4E113943EFE}" srcId="{5546E25A-B4BD-47CC-8FE9-A4BA8F198705}" destId="{37130D5A-9516-4729-BE16-460D9E5817F9}" srcOrd="3" destOrd="0" parTransId="{11F0BE32-B862-46CB-92CF-E94C088C767F}" sibTransId="{EFC946BF-B4BF-4495-9243-36A116E846FE}"/>
    <dgm:cxn modelId="{22EDCECD-5964-4D98-8EDC-5AE96828992D}" srcId="{AF418611-98FE-42AB-AAE7-A2863076EEF0}" destId="{5546E25A-B4BD-47CC-8FE9-A4BA8F198705}" srcOrd="0" destOrd="0" parTransId="{B4D7847F-E872-4076-8D17-A7AAAF97BD8C}" sibTransId="{AA951693-856A-4785-9428-330CB1820F7F}"/>
    <dgm:cxn modelId="{37A552E9-7EEE-4280-9CA5-765566E900F7}" srcId="{5546E25A-B4BD-47CC-8FE9-A4BA8F198705}" destId="{69654388-27B1-4B67-84BE-EDD8215C5908}" srcOrd="2" destOrd="0" parTransId="{BFCD2674-4807-4237-9D0C-EF77A2BF86FC}" sibTransId="{7FCE7173-A95F-44F4-A941-D0D44FF1614C}"/>
    <dgm:cxn modelId="{6509DEA8-62D6-4A94-9BAB-E75F688D843B}" type="presOf" srcId="{11F0BE32-B862-46CB-92CF-E94C088C767F}" destId="{C2733964-0BF3-42D9-A2DA-84A7DE87D629}" srcOrd="0" destOrd="0" presId="urn:microsoft.com/office/officeart/2005/8/layout/radial1"/>
    <dgm:cxn modelId="{9991F592-4E3D-4CB2-900B-F41C59C056B5}" type="presOf" srcId="{BFCD2674-4807-4237-9D0C-EF77A2BF86FC}" destId="{BB896767-5E37-4C64-AA96-A6D8CF505442}" srcOrd="0" destOrd="0" presId="urn:microsoft.com/office/officeart/2005/8/layout/radial1"/>
    <dgm:cxn modelId="{B46CEE7A-B1CC-440B-A353-4223D9F5D365}" type="presOf" srcId="{37130D5A-9516-4729-BE16-460D9E5817F9}" destId="{407B3384-4A97-49A2-8CCC-6A9B93627649}" srcOrd="0" destOrd="0" presId="urn:microsoft.com/office/officeart/2005/8/layout/radial1"/>
    <dgm:cxn modelId="{CD1D3BBE-BB77-4CF5-8BE4-2FF22DB39235}" type="presOf" srcId="{F4323A04-903A-4432-8C69-47540F3ED6BD}" destId="{0ADF30C2-E3EE-43CB-88ED-9FBCFFC0C30E}" srcOrd="0" destOrd="0" presId="urn:microsoft.com/office/officeart/2005/8/layout/radial1"/>
    <dgm:cxn modelId="{B73FFD00-EF3A-4A34-AC9E-08E75D7B4DDD}" type="presOf" srcId="{8C6DB299-E44A-4EF1-BE6C-16DD611BEA9B}" destId="{CCEB96D8-A81A-441C-A606-3D06A7FC4519}" srcOrd="1" destOrd="0" presId="urn:microsoft.com/office/officeart/2005/8/layout/radial1"/>
    <dgm:cxn modelId="{FC675FA6-D066-42C3-8533-D550DCA733B4}" type="presOf" srcId="{8C6DB299-E44A-4EF1-BE6C-16DD611BEA9B}" destId="{8B2DF77D-5EB5-417A-AA62-9703E53DFC93}" srcOrd="0" destOrd="0" presId="urn:microsoft.com/office/officeart/2005/8/layout/radial1"/>
    <dgm:cxn modelId="{C7BEF92A-03BC-4980-A054-9BDA63665AEB}" type="presOf" srcId="{CC08EB5F-EC94-4505-981A-165A2D7A03B3}" destId="{B324A7C6-1E22-4282-A9A3-034C34074CC7}" srcOrd="1" destOrd="0" presId="urn:microsoft.com/office/officeart/2005/8/layout/radial1"/>
    <dgm:cxn modelId="{10449230-383B-4798-9C59-53F5CE2753A9}" srcId="{5546E25A-B4BD-47CC-8FE9-A4BA8F198705}" destId="{C34A3D0D-AF8B-41BD-A345-0BDE272700AA}" srcOrd="1" destOrd="0" parTransId="{F4323A04-903A-4432-8C69-47540F3ED6BD}" sibTransId="{7B3568FB-5E8D-4098-92F8-93CA63C63E81}"/>
    <dgm:cxn modelId="{955F4D5E-93D3-4E3B-A0C1-6D273D44479B}" type="presOf" srcId="{7C108E7E-A165-44C7-B093-880211CF0FED}" destId="{51BB220F-3A77-4CC1-95E1-C74D967EEA52}" srcOrd="0" destOrd="0" presId="urn:microsoft.com/office/officeart/2005/8/layout/radial1"/>
    <dgm:cxn modelId="{887CE302-C5F0-4452-84DA-0C43D8030796}" type="presOf" srcId="{5546E25A-B4BD-47CC-8FE9-A4BA8F198705}" destId="{20837E14-9137-45F1-890F-C05BB145F8D4}" srcOrd="0" destOrd="0" presId="urn:microsoft.com/office/officeart/2005/8/layout/radial1"/>
    <dgm:cxn modelId="{5B2BCE35-E6AA-4C6F-9FF7-7BA4B78C53DC}" srcId="{5546E25A-B4BD-47CC-8FE9-A4BA8F198705}" destId="{7C108E7E-A165-44C7-B093-880211CF0FED}" srcOrd="4" destOrd="0" parTransId="{CC08EB5F-EC94-4505-981A-165A2D7A03B3}" sibTransId="{381C64AC-CF80-45EF-8082-E64DFAA9053D}"/>
    <dgm:cxn modelId="{8FDDE66A-B0C7-4DBF-A075-5ECC2C3DEF21}" type="presParOf" srcId="{87D26533-A526-4307-8E86-6695BDA515E5}" destId="{20837E14-9137-45F1-890F-C05BB145F8D4}" srcOrd="0" destOrd="0" presId="urn:microsoft.com/office/officeart/2005/8/layout/radial1"/>
    <dgm:cxn modelId="{ADD031E1-9AB3-4982-BF4F-BD3FF764C162}" type="presParOf" srcId="{87D26533-A526-4307-8E86-6695BDA515E5}" destId="{8B2DF77D-5EB5-417A-AA62-9703E53DFC93}" srcOrd="1" destOrd="0" presId="urn:microsoft.com/office/officeart/2005/8/layout/radial1"/>
    <dgm:cxn modelId="{DEBBE14B-232F-40E6-A2A0-38F78FA74A79}" type="presParOf" srcId="{8B2DF77D-5EB5-417A-AA62-9703E53DFC93}" destId="{CCEB96D8-A81A-441C-A606-3D06A7FC4519}" srcOrd="0" destOrd="0" presId="urn:microsoft.com/office/officeart/2005/8/layout/radial1"/>
    <dgm:cxn modelId="{A195A949-0637-4B8A-A631-73B38BA99B2D}" type="presParOf" srcId="{87D26533-A526-4307-8E86-6695BDA515E5}" destId="{F84E7592-AF9B-478E-AFEF-9CBB576C23F8}" srcOrd="2" destOrd="0" presId="urn:microsoft.com/office/officeart/2005/8/layout/radial1"/>
    <dgm:cxn modelId="{805E2D37-673F-4300-8325-F1ADB90CC3B0}" type="presParOf" srcId="{87D26533-A526-4307-8E86-6695BDA515E5}" destId="{0ADF30C2-E3EE-43CB-88ED-9FBCFFC0C30E}" srcOrd="3" destOrd="0" presId="urn:microsoft.com/office/officeart/2005/8/layout/radial1"/>
    <dgm:cxn modelId="{9B61C57F-8CBA-4C23-8367-4956C9808275}" type="presParOf" srcId="{0ADF30C2-E3EE-43CB-88ED-9FBCFFC0C30E}" destId="{3E6D50B2-8C82-429F-AB8C-5A932A82F8C3}" srcOrd="0" destOrd="0" presId="urn:microsoft.com/office/officeart/2005/8/layout/radial1"/>
    <dgm:cxn modelId="{27C4F394-B490-4846-94A5-E8A52AD2DC1D}" type="presParOf" srcId="{87D26533-A526-4307-8E86-6695BDA515E5}" destId="{8F553617-D6A4-473C-BF41-380784906407}" srcOrd="4" destOrd="0" presId="urn:microsoft.com/office/officeart/2005/8/layout/radial1"/>
    <dgm:cxn modelId="{9F108FCD-9830-48C3-ADAA-F1220A9CB758}" type="presParOf" srcId="{87D26533-A526-4307-8E86-6695BDA515E5}" destId="{BB896767-5E37-4C64-AA96-A6D8CF505442}" srcOrd="5" destOrd="0" presId="urn:microsoft.com/office/officeart/2005/8/layout/radial1"/>
    <dgm:cxn modelId="{805D57F1-CFA7-49F3-89DD-846A26950098}" type="presParOf" srcId="{BB896767-5E37-4C64-AA96-A6D8CF505442}" destId="{803401A0-8B62-4AB7-89F3-F63F8340E52F}" srcOrd="0" destOrd="0" presId="urn:microsoft.com/office/officeart/2005/8/layout/radial1"/>
    <dgm:cxn modelId="{40D9F8C6-4FBA-49C9-812E-CC731AD2A2F3}" type="presParOf" srcId="{87D26533-A526-4307-8E86-6695BDA515E5}" destId="{120B0C77-DDE1-4502-829A-872AFF742F4B}" srcOrd="6" destOrd="0" presId="urn:microsoft.com/office/officeart/2005/8/layout/radial1"/>
    <dgm:cxn modelId="{36E6387A-8002-425A-8062-E09BF4CBABEE}" type="presParOf" srcId="{87D26533-A526-4307-8E86-6695BDA515E5}" destId="{C2733964-0BF3-42D9-A2DA-84A7DE87D629}" srcOrd="7" destOrd="0" presId="urn:microsoft.com/office/officeart/2005/8/layout/radial1"/>
    <dgm:cxn modelId="{F59C5A5E-9A58-4F6B-B7BD-A22DE501432A}" type="presParOf" srcId="{C2733964-0BF3-42D9-A2DA-84A7DE87D629}" destId="{7329500F-2B33-4039-B0F6-0D36B7A5DE07}" srcOrd="0" destOrd="0" presId="urn:microsoft.com/office/officeart/2005/8/layout/radial1"/>
    <dgm:cxn modelId="{BD7AAC3B-3EA4-413D-9CF2-D4DF3326A611}" type="presParOf" srcId="{87D26533-A526-4307-8E86-6695BDA515E5}" destId="{407B3384-4A97-49A2-8CCC-6A9B93627649}" srcOrd="8" destOrd="0" presId="urn:microsoft.com/office/officeart/2005/8/layout/radial1"/>
    <dgm:cxn modelId="{9942E870-362E-4C8B-ACC1-988B647B865E}" type="presParOf" srcId="{87D26533-A526-4307-8E86-6695BDA515E5}" destId="{67C56A16-89DE-475A-A369-6AA810653790}" srcOrd="9" destOrd="0" presId="urn:microsoft.com/office/officeart/2005/8/layout/radial1"/>
    <dgm:cxn modelId="{222B040B-4FC6-4BE3-A0D8-A5C3021CA797}" type="presParOf" srcId="{67C56A16-89DE-475A-A369-6AA810653790}" destId="{B324A7C6-1E22-4282-A9A3-034C34074CC7}" srcOrd="0" destOrd="0" presId="urn:microsoft.com/office/officeart/2005/8/layout/radial1"/>
    <dgm:cxn modelId="{CA89BB78-04B3-45A5-AB29-4761BA84EBE6}" type="presParOf" srcId="{87D26533-A526-4307-8E86-6695BDA515E5}" destId="{51BB220F-3A77-4CC1-95E1-C74D967EEA52}" srcOrd="1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22730379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3125087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2764424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3852824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563516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2816677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1968414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2281987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1529724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1193292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07C2A7-DB14-47DB-A2A0-647B56D48589}" type="datetimeFigureOut">
              <a:rPr lang="es-ES" smtClean="0"/>
              <a:pPr/>
              <a:t>04/07/2016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2404054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7C2A7-DB14-47DB-A2A0-647B56D48589}" type="datetimeFigureOut">
              <a:rPr lang="es-ES" smtClean="0"/>
              <a:pPr/>
              <a:t>04/07/2016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AD5C3-88F6-46F7-8496-B14A996EB21C}" type="slidenum">
              <a:rPr lang="es-ES" smtClean="0"/>
              <a:pPr/>
              <a:t>‹#›</a:t>
            </a:fld>
            <a:endParaRPr lang="es-ES"/>
          </a:p>
        </p:txBody>
      </p:sp>
    </p:spTree>
    <p:extLst>
      <p:ext uri="{BB962C8B-B14F-4D97-AF65-F5344CB8AC3E}">
        <p14:creationId xmlns:p14="http://schemas.microsoft.com/office/powerpoint/2010/main" xmlns="" val="3146986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332"/>
            <a:ext cx="9144000" cy="769441"/>
          </a:xfrm>
          <a:prstGeom prst="rect">
            <a:avLst/>
          </a:prstGeom>
          <a:solidFill>
            <a:schemeClr val="bg1"/>
          </a:solidFill>
          <a:effectLst>
            <a:softEdge rad="114300"/>
          </a:effectLst>
        </p:spPr>
        <p:txBody>
          <a:bodyPr wrap="square" rtlCol="0">
            <a:spAutoFit/>
            <a:scene3d>
              <a:camera prst="orthographicFront">
                <a:rot lat="0" lon="0" rev="0"/>
              </a:camera>
              <a:lightRig rig="twoPt" dir="t"/>
            </a:scene3d>
            <a:sp3d contourW="6350" prstMaterial="metal">
              <a:bevelT w="127000" h="31750" prst="relaxedInset"/>
              <a:contourClr>
                <a:srgbClr val="006600"/>
              </a:contourClr>
            </a:sp3d>
          </a:bodyPr>
          <a:lstStyle/>
          <a:p>
            <a:pPr algn="r"/>
            <a:r>
              <a:rPr lang="ro-RO" sz="4400" b="1" cap="all" smtClean="0">
                <a:ln w="0"/>
                <a:gradFill flip="none">
                  <a:gsLst>
                    <a:gs pos="0">
                      <a:srgbClr val="009600"/>
                    </a:gs>
                    <a:gs pos="50000">
                      <a:srgbClr val="008600"/>
                    </a:gs>
                    <a:gs pos="92000">
                      <a:srgbClr val="007600"/>
                    </a:gs>
                    <a:gs pos="100000">
                      <a:srgbClr val="006600"/>
                    </a:gs>
                  </a:gsLst>
                  <a:lin ang="5400000"/>
                </a:gradFill>
                <a:effectLst/>
              </a:rPr>
              <a:t>RECÂȘTIGAREA </a:t>
            </a:r>
            <a:r>
              <a:rPr lang="ro-RO" sz="4400" b="1" cap="all" smtClean="0">
                <a:ln w="0"/>
                <a:gradFill flip="none">
                  <a:gsLst>
                    <a:gs pos="0">
                      <a:srgbClr val="009600"/>
                    </a:gs>
                    <a:gs pos="50000">
                      <a:srgbClr val="008600"/>
                    </a:gs>
                    <a:gs pos="92000">
                      <a:srgbClr val="007600"/>
                    </a:gs>
                    <a:gs pos="100000">
                      <a:srgbClr val="006600"/>
                    </a:gs>
                  </a:gsLst>
                  <a:lin ang="5400000"/>
                </a:gradFill>
                <a:effectLst/>
              </a:rPr>
              <a:t>STĂPÂNIRII </a:t>
            </a:r>
            <a:r>
              <a:rPr lang="ro-RO" sz="4400" b="1" cap="all" smtClean="0">
                <a:ln w="0"/>
                <a:gradFill flip="none">
                  <a:gsLst>
                    <a:gs pos="0">
                      <a:srgbClr val="009600"/>
                    </a:gs>
                    <a:gs pos="50000">
                      <a:srgbClr val="008600"/>
                    </a:gs>
                    <a:gs pos="92000">
                      <a:srgbClr val="007600"/>
                    </a:gs>
                    <a:gs pos="100000">
                      <a:srgbClr val="006600"/>
                    </a:gs>
                  </a:gsLst>
                  <a:lin ang="5400000"/>
                </a:gradFill>
                <a:effectLst/>
              </a:rPr>
              <a:t>PIERDUTE</a:t>
            </a:r>
            <a:endParaRPr lang="ro-RO" sz="4400" b="1" cap="all">
              <a:ln w="0"/>
              <a:gradFill flip="none">
                <a:gsLst>
                  <a:gs pos="0">
                    <a:srgbClr val="009600"/>
                  </a:gs>
                  <a:gs pos="50000">
                    <a:srgbClr val="008600"/>
                  </a:gs>
                  <a:gs pos="92000">
                    <a:srgbClr val="007600"/>
                  </a:gs>
                  <a:gs pos="100000">
                    <a:srgbClr val="006600"/>
                  </a:gs>
                </a:gsLst>
                <a:lin ang="5400000"/>
              </a:gradFill>
              <a:effectLst/>
            </a:endParaRPr>
          </a:p>
        </p:txBody>
      </p:sp>
      <p:sp>
        <p:nvSpPr>
          <p:cNvPr id="5" name="4 CuadroTexto"/>
          <p:cNvSpPr txBox="1"/>
          <p:nvPr/>
        </p:nvSpPr>
        <p:spPr>
          <a:xfrm>
            <a:off x="6232909" y="6444044"/>
            <a:ext cx="2875595" cy="369332"/>
          </a:xfrm>
          <a:prstGeom prst="rect">
            <a:avLst/>
          </a:prstGeom>
          <a:noFill/>
        </p:spPr>
        <p:txBody>
          <a:bodyPr wrap="none" rtlCol="0">
            <a:spAutoFit/>
          </a:bodyPr>
          <a:lstStyle/>
          <a:p>
            <a:pPr algn="r"/>
            <a:r>
              <a:rPr lang="ro-RO" b="1" smtClean="0">
                <a:solidFill>
                  <a:schemeClr val="bg1"/>
                </a:solidFill>
              </a:rPr>
              <a:t>Studiul</a:t>
            </a:r>
            <a:r>
              <a:rPr lang="ro-RO" b="1" smtClean="0">
                <a:solidFill>
                  <a:schemeClr val="bg1"/>
                </a:solidFill>
              </a:rPr>
              <a:t> </a:t>
            </a:r>
            <a:r>
              <a:rPr lang="ro-RO" b="1" smtClean="0">
                <a:solidFill>
                  <a:schemeClr val="bg1"/>
                </a:solidFill>
              </a:rPr>
              <a:t>2 </a:t>
            </a:r>
            <a:r>
              <a:rPr lang="ro-RO" b="1" smtClean="0">
                <a:solidFill>
                  <a:schemeClr val="bg1"/>
                </a:solidFill>
              </a:rPr>
              <a:t>pentru</a:t>
            </a:r>
            <a:r>
              <a:rPr lang="ro-RO" b="1" smtClean="0">
                <a:solidFill>
                  <a:schemeClr val="bg1"/>
                </a:solidFill>
              </a:rPr>
              <a:t> </a:t>
            </a:r>
            <a:r>
              <a:rPr lang="ro-RO" b="1" smtClean="0">
                <a:solidFill>
                  <a:schemeClr val="bg1"/>
                </a:solidFill>
              </a:rPr>
              <a:t>9 </a:t>
            </a:r>
            <a:r>
              <a:rPr lang="ro-RO" b="1" smtClean="0">
                <a:solidFill>
                  <a:schemeClr val="bg1"/>
                </a:solidFill>
              </a:rPr>
              <a:t>iulie </a:t>
            </a:r>
            <a:r>
              <a:rPr lang="ro-RO" b="1" smtClean="0">
                <a:solidFill>
                  <a:schemeClr val="bg1"/>
                </a:solidFill>
              </a:rPr>
              <a:t>2016</a:t>
            </a:r>
            <a:endParaRPr lang="ro-RO" b="1">
              <a:solidFill>
                <a:schemeClr val="bg1"/>
              </a:solidFill>
            </a:endParaRPr>
          </a:p>
        </p:txBody>
      </p:sp>
    </p:spTree>
    <p:extLst>
      <p:ext uri="{BB962C8B-B14F-4D97-AF65-F5344CB8AC3E}">
        <p14:creationId xmlns:p14="http://schemas.microsoft.com/office/powerpoint/2010/main" xmlns="" val="2647233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764704"/>
            <a:ext cx="7128792" cy="1200329"/>
          </a:xfrm>
          <a:prstGeom prst="rect">
            <a:avLst/>
          </a:prstGeom>
          <a:noFill/>
        </p:spPr>
        <p:txBody>
          <a:bodyPr wrap="square" rtlCol="0">
            <a:spAutoFit/>
          </a:bodyPr>
          <a:lstStyle/>
          <a:p>
            <a:r>
              <a:rPr lang="ro-RO" sz="2400" b="1" smtClean="0"/>
              <a:t>Ce trebuie să facem acum, când suntem conștienți de privilegiile, limitele și responsabilitățile stăpânirii pe care Dumnezeu ne-a dat-o </a:t>
            </a:r>
            <a:r>
              <a:rPr lang="ro-RO" sz="2400" b="1" smtClean="0"/>
              <a:t>asupra </a:t>
            </a:r>
            <a:r>
              <a:rPr lang="ro-RO" sz="2400" b="1" smtClean="0"/>
              <a:t>creației?</a:t>
            </a:r>
            <a:endParaRPr lang="ro-RO" sz="2400" b="1"/>
          </a:p>
        </p:txBody>
      </p:sp>
      <p:sp>
        <p:nvSpPr>
          <p:cNvPr id="3" name="2 CuadroTexto"/>
          <p:cNvSpPr txBox="1"/>
          <p:nvPr/>
        </p:nvSpPr>
        <p:spPr>
          <a:xfrm>
            <a:off x="611560" y="2564904"/>
            <a:ext cx="5832648" cy="3200876"/>
          </a:xfrm>
          <a:prstGeom prst="rect">
            <a:avLst/>
          </a:prstGeom>
          <a:noFill/>
        </p:spPr>
        <p:txBody>
          <a:bodyPr wrap="square" rtlCol="0">
            <a:spAutoFit/>
          </a:bodyPr>
          <a:lstStyle/>
          <a:p>
            <a:pPr marL="444500" indent="-444500">
              <a:spcBef>
                <a:spcPts val="600"/>
              </a:spcBef>
              <a:spcAft>
                <a:spcPts val="600"/>
              </a:spcAft>
              <a:buSzPct val="175000"/>
              <a:buBlip>
                <a:blip r:embed="rId3"/>
              </a:buBlip>
            </a:pPr>
            <a:r>
              <a:rPr lang="ro-RO" sz="2400" b="1" dirty="0" smtClean="0">
                <a:solidFill>
                  <a:schemeClr val="bg1"/>
                </a:solidFill>
              </a:rPr>
              <a:t>Să recunoaștem locul pe care, ca ființe umane, îl ocupăm în creațiune și importanța de a-i da lui Dumnezeu locul cuvenit ca și Creator al Universului. </a:t>
            </a:r>
          </a:p>
          <a:p>
            <a:pPr marL="444500" indent="-444500">
              <a:spcBef>
                <a:spcPts val="600"/>
              </a:spcBef>
              <a:spcAft>
                <a:spcPts val="600"/>
              </a:spcAft>
              <a:buSzPct val="175000"/>
              <a:buBlip>
                <a:blip r:embed="rId3"/>
              </a:buBlip>
            </a:pPr>
            <a:r>
              <a:rPr lang="ro-RO" sz="2400" b="1" dirty="0" smtClean="0">
                <a:solidFill>
                  <a:schemeClr val="bg1"/>
                </a:solidFill>
              </a:rPr>
              <a:t>Să fim administratori credincioși și umili înaintea creatorului, îngrijindu-ne de oameni și animale cu dragoste și bunătate. </a:t>
            </a:r>
          </a:p>
        </p:txBody>
      </p:sp>
      <p:pic>
        <p:nvPicPr>
          <p:cNvPr id="3074" name="Picture 2" descr="\\PC-EUNICE\______Para internet\MinisterioPersonal\Imagen1.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933818" y="5402088"/>
            <a:ext cx="3060340" cy="1466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366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3607098271"/>
              </p:ext>
            </p:extLst>
          </p:nvPr>
        </p:nvGraphicFramePr>
        <p:xfrm>
          <a:off x="107504" y="0"/>
          <a:ext cx="8856984"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67355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graphicEl>
                                              <a:dgm id="{20837E14-9137-45F1-890F-C05BB145F8D4}"/>
                                            </p:graphicEl>
                                          </p:spTgt>
                                        </p:tgtEl>
                                        <p:attrNameLst>
                                          <p:attrName>style.visibility</p:attrName>
                                        </p:attrNameLst>
                                      </p:cBhvr>
                                      <p:to>
                                        <p:strVal val="visible"/>
                                      </p:to>
                                    </p:set>
                                    <p:anim calcmode="lin" valueType="num">
                                      <p:cBhvr>
                                        <p:cTn id="7" dur="1000" fill="hold"/>
                                        <p:tgtEl>
                                          <p:spTgt spid="2">
                                            <p:graphicEl>
                                              <a:dgm id="{20837E14-9137-45F1-890F-C05BB145F8D4}"/>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20837E14-9137-45F1-890F-C05BB145F8D4}"/>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20837E14-9137-45F1-890F-C05BB145F8D4}"/>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20837E14-9137-45F1-890F-C05BB145F8D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grpId="0" nodeType="clickEffect">
                                  <p:stCondLst>
                                    <p:cond delay="0"/>
                                  </p:stCondLst>
                                  <p:childTnLst>
                                    <p:set>
                                      <p:cBhvr>
                                        <p:cTn id="14" dur="1" fill="hold">
                                          <p:stCondLst>
                                            <p:cond delay="0"/>
                                          </p:stCondLst>
                                        </p:cTn>
                                        <p:tgtEl>
                                          <p:spTgt spid="2">
                                            <p:graphicEl>
                                              <a:dgm id="{8B2DF77D-5EB5-417A-AA62-9703E53DFC93}"/>
                                            </p:graphicEl>
                                          </p:spTgt>
                                        </p:tgtEl>
                                        <p:attrNameLst>
                                          <p:attrName>style.visibility</p:attrName>
                                        </p:attrNameLst>
                                      </p:cBhvr>
                                      <p:to>
                                        <p:strVal val="visible"/>
                                      </p:to>
                                    </p:set>
                                    <p:anim calcmode="lin" valueType="num">
                                      <p:cBhvr>
                                        <p:cTn id="15" dur="500" fill="hold"/>
                                        <p:tgtEl>
                                          <p:spTgt spid="2">
                                            <p:graphicEl>
                                              <a:dgm id="{8B2DF77D-5EB5-417A-AA62-9703E53DFC93}"/>
                                            </p:graphicEl>
                                          </p:spTgt>
                                        </p:tgtEl>
                                        <p:attrNameLst>
                                          <p:attrName>ppt_w</p:attrName>
                                        </p:attrNameLst>
                                      </p:cBhvr>
                                      <p:tavLst>
                                        <p:tav tm="0">
                                          <p:val>
                                            <p:fltVal val="0"/>
                                          </p:val>
                                        </p:tav>
                                        <p:tav tm="100000">
                                          <p:val>
                                            <p:strVal val="#ppt_w"/>
                                          </p:val>
                                        </p:tav>
                                      </p:tavLst>
                                    </p:anim>
                                    <p:anim calcmode="lin" valueType="num">
                                      <p:cBhvr>
                                        <p:cTn id="16" dur="500" fill="hold"/>
                                        <p:tgtEl>
                                          <p:spTgt spid="2">
                                            <p:graphicEl>
                                              <a:dgm id="{8B2DF77D-5EB5-417A-AA62-9703E53DFC93}"/>
                                            </p:graphicEl>
                                          </p:spTgt>
                                        </p:tgtEl>
                                        <p:attrNameLst>
                                          <p:attrName>ppt_h</p:attrName>
                                        </p:attrNameLst>
                                      </p:cBhvr>
                                      <p:tavLst>
                                        <p:tav tm="0">
                                          <p:val>
                                            <p:fltVal val="0"/>
                                          </p:val>
                                        </p:tav>
                                        <p:tav tm="100000">
                                          <p:val>
                                            <p:strVal val="#ppt_h"/>
                                          </p:val>
                                        </p:tav>
                                      </p:tavLst>
                                    </p:anim>
                                    <p:animEffect transition="in" filter="fade">
                                      <p:cBhvr>
                                        <p:cTn id="17" dur="500"/>
                                        <p:tgtEl>
                                          <p:spTgt spid="2">
                                            <p:graphicEl>
                                              <a:dgm id="{8B2DF77D-5EB5-417A-AA62-9703E53DFC93}"/>
                                            </p:graphicEl>
                                          </p:spTgt>
                                        </p:tgtEl>
                                      </p:cBhvr>
                                    </p:animEffect>
                                    <p:anim calcmode="lin" valueType="num">
                                      <p:cBhvr>
                                        <p:cTn id="18" dur="500" fill="hold"/>
                                        <p:tgtEl>
                                          <p:spTgt spid="2">
                                            <p:graphicEl>
                                              <a:dgm id="{8B2DF77D-5EB5-417A-AA62-9703E53DFC93}"/>
                                            </p:graphicEl>
                                          </p:spTgt>
                                        </p:tgtEl>
                                        <p:attrNameLst>
                                          <p:attrName>ppt_x</p:attrName>
                                        </p:attrNameLst>
                                      </p:cBhvr>
                                      <p:tavLst>
                                        <p:tav tm="0">
                                          <p:val>
                                            <p:fltVal val="0.5"/>
                                          </p:val>
                                        </p:tav>
                                        <p:tav tm="100000">
                                          <p:val>
                                            <p:strVal val="#ppt_x"/>
                                          </p:val>
                                        </p:tav>
                                      </p:tavLst>
                                    </p:anim>
                                    <p:anim calcmode="lin" valueType="num">
                                      <p:cBhvr>
                                        <p:cTn id="19" dur="500" fill="hold"/>
                                        <p:tgtEl>
                                          <p:spTgt spid="2">
                                            <p:graphicEl>
                                              <a:dgm id="{8B2DF77D-5EB5-417A-AA62-9703E53DFC93}"/>
                                            </p:graphicEl>
                                          </p:spTgt>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2">
                                            <p:graphicEl>
                                              <a:dgm id="{F84E7592-AF9B-478E-AFEF-9CBB576C23F8}"/>
                                            </p:graphicEl>
                                          </p:spTgt>
                                        </p:tgtEl>
                                        <p:attrNameLst>
                                          <p:attrName>style.visibility</p:attrName>
                                        </p:attrNameLst>
                                      </p:cBhvr>
                                      <p:to>
                                        <p:strVal val="visible"/>
                                      </p:to>
                                    </p:set>
                                    <p:anim calcmode="lin" valueType="num">
                                      <p:cBhvr>
                                        <p:cTn id="22" dur="500" fill="hold"/>
                                        <p:tgtEl>
                                          <p:spTgt spid="2">
                                            <p:graphicEl>
                                              <a:dgm id="{F84E7592-AF9B-478E-AFEF-9CBB576C23F8}"/>
                                            </p:graphicEl>
                                          </p:spTgt>
                                        </p:tgtEl>
                                        <p:attrNameLst>
                                          <p:attrName>ppt_w</p:attrName>
                                        </p:attrNameLst>
                                      </p:cBhvr>
                                      <p:tavLst>
                                        <p:tav tm="0">
                                          <p:val>
                                            <p:fltVal val="0"/>
                                          </p:val>
                                        </p:tav>
                                        <p:tav tm="100000">
                                          <p:val>
                                            <p:strVal val="#ppt_w"/>
                                          </p:val>
                                        </p:tav>
                                      </p:tavLst>
                                    </p:anim>
                                    <p:anim calcmode="lin" valueType="num">
                                      <p:cBhvr>
                                        <p:cTn id="23" dur="500" fill="hold"/>
                                        <p:tgtEl>
                                          <p:spTgt spid="2">
                                            <p:graphicEl>
                                              <a:dgm id="{F84E7592-AF9B-478E-AFEF-9CBB576C23F8}"/>
                                            </p:graphicEl>
                                          </p:spTgt>
                                        </p:tgtEl>
                                        <p:attrNameLst>
                                          <p:attrName>ppt_h</p:attrName>
                                        </p:attrNameLst>
                                      </p:cBhvr>
                                      <p:tavLst>
                                        <p:tav tm="0">
                                          <p:val>
                                            <p:fltVal val="0"/>
                                          </p:val>
                                        </p:tav>
                                        <p:tav tm="100000">
                                          <p:val>
                                            <p:strVal val="#ppt_h"/>
                                          </p:val>
                                        </p:tav>
                                      </p:tavLst>
                                    </p:anim>
                                    <p:animEffect transition="in" filter="fade">
                                      <p:cBhvr>
                                        <p:cTn id="24" dur="500"/>
                                        <p:tgtEl>
                                          <p:spTgt spid="2">
                                            <p:graphicEl>
                                              <a:dgm id="{F84E7592-AF9B-478E-AFEF-9CBB576C23F8}"/>
                                            </p:graphicEl>
                                          </p:spTgt>
                                        </p:tgtEl>
                                      </p:cBhvr>
                                    </p:animEffect>
                                    <p:anim calcmode="lin" valueType="num">
                                      <p:cBhvr>
                                        <p:cTn id="25" dur="500" fill="hold"/>
                                        <p:tgtEl>
                                          <p:spTgt spid="2">
                                            <p:graphicEl>
                                              <a:dgm id="{F84E7592-AF9B-478E-AFEF-9CBB576C23F8}"/>
                                            </p:graphicEl>
                                          </p:spTgt>
                                        </p:tgtEl>
                                        <p:attrNameLst>
                                          <p:attrName>ppt_x</p:attrName>
                                        </p:attrNameLst>
                                      </p:cBhvr>
                                      <p:tavLst>
                                        <p:tav tm="0">
                                          <p:val>
                                            <p:fltVal val="0.5"/>
                                          </p:val>
                                        </p:tav>
                                        <p:tav tm="100000">
                                          <p:val>
                                            <p:strVal val="#ppt_x"/>
                                          </p:val>
                                        </p:tav>
                                      </p:tavLst>
                                    </p:anim>
                                    <p:anim calcmode="lin" valueType="num">
                                      <p:cBhvr>
                                        <p:cTn id="26" dur="500" fill="hold"/>
                                        <p:tgtEl>
                                          <p:spTgt spid="2">
                                            <p:graphicEl>
                                              <a:dgm id="{F84E7592-AF9B-478E-AFEF-9CBB576C23F8}"/>
                                            </p:graphic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0ADF30C2-E3EE-43CB-88ED-9FBCFFC0C30E}"/>
                                            </p:graphicEl>
                                          </p:spTgt>
                                        </p:tgtEl>
                                        <p:attrNameLst>
                                          <p:attrName>style.visibility</p:attrName>
                                        </p:attrNameLst>
                                      </p:cBhvr>
                                      <p:to>
                                        <p:strVal val="visible"/>
                                      </p:to>
                                    </p:set>
                                    <p:anim calcmode="lin" valueType="num">
                                      <p:cBhvr>
                                        <p:cTn id="31" dur="500" fill="hold"/>
                                        <p:tgtEl>
                                          <p:spTgt spid="2">
                                            <p:graphicEl>
                                              <a:dgm id="{0ADF30C2-E3EE-43CB-88ED-9FBCFFC0C30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ADF30C2-E3EE-43CB-88ED-9FBCFFC0C30E}"/>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ADF30C2-E3EE-43CB-88ED-9FBCFFC0C30E}"/>
                                            </p:graphicEl>
                                          </p:spTgt>
                                        </p:tgtEl>
                                      </p:cBhvr>
                                    </p:animEffect>
                                    <p:anim calcmode="lin" valueType="num">
                                      <p:cBhvr>
                                        <p:cTn id="34" dur="500" fill="hold"/>
                                        <p:tgtEl>
                                          <p:spTgt spid="2">
                                            <p:graphicEl>
                                              <a:dgm id="{0ADF30C2-E3EE-43CB-88ED-9FBCFFC0C30E}"/>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0ADF30C2-E3EE-43CB-88ED-9FBCFFC0C30E}"/>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8F553617-D6A4-473C-BF41-380784906407}"/>
                                            </p:graphicEl>
                                          </p:spTgt>
                                        </p:tgtEl>
                                        <p:attrNameLst>
                                          <p:attrName>style.visibility</p:attrName>
                                        </p:attrNameLst>
                                      </p:cBhvr>
                                      <p:to>
                                        <p:strVal val="visible"/>
                                      </p:to>
                                    </p:set>
                                    <p:anim calcmode="lin" valueType="num">
                                      <p:cBhvr>
                                        <p:cTn id="38" dur="500" fill="hold"/>
                                        <p:tgtEl>
                                          <p:spTgt spid="2">
                                            <p:graphicEl>
                                              <a:dgm id="{8F553617-D6A4-473C-BF41-380784906407}"/>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8F553617-D6A4-473C-BF41-380784906407}"/>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8F553617-D6A4-473C-BF41-380784906407}"/>
                                            </p:graphicEl>
                                          </p:spTgt>
                                        </p:tgtEl>
                                      </p:cBhvr>
                                    </p:animEffect>
                                    <p:anim calcmode="lin" valueType="num">
                                      <p:cBhvr>
                                        <p:cTn id="41" dur="500" fill="hold"/>
                                        <p:tgtEl>
                                          <p:spTgt spid="2">
                                            <p:graphicEl>
                                              <a:dgm id="{8F553617-D6A4-473C-BF41-380784906407}"/>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8F553617-D6A4-473C-BF41-380784906407}"/>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BB896767-5E37-4C64-AA96-A6D8CF505442}"/>
                                            </p:graphicEl>
                                          </p:spTgt>
                                        </p:tgtEl>
                                        <p:attrNameLst>
                                          <p:attrName>style.visibility</p:attrName>
                                        </p:attrNameLst>
                                      </p:cBhvr>
                                      <p:to>
                                        <p:strVal val="visible"/>
                                      </p:to>
                                    </p:set>
                                    <p:anim calcmode="lin" valueType="num">
                                      <p:cBhvr>
                                        <p:cTn id="47" dur="500" fill="hold"/>
                                        <p:tgtEl>
                                          <p:spTgt spid="2">
                                            <p:graphicEl>
                                              <a:dgm id="{BB896767-5E37-4C64-AA96-A6D8CF505442}"/>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BB896767-5E37-4C64-AA96-A6D8CF505442}"/>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BB896767-5E37-4C64-AA96-A6D8CF505442}"/>
                                            </p:graphicEl>
                                          </p:spTgt>
                                        </p:tgtEl>
                                      </p:cBhvr>
                                    </p:animEffect>
                                    <p:anim calcmode="lin" valueType="num">
                                      <p:cBhvr>
                                        <p:cTn id="50" dur="500" fill="hold"/>
                                        <p:tgtEl>
                                          <p:spTgt spid="2">
                                            <p:graphicEl>
                                              <a:dgm id="{BB896767-5E37-4C64-AA96-A6D8CF505442}"/>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BB896767-5E37-4C64-AA96-A6D8CF505442}"/>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120B0C77-DDE1-4502-829A-872AFF742F4B}"/>
                                            </p:graphicEl>
                                          </p:spTgt>
                                        </p:tgtEl>
                                        <p:attrNameLst>
                                          <p:attrName>style.visibility</p:attrName>
                                        </p:attrNameLst>
                                      </p:cBhvr>
                                      <p:to>
                                        <p:strVal val="visible"/>
                                      </p:to>
                                    </p:set>
                                    <p:anim calcmode="lin" valueType="num">
                                      <p:cBhvr>
                                        <p:cTn id="54" dur="500" fill="hold"/>
                                        <p:tgtEl>
                                          <p:spTgt spid="2">
                                            <p:graphicEl>
                                              <a:dgm id="{120B0C77-DDE1-4502-829A-872AFF742F4B}"/>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120B0C77-DDE1-4502-829A-872AFF742F4B}"/>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120B0C77-DDE1-4502-829A-872AFF742F4B}"/>
                                            </p:graphicEl>
                                          </p:spTgt>
                                        </p:tgtEl>
                                      </p:cBhvr>
                                    </p:animEffect>
                                    <p:anim calcmode="lin" valueType="num">
                                      <p:cBhvr>
                                        <p:cTn id="57" dur="500" fill="hold"/>
                                        <p:tgtEl>
                                          <p:spTgt spid="2">
                                            <p:graphicEl>
                                              <a:dgm id="{120B0C77-DDE1-4502-829A-872AFF742F4B}"/>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120B0C77-DDE1-4502-829A-872AFF742F4B}"/>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C2733964-0BF3-42D9-A2DA-84A7DE87D629}"/>
                                            </p:graphicEl>
                                          </p:spTgt>
                                        </p:tgtEl>
                                        <p:attrNameLst>
                                          <p:attrName>style.visibility</p:attrName>
                                        </p:attrNameLst>
                                      </p:cBhvr>
                                      <p:to>
                                        <p:strVal val="visible"/>
                                      </p:to>
                                    </p:set>
                                    <p:anim calcmode="lin" valueType="num">
                                      <p:cBhvr>
                                        <p:cTn id="63" dur="500" fill="hold"/>
                                        <p:tgtEl>
                                          <p:spTgt spid="2">
                                            <p:graphicEl>
                                              <a:dgm id="{C2733964-0BF3-42D9-A2DA-84A7DE87D62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2733964-0BF3-42D9-A2DA-84A7DE87D62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C2733964-0BF3-42D9-A2DA-84A7DE87D629}"/>
                                            </p:graphicEl>
                                          </p:spTgt>
                                        </p:tgtEl>
                                      </p:cBhvr>
                                    </p:animEffect>
                                    <p:anim calcmode="lin" valueType="num">
                                      <p:cBhvr>
                                        <p:cTn id="66" dur="500" fill="hold"/>
                                        <p:tgtEl>
                                          <p:spTgt spid="2">
                                            <p:graphicEl>
                                              <a:dgm id="{C2733964-0BF3-42D9-A2DA-84A7DE87D62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C2733964-0BF3-42D9-A2DA-84A7DE87D62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07B3384-4A97-49A2-8CCC-6A9B93627649}"/>
                                            </p:graphicEl>
                                          </p:spTgt>
                                        </p:tgtEl>
                                        <p:attrNameLst>
                                          <p:attrName>style.visibility</p:attrName>
                                        </p:attrNameLst>
                                      </p:cBhvr>
                                      <p:to>
                                        <p:strVal val="visible"/>
                                      </p:to>
                                    </p:set>
                                    <p:anim calcmode="lin" valueType="num">
                                      <p:cBhvr>
                                        <p:cTn id="70" dur="500" fill="hold"/>
                                        <p:tgtEl>
                                          <p:spTgt spid="2">
                                            <p:graphicEl>
                                              <a:dgm id="{407B3384-4A97-49A2-8CCC-6A9B93627649}"/>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07B3384-4A97-49A2-8CCC-6A9B93627649}"/>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07B3384-4A97-49A2-8CCC-6A9B93627649}"/>
                                            </p:graphicEl>
                                          </p:spTgt>
                                        </p:tgtEl>
                                      </p:cBhvr>
                                    </p:animEffect>
                                    <p:anim calcmode="lin" valueType="num">
                                      <p:cBhvr>
                                        <p:cTn id="73" dur="500" fill="hold"/>
                                        <p:tgtEl>
                                          <p:spTgt spid="2">
                                            <p:graphicEl>
                                              <a:dgm id="{407B3384-4A97-49A2-8CCC-6A9B93627649}"/>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07B3384-4A97-49A2-8CCC-6A9B93627649}"/>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67C56A16-89DE-475A-A369-6AA810653790}"/>
                                            </p:graphicEl>
                                          </p:spTgt>
                                        </p:tgtEl>
                                        <p:attrNameLst>
                                          <p:attrName>style.visibility</p:attrName>
                                        </p:attrNameLst>
                                      </p:cBhvr>
                                      <p:to>
                                        <p:strVal val="visible"/>
                                      </p:to>
                                    </p:set>
                                    <p:anim calcmode="lin" valueType="num">
                                      <p:cBhvr>
                                        <p:cTn id="79" dur="500" fill="hold"/>
                                        <p:tgtEl>
                                          <p:spTgt spid="2">
                                            <p:graphicEl>
                                              <a:dgm id="{67C56A16-89DE-475A-A369-6AA81065379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7C56A16-89DE-475A-A369-6AA81065379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7C56A16-89DE-475A-A369-6AA810653790}"/>
                                            </p:graphicEl>
                                          </p:spTgt>
                                        </p:tgtEl>
                                      </p:cBhvr>
                                    </p:animEffect>
                                    <p:anim calcmode="lin" valueType="num">
                                      <p:cBhvr>
                                        <p:cTn id="82" dur="500" fill="hold"/>
                                        <p:tgtEl>
                                          <p:spTgt spid="2">
                                            <p:graphicEl>
                                              <a:dgm id="{67C56A16-89DE-475A-A369-6AA810653790}"/>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67C56A16-89DE-475A-A369-6AA810653790}"/>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51BB220F-3A77-4CC1-95E1-C74D967EEA52}"/>
                                            </p:graphicEl>
                                          </p:spTgt>
                                        </p:tgtEl>
                                        <p:attrNameLst>
                                          <p:attrName>style.visibility</p:attrName>
                                        </p:attrNameLst>
                                      </p:cBhvr>
                                      <p:to>
                                        <p:strVal val="visible"/>
                                      </p:to>
                                    </p:set>
                                    <p:anim calcmode="lin" valueType="num">
                                      <p:cBhvr>
                                        <p:cTn id="86" dur="500" fill="hold"/>
                                        <p:tgtEl>
                                          <p:spTgt spid="2">
                                            <p:graphicEl>
                                              <a:dgm id="{51BB220F-3A77-4CC1-95E1-C74D967EEA52}"/>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51BB220F-3A77-4CC1-95E1-C74D967EEA52}"/>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51BB220F-3A77-4CC1-95E1-C74D967EEA52}"/>
                                            </p:graphicEl>
                                          </p:spTgt>
                                        </p:tgtEl>
                                      </p:cBhvr>
                                    </p:animEffect>
                                    <p:anim calcmode="lin" valueType="num">
                                      <p:cBhvr>
                                        <p:cTn id="89" dur="500" fill="hold"/>
                                        <p:tgtEl>
                                          <p:spTgt spid="2">
                                            <p:graphicEl>
                                              <a:dgm id="{51BB220F-3A77-4CC1-95E1-C74D967EEA52}"/>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51BB220F-3A77-4CC1-95E1-C74D967EEA52}"/>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G:\Dibujos\Oxygen\16\Artwork\Creation6\Creation6.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139952" y="2132856"/>
            <a:ext cx="5167811" cy="51678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8919"/>
            <a:ext cx="9144000" cy="723275"/>
          </a:xfrm>
          <a:prstGeom prst="rect">
            <a:avLst/>
          </a:prstGeom>
          <a:noFill/>
        </p:spPr>
        <p:txBody>
          <a:bodyPr wrap="square" tIns="0" rtlCol="0">
            <a:spAutoFit/>
          </a:bodyPr>
          <a:lstStyle/>
          <a:p>
            <a:pPr algn="ctr"/>
            <a:r>
              <a:rPr lang="ro-RO" sz="4400" b="1" dirty="0" smtClean="0">
                <a:ln w="19050">
                  <a:solidFill>
                    <a:schemeClr val="tx2">
                      <a:tint val="1000"/>
                    </a:schemeClr>
                  </a:solidFill>
                  <a:prstDash val="solid"/>
                </a:ln>
                <a:solidFill>
                  <a:schemeClr val="accent3"/>
                </a:solidFill>
                <a:effectLst>
                  <a:outerShdw blurRad="50000" dist="50800" dir="7500000" algn="tl">
                    <a:srgbClr val="000000">
                      <a:shade val="5000"/>
                      <a:alpha val="80000"/>
                    </a:srgbClr>
                  </a:outerShdw>
                </a:effectLst>
              </a:rPr>
              <a:t>ORIGINEA </a:t>
            </a:r>
            <a:r>
              <a:rPr lang="ro-RO" sz="4400" b="1" dirty="0" smtClean="0">
                <a:ln w="19050">
                  <a:solidFill>
                    <a:schemeClr val="tx2">
                      <a:tint val="1000"/>
                    </a:schemeClr>
                  </a:solidFill>
                  <a:prstDash val="solid"/>
                </a:ln>
                <a:solidFill>
                  <a:schemeClr val="accent3"/>
                </a:solidFill>
                <a:effectLst>
                  <a:outerShdw blurRad="50000" dist="50800" dir="7500000" algn="tl">
                    <a:srgbClr val="000000">
                      <a:shade val="5000"/>
                      <a:alpha val="80000"/>
                    </a:srgbClr>
                  </a:outerShdw>
                </a:effectLst>
              </a:rPr>
              <a:t>STĂPÂNIRII</a:t>
            </a:r>
            <a:endParaRPr lang="ro-RO" sz="4400" b="1" dirty="0">
              <a:ln w="19050">
                <a:solidFill>
                  <a:schemeClr val="tx2">
                    <a:tint val="1000"/>
                  </a:schemeClr>
                </a:solidFill>
                <a:prstDash val="solid"/>
              </a:ln>
              <a:solidFill>
                <a:schemeClr val="accent3"/>
              </a:solidFill>
              <a:effectLst>
                <a:outerShdw blurRad="50000" dist="50800" dir="7500000" algn="tl">
                  <a:srgbClr val="000000">
                    <a:shade val="5000"/>
                    <a:alpha val="80000"/>
                  </a:srgbClr>
                </a:outerShdw>
              </a:effectLst>
            </a:endParaRPr>
          </a:p>
        </p:txBody>
      </p:sp>
      <p:sp>
        <p:nvSpPr>
          <p:cNvPr id="4" name="3 CuadroTexto"/>
          <p:cNvSpPr txBox="1"/>
          <p:nvPr/>
        </p:nvSpPr>
        <p:spPr>
          <a:xfrm>
            <a:off x="35496" y="1923792"/>
            <a:ext cx="9001000" cy="707886"/>
          </a:xfrm>
          <a:prstGeom prst="rect">
            <a:avLst/>
          </a:prstGeom>
          <a:noFill/>
        </p:spPr>
        <p:txBody>
          <a:bodyPr wrap="square" rtlCol="0">
            <a:spAutoFit/>
          </a:bodyPr>
          <a:lstStyle/>
          <a:p>
            <a:pPr>
              <a:spcBef>
                <a:spcPts val="600"/>
              </a:spcBef>
            </a:pPr>
            <a:r>
              <a:rPr lang="ro-RO" sz="2000" b="1" smtClean="0"/>
              <a:t>Biblia este clară cu privire la originea și motivul existenței omului pe pământ: omul a fost creat de Dumnezeu pentru a stăpâni restul creațiunii</a:t>
            </a:r>
            <a:r>
              <a:rPr lang="ro-RO" sz="2000" b="1" smtClean="0"/>
              <a:t>. </a:t>
            </a:r>
            <a:endParaRPr lang="ro-RO" sz="2000" b="1" smtClean="0"/>
          </a:p>
        </p:txBody>
      </p:sp>
      <p:sp>
        <p:nvSpPr>
          <p:cNvPr id="5" name="4 Rectángulo"/>
          <p:cNvSpPr/>
          <p:nvPr/>
        </p:nvSpPr>
        <p:spPr>
          <a:xfrm>
            <a:off x="60158" y="922075"/>
            <a:ext cx="9083842" cy="1138773"/>
          </a:xfrm>
          <a:prstGeom prst="rect">
            <a:avLst/>
          </a:prstGeom>
        </p:spPr>
        <p:txBody>
          <a:bodyPr wrap="square" rIns="72000">
            <a:spAutoFit/>
          </a:bodyPr>
          <a:lstStyle/>
          <a:p>
            <a:r>
              <a:rPr lang="ro-RO" b="1" dirty="0" smtClean="0">
                <a:solidFill>
                  <a:srgbClr val="262F13"/>
                </a:solidFill>
                <a:latin typeface="Comic Sans MS" pitchFamily="66" charset="0"/>
              </a:rPr>
              <a:t>«Apoi Dumnezeu a zis: „Să facem om după chipul Nostru, după asemănarea Noastră; el să stăpânească peste peştii mării, peste păsările cerului, peste vite, peste tot pământul şi peste toate târâtoarele care se mişcă pe pământ.“»</a:t>
            </a:r>
          </a:p>
          <a:p>
            <a:pPr algn="r"/>
            <a:r>
              <a:rPr lang="ro-RO" sz="1400" b="1" dirty="0" smtClean="0">
                <a:solidFill>
                  <a:srgbClr val="262F13"/>
                </a:solidFill>
                <a:latin typeface="Comic Sans MS" pitchFamily="66" charset="0"/>
              </a:rPr>
              <a:t>(Geneza 1:26)</a:t>
            </a:r>
            <a:endParaRPr lang="ro-RO" sz="1400" b="1" dirty="0">
              <a:solidFill>
                <a:srgbClr val="262F13"/>
              </a:solidFill>
              <a:latin typeface="Comic Sans MS" pitchFamily="66" charset="0"/>
            </a:endParaRPr>
          </a:p>
        </p:txBody>
      </p:sp>
      <p:sp>
        <p:nvSpPr>
          <p:cNvPr id="3" name="2 Rectángulo"/>
          <p:cNvSpPr/>
          <p:nvPr/>
        </p:nvSpPr>
        <p:spPr>
          <a:xfrm>
            <a:off x="35496" y="2638067"/>
            <a:ext cx="4572000" cy="3939540"/>
          </a:xfrm>
          <a:prstGeom prst="rect">
            <a:avLst/>
          </a:prstGeom>
        </p:spPr>
        <p:txBody>
          <a:bodyPr>
            <a:spAutoFit/>
          </a:bodyPr>
          <a:lstStyle/>
          <a:p>
            <a:pPr lvl="0">
              <a:spcBef>
                <a:spcPts val="600"/>
              </a:spcBef>
            </a:pPr>
            <a:r>
              <a:rPr lang="ro-RO" sz="2000" b="1" dirty="0" smtClean="0">
                <a:solidFill>
                  <a:prstClr val="black"/>
                </a:solidFill>
              </a:rPr>
              <a:t>Acesta este un domeniu delegat. Am fost creați ca administratori fideli care trebuie să stăpânească pământul în locul adevăratului Stăpân. </a:t>
            </a:r>
          </a:p>
          <a:p>
            <a:pPr lvl="0">
              <a:spcBef>
                <a:spcPts val="600"/>
              </a:spcBef>
            </a:pPr>
            <a:r>
              <a:rPr lang="ro-RO" sz="2000" b="1" dirty="0" smtClean="0">
                <a:solidFill>
                  <a:prstClr val="black"/>
                </a:solidFill>
              </a:rPr>
              <a:t>La fel cum rasa umană a fost creată cu un scop, fiecare dintre noi vine pe acest pământ </a:t>
            </a:r>
            <a:r>
              <a:rPr lang="ro-RO" sz="2000" b="1" dirty="0" smtClean="0">
                <a:solidFill>
                  <a:prstClr val="black"/>
                </a:solidFill>
              </a:rPr>
              <a:t>cu </a:t>
            </a:r>
            <a:r>
              <a:rPr lang="ro-RO" sz="2000" b="1" dirty="0" smtClean="0">
                <a:solidFill>
                  <a:prstClr val="black"/>
                </a:solidFill>
              </a:rPr>
              <a:t>un scop divin delimitat. </a:t>
            </a:r>
          </a:p>
          <a:p>
            <a:pPr lvl="0">
              <a:spcBef>
                <a:spcPts val="600"/>
              </a:spcBef>
            </a:pPr>
            <a:r>
              <a:rPr lang="ro-RO" sz="2000" b="1" dirty="0" smtClean="0">
                <a:solidFill>
                  <a:prstClr val="black"/>
                </a:solidFill>
              </a:rPr>
              <a:t>Dumnezeu spune că pe fiecare dintre </a:t>
            </a:r>
            <a:r>
              <a:rPr lang="ro-RO" sz="2000" b="1" dirty="0" smtClean="0">
                <a:solidFill>
                  <a:prstClr val="black"/>
                </a:solidFill>
              </a:rPr>
              <a:t>noi: «I-am </a:t>
            </a:r>
            <a:r>
              <a:rPr lang="ro-RO" sz="2000" b="1" dirty="0" smtClean="0">
                <a:solidFill>
                  <a:prstClr val="black"/>
                </a:solidFill>
              </a:rPr>
              <a:t>făcut spre slava </a:t>
            </a:r>
            <a:r>
              <a:rPr lang="ro-RO" sz="2000" b="1" dirty="0" smtClean="0">
                <a:solidFill>
                  <a:prstClr val="black"/>
                </a:solidFill>
              </a:rPr>
              <a:t>Mea, ... </a:t>
            </a:r>
            <a:r>
              <a:rPr lang="ro-RO" sz="2000" b="1" dirty="0" smtClean="0">
                <a:solidFill>
                  <a:prstClr val="black"/>
                </a:solidFill>
              </a:rPr>
              <a:t>i-am întocmit și i-am </a:t>
            </a:r>
            <a:r>
              <a:rPr lang="ro-RO" sz="2000" b="1" dirty="0" smtClean="0">
                <a:solidFill>
                  <a:prstClr val="black"/>
                </a:solidFill>
              </a:rPr>
              <a:t>alcătuit» (Isaia 43:7). Să </a:t>
            </a:r>
            <a:r>
              <a:rPr lang="ro-RO" sz="2000" b="1" dirty="0" smtClean="0">
                <a:solidFill>
                  <a:prstClr val="black"/>
                </a:solidFill>
              </a:rPr>
              <a:t>ne predăm viețile Lui și să îi permitem să își împlinească scopul în noi. </a:t>
            </a:r>
            <a:endParaRPr lang="ro-RO" sz="2000" b="1" dirty="0">
              <a:solidFill>
                <a:prstClr val="black"/>
              </a:solidFill>
            </a:endParaRPr>
          </a:p>
        </p:txBody>
      </p:sp>
    </p:spTree>
    <p:extLst>
      <p:ext uri="{BB962C8B-B14F-4D97-AF65-F5344CB8AC3E}">
        <p14:creationId xmlns:p14="http://schemas.microsoft.com/office/powerpoint/2010/main" xmlns="" val="330139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threePt" dir="t"/>
            </a:scene3d>
            <a:sp3d extrusionH="57150" contourW="12700">
              <a:bevelT w="82550" h="38100" prst="coolSlant"/>
              <a:contourClr>
                <a:schemeClr val="accent6">
                  <a:lumMod val="75000"/>
                </a:schemeClr>
              </a:contourClr>
            </a:sp3d>
          </a:bodyPr>
          <a:lstStyle/>
          <a:p>
            <a:pPr algn="ctr"/>
            <a:r>
              <a:rPr lang="ro-RO" sz="4400" b="1" spc="50" smtClean="0">
                <a:ln w="12700" cmpd="sng">
                  <a:noFill/>
                  <a:prstDash val="solid"/>
                </a:ln>
                <a:solidFill>
                  <a:schemeClr val="accent6">
                    <a:lumMod val="50000"/>
                  </a:schemeClr>
                </a:solidFill>
                <a:effectLst>
                  <a:glow rad="53100">
                    <a:schemeClr val="accent6">
                      <a:satMod val="180000"/>
                      <a:alpha val="30000"/>
                    </a:schemeClr>
                  </a:glow>
                </a:effectLst>
              </a:rPr>
              <a:t>PRIVILEGIILE </a:t>
            </a:r>
            <a:r>
              <a:rPr lang="ro-RO" sz="4400" b="1" spc="50" smtClean="0">
                <a:ln w="12700" cmpd="sng">
                  <a:noFill/>
                  <a:prstDash val="solid"/>
                </a:ln>
                <a:solidFill>
                  <a:schemeClr val="accent6">
                    <a:lumMod val="50000"/>
                  </a:schemeClr>
                </a:solidFill>
                <a:effectLst>
                  <a:glow rad="53100">
                    <a:schemeClr val="accent6">
                      <a:satMod val="180000"/>
                      <a:alpha val="30000"/>
                    </a:schemeClr>
                  </a:glow>
                </a:effectLst>
              </a:rPr>
              <a:t>STĂPÂNIRII</a:t>
            </a:r>
            <a:endParaRPr lang="ro-RO" sz="4400" b="1" spc="50">
              <a:ln w="12700" cmpd="sng">
                <a:noFill/>
                <a:prstDash val="solid"/>
              </a:ln>
              <a:solidFill>
                <a:schemeClr val="accent6">
                  <a:lumMod val="50000"/>
                </a:schemeClr>
              </a:solidFill>
              <a:effectLst>
                <a:glow rad="53100">
                  <a:schemeClr val="accent6">
                    <a:satMod val="180000"/>
                    <a:alpha val="30000"/>
                  </a:schemeClr>
                </a:glow>
              </a:effectLst>
            </a:endParaRPr>
          </a:p>
        </p:txBody>
      </p:sp>
      <p:sp>
        <p:nvSpPr>
          <p:cNvPr id="4" name="3 Rectángulo"/>
          <p:cNvSpPr/>
          <p:nvPr/>
        </p:nvSpPr>
        <p:spPr>
          <a:xfrm>
            <a:off x="107504" y="692696"/>
            <a:ext cx="9001000" cy="923330"/>
          </a:xfrm>
          <a:prstGeom prst="rect">
            <a:avLst/>
          </a:prstGeom>
        </p:spPr>
        <p:txBody>
          <a:bodyPr wrap="square">
            <a:spAutoFit/>
          </a:bodyPr>
          <a:lstStyle/>
          <a:p>
            <a:r>
              <a:rPr lang="ro-RO" b="1" dirty="0" smtClean="0">
                <a:solidFill>
                  <a:srgbClr val="361B00"/>
                </a:solidFill>
                <a:latin typeface="Comic Sans MS" pitchFamily="66" charset="0"/>
              </a:rPr>
              <a:t>«Dumnezeu i-a binecuvântat, şi Dumnezeu le-a zis: „Creşteţi, înmulţiţi-vă, umpleţi pământul, şi supuneţi-l; şi stăpâniți peste peştii mării, peste păsările cerului, şi peste orice vieţuitoare care se mişcă pe pământ.“» </a:t>
            </a:r>
            <a:r>
              <a:rPr lang="ro-RO" sz="1400" b="1" dirty="0" smtClean="0">
                <a:solidFill>
                  <a:srgbClr val="361B00"/>
                </a:solidFill>
                <a:latin typeface="Comic Sans MS" pitchFamily="66" charset="0"/>
              </a:rPr>
              <a:t>(Geneza 1:28)</a:t>
            </a:r>
            <a:endParaRPr lang="ro-RO" sz="1400" b="1" dirty="0">
              <a:solidFill>
                <a:srgbClr val="361B00"/>
              </a:solidFill>
              <a:latin typeface="Comic Sans MS" pitchFamily="66" charset="0"/>
            </a:endParaRPr>
          </a:p>
        </p:txBody>
      </p:sp>
      <p:sp>
        <p:nvSpPr>
          <p:cNvPr id="5" name="4 CuadroTexto"/>
          <p:cNvSpPr txBox="1"/>
          <p:nvPr/>
        </p:nvSpPr>
        <p:spPr>
          <a:xfrm>
            <a:off x="2627784" y="1616026"/>
            <a:ext cx="6480720" cy="1938992"/>
          </a:xfrm>
          <a:prstGeom prst="rect">
            <a:avLst/>
          </a:prstGeom>
          <a:noFill/>
        </p:spPr>
        <p:txBody>
          <a:bodyPr wrap="square" rtlCol="0">
            <a:spAutoFit/>
          </a:bodyPr>
          <a:lstStyle/>
          <a:p>
            <a:pPr>
              <a:spcBef>
                <a:spcPts val="600"/>
              </a:spcBef>
            </a:pPr>
            <a:r>
              <a:rPr lang="ro-RO" sz="2000" b="1" smtClean="0">
                <a:solidFill>
                  <a:schemeClr val="bg1"/>
                </a:solidFill>
                <a:effectLst>
                  <a:glow rad="127000">
                    <a:srgbClr val="361B00"/>
                  </a:glow>
                </a:effectLst>
              </a:rPr>
              <a:t>Dumnezeu adaugă stăpânirii și </a:t>
            </a:r>
            <a:r>
              <a:rPr lang="ro-RO" sz="2000" b="1" smtClean="0">
                <a:solidFill>
                  <a:schemeClr val="bg1"/>
                </a:solidFill>
                <a:effectLst>
                  <a:glow rad="127000">
                    <a:srgbClr val="361B00"/>
                  </a:glow>
                </a:effectLst>
              </a:rPr>
              <a:t>supunearea </a:t>
            </a:r>
            <a:r>
              <a:rPr lang="ro-RO" sz="2000" b="1" smtClean="0">
                <a:solidFill>
                  <a:schemeClr val="bg1"/>
                </a:solidFill>
                <a:effectLst>
                  <a:glow rad="127000">
                    <a:srgbClr val="361B00"/>
                  </a:glow>
                </a:effectLst>
              </a:rPr>
              <a:t>pământului</a:t>
            </a:r>
            <a:r>
              <a:rPr lang="ro-RO" sz="2000" b="1" smtClean="0">
                <a:solidFill>
                  <a:schemeClr val="bg1"/>
                </a:solidFill>
                <a:effectLst>
                  <a:glow rad="127000">
                    <a:srgbClr val="361B00"/>
                  </a:glow>
                </a:effectLst>
              </a:rPr>
              <a:t>. </a:t>
            </a:r>
            <a:r>
              <a:rPr lang="ro-RO" sz="2000" b="1" smtClean="0">
                <a:solidFill>
                  <a:schemeClr val="bg1"/>
                </a:solidFill>
                <a:effectLst>
                  <a:glow rad="127000">
                    <a:srgbClr val="361B00"/>
                  </a:glow>
                </a:effectLst>
              </a:rPr>
              <a:t>Aceasta implică o ierarhie a puterii care permite omului să utilizeze pentru nevoile sale resursele multiple ale pământului.  Deși după păcat această putere ierarhică a fost folosită pentru a forța și exploata resursele naturale, la început nu era așa</a:t>
            </a:r>
            <a:r>
              <a:rPr lang="ro-RO" sz="2000" b="1" smtClean="0">
                <a:solidFill>
                  <a:schemeClr val="bg1"/>
                </a:solidFill>
                <a:effectLst>
                  <a:glow rad="127000">
                    <a:srgbClr val="361B00"/>
                  </a:glow>
                </a:effectLst>
              </a:rPr>
              <a:t>. </a:t>
            </a:r>
            <a:endParaRPr lang="ro-RO" sz="2000" b="1" smtClean="0">
              <a:solidFill>
                <a:schemeClr val="bg1"/>
              </a:solidFill>
              <a:effectLst>
                <a:glow rad="127000">
                  <a:srgbClr val="361B00"/>
                </a:glow>
              </a:effectLst>
            </a:endParaRPr>
          </a:p>
        </p:txBody>
      </p:sp>
      <p:pic>
        <p:nvPicPr>
          <p:cNvPr id="2050" name="Picture 2" descr="G:\Dibujos\AdanYEva\AdanYEvaDespuesDelPecado\FamiliaDeAdanYEva (7).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7504" y="1795679"/>
            <a:ext cx="2520280" cy="3273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1" name="Picture 3" descr="\\PC-EUNICE\FondosTematicos\Adán y Eva\Después del pecado\AB-90.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228184" y="3358888"/>
            <a:ext cx="2808313" cy="3420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2699794" y="3534266"/>
            <a:ext cx="3528390" cy="1938992"/>
          </a:xfrm>
          <a:prstGeom prst="rect">
            <a:avLst/>
          </a:prstGeom>
        </p:spPr>
        <p:txBody>
          <a:bodyPr wrap="square">
            <a:spAutoFit/>
          </a:bodyPr>
          <a:lstStyle/>
          <a:p>
            <a:pPr lvl="0">
              <a:spcBef>
                <a:spcPts val="600"/>
              </a:spcBef>
            </a:pPr>
            <a:r>
              <a:rPr lang="ro-RO" sz="2000" b="1" dirty="0">
                <a:solidFill>
                  <a:schemeClr val="bg1"/>
                </a:solidFill>
                <a:effectLst>
                  <a:glow rad="127000">
                    <a:srgbClr val="361B00"/>
                  </a:glow>
                </a:effectLst>
              </a:rPr>
              <a:t>M</a:t>
            </a:r>
            <a:r>
              <a:rPr lang="ro-RO" sz="2000" b="1" dirty="0" smtClean="0">
                <a:solidFill>
                  <a:schemeClr val="bg1"/>
                </a:solidFill>
                <a:effectLst>
                  <a:glow rad="127000">
                    <a:srgbClr val="361B00"/>
                  </a:glow>
                </a:effectLst>
              </a:rPr>
              <a:t>odul de administrare al omului asupra pământului și a animalelor trebuia să fie un serviciu din iubire </a:t>
            </a:r>
            <a:r>
              <a:rPr lang="ro-RO" sz="2000" b="1" dirty="0" smtClean="0">
                <a:solidFill>
                  <a:schemeClr val="bg1"/>
                </a:solidFill>
                <a:effectLst>
                  <a:glow rad="127000">
                    <a:srgbClr val="361B00"/>
                  </a:glow>
                </a:effectLst>
              </a:rPr>
              <a:t>(Marcu 10:43) </a:t>
            </a:r>
            <a:r>
              <a:rPr lang="ro-RO" sz="2000" b="1" dirty="0" smtClean="0">
                <a:solidFill>
                  <a:schemeClr val="bg1"/>
                </a:solidFill>
                <a:effectLst>
                  <a:glow rad="127000">
                    <a:srgbClr val="361B00"/>
                  </a:glow>
                </a:effectLst>
              </a:rPr>
              <a:t>care să aducă beneficii </a:t>
            </a:r>
            <a:r>
              <a:rPr lang="ro-RO" sz="2000" b="1" dirty="0" smtClean="0">
                <a:solidFill>
                  <a:schemeClr val="bg1"/>
                </a:solidFill>
                <a:effectLst>
                  <a:glow rad="127000">
                    <a:srgbClr val="361B00"/>
                  </a:glow>
                </a:effectLst>
              </a:rPr>
              <a:t>multe.</a:t>
            </a:r>
            <a:endParaRPr lang="ro-RO" sz="2000" b="1" dirty="0">
              <a:solidFill>
                <a:schemeClr val="bg1"/>
              </a:solidFill>
              <a:effectLst>
                <a:glow rad="127000">
                  <a:srgbClr val="361B00"/>
                </a:glow>
              </a:effectLst>
            </a:endParaRPr>
          </a:p>
        </p:txBody>
      </p:sp>
      <p:sp>
        <p:nvSpPr>
          <p:cNvPr id="6" name="5 Rectángulo"/>
          <p:cNvSpPr/>
          <p:nvPr/>
        </p:nvSpPr>
        <p:spPr>
          <a:xfrm>
            <a:off x="1573014" y="5473258"/>
            <a:ext cx="4615656" cy="1323439"/>
          </a:xfrm>
          <a:prstGeom prst="rect">
            <a:avLst/>
          </a:prstGeom>
        </p:spPr>
        <p:txBody>
          <a:bodyPr wrap="square">
            <a:spAutoFit/>
          </a:bodyPr>
          <a:lstStyle/>
          <a:p>
            <a:pPr lvl="0">
              <a:spcBef>
                <a:spcPts val="600"/>
              </a:spcBef>
            </a:pPr>
            <a:r>
              <a:rPr lang="ro-RO" sz="2000" b="1" smtClean="0">
                <a:solidFill>
                  <a:schemeClr val="bg1"/>
                </a:solidFill>
                <a:effectLst>
                  <a:glow rad="127000">
                    <a:srgbClr val="361B00"/>
                  </a:glow>
                </a:effectLst>
              </a:rPr>
              <a:t>Această relație dintre om și restul creației ar trebui să reflecte grija miloasă și iubitoare a lui Dumnezeu pentru creaturile  Sale</a:t>
            </a:r>
            <a:r>
              <a:rPr lang="ro-RO" sz="2000" b="1" smtClean="0">
                <a:solidFill>
                  <a:schemeClr val="bg1"/>
                </a:solidFill>
                <a:effectLst>
                  <a:glow rad="127000">
                    <a:srgbClr val="361B00"/>
                  </a:glow>
                </a:effectLst>
              </a:rPr>
              <a:t>. </a:t>
            </a:r>
            <a:endParaRPr lang="ro-RO" sz="2000" b="1">
              <a:solidFill>
                <a:schemeClr val="bg1"/>
              </a:solidFill>
              <a:effectLst>
                <a:glow rad="127000">
                  <a:srgbClr val="361B00"/>
                </a:glow>
              </a:effectLst>
            </a:endParaRPr>
          </a:p>
        </p:txBody>
      </p:sp>
      <p:pic>
        <p:nvPicPr>
          <p:cNvPr id="2053" name="Picture 5" descr="G:\Dibujos\varios\nuevo-7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7504" y="5115761"/>
            <a:ext cx="1433016" cy="1663764"/>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xmlns="" val="2709358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900" decel="100000" fill="hold"/>
                                        <p:tgtEl>
                                          <p:spTgt spid="205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fade">
                                      <p:cBhvr>
                                        <p:cTn id="41" dur="1000"/>
                                        <p:tgtEl>
                                          <p:spTgt spid="2051"/>
                                        </p:tgtEl>
                                      </p:cBhvr>
                                    </p:animEffect>
                                    <p:anim calcmode="lin" valueType="num">
                                      <p:cBhvr>
                                        <p:cTn id="42" dur="1000" fill="hold"/>
                                        <p:tgtEl>
                                          <p:spTgt spid="2051"/>
                                        </p:tgtEl>
                                        <p:attrNameLst>
                                          <p:attrName>ppt_x</p:attrName>
                                        </p:attrNameLst>
                                      </p:cBhvr>
                                      <p:tavLst>
                                        <p:tav tm="0">
                                          <p:val>
                                            <p:strVal val="#ppt_x"/>
                                          </p:val>
                                        </p:tav>
                                        <p:tav tm="100000">
                                          <p:val>
                                            <p:strVal val="#ppt_x"/>
                                          </p:val>
                                        </p:tav>
                                      </p:tavLst>
                                    </p:anim>
                                    <p:anim calcmode="lin" valueType="num">
                                      <p:cBhvr>
                                        <p:cTn id="43" dur="900" decel="100000" fill="hold"/>
                                        <p:tgtEl>
                                          <p:spTgt spid="205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wipe(right)">
                                      <p:cBhvr>
                                        <p:cTn id="49" dur="500"/>
                                        <p:tgtEl>
                                          <p:spTgt spid="205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830997"/>
          </a:xfrm>
          <a:prstGeom prst="rect">
            <a:avLst/>
          </a:prstGeom>
          <a:noFill/>
        </p:spPr>
        <p:txBody>
          <a:bodyPr wrap="square" rtlCol="0">
            <a:spAutoFit/>
          </a:bodyPr>
          <a:lstStyle/>
          <a:p>
            <a:pPr algn="ctr"/>
            <a:r>
              <a:rPr lang="ro-RO" sz="4800" dirty="0" smtClean="0">
                <a:ln w="10160">
                  <a:solidFill>
                    <a:schemeClr val="accent1"/>
                  </a:solidFill>
                  <a:prstDash val="solid"/>
                </a:ln>
                <a:solidFill>
                  <a:srgbClr val="FFFFFF"/>
                </a:solidFill>
                <a:effectLst>
                  <a:outerShdw blurRad="38100" dist="32000" dir="5400000" algn="tl">
                    <a:srgbClr val="000000">
                      <a:alpha val="30000"/>
                    </a:srgbClr>
                  </a:outerShdw>
                </a:effectLst>
              </a:rPr>
              <a:t>LIMITELE </a:t>
            </a:r>
            <a:r>
              <a:rPr lang="ro-RO" sz="4800" dirty="0" smtClean="0">
                <a:ln w="10160">
                  <a:solidFill>
                    <a:schemeClr val="accent1"/>
                  </a:solidFill>
                  <a:prstDash val="solid"/>
                </a:ln>
                <a:solidFill>
                  <a:srgbClr val="FFFFFF"/>
                </a:solidFill>
                <a:effectLst>
                  <a:outerShdw blurRad="38100" dist="32000" dir="5400000" algn="tl">
                    <a:srgbClr val="000000">
                      <a:alpha val="30000"/>
                    </a:srgbClr>
                  </a:outerShdw>
                </a:effectLst>
              </a:rPr>
              <a:t>STĂPÂNIRII (I)</a:t>
            </a:r>
            <a:endParaRPr lang="ro-RO" sz="4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Rectángulo"/>
          <p:cNvSpPr/>
          <p:nvPr/>
        </p:nvSpPr>
        <p:spPr>
          <a:xfrm>
            <a:off x="0" y="705470"/>
            <a:ext cx="9144000" cy="923330"/>
          </a:xfrm>
          <a:prstGeom prst="rect">
            <a:avLst/>
          </a:prstGeom>
        </p:spPr>
        <p:txBody>
          <a:bodyPr wrap="square">
            <a:spAutoFit/>
          </a:bodyPr>
          <a:lstStyle/>
          <a:p>
            <a:r>
              <a:rPr lang="ro-RO" b="1" smtClean="0">
                <a:solidFill>
                  <a:srgbClr val="1B2E45"/>
                </a:solidFill>
                <a:latin typeface="Comic Sans MS" pitchFamily="66" charset="0"/>
              </a:rPr>
              <a:t>«</a:t>
            </a:r>
            <a:r>
              <a:rPr lang="ro-RO" b="1" smtClean="0">
                <a:solidFill>
                  <a:srgbClr val="1B2E45"/>
                </a:solidFill>
                <a:latin typeface="Comic Sans MS" pitchFamily="66" charset="0"/>
              </a:rPr>
              <a:t>Domnul Dumnezeu a dat omului porunca </a:t>
            </a:r>
            <a:r>
              <a:rPr lang="ro-RO" b="1" smtClean="0">
                <a:solidFill>
                  <a:srgbClr val="1B2E45"/>
                </a:solidFill>
                <a:latin typeface="Comic Sans MS" pitchFamily="66" charset="0"/>
              </a:rPr>
              <a:t>aceasta</a:t>
            </a:r>
            <a:r>
              <a:rPr lang="ro-RO" b="1" smtClean="0">
                <a:solidFill>
                  <a:srgbClr val="1B2E45"/>
                </a:solidFill>
                <a:latin typeface="Comic Sans MS" pitchFamily="66" charset="0"/>
              </a:rPr>
              <a:t>: </a:t>
            </a:r>
            <a:r>
              <a:rPr lang="ro-RO" b="1" smtClean="0">
                <a:solidFill>
                  <a:srgbClr val="1B2E45"/>
                </a:solidFill>
                <a:latin typeface="Comic Sans MS" pitchFamily="66" charset="0"/>
              </a:rPr>
              <a:t>„</a:t>
            </a:r>
            <a:r>
              <a:rPr lang="ro-RO" b="1" smtClean="0">
                <a:solidFill>
                  <a:srgbClr val="1B2E45"/>
                </a:solidFill>
                <a:latin typeface="Comic Sans MS" pitchFamily="66" charset="0"/>
              </a:rPr>
              <a:t>Poţi să </a:t>
            </a:r>
            <a:r>
              <a:rPr lang="ro-RO" b="1" smtClean="0">
                <a:solidFill>
                  <a:srgbClr val="1B2E45"/>
                </a:solidFill>
                <a:latin typeface="Comic Sans MS" pitchFamily="66" charset="0"/>
              </a:rPr>
              <a:t>mănâ</a:t>
            </a:r>
            <a:r>
              <a:rPr lang="ro-RO" b="1" smtClean="0">
                <a:solidFill>
                  <a:srgbClr val="1B2E45"/>
                </a:solidFill>
                <a:latin typeface="Comic Sans MS" pitchFamily="66" charset="0"/>
              </a:rPr>
              <a:t>nci după plăcere din orice pom din </a:t>
            </a:r>
            <a:r>
              <a:rPr lang="ro-RO" b="1" smtClean="0">
                <a:solidFill>
                  <a:srgbClr val="1B2E45"/>
                </a:solidFill>
                <a:latin typeface="Comic Sans MS" pitchFamily="66" charset="0"/>
              </a:rPr>
              <a:t>grădină</a:t>
            </a:r>
            <a:r>
              <a:rPr lang="ro-RO" b="1" smtClean="0">
                <a:solidFill>
                  <a:srgbClr val="1B2E45"/>
                </a:solidFill>
                <a:latin typeface="Comic Sans MS" pitchFamily="66" charset="0"/>
              </a:rPr>
              <a:t>; dar din pomul cunoştinţei binelui şi răului să nu </a:t>
            </a:r>
            <a:r>
              <a:rPr lang="ro-RO" b="1" smtClean="0">
                <a:solidFill>
                  <a:srgbClr val="1B2E45"/>
                </a:solidFill>
                <a:latin typeface="Comic Sans MS" pitchFamily="66" charset="0"/>
              </a:rPr>
              <a:t>mănânci</a:t>
            </a:r>
            <a:r>
              <a:rPr lang="ro-RO" b="1" smtClean="0">
                <a:solidFill>
                  <a:srgbClr val="1B2E45"/>
                </a:solidFill>
                <a:latin typeface="Comic Sans MS" pitchFamily="66" charset="0"/>
              </a:rPr>
              <a:t>, căci în ziua în care vei </a:t>
            </a:r>
            <a:r>
              <a:rPr lang="ro-RO" b="1" smtClean="0">
                <a:solidFill>
                  <a:srgbClr val="1B2E45"/>
                </a:solidFill>
                <a:latin typeface="Comic Sans MS" pitchFamily="66" charset="0"/>
              </a:rPr>
              <a:t>mâ</a:t>
            </a:r>
            <a:r>
              <a:rPr lang="ro-RO" b="1" smtClean="0">
                <a:solidFill>
                  <a:srgbClr val="1B2E45"/>
                </a:solidFill>
                <a:latin typeface="Comic Sans MS" pitchFamily="66" charset="0"/>
              </a:rPr>
              <a:t>nca din </a:t>
            </a:r>
            <a:r>
              <a:rPr lang="ro-RO" b="1" smtClean="0">
                <a:solidFill>
                  <a:srgbClr val="1B2E45"/>
                </a:solidFill>
                <a:latin typeface="Comic Sans MS" pitchFamily="66" charset="0"/>
              </a:rPr>
              <a:t>el</a:t>
            </a:r>
            <a:r>
              <a:rPr lang="ro-RO" b="1" smtClean="0">
                <a:solidFill>
                  <a:srgbClr val="1B2E45"/>
                </a:solidFill>
                <a:latin typeface="Comic Sans MS" pitchFamily="66" charset="0"/>
              </a:rPr>
              <a:t>, vei muri </a:t>
            </a:r>
            <a:r>
              <a:rPr lang="ro-RO" b="1" smtClean="0">
                <a:solidFill>
                  <a:srgbClr val="1B2E45"/>
                </a:solidFill>
                <a:latin typeface="Comic Sans MS" pitchFamily="66" charset="0"/>
              </a:rPr>
              <a:t>negreşit.“</a:t>
            </a:r>
            <a:r>
              <a:rPr lang="ro-RO" b="1" smtClean="0">
                <a:solidFill>
                  <a:srgbClr val="1B2E45"/>
                </a:solidFill>
                <a:latin typeface="Comic Sans MS" pitchFamily="66" charset="0"/>
              </a:rPr>
              <a:t>» </a:t>
            </a:r>
            <a:r>
              <a:rPr lang="ro-RO" sz="1400" b="1" smtClean="0">
                <a:solidFill>
                  <a:srgbClr val="1B2E45"/>
                </a:solidFill>
                <a:latin typeface="Comic Sans MS" pitchFamily="66" charset="0"/>
              </a:rPr>
              <a:t>(</a:t>
            </a:r>
            <a:r>
              <a:rPr lang="ro-RO" sz="1400" b="1" smtClean="0">
                <a:solidFill>
                  <a:srgbClr val="1B2E45"/>
                </a:solidFill>
                <a:latin typeface="Comic Sans MS" pitchFamily="66" charset="0"/>
              </a:rPr>
              <a:t>Gen</a:t>
            </a:r>
            <a:r>
              <a:rPr lang="ro-RO" sz="1400" b="1" smtClean="0">
                <a:solidFill>
                  <a:srgbClr val="1B2E45"/>
                </a:solidFill>
                <a:latin typeface="Comic Sans MS" pitchFamily="66" charset="0"/>
              </a:rPr>
              <a:t>.</a:t>
            </a:r>
            <a:r>
              <a:rPr lang="ro-RO" sz="1400" b="1" smtClean="0">
                <a:solidFill>
                  <a:srgbClr val="1B2E45"/>
                </a:solidFill>
                <a:latin typeface="Comic Sans MS" pitchFamily="66" charset="0"/>
              </a:rPr>
              <a:t> </a:t>
            </a:r>
            <a:r>
              <a:rPr lang="ro-RO" sz="1400" b="1" smtClean="0">
                <a:solidFill>
                  <a:srgbClr val="1B2E45"/>
                </a:solidFill>
                <a:latin typeface="Comic Sans MS" pitchFamily="66" charset="0"/>
              </a:rPr>
              <a:t>2:16-17</a:t>
            </a:r>
            <a:r>
              <a:rPr lang="ro-RO" sz="1400" b="1" smtClean="0">
                <a:solidFill>
                  <a:srgbClr val="1B2E45"/>
                </a:solidFill>
                <a:latin typeface="Comic Sans MS" pitchFamily="66" charset="0"/>
              </a:rPr>
              <a:t>)</a:t>
            </a:r>
            <a:endParaRPr lang="ro-RO" sz="1400" b="1">
              <a:solidFill>
                <a:srgbClr val="1B2E45"/>
              </a:solidFill>
              <a:latin typeface="Comic Sans MS" pitchFamily="66" charset="0"/>
            </a:endParaRPr>
          </a:p>
        </p:txBody>
      </p:sp>
      <p:sp>
        <p:nvSpPr>
          <p:cNvPr id="4" name="3 CuadroTexto"/>
          <p:cNvSpPr txBox="1"/>
          <p:nvPr/>
        </p:nvSpPr>
        <p:spPr>
          <a:xfrm>
            <a:off x="100904" y="1700808"/>
            <a:ext cx="4687120" cy="3216265"/>
          </a:xfrm>
          <a:prstGeom prst="rect">
            <a:avLst/>
          </a:prstGeom>
          <a:noFill/>
        </p:spPr>
        <p:txBody>
          <a:bodyPr wrap="square" rtlCol="0">
            <a:spAutoFit/>
          </a:bodyPr>
          <a:lstStyle/>
          <a:p>
            <a:pPr>
              <a:spcBef>
                <a:spcPts val="600"/>
              </a:spcBef>
            </a:pPr>
            <a:r>
              <a:rPr lang="ro-RO" sz="2200" b="1" smtClean="0"/>
              <a:t>Dumnezeu </a:t>
            </a:r>
            <a:r>
              <a:rPr lang="ro-RO" sz="2200" b="1" smtClean="0"/>
              <a:t>nu i-a dat omului un domeniu nelimitat. Interdicția consumării fructului arborelui cunoștinței binelui și răului a fost o limită clară ce nu trebuia depășită. </a:t>
            </a:r>
          </a:p>
          <a:p>
            <a:pPr>
              <a:spcBef>
                <a:spcPts val="600"/>
              </a:spcBef>
            </a:pPr>
            <a:r>
              <a:rPr lang="ro-RO" sz="2200" b="1" smtClean="0"/>
              <a:t>Creațiunea încă suferă consecințele pe care le-au adus Adam și Eva prin depășirea limitelor impuse de Dumnezeu</a:t>
            </a:r>
            <a:r>
              <a:rPr lang="ro-RO" sz="2200" b="1" smtClean="0"/>
              <a:t>. </a:t>
            </a:r>
            <a:endParaRPr lang="ro-RO" sz="2200" b="1" smtClean="0"/>
          </a:p>
        </p:txBody>
      </p:sp>
      <p:pic>
        <p:nvPicPr>
          <p:cNvPr id="3074" name="Picture 2" descr="G:\Dibujos\Creacion\35.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788024" y="1660756"/>
            <a:ext cx="4254716" cy="3568444"/>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pic>
        <p:nvPicPr>
          <p:cNvPr id="3075" name="Picture 3" descr="G:\Dibujos\la ley\5_3_tablets_law.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560059" y="4941168"/>
            <a:ext cx="1560000" cy="1800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3076" name="Picture 4" descr="G:\Dibujos\la ley\LaLey.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3291326" y="4941168"/>
            <a:ext cx="1352682" cy="1801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3077" name="Picture 5" descr="G:\Dibujos\la ley\LaLey (74).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0905" y="4941168"/>
            <a:ext cx="1287887" cy="1800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989253" y="5301208"/>
            <a:ext cx="3975235" cy="1446550"/>
          </a:xfrm>
          <a:prstGeom prst="rect">
            <a:avLst/>
          </a:prstGeom>
        </p:spPr>
        <p:txBody>
          <a:bodyPr wrap="square">
            <a:spAutoFit/>
          </a:bodyPr>
          <a:lstStyle/>
          <a:p>
            <a:pPr lvl="0">
              <a:spcBef>
                <a:spcPts val="600"/>
              </a:spcBef>
            </a:pPr>
            <a:r>
              <a:rPr lang="ro-RO" sz="2200" b="1" dirty="0" smtClean="0">
                <a:solidFill>
                  <a:prstClr val="black"/>
                </a:solidFill>
              </a:rPr>
              <a:t>În această lume de păcat, Legea lui Dumnezeu ne marchează </a:t>
            </a:r>
            <a:r>
              <a:rPr lang="ro-RO" sz="2200" b="1" dirty="0" smtClean="0">
                <a:solidFill>
                  <a:prstClr val="black"/>
                </a:solidFill>
              </a:rPr>
              <a:t>limitele </a:t>
            </a:r>
            <a:r>
              <a:rPr lang="ro-RO" sz="2200" b="1" dirty="0" smtClean="0">
                <a:solidFill>
                  <a:prstClr val="black"/>
                </a:solidFill>
              </a:rPr>
              <a:t>relației noastre cu Dumnezeu și cu semenii noștri</a:t>
            </a:r>
            <a:r>
              <a:rPr lang="ro-RO" sz="2200" b="1" dirty="0" smtClean="0">
                <a:solidFill>
                  <a:prstClr val="black"/>
                </a:solidFill>
              </a:rPr>
              <a:t>.</a:t>
            </a:r>
            <a:endParaRPr lang="ro-RO" sz="2200" b="1" dirty="0">
              <a:solidFill>
                <a:prstClr val="black"/>
              </a:solidFill>
            </a:endParaRPr>
          </a:p>
        </p:txBody>
      </p:sp>
    </p:spTree>
    <p:extLst>
      <p:ext uri="{BB962C8B-B14F-4D97-AF65-F5344CB8AC3E}">
        <p14:creationId xmlns:p14="http://schemas.microsoft.com/office/powerpoint/2010/main" xmlns="" val="652735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wipe(down)">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075"/>
                                        </p:tgtEl>
                                        <p:attrNameLst>
                                          <p:attrName>style.visibility</p:attrName>
                                        </p:attrNameLst>
                                      </p:cBhvr>
                                      <p:to>
                                        <p:strVal val="visible"/>
                                      </p:to>
                                    </p:set>
                                    <p:anim calcmode="lin" valueType="num">
                                      <p:cBhvr>
                                        <p:cTn id="34" dur="500" fill="hold"/>
                                        <p:tgtEl>
                                          <p:spTgt spid="3075"/>
                                        </p:tgtEl>
                                        <p:attrNameLst>
                                          <p:attrName>ppt_w</p:attrName>
                                        </p:attrNameLst>
                                      </p:cBhvr>
                                      <p:tavLst>
                                        <p:tav tm="0">
                                          <p:val>
                                            <p:fltVal val="0"/>
                                          </p:val>
                                        </p:tav>
                                        <p:tav tm="100000">
                                          <p:val>
                                            <p:strVal val="#ppt_w"/>
                                          </p:val>
                                        </p:tav>
                                      </p:tavLst>
                                    </p:anim>
                                    <p:anim calcmode="lin" valueType="num">
                                      <p:cBhvr>
                                        <p:cTn id="35" dur="500" fill="hold"/>
                                        <p:tgtEl>
                                          <p:spTgt spid="3075"/>
                                        </p:tgtEl>
                                        <p:attrNameLst>
                                          <p:attrName>ppt_h</p:attrName>
                                        </p:attrNameLst>
                                      </p:cBhvr>
                                      <p:tavLst>
                                        <p:tav tm="0">
                                          <p:val>
                                            <p:fltVal val="0"/>
                                          </p:val>
                                        </p:tav>
                                        <p:tav tm="100000">
                                          <p:val>
                                            <p:strVal val="#ppt_h"/>
                                          </p:val>
                                        </p:tav>
                                      </p:tavLst>
                                    </p:anim>
                                    <p:animEffect transition="in" filter="fade">
                                      <p:cBhvr>
                                        <p:cTn id="36" dur="500"/>
                                        <p:tgtEl>
                                          <p:spTgt spid="3075"/>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wipe(right)">
                                      <p:cBhvr>
                                        <p:cTn id="40" dur="500"/>
                                        <p:tgtEl>
                                          <p:spTgt spid="3077"/>
                                        </p:tgtEl>
                                      </p:cBhvr>
                                    </p:animEffect>
                                  </p:childTnLst>
                                </p:cTn>
                              </p:par>
                              <p:par>
                                <p:cTn id="41" presetID="22" presetClass="entr" presetSubtype="8"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wipe(left)">
                                      <p:cBhvr>
                                        <p:cTn id="43" dur="500"/>
                                        <p:tgtEl>
                                          <p:spTgt spid="3076"/>
                                        </p:tgtEl>
                                      </p:cBhvr>
                                    </p:animEffect>
                                  </p:childTnLst>
                                </p:cTn>
                              </p:par>
                            </p:childTnLst>
                          </p:cTn>
                        </p:par>
                        <p:par>
                          <p:cTn id="44" fill="hold">
                            <p:stCondLst>
                              <p:cond delay="1000"/>
                            </p:stCondLst>
                            <p:childTnLst>
                              <p:par>
                                <p:cTn id="45" presetID="15"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28"/>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LIMITELE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STĂPÂNIRII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II</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198627" y="769441"/>
            <a:ext cx="8784976" cy="823302"/>
          </a:xfrm>
          <a:prstGeom prst="rect">
            <a:avLst/>
          </a:prstGeom>
        </p:spPr>
        <p:txBody>
          <a:bodyPr wrap="square">
            <a:spAutoFit/>
          </a:bodyPr>
          <a:lstStyle/>
          <a:p>
            <a:pPr>
              <a:lnSpc>
                <a:spcPts val="1900"/>
              </a:lnSpc>
            </a:pPr>
            <a:r>
              <a:rPr lang="ro-RO" b="1" dirty="0" smtClean="0">
                <a:solidFill>
                  <a:schemeClr val="accent4">
                    <a:lumMod val="40000"/>
                    <a:lumOff val="60000"/>
                  </a:schemeClr>
                </a:solidFill>
                <a:effectLst>
                  <a:outerShdw blurRad="50800" dist="50800" dir="5400000" algn="ctr" rotWithShape="0">
                    <a:schemeClr val="tx1"/>
                  </a:outerShdw>
                </a:effectLst>
                <a:latin typeface="Comic Sans MS" pitchFamily="66" charset="0"/>
              </a:rPr>
              <a:t>«I s-a dat putere să dea suflare icoanei fiarei, ca icoana fiarei să vorbească, şi să facă să fie omorâţi toţi cei ce nu se vor închina icoanei fiarei.» </a:t>
            </a:r>
            <a:r>
              <a:rPr lang="ro-RO" sz="1400" b="1" dirty="0" smtClean="0">
                <a:solidFill>
                  <a:schemeClr val="accent4">
                    <a:lumMod val="40000"/>
                    <a:lumOff val="60000"/>
                  </a:schemeClr>
                </a:solidFill>
                <a:effectLst>
                  <a:outerShdw blurRad="50800" dist="50800" dir="5400000" algn="ctr" rotWithShape="0">
                    <a:schemeClr val="tx1"/>
                  </a:outerShdw>
                </a:effectLst>
                <a:latin typeface="Comic Sans MS" pitchFamily="66" charset="0"/>
              </a:rPr>
              <a:t>(Apocalipsa 13:15)</a:t>
            </a:r>
            <a:endParaRPr lang="ro-RO" b="1" dirty="0">
              <a:solidFill>
                <a:schemeClr val="accent4">
                  <a:lumMod val="40000"/>
                  <a:lumOff val="6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79512" y="1646896"/>
            <a:ext cx="5472608" cy="707886"/>
          </a:xfrm>
          <a:prstGeom prst="rect">
            <a:avLst/>
          </a:prstGeom>
          <a:noFill/>
        </p:spPr>
        <p:txBody>
          <a:bodyPr wrap="square" rtlCol="0">
            <a:spAutoFit/>
          </a:bodyPr>
          <a:lstStyle/>
          <a:p>
            <a:pPr>
              <a:spcBef>
                <a:spcPts val="600"/>
              </a:spcBef>
            </a:pPr>
            <a:r>
              <a:rPr lang="ro-RO" sz="2000" b="1" smtClean="0"/>
              <a:t>Oamenii au depășit limitele stăpânirii date de Dumnezeu în două </a:t>
            </a:r>
            <a:r>
              <a:rPr lang="ro-RO" sz="2000" b="1" smtClean="0"/>
              <a:t>moduri </a:t>
            </a:r>
            <a:r>
              <a:rPr lang="ro-RO" sz="2000" b="1" smtClean="0"/>
              <a:t>diferite</a:t>
            </a:r>
            <a:r>
              <a:rPr lang="ro-RO" sz="2000" b="1" smtClean="0"/>
              <a:t>:</a:t>
            </a:r>
            <a:endParaRPr lang="ro-RO" sz="2000" b="1" smtClean="0"/>
          </a:p>
        </p:txBody>
      </p:sp>
      <p:sp>
        <p:nvSpPr>
          <p:cNvPr id="5" name="4 CuadroTexto"/>
          <p:cNvSpPr txBox="1"/>
          <p:nvPr/>
        </p:nvSpPr>
        <p:spPr>
          <a:xfrm>
            <a:off x="126619" y="2362588"/>
            <a:ext cx="4464496" cy="3477875"/>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mj-lt"/>
              <a:buAutoNum type="arabicPeriod"/>
            </a:pPr>
            <a:r>
              <a:rPr lang="ro-RO" sz="2000" b="1" i="1" u="sng" dirty="0" smtClean="0">
                <a:solidFill>
                  <a:schemeClr val="tx2">
                    <a:lumMod val="40000"/>
                    <a:lumOff val="60000"/>
                  </a:schemeClr>
                </a:solidFill>
              </a:rPr>
              <a:t>Abuzând de puterea </a:t>
            </a:r>
            <a:r>
              <a:rPr lang="ro-RO" sz="2000" b="1" i="1" u="sng" dirty="0" smtClean="0">
                <a:solidFill>
                  <a:schemeClr val="tx2">
                    <a:lumMod val="40000"/>
                    <a:lumOff val="60000"/>
                  </a:schemeClr>
                </a:solidFill>
              </a:rPr>
              <a:t>acordată</a:t>
            </a:r>
            <a:r>
              <a:rPr lang="ro-RO" sz="2000" b="1" dirty="0" smtClean="0">
                <a:solidFill>
                  <a:schemeClr val="tx2">
                    <a:lumMod val="40000"/>
                    <a:lumOff val="60000"/>
                  </a:schemeClr>
                </a:solidFill>
              </a:rPr>
              <a:t>.</a:t>
            </a:r>
            <a:r>
              <a:rPr lang="ro-RO" sz="2000" b="1" dirty="0" smtClean="0"/>
              <a:t> Ca </a:t>
            </a:r>
            <a:r>
              <a:rPr lang="ro-RO" sz="2000" b="1" dirty="0" smtClean="0"/>
              <a:t>și în cazul lui Faraon sau Irod, Satana incită oamenii să își dorească să stăpânească și ceea ce nu li s-a dat stăpânire legitimă </a:t>
            </a:r>
            <a:r>
              <a:rPr lang="ro-RO" sz="2000" b="1" dirty="0" smtClean="0"/>
              <a:t>(precum</a:t>
            </a:r>
            <a:r>
              <a:rPr lang="ro-RO" sz="2000" b="1" dirty="0" smtClean="0"/>
              <a:t>, de exemplu, viața </a:t>
            </a:r>
            <a:r>
              <a:rPr lang="ro-RO" sz="2000" b="1" dirty="0" smtClean="0"/>
              <a:t>oamenilor).</a:t>
            </a:r>
          </a:p>
          <a:p>
            <a:pPr marL="342900" indent="-342900">
              <a:buFont typeface="+mj-lt"/>
              <a:buAutoNum type="arabicPeriod"/>
            </a:pPr>
            <a:r>
              <a:rPr lang="ro-RO" sz="2000" b="1" i="1" u="sng" dirty="0" smtClean="0">
                <a:solidFill>
                  <a:schemeClr val="accent6">
                    <a:lumMod val="60000"/>
                    <a:lumOff val="40000"/>
                  </a:schemeClr>
                </a:solidFill>
              </a:rPr>
              <a:t>Ne-exercitând </a:t>
            </a:r>
            <a:r>
              <a:rPr lang="ro-RO" sz="2000" b="1" i="1" u="sng" dirty="0" smtClean="0">
                <a:solidFill>
                  <a:schemeClr val="accent6">
                    <a:lumMod val="60000"/>
                    <a:lumOff val="40000"/>
                  </a:schemeClr>
                </a:solidFill>
              </a:rPr>
              <a:t>stăpânirea dată de </a:t>
            </a:r>
            <a:r>
              <a:rPr lang="ro-RO" sz="2000" b="1" i="1" u="sng" dirty="0" smtClean="0">
                <a:solidFill>
                  <a:schemeClr val="accent6">
                    <a:lumMod val="60000"/>
                    <a:lumOff val="40000"/>
                  </a:schemeClr>
                </a:solidFill>
              </a:rPr>
              <a:t>Dumnezeu</a:t>
            </a:r>
            <a:r>
              <a:rPr lang="ro-RO" sz="2000" b="1" dirty="0" smtClean="0">
                <a:solidFill>
                  <a:schemeClr val="accent6">
                    <a:lumMod val="60000"/>
                    <a:lumOff val="40000"/>
                  </a:schemeClr>
                </a:solidFill>
              </a:rPr>
              <a:t>.</a:t>
            </a:r>
            <a:r>
              <a:rPr lang="ro-RO" sz="2000" b="1" dirty="0" smtClean="0"/>
              <a:t> Ca </a:t>
            </a:r>
            <a:r>
              <a:rPr lang="ro-RO" sz="2000" b="1" dirty="0" smtClean="0"/>
              <a:t>și în cazul omului care și-a ascuns </a:t>
            </a:r>
            <a:r>
              <a:rPr lang="ro-RO" sz="2000" b="1" dirty="0" smtClean="0"/>
              <a:t>talantul </a:t>
            </a:r>
            <a:r>
              <a:rPr lang="ro-RO" sz="2000" b="1" dirty="0" smtClean="0"/>
              <a:t>pe care stăpânul său i l-a dat ca să negocieze cu </a:t>
            </a:r>
            <a:r>
              <a:rPr lang="ro-RO" sz="2000" b="1" dirty="0" smtClean="0"/>
              <a:t>el (Matei 25:14-30).</a:t>
            </a:r>
            <a:endParaRPr lang="ro-RO" sz="2000" b="1" dirty="0"/>
          </a:p>
        </p:txBody>
      </p:sp>
      <p:sp>
        <p:nvSpPr>
          <p:cNvPr id="6" name="5 CuadroTexto"/>
          <p:cNvSpPr txBox="1"/>
          <p:nvPr/>
        </p:nvSpPr>
        <p:spPr>
          <a:xfrm>
            <a:off x="107504" y="5805264"/>
            <a:ext cx="4752528" cy="1015663"/>
          </a:xfrm>
          <a:prstGeom prst="rect">
            <a:avLst/>
          </a:prstGeom>
          <a:noFill/>
        </p:spPr>
        <p:txBody>
          <a:bodyPr wrap="square" rtlCol="0">
            <a:spAutoFit/>
          </a:bodyPr>
          <a:lstStyle/>
          <a:p>
            <a:pPr>
              <a:spcBef>
                <a:spcPts val="600"/>
              </a:spcBef>
            </a:pPr>
            <a:r>
              <a:rPr lang="ro-RO" sz="2000" b="1" smtClean="0"/>
              <a:t>Ce principii putem folosi pentru a ști care sunt limitele stăpânirii noastre</a:t>
            </a:r>
            <a:r>
              <a:rPr lang="ro-RO" sz="2000" b="1" smtClean="0"/>
              <a:t>? </a:t>
            </a:r>
            <a:r>
              <a:rPr lang="ro-RO" sz="2000" b="1" smtClean="0"/>
              <a:t>Vezi</a:t>
            </a:r>
            <a:r>
              <a:rPr lang="ro-RO" sz="2000" b="1" smtClean="0"/>
              <a:t> </a:t>
            </a:r>
            <a:r>
              <a:rPr lang="ro-RO" sz="2000" b="1" smtClean="0"/>
              <a:t>Matei</a:t>
            </a:r>
            <a:r>
              <a:rPr lang="ro-RO" sz="2000" b="1" smtClean="0"/>
              <a:t> </a:t>
            </a:r>
            <a:r>
              <a:rPr lang="ro-RO" sz="2000" b="1" smtClean="0"/>
              <a:t>7:1</a:t>
            </a:r>
            <a:r>
              <a:rPr lang="ro-RO" sz="2000" b="1" smtClean="0"/>
              <a:t>, </a:t>
            </a:r>
            <a:r>
              <a:rPr lang="ro-RO" sz="2000" b="1" smtClean="0"/>
              <a:t>12.</a:t>
            </a:r>
            <a:endParaRPr lang="ro-RO" sz="2000" b="1" smtClean="0"/>
          </a:p>
        </p:txBody>
      </p:sp>
      <p:pic>
        <p:nvPicPr>
          <p:cNvPr id="4098" name="Picture 2" descr="G:\Dibujos\Moises\Israel\215_povo_oprimido_5.1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60031" y="2204864"/>
            <a:ext cx="2023617" cy="2636483"/>
          </a:xfrm>
          <a:prstGeom prst="roundRect">
            <a:avLst>
              <a:gd name="adj" fmla="val 4167"/>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4099" name="Picture 3" descr="\\PC-EUNICE\FondosTematicos\herodes\matanza belén.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7000327" y="1356970"/>
            <a:ext cx="2036169" cy="2011236"/>
          </a:xfrm>
          <a:prstGeom prst="roundRect">
            <a:avLst>
              <a:gd name="adj" fmla="val 4167"/>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4100" name="Picture 4" descr="\\PC-EUNICE\FondosTematicos\Jesus\Parabolas\Los talentos\36618_all_048_02.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001054" y="3449966"/>
            <a:ext cx="2035442" cy="17911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101" name="Picture 5" descr="\\PC-EUNICE\FondosTematicos\Jesus\Parabolas\Los talentos\36618_all_048_05.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860032" y="5014548"/>
            <a:ext cx="2023617" cy="1726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102" name="Picture 6" descr="\\PC-EUNICE\FondosTematicos\Jesus\Parabolas\Los talentos\36618_all_048_09.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012879" y="5311345"/>
            <a:ext cx="2023617" cy="14300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5865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p:cTn id="3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40" dur="1000" fill="hold"/>
                                        <p:tgtEl>
                                          <p:spTgt spid="409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098"/>
                                        </p:tgtEl>
                                      </p:cBhvr>
                                    </p:animEffect>
                                  </p:childTnLst>
                                </p:cTn>
                              </p:par>
                              <p:par>
                                <p:cTn id="45" presetID="25" presetClass="entr" presetSubtype="0" fill="hold" nodeType="withEffect">
                                  <p:stCondLst>
                                    <p:cond delay="0"/>
                                  </p:stCondLst>
                                  <p:childTnLst>
                                    <p:set>
                                      <p:cBhvr>
                                        <p:cTn id="46" dur="1" fill="hold">
                                          <p:stCondLst>
                                            <p:cond delay="0"/>
                                          </p:stCondLst>
                                        </p:cTn>
                                        <p:tgtEl>
                                          <p:spTgt spid="4099"/>
                                        </p:tgtEl>
                                        <p:attrNameLst>
                                          <p:attrName>style.visibility</p:attrName>
                                        </p:attrNameLst>
                                      </p:cBhvr>
                                      <p:to>
                                        <p:strVal val="visible"/>
                                      </p:to>
                                    </p:set>
                                    <p:anim calcmode="lin" valueType="num">
                                      <p:cBhvr>
                                        <p:cTn id="47"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50" dur="1000" fill="hold"/>
                                        <p:tgtEl>
                                          <p:spTgt spid="409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09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left)">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4101"/>
                                        </p:tgtEl>
                                        <p:attrNameLst>
                                          <p:attrName>style.visibility</p:attrName>
                                        </p:attrNameLst>
                                      </p:cBhvr>
                                      <p:to>
                                        <p:strVal val="visible"/>
                                      </p:to>
                                    </p:set>
                                    <p:animEffect transition="in" filter="randombar(horizontal)">
                                      <p:cBhvr>
                                        <p:cTn id="63" dur="500"/>
                                        <p:tgtEl>
                                          <p:spTgt spid="4101"/>
                                        </p:tgtEl>
                                      </p:cBhvr>
                                    </p:animEffect>
                                  </p:childTnLst>
                                </p:cTn>
                              </p:par>
                              <p:par>
                                <p:cTn id="64" presetID="14" presetClass="entr" presetSubtype="10" fill="hold" nodeType="withEffect">
                                  <p:stCondLst>
                                    <p:cond delay="0"/>
                                  </p:stCondLst>
                                  <p:childTnLst>
                                    <p:set>
                                      <p:cBhvr>
                                        <p:cTn id="65" dur="1" fill="hold">
                                          <p:stCondLst>
                                            <p:cond delay="0"/>
                                          </p:stCondLst>
                                        </p:cTn>
                                        <p:tgtEl>
                                          <p:spTgt spid="4100"/>
                                        </p:tgtEl>
                                        <p:attrNameLst>
                                          <p:attrName>style.visibility</p:attrName>
                                        </p:attrNameLst>
                                      </p:cBhvr>
                                      <p:to>
                                        <p:strVal val="visible"/>
                                      </p:to>
                                    </p:set>
                                    <p:animEffect transition="in" filter="randombar(horizontal)">
                                      <p:cBhvr>
                                        <p:cTn id="66" dur="500"/>
                                        <p:tgtEl>
                                          <p:spTgt spid="4100"/>
                                        </p:tgtEl>
                                      </p:cBhvr>
                                    </p:animEffect>
                                  </p:childTnLst>
                                </p:cTn>
                              </p:par>
                              <p:par>
                                <p:cTn id="67" presetID="14" presetClass="entr" presetSubtype="10" fill="hold" nodeType="withEffect">
                                  <p:stCondLst>
                                    <p:cond delay="0"/>
                                  </p:stCondLst>
                                  <p:childTnLst>
                                    <p:set>
                                      <p:cBhvr>
                                        <p:cTn id="68" dur="1" fill="hold">
                                          <p:stCondLst>
                                            <p:cond delay="0"/>
                                          </p:stCondLst>
                                        </p:cTn>
                                        <p:tgtEl>
                                          <p:spTgt spid="4102"/>
                                        </p:tgtEl>
                                        <p:attrNameLst>
                                          <p:attrName>style.visibility</p:attrName>
                                        </p:attrNameLst>
                                      </p:cBhvr>
                                      <p:to>
                                        <p:strVal val="visible"/>
                                      </p:to>
                                    </p:set>
                                    <p:animEffect transition="in" filter="randombar(horizontal)">
                                      <p:cBhvr>
                                        <p:cTn id="69" dur="500"/>
                                        <p:tgtEl>
                                          <p:spTgt spid="410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Effect transition="in" filter="wipe(left)">
                                      <p:cBhvr>
                                        <p:cTn id="73" dur="500"/>
                                        <p:tgtEl>
                                          <p:spTgt spid="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down)">
                                      <p:cBhvr>
                                        <p:cTn id="78" dur="580">
                                          <p:stCondLst>
                                            <p:cond delay="0"/>
                                          </p:stCondLst>
                                        </p:cTn>
                                        <p:tgtEl>
                                          <p:spTgt spid="6"/>
                                        </p:tgtEl>
                                      </p:cBhvr>
                                    </p:animEffect>
                                    <p:anim calcmode="lin" valueType="num">
                                      <p:cBhvr>
                                        <p:cTn id="7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4" dur="26">
                                          <p:stCondLst>
                                            <p:cond delay="650"/>
                                          </p:stCondLst>
                                        </p:cTn>
                                        <p:tgtEl>
                                          <p:spTgt spid="6"/>
                                        </p:tgtEl>
                                      </p:cBhvr>
                                      <p:to x="100000" y="60000"/>
                                    </p:animScale>
                                    <p:animScale>
                                      <p:cBhvr>
                                        <p:cTn id="85" dur="166" decel="50000">
                                          <p:stCondLst>
                                            <p:cond delay="676"/>
                                          </p:stCondLst>
                                        </p:cTn>
                                        <p:tgtEl>
                                          <p:spTgt spid="6"/>
                                        </p:tgtEl>
                                      </p:cBhvr>
                                      <p:to x="100000" y="100000"/>
                                    </p:animScale>
                                    <p:animScale>
                                      <p:cBhvr>
                                        <p:cTn id="86" dur="26">
                                          <p:stCondLst>
                                            <p:cond delay="1312"/>
                                          </p:stCondLst>
                                        </p:cTn>
                                        <p:tgtEl>
                                          <p:spTgt spid="6"/>
                                        </p:tgtEl>
                                      </p:cBhvr>
                                      <p:to x="100000" y="80000"/>
                                    </p:animScale>
                                    <p:animScale>
                                      <p:cBhvr>
                                        <p:cTn id="87" dur="166" decel="50000">
                                          <p:stCondLst>
                                            <p:cond delay="1338"/>
                                          </p:stCondLst>
                                        </p:cTn>
                                        <p:tgtEl>
                                          <p:spTgt spid="6"/>
                                        </p:tgtEl>
                                      </p:cBhvr>
                                      <p:to x="100000" y="100000"/>
                                    </p:animScale>
                                    <p:animScale>
                                      <p:cBhvr>
                                        <p:cTn id="88" dur="26">
                                          <p:stCondLst>
                                            <p:cond delay="1642"/>
                                          </p:stCondLst>
                                        </p:cTn>
                                        <p:tgtEl>
                                          <p:spTgt spid="6"/>
                                        </p:tgtEl>
                                      </p:cBhvr>
                                      <p:to x="100000" y="90000"/>
                                    </p:animScale>
                                    <p:animScale>
                                      <p:cBhvr>
                                        <p:cTn id="89" dur="166" decel="50000">
                                          <p:stCondLst>
                                            <p:cond delay="1668"/>
                                          </p:stCondLst>
                                        </p:cTn>
                                        <p:tgtEl>
                                          <p:spTgt spid="6"/>
                                        </p:tgtEl>
                                      </p:cBhvr>
                                      <p:to x="100000" y="100000"/>
                                    </p:animScale>
                                    <p:animScale>
                                      <p:cBhvr>
                                        <p:cTn id="90" dur="26">
                                          <p:stCondLst>
                                            <p:cond delay="1808"/>
                                          </p:stCondLst>
                                        </p:cTn>
                                        <p:tgtEl>
                                          <p:spTgt spid="6"/>
                                        </p:tgtEl>
                                      </p:cBhvr>
                                      <p:to x="100000" y="95000"/>
                                    </p:animScale>
                                    <p:animScale>
                                      <p:cBhvr>
                                        <p:cTn id="9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chilly" dir="t"/>
            </a:scene3d>
            <a:sp3d extrusionH="31750" contourW="6350" prstMaterial="powder">
              <a:bevelT w="19050" h="19050" prst="angle"/>
              <a:contourClr>
                <a:srgbClr val="FFFF00"/>
              </a:contourClr>
            </a:sp3d>
          </a:bodyPr>
          <a:lstStyle/>
          <a:p>
            <a:pPr algn="ctr"/>
            <a:r>
              <a:rPr lang="ro-RO" sz="4400" b="1" smtClean="0">
                <a:ln/>
                <a:solidFill>
                  <a:srgbClr val="FFFF00"/>
                </a:solidFill>
              </a:rPr>
              <a:t>RESPONSABILITATEA </a:t>
            </a:r>
            <a:r>
              <a:rPr lang="ro-RO" sz="4400" b="1" smtClean="0">
                <a:ln/>
                <a:solidFill>
                  <a:srgbClr val="FFFF00"/>
                </a:solidFill>
              </a:rPr>
              <a:t>STĂPÂNIRII</a:t>
            </a:r>
            <a:endParaRPr lang="ro-RO" sz="4400" b="1">
              <a:ln/>
              <a:solidFill>
                <a:srgbClr val="FFFF00"/>
              </a:solidFill>
            </a:endParaRPr>
          </a:p>
        </p:txBody>
      </p:sp>
      <p:sp>
        <p:nvSpPr>
          <p:cNvPr id="3" name="2 Rectángulo"/>
          <p:cNvSpPr/>
          <p:nvPr/>
        </p:nvSpPr>
        <p:spPr>
          <a:xfrm>
            <a:off x="899592" y="692696"/>
            <a:ext cx="7344816" cy="646331"/>
          </a:xfrm>
          <a:prstGeom prst="rect">
            <a:avLst/>
          </a:prstGeom>
        </p:spPr>
        <p:txBody>
          <a:bodyPr wrap="square">
            <a:spAutoFit/>
          </a:bodyPr>
          <a:lstStyle/>
          <a:p>
            <a:r>
              <a:rPr lang="ro-RO" b="1" smtClean="0">
                <a:solidFill>
                  <a:srgbClr val="2A2900"/>
                </a:solidFill>
                <a:latin typeface="Comic Sans MS" pitchFamily="66" charset="0"/>
              </a:rPr>
              <a:t>«</a:t>
            </a:r>
            <a:r>
              <a:rPr lang="ro-RO" b="1" smtClean="0">
                <a:solidFill>
                  <a:srgbClr val="2A2900"/>
                </a:solidFill>
                <a:latin typeface="Comic Sans MS" pitchFamily="66" charset="0"/>
              </a:rPr>
              <a:t>Domnul Dumnezeu a luat pe om şi l-a aşezat în grădina </a:t>
            </a:r>
            <a:r>
              <a:rPr lang="ro-RO" b="1" smtClean="0">
                <a:solidFill>
                  <a:srgbClr val="2A2900"/>
                </a:solidFill>
                <a:latin typeface="Comic Sans MS" pitchFamily="66" charset="0"/>
              </a:rPr>
              <a:t>Edenului</a:t>
            </a:r>
            <a:r>
              <a:rPr lang="ro-RO" b="1" smtClean="0">
                <a:solidFill>
                  <a:srgbClr val="2A2900"/>
                </a:solidFill>
                <a:latin typeface="Comic Sans MS" pitchFamily="66" charset="0"/>
              </a:rPr>
              <a:t>, ca s-o lucreze şi s-o </a:t>
            </a:r>
            <a:r>
              <a:rPr lang="ro-RO" b="1" smtClean="0">
                <a:solidFill>
                  <a:srgbClr val="2A2900"/>
                </a:solidFill>
                <a:latin typeface="Comic Sans MS" pitchFamily="66" charset="0"/>
              </a:rPr>
              <a:t>păzească.</a:t>
            </a:r>
            <a:r>
              <a:rPr lang="ro-RO" b="1" smtClean="0">
                <a:solidFill>
                  <a:srgbClr val="2A2900"/>
                </a:solidFill>
                <a:latin typeface="Comic Sans MS" pitchFamily="66" charset="0"/>
              </a:rPr>
              <a:t>» </a:t>
            </a:r>
            <a:r>
              <a:rPr lang="ro-RO" sz="1400" b="1" smtClean="0">
                <a:solidFill>
                  <a:srgbClr val="2A2900"/>
                </a:solidFill>
                <a:latin typeface="Comic Sans MS" pitchFamily="66" charset="0"/>
              </a:rPr>
              <a:t>(Geneza</a:t>
            </a:r>
            <a:r>
              <a:rPr lang="ro-RO" sz="1400" b="1" smtClean="0">
                <a:solidFill>
                  <a:srgbClr val="2A2900"/>
                </a:solidFill>
                <a:latin typeface="Comic Sans MS" pitchFamily="66" charset="0"/>
              </a:rPr>
              <a:t> </a:t>
            </a:r>
            <a:r>
              <a:rPr lang="ro-RO" sz="1400" b="1" smtClean="0">
                <a:solidFill>
                  <a:srgbClr val="2A2900"/>
                </a:solidFill>
                <a:latin typeface="Comic Sans MS" pitchFamily="66" charset="0"/>
              </a:rPr>
              <a:t>2:15)</a:t>
            </a:r>
            <a:endParaRPr lang="ro-RO" sz="1400" b="1">
              <a:solidFill>
                <a:srgbClr val="2A2900"/>
              </a:solidFill>
              <a:latin typeface="Comic Sans MS" pitchFamily="66" charset="0"/>
            </a:endParaRPr>
          </a:p>
        </p:txBody>
      </p:sp>
      <p:sp>
        <p:nvSpPr>
          <p:cNvPr id="4" name="3 CuadroTexto"/>
          <p:cNvSpPr txBox="1"/>
          <p:nvPr/>
        </p:nvSpPr>
        <p:spPr>
          <a:xfrm>
            <a:off x="3779912" y="1365768"/>
            <a:ext cx="5391406" cy="4324261"/>
          </a:xfrm>
          <a:prstGeom prst="rect">
            <a:avLst/>
          </a:prstGeom>
          <a:noFill/>
        </p:spPr>
        <p:txBody>
          <a:bodyPr wrap="square" rtlCol="0">
            <a:spAutoFit/>
          </a:bodyPr>
          <a:lstStyle/>
          <a:p>
            <a:pPr>
              <a:spcBef>
                <a:spcPts val="600"/>
              </a:spcBef>
            </a:pPr>
            <a:r>
              <a:rPr lang="ro-RO" sz="2000" b="1" dirty="0" smtClean="0"/>
              <a:t>Împreună cu stăpânirea, Dumnezeu i-a dat lui Adam responsabilitatea de a păzi creațiunea ca un administrator credincios. </a:t>
            </a:r>
          </a:p>
          <a:p>
            <a:pPr>
              <a:spcBef>
                <a:spcPts val="600"/>
              </a:spcBef>
            </a:pPr>
            <a:r>
              <a:rPr lang="ro-RO" sz="2000" b="1" dirty="0" smtClean="0"/>
              <a:t>La început, animalele și plantele recunoșteau autoritatea lui Adam de a se îngriji de ele și îi ofereau atenția și roadele lor. </a:t>
            </a:r>
          </a:p>
          <a:p>
            <a:pPr>
              <a:spcBef>
                <a:spcPts val="600"/>
              </a:spcBef>
            </a:pPr>
            <a:r>
              <a:rPr lang="ro-RO" sz="2000" b="1" dirty="0" smtClean="0"/>
              <a:t>După păcat, natura înseși s-a revoltat împotriva autorității omului. Cu toate acestea, ca și administratori ai lui Dumnezeu, încă avem astăzi responsabilitatea de a îngriji creațiunea. </a:t>
            </a:r>
            <a:endParaRPr lang="ro-RO" sz="2000" b="1" dirty="0" smtClean="0"/>
          </a:p>
          <a:p>
            <a:pPr>
              <a:spcBef>
                <a:spcPts val="600"/>
              </a:spcBef>
            </a:pPr>
            <a:r>
              <a:rPr lang="ro-RO" sz="2000" b="1" dirty="0" smtClean="0"/>
              <a:t>A </a:t>
            </a:r>
            <a:r>
              <a:rPr lang="ro-RO" sz="2000" b="1" dirty="0" smtClean="0"/>
              <a:t>exploata necorespunzător resursele planetei înseamnă a fi iresponsabili față de lucrarea pe care Dumnezeu ne-a încredințat-o. </a:t>
            </a:r>
          </a:p>
        </p:txBody>
      </p:sp>
      <p:pic>
        <p:nvPicPr>
          <p:cNvPr id="1026" name="Picture 2" descr="https://bibliotecadeinvestigaciones.files.wordpress.com/2011/04/ecologc3ada.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79891" y="3645024"/>
            <a:ext cx="3542883"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http://www.ecologiaverde.com/wp-content/2014/01/Ecologia-necesidad-no-lujo.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358483" y="5479277"/>
            <a:ext cx="2812835" cy="15236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9" name="Picture 5" descr="G:\Dibujos\AdanYEva\CreacionAdanYEva\AdanPoneNombreALosAnimales (2).jpg"/>
          <p:cNvPicPr>
            <a:picLocks noChangeAspect="1" noChangeArrowheads="1"/>
          </p:cNvPicPr>
          <p:nvPr/>
        </p:nvPicPr>
        <p:blipFill>
          <a:blip r:embed="rId6">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289353" y="1391175"/>
            <a:ext cx="3123958" cy="21605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67922" y="5842337"/>
            <a:ext cx="5932270" cy="1015663"/>
          </a:xfrm>
          <a:prstGeom prst="rect">
            <a:avLst/>
          </a:prstGeom>
        </p:spPr>
        <p:txBody>
          <a:bodyPr wrap="square">
            <a:spAutoFit/>
          </a:bodyPr>
          <a:lstStyle/>
          <a:p>
            <a:pPr lvl="0">
              <a:spcBef>
                <a:spcPts val="600"/>
              </a:spcBef>
            </a:pPr>
            <a:r>
              <a:rPr lang="ro-RO" sz="2000" b="1" smtClean="0">
                <a:solidFill>
                  <a:prstClr val="black"/>
                </a:solidFill>
              </a:rPr>
              <a:t>Ecologia este un subiect moral, etic și teologic, în special atunci când exploatarea pământului le produce altora </a:t>
            </a:r>
            <a:r>
              <a:rPr lang="ro-RO" sz="2000" b="1" smtClean="0">
                <a:solidFill>
                  <a:prstClr val="black"/>
                </a:solidFill>
              </a:rPr>
              <a:t>dificultăți</a:t>
            </a:r>
            <a:r>
              <a:rPr lang="ro-RO" sz="2000" b="1" smtClean="0">
                <a:solidFill>
                  <a:prstClr val="black"/>
                </a:solidFill>
              </a:rPr>
              <a:t>.</a:t>
            </a:r>
            <a:endParaRPr lang="ro-RO" sz="2000" b="1">
              <a:solidFill>
                <a:prstClr val="black"/>
              </a:solidFill>
            </a:endParaRPr>
          </a:p>
        </p:txBody>
      </p:sp>
    </p:spTree>
    <p:extLst>
      <p:ext uri="{BB962C8B-B14F-4D97-AF65-F5344CB8AC3E}">
        <p14:creationId xmlns:p14="http://schemas.microsoft.com/office/powerpoint/2010/main" xmlns="" val="4123309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right)">
                                      <p:cBhvr>
                                        <p:cTn id="24" dur="500"/>
                                        <p:tgtEl>
                                          <p:spTgt spid="102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par>
                                <p:cTn id="38" presetID="22" presetClass="entr" presetSubtype="2"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wipe(right)">
                                      <p:cBhvr>
                                        <p:cTn id="40" dur="5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wipe(left)">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500"/>
                                        <p:tgtEl>
                                          <p:spTgt spid="5"/>
                                        </p:tgtEl>
                                      </p:cBhvr>
                                    </p:animEffect>
                                  </p:childTnLst>
                                </p:cTn>
                              </p:par>
                              <p:par>
                                <p:cTn id="51" presetID="22" presetClass="entr" presetSubtype="8"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wipe(left)">
                                      <p:cBhvr>
                                        <p:cTn id="5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7504" y="227593"/>
            <a:ext cx="4392488" cy="5994053"/>
          </a:xfrm>
          <a:prstGeom prst="roundRect">
            <a:avLst>
              <a:gd name="adj" fmla="val 10178"/>
            </a:avLst>
          </a:prstGeom>
          <a:gradFill>
            <a:gsLst>
              <a:gs pos="0">
                <a:schemeClr val="accent1">
                  <a:tint val="50000"/>
                  <a:satMod val="300000"/>
                  <a:alpha val="35000"/>
                </a:schemeClr>
              </a:gs>
              <a:gs pos="35000">
                <a:schemeClr val="accent1">
                  <a:tint val="37000"/>
                  <a:satMod val="300000"/>
                  <a:alpha val="75000"/>
                </a:schemeClr>
              </a:gs>
              <a:gs pos="100000">
                <a:schemeClr val="accent1">
                  <a:tint val="15000"/>
                  <a:satMod val="350000"/>
                  <a:alpha val="75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ro-RO" sz="2400" b="1" dirty="0" smtClean="0"/>
              <a:t>«Adventiștii </a:t>
            </a:r>
            <a:r>
              <a:rPr lang="ro-RO" sz="2400" b="1" dirty="0" smtClean="0"/>
              <a:t>de Ziua a Șaptea sunt apărătorii unui stil de viață simplu și sănătos, în care oamenii nu se lasă duși de valul </a:t>
            </a:r>
            <a:r>
              <a:rPr lang="ro-RO" sz="2400" b="1" dirty="0" err="1" smtClean="0"/>
              <a:t>consumerismului</a:t>
            </a:r>
            <a:r>
              <a:rPr lang="ro-RO" sz="2400" b="1" dirty="0" smtClean="0"/>
              <a:t> neînfrânat al obținerii de bunuri și producerii de deșeuri. Noi facem apel la respectarea lumii create, la cumpătare în utilizarea resurselor pământului, la reevaluarea nevoilor proprii și la reafirmarea demnității vieții create</a:t>
            </a:r>
            <a:r>
              <a:rPr lang="ro-RO" sz="2400" b="1" dirty="0" smtClean="0"/>
              <a:t>.»</a:t>
            </a:r>
          </a:p>
          <a:p>
            <a:pPr lvl="0" algn="ctr">
              <a:spcBef>
                <a:spcPts val="600"/>
              </a:spcBef>
            </a:pPr>
            <a:r>
              <a:rPr lang="ro-RO" sz="1400" b="1" dirty="0" smtClean="0">
                <a:solidFill>
                  <a:prstClr val="black"/>
                </a:solidFill>
              </a:rPr>
              <a:t>„</a:t>
            </a:r>
            <a:r>
              <a:rPr lang="ro-RO" sz="1400" b="1" dirty="0" smtClean="0">
                <a:solidFill>
                  <a:prstClr val="black"/>
                </a:solidFill>
              </a:rPr>
              <a:t>Declarația oficială a Bisericii Adventiste de Ziua a Șaptea cu privire la mediu</a:t>
            </a:r>
            <a:r>
              <a:rPr lang="ro-RO" sz="1400" b="1" dirty="0" smtClean="0">
                <a:solidFill>
                  <a:prstClr val="black"/>
                </a:solidFill>
              </a:rPr>
              <a:t>”, 1995</a:t>
            </a:r>
            <a:endParaRPr lang="ro-RO" sz="1400" b="1" dirty="0">
              <a:solidFill>
                <a:prstClr val="black"/>
              </a:solidFill>
            </a:endParaRPr>
          </a:p>
        </p:txBody>
      </p:sp>
    </p:spTree>
    <p:extLst>
      <p:ext uri="{BB962C8B-B14F-4D97-AF65-F5344CB8AC3E}">
        <p14:creationId xmlns:p14="http://schemas.microsoft.com/office/powerpoint/2010/main" xmlns="" val="316317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rgbClr val="EDF78D"/>
              </a:contourClr>
            </a:sp3d>
          </a:bodyPr>
          <a:lstStyle/>
          <a:p>
            <a:pPr algn="ctr"/>
            <a:r>
              <a:rPr lang="ro-RO" sz="4400" b="1" spc="50" smtClean="0">
                <a:ln w="11430"/>
                <a:gradFill>
                  <a:gsLst>
                    <a:gs pos="25000">
                      <a:srgbClr val="D3B7D0"/>
                    </a:gs>
                    <a:gs pos="100000">
                      <a:srgbClr val="85517F"/>
                    </a:gs>
                  </a:gsLst>
                  <a:lin ang="5400000"/>
                </a:gradFill>
                <a:effectLst>
                  <a:outerShdw blurRad="76200" dist="50800" dir="5400000" algn="tl" rotWithShape="0">
                    <a:srgbClr val="000000">
                      <a:alpha val="65000"/>
                    </a:srgbClr>
                  </a:outerShdw>
                </a:effectLst>
              </a:rPr>
              <a:t>RESTAURAREA </a:t>
            </a:r>
            <a:r>
              <a:rPr lang="ro-RO" sz="4400" b="1" spc="50" smtClean="0">
                <a:ln w="11430"/>
                <a:gradFill>
                  <a:gsLst>
                    <a:gs pos="25000">
                      <a:srgbClr val="D3B7D0"/>
                    </a:gs>
                    <a:gs pos="100000">
                      <a:srgbClr val="85517F"/>
                    </a:gs>
                  </a:gsLst>
                  <a:lin ang="5400000"/>
                </a:gradFill>
                <a:effectLst>
                  <a:outerShdw blurRad="76200" dist="50800" dir="5400000" algn="tl" rotWithShape="0">
                    <a:srgbClr val="000000">
                      <a:alpha val="65000"/>
                    </a:srgbClr>
                  </a:outerShdw>
                </a:effectLst>
              </a:rPr>
              <a:t>STĂPÂNIRII</a:t>
            </a:r>
            <a:endParaRPr lang="ro-RO" sz="4400" b="1" spc="50">
              <a:ln w="11430"/>
              <a:gradFill>
                <a:gsLst>
                  <a:gs pos="25000">
                    <a:srgbClr val="D3B7D0"/>
                  </a:gs>
                  <a:gs pos="100000">
                    <a:srgbClr val="85517F"/>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0" y="836712"/>
            <a:ext cx="6156176" cy="646331"/>
          </a:xfrm>
          <a:prstGeom prst="rect">
            <a:avLst/>
          </a:prstGeom>
        </p:spPr>
        <p:txBody>
          <a:bodyPr wrap="square">
            <a:spAutoFit/>
          </a:bodyPr>
          <a:lstStyle/>
          <a:p>
            <a:r>
              <a:rPr lang="ro-RO" b="1" smtClean="0">
                <a:latin typeface="Comic Sans MS" pitchFamily="66" charset="0"/>
              </a:rPr>
              <a:t>«</a:t>
            </a:r>
            <a:r>
              <a:rPr lang="ro-RO" b="1" smtClean="0">
                <a:latin typeface="Comic Sans MS" pitchFamily="66" charset="0"/>
              </a:rPr>
              <a:t>Cel ce va </a:t>
            </a:r>
            <a:r>
              <a:rPr lang="ro-RO" b="1" smtClean="0">
                <a:latin typeface="Comic Sans MS" pitchFamily="66" charset="0"/>
              </a:rPr>
              <a:t>birui</a:t>
            </a:r>
            <a:r>
              <a:rPr lang="ro-RO" b="1" smtClean="0">
                <a:latin typeface="Comic Sans MS" pitchFamily="66" charset="0"/>
              </a:rPr>
              <a:t>, va moşteni aceste </a:t>
            </a:r>
            <a:r>
              <a:rPr lang="ro-RO" b="1" smtClean="0">
                <a:latin typeface="Comic Sans MS" pitchFamily="66" charset="0"/>
              </a:rPr>
              <a:t>lucruri</a:t>
            </a:r>
            <a:r>
              <a:rPr lang="ro-RO" b="1" smtClean="0">
                <a:latin typeface="Comic Sans MS" pitchFamily="66" charset="0"/>
              </a:rPr>
              <a:t>. Eu voi fi Dumnezeul </a:t>
            </a:r>
            <a:r>
              <a:rPr lang="ro-RO" b="1" smtClean="0">
                <a:latin typeface="Comic Sans MS" pitchFamily="66" charset="0"/>
              </a:rPr>
              <a:t>lui</a:t>
            </a:r>
            <a:r>
              <a:rPr lang="ro-RO" b="1" smtClean="0">
                <a:latin typeface="Comic Sans MS" pitchFamily="66" charset="0"/>
              </a:rPr>
              <a:t>, şi el va fi fiul </a:t>
            </a:r>
            <a:r>
              <a:rPr lang="ro-RO" b="1" smtClean="0">
                <a:latin typeface="Comic Sans MS" pitchFamily="66" charset="0"/>
              </a:rPr>
              <a:t>Meu.</a:t>
            </a:r>
            <a:r>
              <a:rPr lang="ro-RO" b="1" smtClean="0">
                <a:latin typeface="Comic Sans MS" pitchFamily="66" charset="0"/>
              </a:rPr>
              <a:t>» </a:t>
            </a:r>
            <a:r>
              <a:rPr lang="ro-RO" sz="1400" b="1" smtClean="0">
                <a:latin typeface="Comic Sans MS" pitchFamily="66" charset="0"/>
              </a:rPr>
              <a:t>(Apocalipsa</a:t>
            </a:r>
            <a:r>
              <a:rPr lang="ro-RO" sz="1400" b="1" smtClean="0">
                <a:latin typeface="Comic Sans MS" pitchFamily="66" charset="0"/>
              </a:rPr>
              <a:t> </a:t>
            </a:r>
            <a:r>
              <a:rPr lang="ro-RO" sz="1400" b="1" smtClean="0">
                <a:latin typeface="Comic Sans MS" pitchFamily="66" charset="0"/>
              </a:rPr>
              <a:t>21:7)</a:t>
            </a:r>
            <a:endParaRPr lang="ro-RO" b="1">
              <a:latin typeface="Comic Sans MS" pitchFamily="66" charset="0"/>
            </a:endParaRPr>
          </a:p>
        </p:txBody>
      </p:sp>
      <p:sp>
        <p:nvSpPr>
          <p:cNvPr id="4" name="3 CuadroTexto"/>
          <p:cNvSpPr txBox="1"/>
          <p:nvPr/>
        </p:nvSpPr>
        <p:spPr>
          <a:xfrm>
            <a:off x="107504" y="1484784"/>
            <a:ext cx="5904656" cy="1631216"/>
          </a:xfrm>
          <a:prstGeom prst="rect">
            <a:avLst/>
          </a:prstGeom>
          <a:noFill/>
        </p:spPr>
        <p:txBody>
          <a:bodyPr wrap="square" rtlCol="0">
            <a:spAutoFit/>
          </a:bodyPr>
          <a:lstStyle/>
          <a:p>
            <a:pPr>
              <a:spcBef>
                <a:spcPts val="600"/>
              </a:spcBef>
            </a:pPr>
            <a:r>
              <a:rPr lang="ro-RO" sz="2000" b="1" dirty="0" smtClean="0"/>
              <a:t>Hristos a venit să restaureze stăpânirea pe care noi am pierdut-o. Cu toate că această restaurare nu va fi completă până la Venirea finală a lui </a:t>
            </a:r>
            <a:r>
              <a:rPr lang="ro-RO" sz="2000" b="1" dirty="0" smtClean="0"/>
              <a:t>Isus (1 Corinteni 15:24), putem </a:t>
            </a:r>
            <a:r>
              <a:rPr lang="ro-RO" sz="2000" b="1" dirty="0" smtClean="0"/>
              <a:t>face multe pentru a începe restaurarea chiar de acum, mergând și ajutându-i pe cei nevoiași. </a:t>
            </a:r>
          </a:p>
        </p:txBody>
      </p:sp>
      <p:pic>
        <p:nvPicPr>
          <p:cNvPr id="2050" name="Picture 2" descr="G:\Dibujos\Tierra nueva\1mundo.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156176" y="771634"/>
            <a:ext cx="2785691" cy="27779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1" name="Picture 3" descr="\\PC-EUNICE\______Para internet\MinisterioPersonal\dsfdsdf.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79512" y="3106343"/>
            <a:ext cx="2815226" cy="21228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PC-EUNICE\______Para internet\MinisterioPersonal\dsfds.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359573" y="5027106"/>
            <a:ext cx="3048659" cy="17142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4 Rectángulo"/>
          <p:cNvSpPr/>
          <p:nvPr/>
        </p:nvSpPr>
        <p:spPr>
          <a:xfrm>
            <a:off x="4572000" y="3605692"/>
            <a:ext cx="4536504" cy="3170099"/>
          </a:xfrm>
          <a:prstGeom prst="rect">
            <a:avLst/>
          </a:prstGeom>
        </p:spPr>
        <p:txBody>
          <a:bodyPr wrap="square">
            <a:spAutoFit/>
          </a:bodyPr>
          <a:lstStyle/>
          <a:p>
            <a:pPr lvl="0">
              <a:spcBef>
                <a:spcPts val="600"/>
              </a:spcBef>
            </a:pPr>
            <a:r>
              <a:rPr lang="ro-RO" sz="2000" b="1" dirty="0" smtClean="0">
                <a:solidFill>
                  <a:prstClr val="black"/>
                </a:solidFill>
              </a:rPr>
              <a:t>Ca și biserică și individual, ni se cere să </a:t>
            </a:r>
            <a:r>
              <a:rPr lang="ro-RO" sz="2000" b="1" dirty="0" smtClean="0">
                <a:solidFill>
                  <a:prstClr val="black"/>
                </a:solidFill>
              </a:rPr>
              <a:t>ne </a:t>
            </a:r>
            <a:r>
              <a:rPr lang="ro-RO" sz="2000" b="1" dirty="0" smtClean="0">
                <a:solidFill>
                  <a:prstClr val="black"/>
                </a:solidFill>
              </a:rPr>
              <a:t>îngrijim de binele fizic, mental și spiritual al celor ce ne înconjoară. Aceasta este deosebit de important mai ales pentru cei nevoiași. Suntem chemați să fim o lumină care să aducă speranță în această lume și să deschidă porțile spre mântuire. </a:t>
            </a:r>
            <a:r>
              <a:rPr lang="ro-RO" sz="2000" b="1" dirty="0" smtClean="0">
                <a:solidFill>
                  <a:prstClr val="black"/>
                </a:solidFill>
              </a:rPr>
              <a:t>(Vezi </a:t>
            </a:r>
            <a:r>
              <a:rPr lang="ro-RO" sz="2000" b="1" dirty="0" err="1" smtClean="0">
                <a:solidFill>
                  <a:prstClr val="black"/>
                </a:solidFill>
              </a:rPr>
              <a:t>Deut</a:t>
            </a:r>
            <a:r>
              <a:rPr lang="ro-RO" sz="2000" b="1" dirty="0" smtClean="0">
                <a:solidFill>
                  <a:prstClr val="black"/>
                </a:solidFill>
              </a:rPr>
              <a:t>. 15:7-12; Luca. 14:12-14; 1 Petru. 3:15; Iacov. 1:27; Isaia 58:7; 2 </a:t>
            </a:r>
            <a:r>
              <a:rPr lang="ro-RO" sz="2000" b="1" dirty="0" err="1" smtClean="0">
                <a:solidFill>
                  <a:prstClr val="black"/>
                </a:solidFill>
              </a:rPr>
              <a:t>Tes</a:t>
            </a:r>
            <a:r>
              <a:rPr lang="ro-RO" sz="2000" b="1" dirty="0" smtClean="0">
                <a:solidFill>
                  <a:prstClr val="black"/>
                </a:solidFill>
              </a:rPr>
              <a:t>. 3:10).</a:t>
            </a:r>
            <a:endParaRPr lang="ro-RO" sz="2000" b="1" dirty="0">
              <a:solidFill>
                <a:prstClr val="black"/>
              </a:solidFill>
            </a:endParaRPr>
          </a:p>
        </p:txBody>
      </p:sp>
    </p:spTree>
    <p:extLst>
      <p:ext uri="{BB962C8B-B14F-4D97-AF65-F5344CB8AC3E}">
        <p14:creationId xmlns:p14="http://schemas.microsoft.com/office/powerpoint/2010/main" xmlns="" val="429714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1000"/>
                                        <p:tgtEl>
                                          <p:spTgt spid="2051"/>
                                        </p:tgtEl>
                                      </p:cBhvr>
                                    </p:animEffect>
                                    <p:anim calcmode="lin" valueType="num">
                                      <p:cBhvr>
                                        <p:cTn id="35" dur="1000" fill="hold"/>
                                        <p:tgtEl>
                                          <p:spTgt spid="2051"/>
                                        </p:tgtEl>
                                        <p:attrNameLst>
                                          <p:attrName>ppt_x</p:attrName>
                                        </p:attrNameLst>
                                      </p:cBhvr>
                                      <p:tavLst>
                                        <p:tav tm="0">
                                          <p:val>
                                            <p:strVal val="#ppt_x"/>
                                          </p:val>
                                        </p:tav>
                                        <p:tav tm="100000">
                                          <p:val>
                                            <p:strVal val="#ppt_x"/>
                                          </p:val>
                                        </p:tav>
                                      </p:tavLst>
                                    </p:anim>
                                    <p:anim calcmode="lin" valueType="num">
                                      <p:cBhvr>
                                        <p:cTn id="36" dur="1000" fill="hold"/>
                                        <p:tgtEl>
                                          <p:spTgt spid="205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1000"/>
                                        <p:tgtEl>
                                          <p:spTgt spid="2052"/>
                                        </p:tgtEl>
                                      </p:cBhvr>
                                    </p:animEffect>
                                    <p:anim calcmode="lin" valueType="num">
                                      <p:cBhvr>
                                        <p:cTn id="40" dur="1000" fill="hold"/>
                                        <p:tgtEl>
                                          <p:spTgt spid="2052"/>
                                        </p:tgtEl>
                                        <p:attrNameLst>
                                          <p:attrName>ppt_x</p:attrName>
                                        </p:attrNameLst>
                                      </p:cBhvr>
                                      <p:tavLst>
                                        <p:tav tm="0">
                                          <p:val>
                                            <p:strVal val="#ppt_x"/>
                                          </p:val>
                                        </p:tav>
                                        <p:tav tm="100000">
                                          <p:val>
                                            <p:strVal val="#ppt_x"/>
                                          </p:val>
                                        </p:tav>
                                      </p:tavLst>
                                    </p:anim>
                                    <p:anim calcmode="lin" valueType="num">
                                      <p:cBhvr>
                                        <p:cTn id="41" dur="1000" fill="hold"/>
                                        <p:tgtEl>
                                          <p:spTgt spid="20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1048</Words>
  <Application>Microsoft Office PowerPoint</Application>
  <PresentationFormat>Expunere pe ecran (4:3)</PresentationFormat>
  <Paragraphs>47</Paragraphs>
  <Slides>10</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10</vt:i4>
      </vt:variant>
    </vt:vector>
  </HeadingPairs>
  <TitlesOfParts>
    <vt:vector size="14" baseType="lpstr">
      <vt:lpstr>Arial</vt:lpstr>
      <vt:lpstr>Calibri</vt:lpstr>
      <vt:lpstr>Comic Sans MS</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Recastigarea stapanirii pierdute</dc:title>
  <dc:subject>Studiu Biblic, Trim. III, 2016 – Rolul bisericii in societate</dc:subject>
  <dc:creator>Sergio Fustero Carreras</dc:creator>
  <cp:keywords>http://www.fustero.net/es/index_ro.php</cp:keywords>
  <cp:lastModifiedBy>Administrator</cp:lastModifiedBy>
  <cp:revision>70</cp:revision>
  <dcterms:created xsi:type="dcterms:W3CDTF">2016-06-21T15:07:33Z</dcterms:created>
  <dcterms:modified xsi:type="dcterms:W3CDTF">2016-07-04T14:35:15Z</dcterms:modified>
</cp:coreProperties>
</file>