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8" r:id="rId6"/>
    <p:sldId id="260" r:id="rId7"/>
    <p:sldId id="261" r:id="rId8"/>
    <p:sldId id="263" r:id="rId9"/>
    <p:sldId id="262" r:id="rId10"/>
    <p:sldId id="269"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1746"/>
    <a:srgbClr val="31253F"/>
    <a:srgbClr val="6B3305"/>
    <a:srgbClr val="53502B"/>
    <a:srgbClr val="B7B273"/>
    <a:srgbClr val="B7A57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9C316-FA7B-46BE-892D-730A5165935D}" type="doc">
      <dgm:prSet loTypeId="urn:microsoft.com/office/officeart/2008/layout/PictureLineup" loCatId="picture" qsTypeId="urn:microsoft.com/office/officeart/2005/8/quickstyle/simple5" qsCatId="simple" csTypeId="urn:microsoft.com/office/officeart/2005/8/colors/accent2_2" csCatId="accent2" phldr="1"/>
      <dgm:spPr/>
      <dgm:t>
        <a:bodyPr/>
        <a:lstStyle/>
        <a:p>
          <a:endParaRPr lang="es-ES"/>
        </a:p>
      </dgm:t>
    </dgm:pt>
    <dgm:pt modelId="{8E02A674-DC0E-4B02-9515-3EA59F3AE834}">
      <dgm:prSet custT="1"/>
      <dgm:spPr/>
      <dgm:t>
        <a:bodyPr rIns="0"/>
        <a:lstStyle/>
        <a:p>
          <a:pPr rtl="0"/>
          <a:r>
            <a:rPr lang="ro-RO" sz="2000" b="1" dirty="0" smtClean="0"/>
            <a:t>Declarația lui Petru</a:t>
          </a:r>
          <a:r>
            <a:rPr lang="es-ES" sz="2000" b="1" dirty="0" smtClean="0"/>
            <a:t>: «</a:t>
          </a:r>
          <a:r>
            <a:rPr lang="ro-RO" sz="2000" b="1" dirty="0" smtClean="0"/>
            <a:t>Tu ești Hristosul</a:t>
          </a:r>
          <a:r>
            <a:rPr lang="es-ES" sz="2000" b="1" dirty="0" smtClean="0"/>
            <a:t>». Mate</a:t>
          </a:r>
          <a:r>
            <a:rPr lang="ro-RO" sz="2000" b="1" dirty="0" smtClean="0"/>
            <a:t>i</a:t>
          </a:r>
          <a:r>
            <a:rPr lang="es-ES" sz="2000" b="1" dirty="0" smtClean="0"/>
            <a:t> 16:13-16.</a:t>
          </a:r>
          <a:endParaRPr lang="es-ES" sz="2000" b="1" dirty="0"/>
        </a:p>
      </dgm:t>
    </dgm:pt>
    <dgm:pt modelId="{18AD3EB6-4DFE-4BD7-B3CE-7E0A6EA09406}" type="parTrans" cxnId="{F9143939-A752-4D8F-958F-03A282850290}">
      <dgm:prSet/>
      <dgm:spPr/>
      <dgm:t>
        <a:bodyPr/>
        <a:lstStyle/>
        <a:p>
          <a:endParaRPr lang="es-ES" sz="2000" b="1"/>
        </a:p>
      </dgm:t>
    </dgm:pt>
    <dgm:pt modelId="{FADC761E-80BB-4344-ABE7-DCFCE4A3C2F6}" type="sibTrans" cxnId="{F9143939-A752-4D8F-958F-03A282850290}">
      <dgm:prSet/>
      <dgm:spPr/>
      <dgm:t>
        <a:bodyPr/>
        <a:lstStyle/>
        <a:p>
          <a:endParaRPr lang="es-ES" sz="2000" b="1"/>
        </a:p>
      </dgm:t>
    </dgm:pt>
    <dgm:pt modelId="{F10B1914-DF95-468A-AB9B-9C79C235DEEE}">
      <dgm:prSet custT="1"/>
      <dgm:spPr/>
      <dgm:t>
        <a:bodyPr/>
        <a:lstStyle/>
        <a:p>
          <a:pPr rtl="0"/>
          <a:r>
            <a:rPr lang="ro-RO" sz="2000" b="1" dirty="0" smtClean="0"/>
            <a:t>Petru, o </a:t>
          </a:r>
          <a:r>
            <a:rPr lang="ro-RO" sz="2000" b="1" dirty="0" smtClean="0"/>
            <a:t>piatră </a:t>
          </a:r>
          <a:r>
            <a:rPr lang="ro-RO" sz="2000" b="1" dirty="0" smtClean="0"/>
            <a:t>așezată pe Stâncă</a:t>
          </a:r>
          <a:r>
            <a:rPr lang="es-ES" sz="2000" b="1" dirty="0" smtClean="0"/>
            <a:t>. Mate</a:t>
          </a:r>
          <a:r>
            <a:rPr lang="ro-RO" sz="2000" b="1" dirty="0" smtClean="0"/>
            <a:t>i</a:t>
          </a:r>
          <a:r>
            <a:rPr lang="es-ES" sz="2000" b="1" dirty="0" smtClean="0"/>
            <a:t> 16:17-20.</a:t>
          </a:r>
          <a:endParaRPr lang="es-ES" sz="2000" b="1" dirty="0"/>
        </a:p>
      </dgm:t>
    </dgm:pt>
    <dgm:pt modelId="{418272AF-4A4F-4A23-BCBF-7155177E5E2C}" type="parTrans" cxnId="{2FFE3FC5-C0D4-4124-909C-DDB466092360}">
      <dgm:prSet/>
      <dgm:spPr/>
      <dgm:t>
        <a:bodyPr/>
        <a:lstStyle/>
        <a:p>
          <a:endParaRPr lang="es-ES" sz="2000" b="1"/>
        </a:p>
      </dgm:t>
    </dgm:pt>
    <dgm:pt modelId="{8051429B-255A-404A-9CE9-29B0FF2829E7}" type="sibTrans" cxnId="{2FFE3FC5-C0D4-4124-909C-DDB466092360}">
      <dgm:prSet/>
      <dgm:spPr/>
      <dgm:t>
        <a:bodyPr/>
        <a:lstStyle/>
        <a:p>
          <a:endParaRPr lang="es-ES" sz="2000" b="1"/>
        </a:p>
      </dgm:t>
    </dgm:pt>
    <dgm:pt modelId="{6B909A9D-4E1A-45BC-8131-D6D07AFD3D34}">
      <dgm:prSet custT="1"/>
      <dgm:spPr/>
      <dgm:t>
        <a:bodyPr rIns="0"/>
        <a:lstStyle/>
        <a:p>
          <a:pPr rtl="0"/>
          <a:r>
            <a:rPr lang="ro-RO" sz="2000" b="1" dirty="0" smtClean="0"/>
            <a:t>Petru ispititorul. </a:t>
          </a:r>
          <a:r>
            <a:rPr lang="es-ES" sz="2000" b="1" dirty="0" smtClean="0"/>
            <a:t>Mate</a:t>
          </a:r>
          <a:r>
            <a:rPr lang="ro-RO" sz="2000" b="1" dirty="0" smtClean="0"/>
            <a:t>i</a:t>
          </a:r>
          <a:r>
            <a:rPr lang="es-ES" sz="2000" b="1" dirty="0" smtClean="0"/>
            <a:t> 16:21-27.</a:t>
          </a:r>
          <a:endParaRPr lang="es-ES" sz="2000" b="1" dirty="0"/>
        </a:p>
      </dgm:t>
    </dgm:pt>
    <dgm:pt modelId="{B63E914C-DB7B-4B2B-94E1-8536716233CD}" type="parTrans" cxnId="{19C96D99-9A56-4F7B-AC55-7EB98C960A48}">
      <dgm:prSet/>
      <dgm:spPr/>
      <dgm:t>
        <a:bodyPr/>
        <a:lstStyle/>
        <a:p>
          <a:endParaRPr lang="es-ES" sz="2000" b="1"/>
        </a:p>
      </dgm:t>
    </dgm:pt>
    <dgm:pt modelId="{9687642F-F9FC-4E1D-8B01-5D39F9C9B205}" type="sibTrans" cxnId="{19C96D99-9A56-4F7B-AC55-7EB98C960A48}">
      <dgm:prSet/>
      <dgm:spPr/>
      <dgm:t>
        <a:bodyPr/>
        <a:lstStyle/>
        <a:p>
          <a:endParaRPr lang="es-ES" sz="2000" b="1"/>
        </a:p>
      </dgm:t>
    </dgm:pt>
    <dgm:pt modelId="{542B9ED5-E43D-4218-8516-1BE0925AA431}">
      <dgm:prSet custT="1"/>
      <dgm:spPr/>
      <dgm:t>
        <a:bodyPr/>
        <a:lstStyle/>
        <a:p>
          <a:pPr rtl="0"/>
          <a:r>
            <a:rPr lang="ro-RO" sz="2000" b="1" smtClean="0"/>
            <a:t>Petru și </a:t>
          </a:r>
          <a:r>
            <a:rPr lang="ro-RO" sz="2000" b="1" dirty="0" smtClean="0"/>
            <a:t>viziunea cerească</a:t>
          </a:r>
          <a:r>
            <a:rPr lang="es-ES" sz="2000" b="1" dirty="0" smtClean="0"/>
            <a:t>. Mate</a:t>
          </a:r>
          <a:r>
            <a:rPr lang="ro-RO" sz="2000" b="1" dirty="0" smtClean="0"/>
            <a:t>i </a:t>
          </a:r>
          <a:r>
            <a:rPr lang="es-ES" sz="2000" b="1" dirty="0" smtClean="0"/>
            <a:t>17:1-9.</a:t>
          </a:r>
          <a:endParaRPr lang="es-ES" sz="2000" b="1" dirty="0"/>
        </a:p>
      </dgm:t>
    </dgm:pt>
    <dgm:pt modelId="{5A7E5E7A-40BE-4769-95CE-96DC7C27EFB3}" type="parTrans" cxnId="{47707423-D41D-4E46-8A9A-E66361E23889}">
      <dgm:prSet/>
      <dgm:spPr/>
      <dgm:t>
        <a:bodyPr/>
        <a:lstStyle/>
        <a:p>
          <a:endParaRPr lang="es-ES" sz="2000" b="1"/>
        </a:p>
      </dgm:t>
    </dgm:pt>
    <dgm:pt modelId="{1A506E04-25A2-4098-8FB6-206713D73919}" type="sibTrans" cxnId="{47707423-D41D-4E46-8A9A-E66361E23889}">
      <dgm:prSet/>
      <dgm:spPr/>
      <dgm:t>
        <a:bodyPr/>
        <a:lstStyle/>
        <a:p>
          <a:endParaRPr lang="es-ES" sz="2000" b="1"/>
        </a:p>
      </dgm:t>
    </dgm:pt>
    <dgm:pt modelId="{46D6F06E-B66F-47C0-B4FB-547B1A0C6E25}">
      <dgm:prSet custT="1"/>
      <dgm:spPr/>
      <dgm:t>
        <a:bodyPr rIns="0"/>
        <a:lstStyle/>
        <a:p>
          <a:pPr rtl="0"/>
          <a:r>
            <a:rPr lang="ro-RO" sz="2000" b="1" dirty="0" smtClean="0"/>
            <a:t>Petru și taxele templului</a:t>
          </a:r>
          <a:r>
            <a:rPr lang="es-ES" sz="2000" b="1" dirty="0" smtClean="0"/>
            <a:t>. Mate</a:t>
          </a:r>
          <a:r>
            <a:rPr lang="ro-RO" sz="2000" b="1" dirty="0" smtClean="0"/>
            <a:t>i</a:t>
          </a:r>
          <a:r>
            <a:rPr lang="es-ES" sz="2000" b="1" dirty="0" smtClean="0"/>
            <a:t> 17:24-27.</a:t>
          </a:r>
          <a:endParaRPr lang="es-ES" sz="2000" b="1" dirty="0"/>
        </a:p>
      </dgm:t>
    </dgm:pt>
    <dgm:pt modelId="{A5FF5732-C28D-4425-9E73-497638FBC457}" type="parTrans" cxnId="{7DB44632-69B7-45C8-885D-37C0642DDA9E}">
      <dgm:prSet/>
      <dgm:spPr/>
      <dgm:t>
        <a:bodyPr/>
        <a:lstStyle/>
        <a:p>
          <a:endParaRPr lang="es-ES" sz="2000" b="1"/>
        </a:p>
      </dgm:t>
    </dgm:pt>
    <dgm:pt modelId="{781C72C8-FB42-4B9C-B8E4-D37ACB54DCE8}" type="sibTrans" cxnId="{7DB44632-69B7-45C8-885D-37C0642DDA9E}">
      <dgm:prSet/>
      <dgm:spPr/>
      <dgm:t>
        <a:bodyPr/>
        <a:lstStyle/>
        <a:p>
          <a:endParaRPr lang="es-ES" sz="2000" b="1"/>
        </a:p>
      </dgm:t>
    </dgm:pt>
    <dgm:pt modelId="{6115F573-3603-4033-A9AC-A8EF3355626B}" type="pres">
      <dgm:prSet presAssocID="{D729C316-FA7B-46BE-892D-730A5165935D}" presName="Name0" presStyleCnt="0">
        <dgm:presLayoutVars>
          <dgm:chMax/>
          <dgm:chPref/>
          <dgm:dir/>
          <dgm:animLvl val="lvl"/>
          <dgm:resizeHandles val="exact"/>
        </dgm:presLayoutVars>
      </dgm:prSet>
      <dgm:spPr/>
      <dgm:t>
        <a:bodyPr/>
        <a:lstStyle/>
        <a:p>
          <a:endParaRPr lang="es-ES"/>
        </a:p>
      </dgm:t>
    </dgm:pt>
    <dgm:pt modelId="{D0235F14-5245-4E6E-953D-00AFC2D8B4A1}" type="pres">
      <dgm:prSet presAssocID="{8E02A674-DC0E-4B02-9515-3EA59F3AE834}" presName="composite" presStyleCnt="0"/>
      <dgm:spPr/>
    </dgm:pt>
    <dgm:pt modelId="{B1731AC0-4CCB-4758-BB6E-3F985664B5AC}" type="pres">
      <dgm:prSet presAssocID="{8E02A674-DC0E-4B02-9515-3EA59F3AE834}" presName="Image" presStyleLbl="alignNode1" presStyleIdx="0" presStyleCnt="5" custScaleY="120344" custLinFactNeighborY="-21113"/>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F5C6ED17-3940-4D76-ABD8-F7A02611CFD6}" type="pres">
      <dgm:prSet presAssocID="{8E02A674-DC0E-4B02-9515-3EA59F3AE834}" presName="Accent" presStyleLbl="parChTrans1D1" presStyleIdx="0" presStyleCnt="5" custScaleX="2000000" custScaleY="131466"/>
      <dgm:spPr/>
    </dgm:pt>
    <dgm:pt modelId="{47133799-2E66-4FE4-935C-127282D10DCE}" type="pres">
      <dgm:prSet presAssocID="{8E02A674-DC0E-4B02-9515-3EA59F3AE834}" presName="Parent" presStyleLbl="revTx" presStyleIdx="0" presStyleCnt="5">
        <dgm:presLayoutVars>
          <dgm:chMax val="0"/>
          <dgm:chPref val="0"/>
          <dgm:bulletEnabled val="1"/>
        </dgm:presLayoutVars>
      </dgm:prSet>
      <dgm:spPr/>
      <dgm:t>
        <a:bodyPr/>
        <a:lstStyle/>
        <a:p>
          <a:endParaRPr lang="es-ES"/>
        </a:p>
      </dgm:t>
    </dgm:pt>
    <dgm:pt modelId="{24391460-8CAD-4A49-A463-EA58BC7865E3}" type="pres">
      <dgm:prSet presAssocID="{FADC761E-80BB-4344-ABE7-DCFCE4A3C2F6}" presName="sibTrans" presStyleCnt="0"/>
      <dgm:spPr/>
    </dgm:pt>
    <dgm:pt modelId="{D9CBC4A0-3E27-4F05-A108-9C217FABF81B}" type="pres">
      <dgm:prSet presAssocID="{F10B1914-DF95-468A-AB9B-9C79C235DEEE}" presName="composite" presStyleCnt="0"/>
      <dgm:spPr/>
    </dgm:pt>
    <dgm:pt modelId="{39845AF0-D143-4E25-B983-D4EE00B08947}" type="pres">
      <dgm:prSet presAssocID="{F10B1914-DF95-468A-AB9B-9C79C235DEEE}" presName="Image" presStyleLbl="alignNode1" presStyleIdx="1" presStyleCnt="5" custScaleY="120344" custLinFactNeighborY="-21113"/>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A0ED5DE4-3482-4512-B2EE-F84C1686013F}" type="pres">
      <dgm:prSet presAssocID="{F10B1914-DF95-468A-AB9B-9C79C235DEEE}" presName="Accent" presStyleLbl="parChTrans1D1" presStyleIdx="1" presStyleCnt="5" custScaleX="2000000" custScaleY="131466"/>
      <dgm:spPr/>
    </dgm:pt>
    <dgm:pt modelId="{42F0EC4B-BF37-488A-BAEC-5F2DF6690A3E}" type="pres">
      <dgm:prSet presAssocID="{F10B1914-DF95-468A-AB9B-9C79C235DEEE}" presName="Parent" presStyleLbl="revTx" presStyleIdx="1" presStyleCnt="5">
        <dgm:presLayoutVars>
          <dgm:chMax val="0"/>
          <dgm:chPref val="0"/>
          <dgm:bulletEnabled val="1"/>
        </dgm:presLayoutVars>
      </dgm:prSet>
      <dgm:spPr/>
      <dgm:t>
        <a:bodyPr/>
        <a:lstStyle/>
        <a:p>
          <a:endParaRPr lang="es-ES"/>
        </a:p>
      </dgm:t>
    </dgm:pt>
    <dgm:pt modelId="{EF9ECCB6-476D-4EC8-99E8-3229755E0256}" type="pres">
      <dgm:prSet presAssocID="{8051429B-255A-404A-9CE9-29B0FF2829E7}" presName="sibTrans" presStyleCnt="0"/>
      <dgm:spPr/>
    </dgm:pt>
    <dgm:pt modelId="{C2E89897-40F6-47AB-B776-7B242EAA6FF5}" type="pres">
      <dgm:prSet presAssocID="{6B909A9D-4E1A-45BC-8131-D6D07AFD3D34}" presName="composite" presStyleCnt="0"/>
      <dgm:spPr/>
    </dgm:pt>
    <dgm:pt modelId="{E59212FD-8B0E-4AA0-A1EF-6BEF3C4F3221}" type="pres">
      <dgm:prSet presAssocID="{6B909A9D-4E1A-45BC-8131-D6D07AFD3D34}" presName="Image" presStyleLbl="alignNode1" presStyleIdx="2" presStyleCnt="5" custScaleY="120344" custLinFactNeighborY="-21113"/>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17D18CD8-744E-4852-9195-084D5E491120}" type="pres">
      <dgm:prSet presAssocID="{6B909A9D-4E1A-45BC-8131-D6D07AFD3D34}" presName="Accent" presStyleLbl="parChTrans1D1" presStyleIdx="2" presStyleCnt="5" custScaleX="2000000" custScaleY="131466"/>
      <dgm:spPr/>
    </dgm:pt>
    <dgm:pt modelId="{312BD3F9-F0F4-4187-B9A9-36916780BE44}" type="pres">
      <dgm:prSet presAssocID="{6B909A9D-4E1A-45BC-8131-D6D07AFD3D34}" presName="Parent" presStyleLbl="revTx" presStyleIdx="2" presStyleCnt="5">
        <dgm:presLayoutVars>
          <dgm:chMax val="0"/>
          <dgm:chPref val="0"/>
          <dgm:bulletEnabled val="1"/>
        </dgm:presLayoutVars>
      </dgm:prSet>
      <dgm:spPr/>
      <dgm:t>
        <a:bodyPr/>
        <a:lstStyle/>
        <a:p>
          <a:endParaRPr lang="es-ES"/>
        </a:p>
      </dgm:t>
    </dgm:pt>
    <dgm:pt modelId="{39DA61F8-A6C8-422B-ADED-B98246C4DE1E}" type="pres">
      <dgm:prSet presAssocID="{9687642F-F9FC-4E1D-8B01-5D39F9C9B205}" presName="sibTrans" presStyleCnt="0"/>
      <dgm:spPr/>
    </dgm:pt>
    <dgm:pt modelId="{D497055A-3862-4648-A296-61505B32D23C}" type="pres">
      <dgm:prSet presAssocID="{542B9ED5-E43D-4218-8516-1BE0925AA431}" presName="composite" presStyleCnt="0"/>
      <dgm:spPr/>
    </dgm:pt>
    <dgm:pt modelId="{7D32C481-761B-460D-8669-754787D29CC9}" type="pres">
      <dgm:prSet presAssocID="{542B9ED5-E43D-4218-8516-1BE0925AA431}" presName="Image" presStyleLbl="alignNode1" presStyleIdx="3" presStyleCnt="5" custScaleY="120344" custLinFactNeighborY="-21113"/>
      <dgm:spPr>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1A5F0E79-BE78-4705-BAC9-4D351BD115CF}" type="pres">
      <dgm:prSet presAssocID="{542B9ED5-E43D-4218-8516-1BE0925AA431}" presName="Accent" presStyleLbl="parChTrans1D1" presStyleIdx="3" presStyleCnt="5" custScaleX="2000000" custScaleY="131466"/>
      <dgm:spPr/>
    </dgm:pt>
    <dgm:pt modelId="{061290CA-F2E2-49C9-B7CC-3897A869EABD}" type="pres">
      <dgm:prSet presAssocID="{542B9ED5-E43D-4218-8516-1BE0925AA431}" presName="Parent" presStyleLbl="revTx" presStyleIdx="3" presStyleCnt="5">
        <dgm:presLayoutVars>
          <dgm:chMax val="0"/>
          <dgm:chPref val="0"/>
          <dgm:bulletEnabled val="1"/>
        </dgm:presLayoutVars>
      </dgm:prSet>
      <dgm:spPr/>
      <dgm:t>
        <a:bodyPr/>
        <a:lstStyle/>
        <a:p>
          <a:endParaRPr lang="es-ES"/>
        </a:p>
      </dgm:t>
    </dgm:pt>
    <dgm:pt modelId="{27D39FEA-793B-4407-BC82-5F898CEB614D}" type="pres">
      <dgm:prSet presAssocID="{1A506E04-25A2-4098-8FB6-206713D73919}" presName="sibTrans" presStyleCnt="0"/>
      <dgm:spPr/>
    </dgm:pt>
    <dgm:pt modelId="{80E46588-6BB1-463A-B0EA-BD316E19A8B8}" type="pres">
      <dgm:prSet presAssocID="{46D6F06E-B66F-47C0-B4FB-547B1A0C6E25}" presName="composite" presStyleCnt="0"/>
      <dgm:spPr/>
    </dgm:pt>
    <dgm:pt modelId="{3235462B-DBAD-4B2D-B58F-D0311A5EFB3A}" type="pres">
      <dgm:prSet presAssocID="{46D6F06E-B66F-47C0-B4FB-547B1A0C6E25}" presName="Image" presStyleLbl="alignNode1" presStyleIdx="4" presStyleCnt="5" custScaleY="120344" custLinFactNeighborX="4090" custLinFactNeighborY="-21113"/>
      <dgm:spPr>
        <a:blipFill dpi="0"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01507D8D-A8AD-4FB5-B092-672129E7F2BF}" type="pres">
      <dgm:prSet presAssocID="{46D6F06E-B66F-47C0-B4FB-547B1A0C6E25}" presName="Accent" presStyleLbl="parChTrans1D1" presStyleIdx="4" presStyleCnt="5" custScaleX="2000000" custScaleY="131466"/>
      <dgm:spPr/>
    </dgm:pt>
    <dgm:pt modelId="{AB03783C-EC6C-4EA6-8FB2-A4E063265EE8}" type="pres">
      <dgm:prSet presAssocID="{46D6F06E-B66F-47C0-B4FB-547B1A0C6E25}" presName="Parent" presStyleLbl="revTx" presStyleIdx="4" presStyleCnt="5">
        <dgm:presLayoutVars>
          <dgm:chMax val="0"/>
          <dgm:chPref val="0"/>
          <dgm:bulletEnabled val="1"/>
        </dgm:presLayoutVars>
      </dgm:prSet>
      <dgm:spPr/>
      <dgm:t>
        <a:bodyPr/>
        <a:lstStyle/>
        <a:p>
          <a:endParaRPr lang="es-ES"/>
        </a:p>
      </dgm:t>
    </dgm:pt>
  </dgm:ptLst>
  <dgm:cxnLst>
    <dgm:cxn modelId="{2FFE3FC5-C0D4-4124-909C-DDB466092360}" srcId="{D729C316-FA7B-46BE-892D-730A5165935D}" destId="{F10B1914-DF95-468A-AB9B-9C79C235DEEE}" srcOrd="1" destOrd="0" parTransId="{418272AF-4A4F-4A23-BCBF-7155177E5E2C}" sibTransId="{8051429B-255A-404A-9CE9-29B0FF2829E7}"/>
    <dgm:cxn modelId="{47707423-D41D-4E46-8A9A-E66361E23889}" srcId="{D729C316-FA7B-46BE-892D-730A5165935D}" destId="{542B9ED5-E43D-4218-8516-1BE0925AA431}" srcOrd="3" destOrd="0" parTransId="{5A7E5E7A-40BE-4769-95CE-96DC7C27EFB3}" sibTransId="{1A506E04-25A2-4098-8FB6-206713D73919}"/>
    <dgm:cxn modelId="{7DB44632-69B7-45C8-885D-37C0642DDA9E}" srcId="{D729C316-FA7B-46BE-892D-730A5165935D}" destId="{46D6F06E-B66F-47C0-B4FB-547B1A0C6E25}" srcOrd="4" destOrd="0" parTransId="{A5FF5732-C28D-4425-9E73-497638FBC457}" sibTransId="{781C72C8-FB42-4B9C-B8E4-D37ACB54DCE8}"/>
    <dgm:cxn modelId="{746B18F7-8449-431D-B9BC-6612AE5CAD8A}" type="presOf" srcId="{542B9ED5-E43D-4218-8516-1BE0925AA431}" destId="{061290CA-F2E2-49C9-B7CC-3897A869EABD}" srcOrd="0" destOrd="0" presId="urn:microsoft.com/office/officeart/2008/layout/PictureLineup"/>
    <dgm:cxn modelId="{98FE9833-E167-485E-8E85-B66765AF4587}" type="presOf" srcId="{F10B1914-DF95-468A-AB9B-9C79C235DEEE}" destId="{42F0EC4B-BF37-488A-BAEC-5F2DF6690A3E}" srcOrd="0" destOrd="0" presId="urn:microsoft.com/office/officeart/2008/layout/PictureLineup"/>
    <dgm:cxn modelId="{F9143939-A752-4D8F-958F-03A282850290}" srcId="{D729C316-FA7B-46BE-892D-730A5165935D}" destId="{8E02A674-DC0E-4B02-9515-3EA59F3AE834}" srcOrd="0" destOrd="0" parTransId="{18AD3EB6-4DFE-4BD7-B3CE-7E0A6EA09406}" sibTransId="{FADC761E-80BB-4344-ABE7-DCFCE4A3C2F6}"/>
    <dgm:cxn modelId="{19C96D99-9A56-4F7B-AC55-7EB98C960A48}" srcId="{D729C316-FA7B-46BE-892D-730A5165935D}" destId="{6B909A9D-4E1A-45BC-8131-D6D07AFD3D34}" srcOrd="2" destOrd="0" parTransId="{B63E914C-DB7B-4B2B-94E1-8536716233CD}" sibTransId="{9687642F-F9FC-4E1D-8B01-5D39F9C9B205}"/>
    <dgm:cxn modelId="{67A085DF-D881-4F77-B3AC-86B0823ACA70}" type="presOf" srcId="{6B909A9D-4E1A-45BC-8131-D6D07AFD3D34}" destId="{312BD3F9-F0F4-4187-B9A9-36916780BE44}" srcOrd="0" destOrd="0" presId="urn:microsoft.com/office/officeart/2008/layout/PictureLineup"/>
    <dgm:cxn modelId="{75D3F94B-297C-4715-BDA1-880B0C1E9D62}" type="presOf" srcId="{8E02A674-DC0E-4B02-9515-3EA59F3AE834}" destId="{47133799-2E66-4FE4-935C-127282D10DCE}" srcOrd="0" destOrd="0" presId="urn:microsoft.com/office/officeart/2008/layout/PictureLineup"/>
    <dgm:cxn modelId="{972CC16B-A8B8-49C3-A0B9-361B321B722E}" type="presOf" srcId="{D729C316-FA7B-46BE-892D-730A5165935D}" destId="{6115F573-3603-4033-A9AC-A8EF3355626B}" srcOrd="0" destOrd="0" presId="urn:microsoft.com/office/officeart/2008/layout/PictureLineup"/>
    <dgm:cxn modelId="{AC71978C-A148-4E50-A360-71DCACB27B12}" type="presOf" srcId="{46D6F06E-B66F-47C0-B4FB-547B1A0C6E25}" destId="{AB03783C-EC6C-4EA6-8FB2-A4E063265EE8}" srcOrd="0" destOrd="0" presId="urn:microsoft.com/office/officeart/2008/layout/PictureLineup"/>
    <dgm:cxn modelId="{846B040C-D9E2-47E1-A0BE-48E073294AD2}" type="presParOf" srcId="{6115F573-3603-4033-A9AC-A8EF3355626B}" destId="{D0235F14-5245-4E6E-953D-00AFC2D8B4A1}" srcOrd="0" destOrd="0" presId="urn:microsoft.com/office/officeart/2008/layout/PictureLineup"/>
    <dgm:cxn modelId="{DC7CFE34-49F8-45B2-8D24-7BF7ADC373A9}" type="presParOf" srcId="{D0235F14-5245-4E6E-953D-00AFC2D8B4A1}" destId="{B1731AC0-4CCB-4758-BB6E-3F985664B5AC}" srcOrd="0" destOrd="0" presId="urn:microsoft.com/office/officeart/2008/layout/PictureLineup"/>
    <dgm:cxn modelId="{26629B1B-2C96-47B7-8E4E-754BA85B52D4}" type="presParOf" srcId="{D0235F14-5245-4E6E-953D-00AFC2D8B4A1}" destId="{F5C6ED17-3940-4D76-ABD8-F7A02611CFD6}" srcOrd="1" destOrd="0" presId="urn:microsoft.com/office/officeart/2008/layout/PictureLineup"/>
    <dgm:cxn modelId="{CFA72DA3-BE45-4B28-86B3-0C8E522AFA1C}" type="presParOf" srcId="{D0235F14-5245-4E6E-953D-00AFC2D8B4A1}" destId="{47133799-2E66-4FE4-935C-127282D10DCE}" srcOrd="2" destOrd="0" presId="urn:microsoft.com/office/officeart/2008/layout/PictureLineup"/>
    <dgm:cxn modelId="{2A89522E-D59E-440A-AC77-A95CFE6CB248}" type="presParOf" srcId="{6115F573-3603-4033-A9AC-A8EF3355626B}" destId="{24391460-8CAD-4A49-A463-EA58BC7865E3}" srcOrd="1" destOrd="0" presId="urn:microsoft.com/office/officeart/2008/layout/PictureLineup"/>
    <dgm:cxn modelId="{7606E082-3221-4AFF-9B3C-56BEA00C6A28}" type="presParOf" srcId="{6115F573-3603-4033-A9AC-A8EF3355626B}" destId="{D9CBC4A0-3E27-4F05-A108-9C217FABF81B}" srcOrd="2" destOrd="0" presId="urn:microsoft.com/office/officeart/2008/layout/PictureLineup"/>
    <dgm:cxn modelId="{FD176F61-2FB2-4819-8BE3-152A876D5A62}" type="presParOf" srcId="{D9CBC4A0-3E27-4F05-A108-9C217FABF81B}" destId="{39845AF0-D143-4E25-B983-D4EE00B08947}" srcOrd="0" destOrd="0" presId="urn:microsoft.com/office/officeart/2008/layout/PictureLineup"/>
    <dgm:cxn modelId="{567137FB-17B4-40BF-9E38-2230A0A84040}" type="presParOf" srcId="{D9CBC4A0-3E27-4F05-A108-9C217FABF81B}" destId="{A0ED5DE4-3482-4512-B2EE-F84C1686013F}" srcOrd="1" destOrd="0" presId="urn:microsoft.com/office/officeart/2008/layout/PictureLineup"/>
    <dgm:cxn modelId="{EE1C0D98-3EA1-463F-95D8-6C94F7B0643B}" type="presParOf" srcId="{D9CBC4A0-3E27-4F05-A108-9C217FABF81B}" destId="{42F0EC4B-BF37-488A-BAEC-5F2DF6690A3E}" srcOrd="2" destOrd="0" presId="urn:microsoft.com/office/officeart/2008/layout/PictureLineup"/>
    <dgm:cxn modelId="{76AB3967-02D9-4932-8FE0-BC4A298F1FD0}" type="presParOf" srcId="{6115F573-3603-4033-A9AC-A8EF3355626B}" destId="{EF9ECCB6-476D-4EC8-99E8-3229755E0256}" srcOrd="3" destOrd="0" presId="urn:microsoft.com/office/officeart/2008/layout/PictureLineup"/>
    <dgm:cxn modelId="{95DE142E-8EF9-45BA-9BF5-051CDAE41023}" type="presParOf" srcId="{6115F573-3603-4033-A9AC-A8EF3355626B}" destId="{C2E89897-40F6-47AB-B776-7B242EAA6FF5}" srcOrd="4" destOrd="0" presId="urn:microsoft.com/office/officeart/2008/layout/PictureLineup"/>
    <dgm:cxn modelId="{17B5AA13-D4CD-4D9E-AC2D-FF1EE8797D93}" type="presParOf" srcId="{C2E89897-40F6-47AB-B776-7B242EAA6FF5}" destId="{E59212FD-8B0E-4AA0-A1EF-6BEF3C4F3221}" srcOrd="0" destOrd="0" presId="urn:microsoft.com/office/officeart/2008/layout/PictureLineup"/>
    <dgm:cxn modelId="{5BB3897E-1BCC-4965-996E-C30B9C496409}" type="presParOf" srcId="{C2E89897-40F6-47AB-B776-7B242EAA6FF5}" destId="{17D18CD8-744E-4852-9195-084D5E491120}" srcOrd="1" destOrd="0" presId="urn:microsoft.com/office/officeart/2008/layout/PictureLineup"/>
    <dgm:cxn modelId="{AA02FD3F-BBBE-4092-8593-42985AC0FEBB}" type="presParOf" srcId="{C2E89897-40F6-47AB-B776-7B242EAA6FF5}" destId="{312BD3F9-F0F4-4187-B9A9-36916780BE44}" srcOrd="2" destOrd="0" presId="urn:microsoft.com/office/officeart/2008/layout/PictureLineup"/>
    <dgm:cxn modelId="{535D7FB5-8AE3-4773-818C-A66AD5F0F989}" type="presParOf" srcId="{6115F573-3603-4033-A9AC-A8EF3355626B}" destId="{39DA61F8-A6C8-422B-ADED-B98246C4DE1E}" srcOrd="5" destOrd="0" presId="urn:microsoft.com/office/officeart/2008/layout/PictureLineup"/>
    <dgm:cxn modelId="{8B86C5E9-2B59-4570-ADE6-C29966309252}" type="presParOf" srcId="{6115F573-3603-4033-A9AC-A8EF3355626B}" destId="{D497055A-3862-4648-A296-61505B32D23C}" srcOrd="6" destOrd="0" presId="urn:microsoft.com/office/officeart/2008/layout/PictureLineup"/>
    <dgm:cxn modelId="{21D9589F-CB7B-43B1-90FA-A0F070BE984F}" type="presParOf" srcId="{D497055A-3862-4648-A296-61505B32D23C}" destId="{7D32C481-761B-460D-8669-754787D29CC9}" srcOrd="0" destOrd="0" presId="urn:microsoft.com/office/officeart/2008/layout/PictureLineup"/>
    <dgm:cxn modelId="{243F00A1-7E16-4E08-B771-B338B01ED28A}" type="presParOf" srcId="{D497055A-3862-4648-A296-61505B32D23C}" destId="{1A5F0E79-BE78-4705-BAC9-4D351BD115CF}" srcOrd="1" destOrd="0" presId="urn:microsoft.com/office/officeart/2008/layout/PictureLineup"/>
    <dgm:cxn modelId="{89D0CF85-AE58-485C-B1D6-FFBC23735237}" type="presParOf" srcId="{D497055A-3862-4648-A296-61505B32D23C}" destId="{061290CA-F2E2-49C9-B7CC-3897A869EABD}" srcOrd="2" destOrd="0" presId="urn:microsoft.com/office/officeart/2008/layout/PictureLineup"/>
    <dgm:cxn modelId="{BEFA2150-CE33-4F47-B7AC-57FE23CFD1C2}" type="presParOf" srcId="{6115F573-3603-4033-A9AC-A8EF3355626B}" destId="{27D39FEA-793B-4407-BC82-5F898CEB614D}" srcOrd="7" destOrd="0" presId="urn:microsoft.com/office/officeart/2008/layout/PictureLineup"/>
    <dgm:cxn modelId="{AEDD0EF9-6EEA-47FF-9835-03129942190B}" type="presParOf" srcId="{6115F573-3603-4033-A9AC-A8EF3355626B}" destId="{80E46588-6BB1-463A-B0EA-BD316E19A8B8}" srcOrd="8" destOrd="0" presId="urn:microsoft.com/office/officeart/2008/layout/PictureLineup"/>
    <dgm:cxn modelId="{83A2B0CC-EB54-41DA-BA45-B16FDF611CAC}" type="presParOf" srcId="{80E46588-6BB1-463A-B0EA-BD316E19A8B8}" destId="{3235462B-DBAD-4B2D-B58F-D0311A5EFB3A}" srcOrd="0" destOrd="0" presId="urn:microsoft.com/office/officeart/2008/layout/PictureLineup"/>
    <dgm:cxn modelId="{D9DC54EE-3B5A-4380-A092-30D447D989F2}" type="presParOf" srcId="{80E46588-6BB1-463A-B0EA-BD316E19A8B8}" destId="{01507D8D-A8AD-4FB5-B092-672129E7F2BF}" srcOrd="1" destOrd="0" presId="urn:microsoft.com/office/officeart/2008/layout/PictureLineup"/>
    <dgm:cxn modelId="{E4000788-11E1-43E5-84B1-6B1077FF2899}" type="presParOf" srcId="{80E46588-6BB1-463A-B0EA-BD316E19A8B8}" destId="{AB03783C-EC6C-4EA6-8FB2-A4E063265EE8}" srcOrd="2" destOrd="0" presId="urn:microsoft.com/office/officeart/2008/layout/PictureLineup"/>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C657D48-8467-4BE7-AB9C-15A3E98D486B}" type="datetimeFigureOut">
              <a:rPr lang="es-ES" smtClean="0"/>
              <a:pPr/>
              <a:t>17/05/2016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802744-B4D0-4D8C-96C8-B2EE0CFE0FA6}" type="slidenum">
              <a:rPr lang="es-ES" smtClean="0"/>
              <a:pPr/>
              <a:t>‹#›</a:t>
            </a:fld>
            <a:endParaRPr lang="es-ES"/>
          </a:p>
        </p:txBody>
      </p:sp>
    </p:spTree>
    <p:extLst>
      <p:ext uri="{BB962C8B-B14F-4D97-AF65-F5344CB8AC3E}">
        <p14:creationId xmlns:p14="http://schemas.microsoft.com/office/powerpoint/2010/main" xmlns="" val="13701615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C657D48-8467-4BE7-AB9C-15A3E98D486B}" type="datetimeFigureOut">
              <a:rPr lang="es-ES" smtClean="0"/>
              <a:pPr/>
              <a:t>17/05/2016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802744-B4D0-4D8C-96C8-B2EE0CFE0FA6}" type="slidenum">
              <a:rPr lang="es-ES" smtClean="0"/>
              <a:pPr/>
              <a:t>‹#›</a:t>
            </a:fld>
            <a:endParaRPr lang="es-ES"/>
          </a:p>
        </p:txBody>
      </p:sp>
    </p:spTree>
    <p:extLst>
      <p:ext uri="{BB962C8B-B14F-4D97-AF65-F5344CB8AC3E}">
        <p14:creationId xmlns:p14="http://schemas.microsoft.com/office/powerpoint/2010/main" xmlns="" val="34025139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C657D48-8467-4BE7-AB9C-15A3E98D486B}" type="datetimeFigureOut">
              <a:rPr lang="es-ES" smtClean="0"/>
              <a:pPr/>
              <a:t>17/05/2016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802744-B4D0-4D8C-96C8-B2EE0CFE0FA6}" type="slidenum">
              <a:rPr lang="es-ES" smtClean="0"/>
              <a:pPr/>
              <a:t>‹#›</a:t>
            </a:fld>
            <a:endParaRPr lang="es-ES"/>
          </a:p>
        </p:txBody>
      </p:sp>
    </p:spTree>
    <p:extLst>
      <p:ext uri="{BB962C8B-B14F-4D97-AF65-F5344CB8AC3E}">
        <p14:creationId xmlns:p14="http://schemas.microsoft.com/office/powerpoint/2010/main" xmlns="" val="34403663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C657D48-8467-4BE7-AB9C-15A3E98D486B}" type="datetimeFigureOut">
              <a:rPr lang="es-ES" smtClean="0"/>
              <a:pPr/>
              <a:t>17/05/2016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802744-B4D0-4D8C-96C8-B2EE0CFE0FA6}" type="slidenum">
              <a:rPr lang="es-ES" smtClean="0"/>
              <a:pPr/>
              <a:t>‹#›</a:t>
            </a:fld>
            <a:endParaRPr lang="es-ES"/>
          </a:p>
        </p:txBody>
      </p:sp>
    </p:spTree>
    <p:extLst>
      <p:ext uri="{BB962C8B-B14F-4D97-AF65-F5344CB8AC3E}">
        <p14:creationId xmlns:p14="http://schemas.microsoft.com/office/powerpoint/2010/main" xmlns="" val="1246042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C657D48-8467-4BE7-AB9C-15A3E98D486B}" type="datetimeFigureOut">
              <a:rPr lang="es-ES" smtClean="0"/>
              <a:pPr/>
              <a:t>17/05/2016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802744-B4D0-4D8C-96C8-B2EE0CFE0FA6}" type="slidenum">
              <a:rPr lang="es-ES" smtClean="0"/>
              <a:pPr/>
              <a:t>‹#›</a:t>
            </a:fld>
            <a:endParaRPr lang="es-ES"/>
          </a:p>
        </p:txBody>
      </p:sp>
    </p:spTree>
    <p:extLst>
      <p:ext uri="{BB962C8B-B14F-4D97-AF65-F5344CB8AC3E}">
        <p14:creationId xmlns:p14="http://schemas.microsoft.com/office/powerpoint/2010/main" xmlns="" val="23106331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C657D48-8467-4BE7-AB9C-15A3E98D486B}" type="datetimeFigureOut">
              <a:rPr lang="es-ES" smtClean="0"/>
              <a:pPr/>
              <a:t>17/05/2016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802744-B4D0-4D8C-96C8-B2EE0CFE0FA6}" type="slidenum">
              <a:rPr lang="es-ES" smtClean="0"/>
              <a:pPr/>
              <a:t>‹#›</a:t>
            </a:fld>
            <a:endParaRPr lang="es-ES"/>
          </a:p>
        </p:txBody>
      </p:sp>
    </p:spTree>
    <p:extLst>
      <p:ext uri="{BB962C8B-B14F-4D97-AF65-F5344CB8AC3E}">
        <p14:creationId xmlns:p14="http://schemas.microsoft.com/office/powerpoint/2010/main" xmlns="" val="6423855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C657D48-8467-4BE7-AB9C-15A3E98D486B}" type="datetimeFigureOut">
              <a:rPr lang="es-ES" smtClean="0"/>
              <a:pPr/>
              <a:t>17/05/2016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9802744-B4D0-4D8C-96C8-B2EE0CFE0FA6}" type="slidenum">
              <a:rPr lang="es-ES" smtClean="0"/>
              <a:pPr/>
              <a:t>‹#›</a:t>
            </a:fld>
            <a:endParaRPr lang="es-ES"/>
          </a:p>
        </p:txBody>
      </p:sp>
    </p:spTree>
    <p:extLst>
      <p:ext uri="{BB962C8B-B14F-4D97-AF65-F5344CB8AC3E}">
        <p14:creationId xmlns:p14="http://schemas.microsoft.com/office/powerpoint/2010/main" xmlns="" val="3921740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C657D48-8467-4BE7-AB9C-15A3E98D486B}" type="datetimeFigureOut">
              <a:rPr lang="es-ES" smtClean="0"/>
              <a:pPr/>
              <a:t>17/05/2016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9802744-B4D0-4D8C-96C8-B2EE0CFE0FA6}" type="slidenum">
              <a:rPr lang="es-ES" smtClean="0"/>
              <a:pPr/>
              <a:t>‹#›</a:t>
            </a:fld>
            <a:endParaRPr lang="es-ES"/>
          </a:p>
        </p:txBody>
      </p:sp>
    </p:spTree>
    <p:extLst>
      <p:ext uri="{BB962C8B-B14F-4D97-AF65-F5344CB8AC3E}">
        <p14:creationId xmlns:p14="http://schemas.microsoft.com/office/powerpoint/2010/main" xmlns="" val="42560124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C657D48-8467-4BE7-AB9C-15A3E98D486B}" type="datetimeFigureOut">
              <a:rPr lang="es-ES" smtClean="0"/>
              <a:pPr/>
              <a:t>17/05/2016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9802744-B4D0-4D8C-96C8-B2EE0CFE0FA6}" type="slidenum">
              <a:rPr lang="es-ES" smtClean="0"/>
              <a:pPr/>
              <a:t>‹#›</a:t>
            </a:fld>
            <a:endParaRPr lang="es-ES"/>
          </a:p>
        </p:txBody>
      </p:sp>
    </p:spTree>
    <p:extLst>
      <p:ext uri="{BB962C8B-B14F-4D97-AF65-F5344CB8AC3E}">
        <p14:creationId xmlns:p14="http://schemas.microsoft.com/office/powerpoint/2010/main" xmlns="" val="1129606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C657D48-8467-4BE7-AB9C-15A3E98D486B}" type="datetimeFigureOut">
              <a:rPr lang="es-ES" smtClean="0"/>
              <a:pPr/>
              <a:t>17/05/2016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802744-B4D0-4D8C-96C8-B2EE0CFE0FA6}" type="slidenum">
              <a:rPr lang="es-ES" smtClean="0"/>
              <a:pPr/>
              <a:t>‹#›</a:t>
            </a:fld>
            <a:endParaRPr lang="es-ES"/>
          </a:p>
        </p:txBody>
      </p:sp>
    </p:spTree>
    <p:extLst>
      <p:ext uri="{BB962C8B-B14F-4D97-AF65-F5344CB8AC3E}">
        <p14:creationId xmlns:p14="http://schemas.microsoft.com/office/powerpoint/2010/main" xmlns="" val="20689944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C657D48-8467-4BE7-AB9C-15A3E98D486B}" type="datetimeFigureOut">
              <a:rPr lang="es-ES" smtClean="0"/>
              <a:pPr/>
              <a:t>17/05/2016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802744-B4D0-4D8C-96C8-B2EE0CFE0FA6}" type="slidenum">
              <a:rPr lang="es-ES" smtClean="0"/>
              <a:pPr/>
              <a:t>‹#›</a:t>
            </a:fld>
            <a:endParaRPr lang="es-ES"/>
          </a:p>
        </p:txBody>
      </p:sp>
    </p:spTree>
    <p:extLst>
      <p:ext uri="{BB962C8B-B14F-4D97-AF65-F5344CB8AC3E}">
        <p14:creationId xmlns:p14="http://schemas.microsoft.com/office/powerpoint/2010/main" xmlns="" val="1837695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57D48-8467-4BE7-AB9C-15A3E98D486B}" type="datetimeFigureOut">
              <a:rPr lang="es-ES" smtClean="0"/>
              <a:pPr/>
              <a:t>17/05/2016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02744-B4D0-4D8C-96C8-B2EE0CFE0FA6}" type="slidenum">
              <a:rPr lang="es-ES" smtClean="0"/>
              <a:pPr/>
              <a:t>‹#›</a:t>
            </a:fld>
            <a:endParaRPr lang="es-ES"/>
          </a:p>
        </p:txBody>
      </p:sp>
    </p:spTree>
    <p:extLst>
      <p:ext uri="{BB962C8B-B14F-4D97-AF65-F5344CB8AC3E}">
        <p14:creationId xmlns:p14="http://schemas.microsoft.com/office/powerpoint/2010/main" xmlns="" val="3974673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5148064" y="620688"/>
            <a:ext cx="3816424" cy="2308324"/>
          </a:xfrm>
          <a:prstGeom prst="rect">
            <a:avLst/>
          </a:prstGeom>
          <a:noFill/>
        </p:spPr>
        <p:txBody>
          <a:bodyPr wrap="square" rtlCol="0">
            <a:spAutoFit/>
          </a:bodyPr>
          <a:lstStyle/>
          <a:p>
            <a:pPr algn="ctr"/>
            <a:r>
              <a:rPr lang="ro-RO" sz="72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PETRU </a:t>
            </a:r>
            <a:r>
              <a:rPr lang="ro-RO" sz="72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ȘI </a:t>
            </a:r>
            <a:r>
              <a:rPr lang="ro-RO" sz="7200" b="1" i="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PIATRA</a:t>
            </a:r>
            <a:endParaRPr lang="ro-RO" sz="7200" b="1" i="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5" name="4 CuadroTexto"/>
          <p:cNvSpPr txBox="1"/>
          <p:nvPr/>
        </p:nvSpPr>
        <p:spPr>
          <a:xfrm>
            <a:off x="6093574" y="6444044"/>
            <a:ext cx="2942922" cy="369332"/>
          </a:xfrm>
          <a:prstGeom prst="rect">
            <a:avLst/>
          </a:prstGeom>
          <a:noFill/>
        </p:spPr>
        <p:txBody>
          <a:bodyPr wrap="none" rtlCol="0">
            <a:spAutoFit/>
          </a:bodyPr>
          <a:lstStyle/>
          <a:p>
            <a:pPr algn="r"/>
            <a:r>
              <a:rPr lang="ro-RO" b="1" smtClean="0">
                <a:solidFill>
                  <a:schemeClr val="bg1"/>
                </a:solidFill>
              </a:rPr>
              <a:t>Studiul</a:t>
            </a:r>
            <a:r>
              <a:rPr lang="ro-RO" b="1" smtClean="0">
                <a:solidFill>
                  <a:schemeClr val="bg1"/>
                </a:solidFill>
              </a:rPr>
              <a:t> 8 </a:t>
            </a:r>
            <a:r>
              <a:rPr lang="ro-RO" b="1" smtClean="0">
                <a:solidFill>
                  <a:schemeClr val="bg1"/>
                </a:solidFill>
              </a:rPr>
              <a:t>pentru </a:t>
            </a:r>
            <a:r>
              <a:rPr lang="ro-RO" b="1" smtClean="0">
                <a:solidFill>
                  <a:schemeClr val="bg1"/>
                </a:solidFill>
              </a:rPr>
              <a:t>21 </a:t>
            </a:r>
            <a:r>
              <a:rPr lang="ro-RO" b="1" smtClean="0">
                <a:solidFill>
                  <a:schemeClr val="bg1"/>
                </a:solidFill>
              </a:rPr>
              <a:t>mai </a:t>
            </a:r>
            <a:r>
              <a:rPr lang="ro-RO" b="1" smtClean="0">
                <a:solidFill>
                  <a:schemeClr val="bg1"/>
                </a:solidFill>
              </a:rPr>
              <a:t>2016</a:t>
            </a:r>
            <a:endParaRPr lang="ro-RO" b="1">
              <a:solidFill>
                <a:schemeClr val="bg1"/>
              </a:solidFill>
            </a:endParaRPr>
          </a:p>
        </p:txBody>
      </p:sp>
    </p:spTree>
    <p:extLst>
      <p:ext uri="{BB962C8B-B14F-4D97-AF65-F5344CB8AC3E}">
        <p14:creationId xmlns:p14="http://schemas.microsoft.com/office/powerpoint/2010/main" xmlns="" val="741068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5000"/>
          </a:stretch>
        </a:blipFill>
        <a:effectLst/>
      </p:bgPr>
    </p:bg>
    <p:spTree>
      <p:nvGrpSpPr>
        <p:cNvPr id="1" name=""/>
        <p:cNvGrpSpPr/>
        <p:nvPr/>
      </p:nvGrpSpPr>
      <p:grpSpPr>
        <a:xfrm>
          <a:off x="0" y="0"/>
          <a:ext cx="0" cy="0"/>
          <a:chOff x="0" y="0"/>
          <a:chExt cx="0" cy="0"/>
        </a:xfrm>
      </p:grpSpPr>
      <p:sp>
        <p:nvSpPr>
          <p:cNvPr id="2" name="1 Rectángulo"/>
          <p:cNvSpPr/>
          <p:nvPr/>
        </p:nvSpPr>
        <p:spPr>
          <a:xfrm>
            <a:off x="1619672" y="1340767"/>
            <a:ext cx="5760640" cy="5262979"/>
          </a:xfrm>
          <a:prstGeom prst="rect">
            <a:avLst/>
          </a:prstGeom>
        </p:spPr>
        <p:txBody>
          <a:bodyPr wrap="square">
            <a:spAutoFit/>
          </a:bodyPr>
          <a:lstStyle/>
          <a:p>
            <a:r>
              <a:rPr lang="ro-RO" sz="2800" dirty="0" smtClean="0">
                <a:latin typeface="Arial (Corp)"/>
              </a:rPr>
              <a:t>«</a:t>
            </a:r>
            <a:r>
              <a:rPr lang="ro-RO" sz="2800" b="1" dirty="0" smtClean="0">
                <a:effectLst>
                  <a:outerShdw blurRad="38100" dist="38100" dir="2700000" algn="tl">
                    <a:srgbClr val="000000">
                      <a:alpha val="43137"/>
                    </a:srgbClr>
                  </a:outerShdw>
                </a:effectLst>
                <a:latin typeface="Arial (Corp)"/>
              </a:rPr>
              <a:t>Îngerii ascultă cu atenţie ca să audă ce fel de mărturie dai, ce spui tu lumii despre Stăpânul tău ceresc. Conversaţia ta să-L aibă ca subiect pe El, care trăieşte ca să mijlocească pentru tine înaintea Tatălui. Când dai mâna cu un prieten, pe buzele tale şi în inima ta să fie laude la adresa lui Dumnezeu. Faptul acesta va îndrepta cugetele lui la Domnul Hristos.</a:t>
            </a:r>
            <a:r>
              <a:rPr lang="ro-RO" sz="2800" dirty="0" smtClean="0">
                <a:latin typeface="Arial (Corp)"/>
              </a:rPr>
              <a:t>»</a:t>
            </a:r>
            <a:endParaRPr lang="ro-RO" sz="2800" dirty="0">
              <a:latin typeface="Arial (Corp)"/>
            </a:endParaRPr>
          </a:p>
        </p:txBody>
      </p:sp>
      <p:sp>
        <p:nvSpPr>
          <p:cNvPr id="3" name="2 CuadroTexto"/>
          <p:cNvSpPr txBox="1"/>
          <p:nvPr/>
        </p:nvSpPr>
        <p:spPr>
          <a:xfrm>
            <a:off x="1475656" y="404664"/>
            <a:ext cx="6048672" cy="369332"/>
          </a:xfrm>
          <a:prstGeom prst="rect">
            <a:avLst/>
          </a:prstGeom>
          <a:noFill/>
        </p:spPr>
        <p:txBody>
          <a:bodyPr wrap="square" rtlCol="0">
            <a:spAutoFit/>
          </a:bodyPr>
          <a:lstStyle/>
          <a:p>
            <a:pPr algn="ctr"/>
            <a:r>
              <a:rPr lang="ro-RO" b="1" smtClean="0"/>
              <a:t>E.G.W. (Calea </a:t>
            </a:r>
            <a:r>
              <a:rPr lang="ro-RO" b="1" smtClean="0"/>
              <a:t>către </a:t>
            </a:r>
            <a:r>
              <a:rPr lang="ro-RO" b="1" smtClean="0"/>
              <a:t>Hristos</a:t>
            </a:r>
            <a:r>
              <a:rPr lang="ro-RO" b="1" smtClean="0"/>
              <a:t>, </a:t>
            </a:r>
            <a:r>
              <a:rPr lang="ro-RO" b="1" smtClean="0"/>
              <a:t>pa</a:t>
            </a:r>
            <a:r>
              <a:rPr lang="ro-RO" b="1" smtClean="0"/>
              <a:t>g. </a:t>
            </a:r>
            <a:r>
              <a:rPr lang="ro-RO" b="1" smtClean="0"/>
              <a:t>119</a:t>
            </a:r>
            <a:r>
              <a:rPr lang="ro-RO" b="1" smtClean="0"/>
              <a:t>)</a:t>
            </a:r>
            <a:endParaRPr lang="ro-RO" b="1"/>
          </a:p>
        </p:txBody>
      </p:sp>
    </p:spTree>
    <p:extLst>
      <p:ext uri="{BB962C8B-B14F-4D97-AF65-F5344CB8AC3E}">
        <p14:creationId xmlns:p14="http://schemas.microsoft.com/office/powerpoint/2010/main" xmlns="" val="14558691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143108" y="550582"/>
            <a:ext cx="6948264" cy="1200329"/>
          </a:xfrm>
          <a:prstGeom prst="rect">
            <a:avLst/>
          </a:prstGeom>
          <a:noFill/>
        </p:spPr>
        <p:txBody>
          <a:bodyPr wrap="square" rIns="72000" rtlCol="0">
            <a:spAutoFit/>
          </a:bodyPr>
          <a:lstStyle/>
          <a:p>
            <a:r>
              <a:rPr lang="ro-RO" sz="2400" b="1" dirty="0" smtClean="0"/>
              <a:t>În această săptămână vom vedea mai mult din istoria lui Isus, cu toate că ne vom concentra asupra lui Petru și a modului în care el a răspuns la lucrarea lui Isus. </a:t>
            </a:r>
            <a:endParaRPr lang="ro-RO" sz="2400" b="1" dirty="0"/>
          </a:p>
        </p:txBody>
      </p:sp>
      <p:graphicFrame>
        <p:nvGraphicFramePr>
          <p:cNvPr id="4" name="3 Diagrama"/>
          <p:cNvGraphicFramePr/>
          <p:nvPr>
            <p:extLst>
              <p:ext uri="{D42A27DB-BD31-4B8C-83A1-F6EECF244321}">
                <p14:modId xmlns:p14="http://schemas.microsoft.com/office/powerpoint/2010/main" xmlns="" val="2660698674"/>
              </p:ext>
            </p:extLst>
          </p:nvPr>
        </p:nvGraphicFramePr>
        <p:xfrm>
          <a:off x="71594" y="1628800"/>
          <a:ext cx="90010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129088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graphicEl>
                                              <a:dgm id="{B1731AC0-4CCB-4758-BB6E-3F985664B5AC}"/>
                                            </p:graphicEl>
                                          </p:spTgt>
                                        </p:tgtEl>
                                        <p:attrNameLst>
                                          <p:attrName>style.visibility</p:attrName>
                                        </p:attrNameLst>
                                      </p:cBhvr>
                                      <p:to>
                                        <p:strVal val="visible"/>
                                      </p:to>
                                    </p:set>
                                    <p:animEffect transition="in" filter="fade">
                                      <p:cBhvr>
                                        <p:cTn id="14" dur="1000"/>
                                        <p:tgtEl>
                                          <p:spTgt spid="4">
                                            <p:graphicEl>
                                              <a:dgm id="{B1731AC0-4CCB-4758-BB6E-3F985664B5AC}"/>
                                            </p:graphicEl>
                                          </p:spTgt>
                                        </p:tgtEl>
                                      </p:cBhvr>
                                    </p:animEffect>
                                    <p:anim calcmode="lin" valueType="num">
                                      <p:cBhvr>
                                        <p:cTn id="15" dur="1000" fill="hold"/>
                                        <p:tgtEl>
                                          <p:spTgt spid="4">
                                            <p:graphicEl>
                                              <a:dgm id="{B1731AC0-4CCB-4758-BB6E-3F985664B5AC}"/>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B1731AC0-4CCB-4758-BB6E-3F985664B5AC}"/>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4">
                                            <p:graphicEl>
                                              <a:dgm id="{F5C6ED17-3940-4D76-ABD8-F7A02611CFD6}"/>
                                            </p:graphicEl>
                                          </p:spTgt>
                                        </p:tgtEl>
                                        <p:attrNameLst>
                                          <p:attrName>style.visibility</p:attrName>
                                        </p:attrNameLst>
                                      </p:cBhvr>
                                      <p:to>
                                        <p:strVal val="visible"/>
                                      </p:to>
                                    </p:set>
                                    <p:animEffect transition="in" filter="fade">
                                      <p:cBhvr>
                                        <p:cTn id="19" dur="1000"/>
                                        <p:tgtEl>
                                          <p:spTgt spid="4">
                                            <p:graphicEl>
                                              <a:dgm id="{F5C6ED17-3940-4D76-ABD8-F7A02611CFD6}"/>
                                            </p:graphicEl>
                                          </p:spTgt>
                                        </p:tgtEl>
                                      </p:cBhvr>
                                    </p:animEffect>
                                    <p:anim calcmode="lin" valueType="num">
                                      <p:cBhvr>
                                        <p:cTn id="20" dur="1000" fill="hold"/>
                                        <p:tgtEl>
                                          <p:spTgt spid="4">
                                            <p:graphicEl>
                                              <a:dgm id="{F5C6ED17-3940-4D76-ABD8-F7A02611CFD6}"/>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F5C6ED17-3940-4D76-ABD8-F7A02611CFD6}"/>
                                            </p:graphic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
                                            <p:graphicEl>
                                              <a:dgm id="{47133799-2E66-4FE4-935C-127282D10DCE}"/>
                                            </p:graphicEl>
                                          </p:spTgt>
                                        </p:tgtEl>
                                        <p:attrNameLst>
                                          <p:attrName>style.visibility</p:attrName>
                                        </p:attrNameLst>
                                      </p:cBhvr>
                                      <p:to>
                                        <p:strVal val="visible"/>
                                      </p:to>
                                    </p:set>
                                    <p:animEffect transition="in" filter="fade">
                                      <p:cBhvr>
                                        <p:cTn id="24" dur="1000"/>
                                        <p:tgtEl>
                                          <p:spTgt spid="4">
                                            <p:graphicEl>
                                              <a:dgm id="{47133799-2E66-4FE4-935C-127282D10DCE}"/>
                                            </p:graphicEl>
                                          </p:spTgt>
                                        </p:tgtEl>
                                      </p:cBhvr>
                                    </p:animEffect>
                                    <p:anim calcmode="lin" valueType="num">
                                      <p:cBhvr>
                                        <p:cTn id="25" dur="1000" fill="hold"/>
                                        <p:tgtEl>
                                          <p:spTgt spid="4">
                                            <p:graphicEl>
                                              <a:dgm id="{47133799-2E66-4FE4-935C-127282D10DCE}"/>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47133799-2E66-4FE4-935C-127282D10DCE}"/>
                                            </p:graphic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4">
                                            <p:graphicEl>
                                              <a:dgm id="{39845AF0-D143-4E25-B983-D4EE00B08947}"/>
                                            </p:graphicEl>
                                          </p:spTgt>
                                        </p:tgtEl>
                                        <p:attrNameLst>
                                          <p:attrName>style.visibility</p:attrName>
                                        </p:attrNameLst>
                                      </p:cBhvr>
                                      <p:to>
                                        <p:strVal val="visible"/>
                                      </p:to>
                                    </p:set>
                                    <p:animEffect transition="in" filter="fade">
                                      <p:cBhvr>
                                        <p:cTn id="30" dur="1000"/>
                                        <p:tgtEl>
                                          <p:spTgt spid="4">
                                            <p:graphicEl>
                                              <a:dgm id="{39845AF0-D143-4E25-B983-D4EE00B08947}"/>
                                            </p:graphicEl>
                                          </p:spTgt>
                                        </p:tgtEl>
                                      </p:cBhvr>
                                    </p:animEffect>
                                    <p:anim calcmode="lin" valueType="num">
                                      <p:cBhvr>
                                        <p:cTn id="31" dur="1000" fill="hold"/>
                                        <p:tgtEl>
                                          <p:spTgt spid="4">
                                            <p:graphicEl>
                                              <a:dgm id="{39845AF0-D143-4E25-B983-D4EE00B08947}"/>
                                            </p:graphicEl>
                                          </p:spTgt>
                                        </p:tgtEl>
                                        <p:attrNameLst>
                                          <p:attrName>ppt_x</p:attrName>
                                        </p:attrNameLst>
                                      </p:cBhvr>
                                      <p:tavLst>
                                        <p:tav tm="0">
                                          <p:val>
                                            <p:strVal val="#ppt_x"/>
                                          </p:val>
                                        </p:tav>
                                        <p:tav tm="100000">
                                          <p:val>
                                            <p:strVal val="#ppt_x"/>
                                          </p:val>
                                        </p:tav>
                                      </p:tavLst>
                                    </p:anim>
                                    <p:anim calcmode="lin" valueType="num">
                                      <p:cBhvr>
                                        <p:cTn id="32" dur="1000" fill="hold"/>
                                        <p:tgtEl>
                                          <p:spTgt spid="4">
                                            <p:graphicEl>
                                              <a:dgm id="{39845AF0-D143-4E25-B983-D4EE00B08947}"/>
                                            </p:graphicEl>
                                          </p:spTgt>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4">
                                            <p:graphicEl>
                                              <a:dgm id="{A0ED5DE4-3482-4512-B2EE-F84C1686013F}"/>
                                            </p:graphicEl>
                                          </p:spTgt>
                                        </p:tgtEl>
                                        <p:attrNameLst>
                                          <p:attrName>style.visibility</p:attrName>
                                        </p:attrNameLst>
                                      </p:cBhvr>
                                      <p:to>
                                        <p:strVal val="visible"/>
                                      </p:to>
                                    </p:set>
                                    <p:animEffect transition="in" filter="fade">
                                      <p:cBhvr>
                                        <p:cTn id="35" dur="1000"/>
                                        <p:tgtEl>
                                          <p:spTgt spid="4">
                                            <p:graphicEl>
                                              <a:dgm id="{A0ED5DE4-3482-4512-B2EE-F84C1686013F}"/>
                                            </p:graphicEl>
                                          </p:spTgt>
                                        </p:tgtEl>
                                      </p:cBhvr>
                                    </p:animEffect>
                                    <p:anim calcmode="lin" valueType="num">
                                      <p:cBhvr>
                                        <p:cTn id="36" dur="1000" fill="hold"/>
                                        <p:tgtEl>
                                          <p:spTgt spid="4">
                                            <p:graphicEl>
                                              <a:dgm id="{A0ED5DE4-3482-4512-B2EE-F84C1686013F}"/>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A0ED5DE4-3482-4512-B2EE-F84C1686013F}"/>
                                            </p:graphicEl>
                                          </p:spTgt>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4">
                                            <p:graphicEl>
                                              <a:dgm id="{42F0EC4B-BF37-488A-BAEC-5F2DF6690A3E}"/>
                                            </p:graphicEl>
                                          </p:spTgt>
                                        </p:tgtEl>
                                        <p:attrNameLst>
                                          <p:attrName>style.visibility</p:attrName>
                                        </p:attrNameLst>
                                      </p:cBhvr>
                                      <p:to>
                                        <p:strVal val="visible"/>
                                      </p:to>
                                    </p:set>
                                    <p:animEffect transition="in" filter="fade">
                                      <p:cBhvr>
                                        <p:cTn id="40" dur="1000"/>
                                        <p:tgtEl>
                                          <p:spTgt spid="4">
                                            <p:graphicEl>
                                              <a:dgm id="{42F0EC4B-BF37-488A-BAEC-5F2DF6690A3E}"/>
                                            </p:graphicEl>
                                          </p:spTgt>
                                        </p:tgtEl>
                                      </p:cBhvr>
                                    </p:animEffect>
                                    <p:anim calcmode="lin" valueType="num">
                                      <p:cBhvr>
                                        <p:cTn id="41" dur="1000" fill="hold"/>
                                        <p:tgtEl>
                                          <p:spTgt spid="4">
                                            <p:graphicEl>
                                              <a:dgm id="{42F0EC4B-BF37-488A-BAEC-5F2DF6690A3E}"/>
                                            </p:graphicEl>
                                          </p:spTgt>
                                        </p:tgtEl>
                                        <p:attrNameLst>
                                          <p:attrName>ppt_x</p:attrName>
                                        </p:attrNameLst>
                                      </p:cBhvr>
                                      <p:tavLst>
                                        <p:tav tm="0">
                                          <p:val>
                                            <p:strVal val="#ppt_x"/>
                                          </p:val>
                                        </p:tav>
                                        <p:tav tm="100000">
                                          <p:val>
                                            <p:strVal val="#ppt_x"/>
                                          </p:val>
                                        </p:tav>
                                      </p:tavLst>
                                    </p:anim>
                                    <p:anim calcmode="lin" valueType="num">
                                      <p:cBhvr>
                                        <p:cTn id="42" dur="1000" fill="hold"/>
                                        <p:tgtEl>
                                          <p:spTgt spid="4">
                                            <p:graphicEl>
                                              <a:dgm id="{42F0EC4B-BF37-488A-BAEC-5F2DF6690A3E}"/>
                                            </p:graphicEl>
                                          </p:spTgt>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7" presetClass="entr" presetSubtype="0" fill="hold" grpId="0" nodeType="afterEffect">
                                  <p:stCondLst>
                                    <p:cond delay="0"/>
                                  </p:stCondLst>
                                  <p:childTnLst>
                                    <p:set>
                                      <p:cBhvr>
                                        <p:cTn id="45" dur="1" fill="hold">
                                          <p:stCondLst>
                                            <p:cond delay="0"/>
                                          </p:stCondLst>
                                        </p:cTn>
                                        <p:tgtEl>
                                          <p:spTgt spid="4">
                                            <p:graphicEl>
                                              <a:dgm id="{E59212FD-8B0E-4AA0-A1EF-6BEF3C4F3221}"/>
                                            </p:graphicEl>
                                          </p:spTgt>
                                        </p:tgtEl>
                                        <p:attrNameLst>
                                          <p:attrName>style.visibility</p:attrName>
                                        </p:attrNameLst>
                                      </p:cBhvr>
                                      <p:to>
                                        <p:strVal val="visible"/>
                                      </p:to>
                                    </p:set>
                                    <p:animEffect transition="in" filter="fade">
                                      <p:cBhvr>
                                        <p:cTn id="46" dur="1000"/>
                                        <p:tgtEl>
                                          <p:spTgt spid="4">
                                            <p:graphicEl>
                                              <a:dgm id="{E59212FD-8B0E-4AA0-A1EF-6BEF3C4F3221}"/>
                                            </p:graphicEl>
                                          </p:spTgt>
                                        </p:tgtEl>
                                      </p:cBhvr>
                                    </p:animEffect>
                                    <p:anim calcmode="lin" valueType="num">
                                      <p:cBhvr>
                                        <p:cTn id="47" dur="1000" fill="hold"/>
                                        <p:tgtEl>
                                          <p:spTgt spid="4">
                                            <p:graphicEl>
                                              <a:dgm id="{E59212FD-8B0E-4AA0-A1EF-6BEF3C4F3221}"/>
                                            </p:graphicEl>
                                          </p:spTgt>
                                        </p:tgtEl>
                                        <p:attrNameLst>
                                          <p:attrName>ppt_x</p:attrName>
                                        </p:attrNameLst>
                                      </p:cBhvr>
                                      <p:tavLst>
                                        <p:tav tm="0">
                                          <p:val>
                                            <p:strVal val="#ppt_x"/>
                                          </p:val>
                                        </p:tav>
                                        <p:tav tm="100000">
                                          <p:val>
                                            <p:strVal val="#ppt_x"/>
                                          </p:val>
                                        </p:tav>
                                      </p:tavLst>
                                    </p:anim>
                                    <p:anim calcmode="lin" valueType="num">
                                      <p:cBhvr>
                                        <p:cTn id="48" dur="1000" fill="hold"/>
                                        <p:tgtEl>
                                          <p:spTgt spid="4">
                                            <p:graphicEl>
                                              <a:dgm id="{E59212FD-8B0E-4AA0-A1EF-6BEF3C4F32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4">
                                            <p:graphicEl>
                                              <a:dgm id="{17D18CD8-744E-4852-9195-084D5E491120}"/>
                                            </p:graphicEl>
                                          </p:spTgt>
                                        </p:tgtEl>
                                        <p:attrNameLst>
                                          <p:attrName>style.visibility</p:attrName>
                                        </p:attrNameLst>
                                      </p:cBhvr>
                                      <p:to>
                                        <p:strVal val="visible"/>
                                      </p:to>
                                    </p:set>
                                    <p:animEffect transition="in" filter="fade">
                                      <p:cBhvr>
                                        <p:cTn id="51" dur="1000"/>
                                        <p:tgtEl>
                                          <p:spTgt spid="4">
                                            <p:graphicEl>
                                              <a:dgm id="{17D18CD8-744E-4852-9195-084D5E491120}"/>
                                            </p:graphicEl>
                                          </p:spTgt>
                                        </p:tgtEl>
                                      </p:cBhvr>
                                    </p:animEffect>
                                    <p:anim calcmode="lin" valueType="num">
                                      <p:cBhvr>
                                        <p:cTn id="52" dur="1000" fill="hold"/>
                                        <p:tgtEl>
                                          <p:spTgt spid="4">
                                            <p:graphicEl>
                                              <a:dgm id="{17D18CD8-744E-4852-9195-084D5E491120}"/>
                                            </p:graphicEl>
                                          </p:spTgt>
                                        </p:tgtEl>
                                        <p:attrNameLst>
                                          <p:attrName>ppt_x</p:attrName>
                                        </p:attrNameLst>
                                      </p:cBhvr>
                                      <p:tavLst>
                                        <p:tav tm="0">
                                          <p:val>
                                            <p:strVal val="#ppt_x"/>
                                          </p:val>
                                        </p:tav>
                                        <p:tav tm="100000">
                                          <p:val>
                                            <p:strVal val="#ppt_x"/>
                                          </p:val>
                                        </p:tav>
                                      </p:tavLst>
                                    </p:anim>
                                    <p:anim calcmode="lin" valueType="num">
                                      <p:cBhvr>
                                        <p:cTn id="53" dur="1000" fill="hold"/>
                                        <p:tgtEl>
                                          <p:spTgt spid="4">
                                            <p:graphicEl>
                                              <a:dgm id="{17D18CD8-744E-4852-9195-084D5E491120}"/>
                                            </p:graphicEl>
                                          </p:spTgt>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4">
                                            <p:graphicEl>
                                              <a:dgm id="{312BD3F9-F0F4-4187-B9A9-36916780BE44}"/>
                                            </p:graphicEl>
                                          </p:spTgt>
                                        </p:tgtEl>
                                        <p:attrNameLst>
                                          <p:attrName>style.visibility</p:attrName>
                                        </p:attrNameLst>
                                      </p:cBhvr>
                                      <p:to>
                                        <p:strVal val="visible"/>
                                      </p:to>
                                    </p:set>
                                    <p:animEffect transition="in" filter="fade">
                                      <p:cBhvr>
                                        <p:cTn id="56" dur="1000"/>
                                        <p:tgtEl>
                                          <p:spTgt spid="4">
                                            <p:graphicEl>
                                              <a:dgm id="{312BD3F9-F0F4-4187-B9A9-36916780BE44}"/>
                                            </p:graphicEl>
                                          </p:spTgt>
                                        </p:tgtEl>
                                      </p:cBhvr>
                                    </p:animEffect>
                                    <p:anim calcmode="lin" valueType="num">
                                      <p:cBhvr>
                                        <p:cTn id="57" dur="1000" fill="hold"/>
                                        <p:tgtEl>
                                          <p:spTgt spid="4">
                                            <p:graphicEl>
                                              <a:dgm id="{312BD3F9-F0F4-4187-B9A9-36916780BE44}"/>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dgm id="{312BD3F9-F0F4-4187-B9A9-36916780BE44}"/>
                                            </p:graphicEl>
                                          </p:spTgt>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47" presetClass="entr" presetSubtype="0" fill="hold" grpId="0" nodeType="afterEffect">
                                  <p:stCondLst>
                                    <p:cond delay="0"/>
                                  </p:stCondLst>
                                  <p:childTnLst>
                                    <p:set>
                                      <p:cBhvr>
                                        <p:cTn id="61" dur="1" fill="hold">
                                          <p:stCondLst>
                                            <p:cond delay="0"/>
                                          </p:stCondLst>
                                        </p:cTn>
                                        <p:tgtEl>
                                          <p:spTgt spid="4">
                                            <p:graphicEl>
                                              <a:dgm id="{1A5F0E79-BE78-4705-BAC9-4D351BD115CF}"/>
                                            </p:graphicEl>
                                          </p:spTgt>
                                        </p:tgtEl>
                                        <p:attrNameLst>
                                          <p:attrName>style.visibility</p:attrName>
                                        </p:attrNameLst>
                                      </p:cBhvr>
                                      <p:to>
                                        <p:strVal val="visible"/>
                                      </p:to>
                                    </p:set>
                                    <p:animEffect transition="in" filter="fade">
                                      <p:cBhvr>
                                        <p:cTn id="62" dur="1000"/>
                                        <p:tgtEl>
                                          <p:spTgt spid="4">
                                            <p:graphicEl>
                                              <a:dgm id="{1A5F0E79-BE78-4705-BAC9-4D351BD115CF}"/>
                                            </p:graphicEl>
                                          </p:spTgt>
                                        </p:tgtEl>
                                      </p:cBhvr>
                                    </p:animEffect>
                                    <p:anim calcmode="lin" valueType="num">
                                      <p:cBhvr>
                                        <p:cTn id="63" dur="1000" fill="hold"/>
                                        <p:tgtEl>
                                          <p:spTgt spid="4">
                                            <p:graphicEl>
                                              <a:dgm id="{1A5F0E79-BE78-4705-BAC9-4D351BD115CF}"/>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1A5F0E79-BE78-4705-BAC9-4D351BD115CF}"/>
                                            </p:graphicEl>
                                          </p:spTgt>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4">
                                            <p:graphicEl>
                                              <a:dgm id="{7D32C481-761B-460D-8669-754787D29CC9}"/>
                                            </p:graphicEl>
                                          </p:spTgt>
                                        </p:tgtEl>
                                        <p:attrNameLst>
                                          <p:attrName>style.visibility</p:attrName>
                                        </p:attrNameLst>
                                      </p:cBhvr>
                                      <p:to>
                                        <p:strVal val="visible"/>
                                      </p:to>
                                    </p:set>
                                    <p:animEffect transition="in" filter="fade">
                                      <p:cBhvr>
                                        <p:cTn id="67" dur="1000"/>
                                        <p:tgtEl>
                                          <p:spTgt spid="4">
                                            <p:graphicEl>
                                              <a:dgm id="{7D32C481-761B-460D-8669-754787D29CC9}"/>
                                            </p:graphicEl>
                                          </p:spTgt>
                                        </p:tgtEl>
                                      </p:cBhvr>
                                    </p:animEffect>
                                    <p:anim calcmode="lin" valueType="num">
                                      <p:cBhvr>
                                        <p:cTn id="68" dur="1000" fill="hold"/>
                                        <p:tgtEl>
                                          <p:spTgt spid="4">
                                            <p:graphicEl>
                                              <a:dgm id="{7D32C481-761B-460D-8669-754787D29CC9}"/>
                                            </p:graphicEl>
                                          </p:spTgt>
                                        </p:tgtEl>
                                        <p:attrNameLst>
                                          <p:attrName>ppt_x</p:attrName>
                                        </p:attrNameLst>
                                      </p:cBhvr>
                                      <p:tavLst>
                                        <p:tav tm="0">
                                          <p:val>
                                            <p:strVal val="#ppt_x"/>
                                          </p:val>
                                        </p:tav>
                                        <p:tav tm="100000">
                                          <p:val>
                                            <p:strVal val="#ppt_x"/>
                                          </p:val>
                                        </p:tav>
                                      </p:tavLst>
                                    </p:anim>
                                    <p:anim calcmode="lin" valueType="num">
                                      <p:cBhvr>
                                        <p:cTn id="69" dur="1000" fill="hold"/>
                                        <p:tgtEl>
                                          <p:spTgt spid="4">
                                            <p:graphicEl>
                                              <a:dgm id="{7D32C481-761B-460D-8669-754787D29CC9}"/>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4">
                                            <p:graphicEl>
                                              <a:dgm id="{061290CA-F2E2-49C9-B7CC-3897A869EABD}"/>
                                            </p:graphicEl>
                                          </p:spTgt>
                                        </p:tgtEl>
                                        <p:attrNameLst>
                                          <p:attrName>style.visibility</p:attrName>
                                        </p:attrNameLst>
                                      </p:cBhvr>
                                      <p:to>
                                        <p:strVal val="visible"/>
                                      </p:to>
                                    </p:set>
                                    <p:animEffect transition="in" filter="fade">
                                      <p:cBhvr>
                                        <p:cTn id="72" dur="1000"/>
                                        <p:tgtEl>
                                          <p:spTgt spid="4">
                                            <p:graphicEl>
                                              <a:dgm id="{061290CA-F2E2-49C9-B7CC-3897A869EABD}"/>
                                            </p:graphicEl>
                                          </p:spTgt>
                                        </p:tgtEl>
                                      </p:cBhvr>
                                    </p:animEffect>
                                    <p:anim calcmode="lin" valueType="num">
                                      <p:cBhvr>
                                        <p:cTn id="73" dur="1000" fill="hold"/>
                                        <p:tgtEl>
                                          <p:spTgt spid="4">
                                            <p:graphicEl>
                                              <a:dgm id="{061290CA-F2E2-49C9-B7CC-3897A869EABD}"/>
                                            </p:graphicEl>
                                          </p:spTgt>
                                        </p:tgtEl>
                                        <p:attrNameLst>
                                          <p:attrName>ppt_x</p:attrName>
                                        </p:attrNameLst>
                                      </p:cBhvr>
                                      <p:tavLst>
                                        <p:tav tm="0">
                                          <p:val>
                                            <p:strVal val="#ppt_x"/>
                                          </p:val>
                                        </p:tav>
                                        <p:tav tm="100000">
                                          <p:val>
                                            <p:strVal val="#ppt_x"/>
                                          </p:val>
                                        </p:tav>
                                      </p:tavLst>
                                    </p:anim>
                                    <p:anim calcmode="lin" valueType="num">
                                      <p:cBhvr>
                                        <p:cTn id="74" dur="1000" fill="hold"/>
                                        <p:tgtEl>
                                          <p:spTgt spid="4">
                                            <p:graphicEl>
                                              <a:dgm id="{061290CA-F2E2-49C9-B7CC-3897A869EABD}"/>
                                            </p:graphicEl>
                                          </p:spTgt>
                                        </p:tgtEl>
                                        <p:attrNameLst>
                                          <p:attrName>ppt_y</p:attrName>
                                        </p:attrNameLst>
                                      </p:cBhvr>
                                      <p:tavLst>
                                        <p:tav tm="0">
                                          <p:val>
                                            <p:strVal val="#ppt_y-.1"/>
                                          </p:val>
                                        </p:tav>
                                        <p:tav tm="100000">
                                          <p:val>
                                            <p:strVal val="#ppt_y"/>
                                          </p:val>
                                        </p:tav>
                                      </p:tavLst>
                                    </p:anim>
                                  </p:childTnLst>
                                </p:cTn>
                              </p:par>
                            </p:childTnLst>
                          </p:cTn>
                        </p:par>
                        <p:par>
                          <p:cTn id="75" fill="hold">
                            <p:stCondLst>
                              <p:cond delay="4000"/>
                            </p:stCondLst>
                            <p:childTnLst>
                              <p:par>
                                <p:cTn id="76" presetID="47" presetClass="entr" presetSubtype="0" fill="hold" grpId="0" nodeType="afterEffect">
                                  <p:stCondLst>
                                    <p:cond delay="0"/>
                                  </p:stCondLst>
                                  <p:childTnLst>
                                    <p:set>
                                      <p:cBhvr>
                                        <p:cTn id="77" dur="1" fill="hold">
                                          <p:stCondLst>
                                            <p:cond delay="0"/>
                                          </p:stCondLst>
                                        </p:cTn>
                                        <p:tgtEl>
                                          <p:spTgt spid="4">
                                            <p:graphicEl>
                                              <a:dgm id="{3235462B-DBAD-4B2D-B58F-D0311A5EFB3A}"/>
                                            </p:graphicEl>
                                          </p:spTgt>
                                        </p:tgtEl>
                                        <p:attrNameLst>
                                          <p:attrName>style.visibility</p:attrName>
                                        </p:attrNameLst>
                                      </p:cBhvr>
                                      <p:to>
                                        <p:strVal val="visible"/>
                                      </p:to>
                                    </p:set>
                                    <p:animEffect transition="in" filter="fade">
                                      <p:cBhvr>
                                        <p:cTn id="78" dur="1000"/>
                                        <p:tgtEl>
                                          <p:spTgt spid="4">
                                            <p:graphicEl>
                                              <a:dgm id="{3235462B-DBAD-4B2D-B58F-D0311A5EFB3A}"/>
                                            </p:graphicEl>
                                          </p:spTgt>
                                        </p:tgtEl>
                                      </p:cBhvr>
                                    </p:animEffect>
                                    <p:anim calcmode="lin" valueType="num">
                                      <p:cBhvr>
                                        <p:cTn id="79" dur="1000" fill="hold"/>
                                        <p:tgtEl>
                                          <p:spTgt spid="4">
                                            <p:graphicEl>
                                              <a:dgm id="{3235462B-DBAD-4B2D-B58F-D0311A5EFB3A}"/>
                                            </p:graphicEl>
                                          </p:spTgt>
                                        </p:tgtEl>
                                        <p:attrNameLst>
                                          <p:attrName>ppt_x</p:attrName>
                                        </p:attrNameLst>
                                      </p:cBhvr>
                                      <p:tavLst>
                                        <p:tav tm="0">
                                          <p:val>
                                            <p:strVal val="#ppt_x"/>
                                          </p:val>
                                        </p:tav>
                                        <p:tav tm="100000">
                                          <p:val>
                                            <p:strVal val="#ppt_x"/>
                                          </p:val>
                                        </p:tav>
                                      </p:tavLst>
                                    </p:anim>
                                    <p:anim calcmode="lin" valueType="num">
                                      <p:cBhvr>
                                        <p:cTn id="80" dur="1000" fill="hold"/>
                                        <p:tgtEl>
                                          <p:spTgt spid="4">
                                            <p:graphicEl>
                                              <a:dgm id="{3235462B-DBAD-4B2D-B58F-D0311A5EFB3A}"/>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4">
                                            <p:graphicEl>
                                              <a:dgm id="{01507D8D-A8AD-4FB5-B092-672129E7F2BF}"/>
                                            </p:graphicEl>
                                          </p:spTgt>
                                        </p:tgtEl>
                                        <p:attrNameLst>
                                          <p:attrName>style.visibility</p:attrName>
                                        </p:attrNameLst>
                                      </p:cBhvr>
                                      <p:to>
                                        <p:strVal val="visible"/>
                                      </p:to>
                                    </p:set>
                                    <p:animEffect transition="in" filter="fade">
                                      <p:cBhvr>
                                        <p:cTn id="83" dur="1000"/>
                                        <p:tgtEl>
                                          <p:spTgt spid="4">
                                            <p:graphicEl>
                                              <a:dgm id="{01507D8D-A8AD-4FB5-B092-672129E7F2BF}"/>
                                            </p:graphicEl>
                                          </p:spTgt>
                                        </p:tgtEl>
                                      </p:cBhvr>
                                    </p:animEffect>
                                    <p:anim calcmode="lin" valueType="num">
                                      <p:cBhvr>
                                        <p:cTn id="84" dur="1000" fill="hold"/>
                                        <p:tgtEl>
                                          <p:spTgt spid="4">
                                            <p:graphicEl>
                                              <a:dgm id="{01507D8D-A8AD-4FB5-B092-672129E7F2BF}"/>
                                            </p:graphicEl>
                                          </p:spTgt>
                                        </p:tgtEl>
                                        <p:attrNameLst>
                                          <p:attrName>ppt_x</p:attrName>
                                        </p:attrNameLst>
                                      </p:cBhvr>
                                      <p:tavLst>
                                        <p:tav tm="0">
                                          <p:val>
                                            <p:strVal val="#ppt_x"/>
                                          </p:val>
                                        </p:tav>
                                        <p:tav tm="100000">
                                          <p:val>
                                            <p:strVal val="#ppt_x"/>
                                          </p:val>
                                        </p:tav>
                                      </p:tavLst>
                                    </p:anim>
                                    <p:anim calcmode="lin" valueType="num">
                                      <p:cBhvr>
                                        <p:cTn id="85" dur="1000" fill="hold"/>
                                        <p:tgtEl>
                                          <p:spTgt spid="4">
                                            <p:graphicEl>
                                              <a:dgm id="{01507D8D-A8AD-4FB5-B092-672129E7F2BF}"/>
                                            </p:graphicEl>
                                          </p:spTgt>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4">
                                            <p:graphicEl>
                                              <a:dgm id="{AB03783C-EC6C-4EA6-8FB2-A4E063265EE8}"/>
                                            </p:graphicEl>
                                          </p:spTgt>
                                        </p:tgtEl>
                                        <p:attrNameLst>
                                          <p:attrName>style.visibility</p:attrName>
                                        </p:attrNameLst>
                                      </p:cBhvr>
                                      <p:to>
                                        <p:strVal val="visible"/>
                                      </p:to>
                                    </p:set>
                                    <p:animEffect transition="in" filter="fade">
                                      <p:cBhvr>
                                        <p:cTn id="88" dur="1000"/>
                                        <p:tgtEl>
                                          <p:spTgt spid="4">
                                            <p:graphicEl>
                                              <a:dgm id="{AB03783C-EC6C-4EA6-8FB2-A4E063265EE8}"/>
                                            </p:graphicEl>
                                          </p:spTgt>
                                        </p:tgtEl>
                                      </p:cBhvr>
                                    </p:animEffect>
                                    <p:anim calcmode="lin" valueType="num">
                                      <p:cBhvr>
                                        <p:cTn id="89" dur="1000" fill="hold"/>
                                        <p:tgtEl>
                                          <p:spTgt spid="4">
                                            <p:graphicEl>
                                              <a:dgm id="{AB03783C-EC6C-4EA6-8FB2-A4E063265EE8}"/>
                                            </p:graphicEl>
                                          </p:spTgt>
                                        </p:tgtEl>
                                        <p:attrNameLst>
                                          <p:attrName>ppt_x</p:attrName>
                                        </p:attrNameLst>
                                      </p:cBhvr>
                                      <p:tavLst>
                                        <p:tav tm="0">
                                          <p:val>
                                            <p:strVal val="#ppt_x"/>
                                          </p:val>
                                        </p:tav>
                                        <p:tav tm="100000">
                                          <p:val>
                                            <p:strVal val="#ppt_x"/>
                                          </p:val>
                                        </p:tav>
                                      </p:tavLst>
                                    </p:anim>
                                    <p:anim calcmode="lin" valueType="num">
                                      <p:cBhvr>
                                        <p:cTn id="90" dur="1000" fill="hold"/>
                                        <p:tgtEl>
                                          <p:spTgt spid="4">
                                            <p:graphicEl>
                                              <a:dgm id="{AB03783C-EC6C-4EA6-8FB2-A4E063265EE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27384"/>
            <a:ext cx="9144000" cy="769441"/>
          </a:xfrm>
          <a:prstGeom prst="rect">
            <a:avLst/>
          </a:prstGeom>
        </p:spPr>
        <p:txBody>
          <a:bodyPr wrap="square">
            <a:spAutoFit/>
          </a:bodyPr>
          <a:lstStyle/>
          <a:p>
            <a:pPr algn="ctr"/>
            <a:r>
              <a:rPr lang="ro-RO" sz="44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DECLARAȚIA </a:t>
            </a:r>
            <a:r>
              <a:rPr lang="ro-RO" sz="44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LUI </a:t>
            </a:r>
            <a:r>
              <a:rPr lang="ro-RO" sz="44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PETRU</a:t>
            </a:r>
            <a:endParaRPr lang="ro-RO" sz="44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2 Rectángulo"/>
          <p:cNvSpPr/>
          <p:nvPr/>
        </p:nvSpPr>
        <p:spPr>
          <a:xfrm>
            <a:off x="174315" y="838453"/>
            <a:ext cx="5796136" cy="646331"/>
          </a:xfrm>
          <a:prstGeom prst="rect">
            <a:avLst/>
          </a:prstGeom>
        </p:spPr>
        <p:txBody>
          <a:bodyPr wrap="square">
            <a:spAutoFit/>
          </a:bodyPr>
          <a:lstStyle/>
          <a:p>
            <a:r>
              <a:rPr lang="ro-RO" b="1" dirty="0" smtClean="0">
                <a:solidFill>
                  <a:srgbClr val="002060"/>
                </a:solidFill>
                <a:latin typeface="Comic Sans MS" pitchFamily="66" charset="0"/>
              </a:rPr>
              <a:t>«Simon Petru, drept răspuns, I-a zis: „Tu eşti Hristosul, Fiul Dumnezeului celui viu!“» </a:t>
            </a:r>
            <a:r>
              <a:rPr lang="ro-RO" sz="1300" b="1" dirty="0" smtClean="0">
                <a:solidFill>
                  <a:srgbClr val="002060"/>
                </a:solidFill>
                <a:latin typeface="Comic Sans MS" pitchFamily="66" charset="0"/>
              </a:rPr>
              <a:t>(Matei 16:</a:t>
            </a:r>
            <a:r>
              <a:rPr lang="ro-RO" sz="1300" b="1" dirty="0" err="1" smtClean="0">
                <a:solidFill>
                  <a:srgbClr val="002060"/>
                </a:solidFill>
                <a:latin typeface="Comic Sans MS" pitchFamily="66" charset="0"/>
              </a:rPr>
              <a:t>16</a:t>
            </a:r>
            <a:r>
              <a:rPr lang="ro-RO" sz="1300" b="1" dirty="0" smtClean="0">
                <a:solidFill>
                  <a:srgbClr val="002060"/>
                </a:solidFill>
                <a:latin typeface="Comic Sans MS" pitchFamily="66" charset="0"/>
              </a:rPr>
              <a:t>)</a:t>
            </a:r>
            <a:endParaRPr lang="ro-RO" sz="1300" b="1" dirty="0">
              <a:solidFill>
                <a:srgbClr val="002060"/>
              </a:solidFill>
              <a:latin typeface="Comic Sans MS" pitchFamily="66" charset="0"/>
            </a:endParaRPr>
          </a:p>
        </p:txBody>
      </p:sp>
      <p:sp>
        <p:nvSpPr>
          <p:cNvPr id="4" name="3 CuadroTexto"/>
          <p:cNvSpPr txBox="1"/>
          <p:nvPr/>
        </p:nvSpPr>
        <p:spPr>
          <a:xfrm>
            <a:off x="179513" y="1556792"/>
            <a:ext cx="5400599" cy="5170646"/>
          </a:xfrm>
          <a:prstGeom prst="rect">
            <a:avLst/>
          </a:prstGeom>
          <a:noFill/>
        </p:spPr>
        <p:txBody>
          <a:bodyPr wrap="square" rtlCol="0">
            <a:spAutoFit/>
          </a:bodyPr>
          <a:lstStyle/>
          <a:p>
            <a:pPr>
              <a:spcBef>
                <a:spcPts val="600"/>
              </a:spcBef>
              <a:spcAft>
                <a:spcPts val="600"/>
              </a:spcAft>
            </a:pPr>
            <a:r>
              <a:rPr lang="ro-RO" sz="2000" b="1" dirty="0" smtClean="0"/>
              <a:t>Isus a pus o întrebare în două </a:t>
            </a:r>
            <a:r>
              <a:rPr lang="ro-RO" sz="2000" b="1" dirty="0" smtClean="0"/>
              <a:t>etape: «cine zic oamenii că sunt Eu, Fiul omului?» [ce </a:t>
            </a:r>
            <a:r>
              <a:rPr lang="ro-RO" sz="2000" b="1" dirty="0" smtClean="0"/>
              <a:t>spune lumea despre Isus </a:t>
            </a:r>
            <a:r>
              <a:rPr lang="ro-RO" sz="2000" b="1" dirty="0" smtClean="0"/>
              <a:t>din Nazaret?] și «cine </a:t>
            </a:r>
            <a:r>
              <a:rPr lang="ro-RO" sz="2000" b="1" dirty="0" smtClean="0"/>
              <a:t>ziceți că </a:t>
            </a:r>
            <a:r>
              <a:rPr lang="ro-RO" sz="2000" b="1" dirty="0" smtClean="0"/>
              <a:t>sunt?» [cine </a:t>
            </a:r>
            <a:r>
              <a:rPr lang="ro-RO" sz="2000" b="1" dirty="0" smtClean="0"/>
              <a:t>este Isus pentru </a:t>
            </a:r>
            <a:r>
              <a:rPr lang="ro-RO" sz="2000" b="1" dirty="0" smtClean="0"/>
              <a:t>mine?] (Matei 16:13, 15).</a:t>
            </a:r>
          </a:p>
          <a:p>
            <a:pPr>
              <a:spcBef>
                <a:spcPts val="600"/>
              </a:spcBef>
              <a:spcAft>
                <a:spcPts val="600"/>
              </a:spcAft>
            </a:pPr>
            <a:r>
              <a:rPr lang="ro-RO" sz="2000" b="1" dirty="0" smtClean="0"/>
              <a:t>Ținând </a:t>
            </a:r>
            <a:r>
              <a:rPr lang="ro-RO" sz="2000" b="1" dirty="0" smtClean="0"/>
              <a:t>cont de caracterul lui Petru, răspunsul a venit în mod spontan. </a:t>
            </a:r>
          </a:p>
          <a:p>
            <a:pPr>
              <a:spcBef>
                <a:spcPts val="600"/>
              </a:spcBef>
              <a:spcAft>
                <a:spcPts val="600"/>
              </a:spcAft>
            </a:pPr>
            <a:r>
              <a:rPr lang="ro-RO" sz="2000" b="1" dirty="0" smtClean="0">
                <a:solidFill>
                  <a:prstClr val="black"/>
                </a:solidFill>
              </a:rPr>
              <a:t>Deși încă mai avea mult de învățat cu privire la lucrarea de mântuire a lui Isus, Duhul Sfânt i-a inspirat un principiu de bază al credinței: Isus, Fiul lui Dumnezeu este Mântuitorul promis.</a:t>
            </a:r>
          </a:p>
          <a:p>
            <a:pPr>
              <a:spcBef>
                <a:spcPts val="600"/>
              </a:spcBef>
              <a:spcAft>
                <a:spcPts val="600"/>
              </a:spcAft>
            </a:pPr>
            <a:r>
              <a:rPr lang="ro-RO" sz="2000" b="1" dirty="0" smtClean="0">
                <a:solidFill>
                  <a:prstClr val="black"/>
                </a:solidFill>
              </a:rPr>
              <a:t>L-a acceptat pe Isus drept un Învățător sfânt </a:t>
            </a:r>
            <a:r>
              <a:rPr lang="ro-RO" sz="2000" b="1" dirty="0" smtClean="0">
                <a:solidFill>
                  <a:prstClr val="black"/>
                </a:solidFill>
              </a:rPr>
              <a:t>(Luca 5:8). </a:t>
            </a:r>
            <a:r>
              <a:rPr lang="ro-RO" sz="2000" b="1" dirty="0" smtClean="0">
                <a:solidFill>
                  <a:prstClr val="black"/>
                </a:solidFill>
              </a:rPr>
              <a:t>L-a văzut făcând minuni incredibile și sute de vindecări. Acum își manifesta credința în El ca Mesia</a:t>
            </a:r>
            <a:r>
              <a:rPr lang="ro-RO" sz="2000" b="1" dirty="0" smtClean="0">
                <a:solidFill>
                  <a:prstClr val="black"/>
                </a:solidFill>
              </a:rPr>
              <a:t>.</a:t>
            </a:r>
            <a:endParaRPr lang="ro-RO" sz="2000" b="1" dirty="0">
              <a:solidFill>
                <a:prstClr val="black"/>
              </a:solidFill>
            </a:endParaRPr>
          </a:p>
        </p:txBody>
      </p:sp>
      <p:pic>
        <p:nvPicPr>
          <p:cNvPr id="1026" name="Picture 2" descr="G:\Dibujos\Pedro\TuEresElCristo\TuEresElCristo.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796135" y="838451"/>
            <a:ext cx="3160800" cy="3562624"/>
          </a:xfrm>
          <a:prstGeom prst="rect">
            <a:avLst/>
          </a:prstGeom>
          <a:ln w="38100" cap="sq">
            <a:no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1027" name="Picture 3" descr="G:\Dibujos\Jesus\Sanando\Ciegos\a03.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5796136" y="4482517"/>
            <a:ext cx="3161782" cy="2268429"/>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44071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0-#ppt_w/2"/>
                                          </p:val>
                                        </p:tav>
                                        <p:tav tm="100000">
                                          <p:val>
                                            <p:strVal val="#ppt_x"/>
                                          </p:val>
                                        </p:tav>
                                      </p:tavLst>
                                    </p:anim>
                                    <p:anim calcmode="lin" valueType="num">
                                      <p:cBhvr additive="base">
                                        <p:cTn id="2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left)">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wipe(left)">
                                      <p:cBhvr>
                                        <p:cTn id="41" dur="500"/>
                                        <p:tgtEl>
                                          <p:spTgt spid="4">
                                            <p:txEl>
                                              <p:pRg st="3" end="3"/>
                                            </p:txEl>
                                          </p:spTgt>
                                        </p:tgtEl>
                                      </p:cBhvr>
                                    </p:animEffect>
                                  </p:childTnLst>
                                </p:cTn>
                              </p:par>
                              <p:par>
                                <p:cTn id="42" presetID="22" presetClass="entr" presetSubtype="2" fill="hold" nodeType="withEffect">
                                  <p:stCondLst>
                                    <p:cond delay="0"/>
                                  </p:stCondLst>
                                  <p:childTnLst>
                                    <p:set>
                                      <p:cBhvr>
                                        <p:cTn id="43" dur="1" fill="hold">
                                          <p:stCondLst>
                                            <p:cond delay="0"/>
                                          </p:stCondLst>
                                        </p:cTn>
                                        <p:tgtEl>
                                          <p:spTgt spid="1027"/>
                                        </p:tgtEl>
                                        <p:attrNameLst>
                                          <p:attrName>style.visibility</p:attrName>
                                        </p:attrNameLst>
                                      </p:cBhvr>
                                      <p:to>
                                        <p:strVal val="visible"/>
                                      </p:to>
                                    </p:set>
                                    <p:animEffect transition="in" filter="wipe(right)">
                                      <p:cBhvr>
                                        <p:cTn id="4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radius="1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059832" y="0"/>
            <a:ext cx="6084168" cy="769441"/>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o-RO" sz="4400" b="1" dirty="0" smtClean="0">
                <a:ln w="50800"/>
                <a:solidFill>
                  <a:schemeClr val="bg1">
                    <a:shade val="50000"/>
                  </a:schemeClr>
                </a:solidFill>
                <a:effectLst>
                  <a:outerShdw blurRad="50800" dist="50800" dir="5400000" algn="ctr" rotWithShape="0">
                    <a:schemeClr val="tx1"/>
                  </a:outerShdw>
                </a:effectLst>
              </a:rPr>
              <a:t>PIATRA</a:t>
            </a:r>
            <a:endParaRPr lang="es-ES" sz="4400" b="1" dirty="0">
              <a:ln w="50800"/>
              <a:solidFill>
                <a:schemeClr val="bg1">
                  <a:shade val="50000"/>
                </a:schemeClr>
              </a:solidFill>
              <a:effectLst>
                <a:outerShdw blurRad="50800" dist="50800" dir="5400000" algn="ctr" rotWithShape="0">
                  <a:schemeClr val="tx1"/>
                </a:outerShdw>
              </a:effectLst>
            </a:endParaRPr>
          </a:p>
        </p:txBody>
      </p:sp>
      <p:sp>
        <p:nvSpPr>
          <p:cNvPr id="3" name="2 Rectángulo"/>
          <p:cNvSpPr/>
          <p:nvPr/>
        </p:nvSpPr>
        <p:spPr>
          <a:xfrm>
            <a:off x="3203848" y="692696"/>
            <a:ext cx="5940152" cy="1200329"/>
          </a:xfrm>
          <a:prstGeom prst="rect">
            <a:avLst/>
          </a:prstGeom>
        </p:spPr>
        <p:txBody>
          <a:bodyPr wrap="square">
            <a:spAutoFit/>
          </a:bodyPr>
          <a:lstStyle/>
          <a:p>
            <a:pPr algn="ctr"/>
            <a:r>
              <a:rPr lang="es-ES" b="1" dirty="0" smtClean="0">
                <a:ln>
                  <a:solidFill>
                    <a:schemeClr val="bg1"/>
                  </a:solidFill>
                </a:ln>
                <a:solidFill>
                  <a:schemeClr val="bg1"/>
                </a:solidFill>
                <a:effectLst>
                  <a:outerShdw blurRad="50800" dist="50800" dir="5400000" algn="ctr" rotWithShape="0">
                    <a:schemeClr val="tx1"/>
                  </a:outerShdw>
                </a:effectLst>
                <a:latin typeface="Comic Sans MS" pitchFamily="66" charset="0"/>
              </a:rPr>
              <a:t>«</a:t>
            </a:r>
            <a:r>
              <a:rPr lang="vi-VN" b="1" dirty="0">
                <a:ln>
                  <a:solidFill>
                    <a:schemeClr val="bg1"/>
                  </a:solidFill>
                </a:ln>
                <a:solidFill>
                  <a:schemeClr val="bg1"/>
                </a:solidFill>
                <a:effectLst>
                  <a:outerShdw blurRad="50800" dist="50800" dir="5400000" algn="ctr" rotWithShape="0">
                    <a:schemeClr val="tx1"/>
                  </a:outerShdw>
                </a:effectLst>
                <a:latin typeface="Comic Sans MS" pitchFamily="66" charset="0"/>
              </a:rPr>
              <a:t>Şi Eu îţi spun: tu eşti Petru (Greceşte: Petros.), şi pe această piatră (Greceşte: petra.) voi zidi Biserica Mea, şi porţile Locuinţei morţilor nu o vor birui.</a:t>
            </a:r>
            <a:r>
              <a:rPr lang="es-ES" b="1" dirty="0" smtClean="0">
                <a:ln>
                  <a:solidFill>
                    <a:schemeClr val="bg1"/>
                  </a:solidFill>
                </a:ln>
                <a:solidFill>
                  <a:schemeClr val="bg1"/>
                </a:solidFill>
                <a:effectLst>
                  <a:outerShdw blurRad="50800" dist="50800" dir="5400000" algn="ctr" rotWithShape="0">
                    <a:schemeClr val="tx1"/>
                  </a:outerShdw>
                </a:effectLst>
                <a:latin typeface="Comic Sans MS" pitchFamily="66" charset="0"/>
              </a:rPr>
              <a:t>» </a:t>
            </a:r>
            <a:r>
              <a:rPr lang="es-ES" sz="1400" b="1" dirty="0" smtClean="0">
                <a:ln>
                  <a:solidFill>
                    <a:schemeClr val="bg1"/>
                  </a:solidFill>
                </a:ln>
                <a:solidFill>
                  <a:schemeClr val="bg1"/>
                </a:solidFill>
                <a:effectLst>
                  <a:outerShdw blurRad="50800" dist="50800" dir="5400000" algn="ctr" rotWithShape="0">
                    <a:schemeClr val="tx1"/>
                  </a:outerShdw>
                </a:effectLst>
                <a:latin typeface="Comic Sans MS" pitchFamily="66" charset="0"/>
              </a:rPr>
              <a:t>(Mat</a:t>
            </a:r>
            <a:r>
              <a:rPr lang="ro-RO" sz="1400" b="1" dirty="0" smtClean="0">
                <a:ln>
                  <a:solidFill>
                    <a:schemeClr val="bg1"/>
                  </a:solidFill>
                </a:ln>
                <a:solidFill>
                  <a:schemeClr val="bg1"/>
                </a:solidFill>
                <a:effectLst>
                  <a:outerShdw blurRad="50800" dist="50800" dir="5400000" algn="ctr" rotWithShape="0">
                    <a:schemeClr val="tx1"/>
                  </a:outerShdw>
                </a:effectLst>
                <a:latin typeface="Comic Sans MS" pitchFamily="66" charset="0"/>
              </a:rPr>
              <a:t>ei</a:t>
            </a:r>
            <a:r>
              <a:rPr lang="es-ES" sz="1400" b="1" dirty="0" smtClean="0">
                <a:ln>
                  <a:solidFill>
                    <a:schemeClr val="bg1"/>
                  </a:solidFill>
                </a:ln>
                <a:solidFill>
                  <a:schemeClr val="bg1"/>
                </a:solidFill>
                <a:effectLst>
                  <a:outerShdw blurRad="50800" dist="50800" dir="5400000" algn="ctr" rotWithShape="0">
                    <a:schemeClr val="tx1"/>
                  </a:outerShdw>
                </a:effectLst>
                <a:latin typeface="Comic Sans MS" pitchFamily="66" charset="0"/>
              </a:rPr>
              <a:t> 16:18)</a:t>
            </a:r>
            <a:endParaRPr lang="es-ES" sz="1400" b="1" dirty="0">
              <a:ln>
                <a:solidFill>
                  <a:schemeClr val="bg1"/>
                </a:solidFill>
              </a:ln>
              <a:solidFill>
                <a:schemeClr val="bg1"/>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3071986" y="1880377"/>
            <a:ext cx="6084168" cy="2092881"/>
          </a:xfrm>
          <a:prstGeom prst="rect">
            <a:avLst/>
          </a:prstGeom>
          <a:noFill/>
        </p:spPr>
        <p:txBody>
          <a:bodyPr wrap="square" rtlCol="0">
            <a:spAutoFit/>
          </a:bodyPr>
          <a:lstStyle/>
          <a:p>
            <a:pPr>
              <a:spcBef>
                <a:spcPts val="600"/>
              </a:spcBef>
              <a:spcAft>
                <a:spcPts val="600"/>
              </a:spcAft>
            </a:pPr>
            <a:r>
              <a:rPr lang="ro-RO" sz="2000" b="1" dirty="0" smtClean="0"/>
              <a:t>Biserica catolică învață că acest text îi dă autoritate lui Petru ca și conducător suprem al bisericii. </a:t>
            </a:r>
          </a:p>
          <a:p>
            <a:pPr>
              <a:spcBef>
                <a:spcPts val="600"/>
              </a:spcBef>
              <a:spcAft>
                <a:spcPts val="600"/>
              </a:spcAft>
            </a:pPr>
            <a:r>
              <a:rPr lang="ro-RO" sz="2000" b="1" dirty="0" smtClean="0"/>
              <a:t>În realitate, nici rolul pe care l-a jucat Petru în Biserica primitivă, nici modul în care este folosit cuvântul </a:t>
            </a:r>
            <a:r>
              <a:rPr lang="es-ES" sz="2000" b="1" dirty="0" smtClean="0"/>
              <a:t> «</a:t>
            </a:r>
            <a:r>
              <a:rPr lang="ro-RO" sz="2000" b="1" dirty="0" smtClean="0"/>
              <a:t>piatră</a:t>
            </a:r>
            <a:r>
              <a:rPr lang="es-ES" sz="2000" b="1" dirty="0" smtClean="0"/>
              <a:t>» (</a:t>
            </a:r>
            <a:r>
              <a:rPr lang="el-GR" sz="2000" b="1" i="1" dirty="0" smtClean="0"/>
              <a:t>πετρα</a:t>
            </a:r>
            <a:r>
              <a:rPr lang="es-ES" sz="2000" b="1" dirty="0" smtClean="0"/>
              <a:t>) </a:t>
            </a:r>
            <a:r>
              <a:rPr lang="ro-RO" sz="2000" b="1" dirty="0" smtClean="0"/>
              <a:t>în Biblie nu susțin o asemenea intepretare. </a:t>
            </a:r>
            <a:endParaRPr lang="es-ES" sz="2000" b="1" dirty="0"/>
          </a:p>
        </p:txBody>
      </p:sp>
      <p:sp>
        <p:nvSpPr>
          <p:cNvPr id="5" name="4 CuadroTexto"/>
          <p:cNvSpPr txBox="1"/>
          <p:nvPr/>
        </p:nvSpPr>
        <p:spPr>
          <a:xfrm>
            <a:off x="156630" y="4005064"/>
            <a:ext cx="5711514" cy="523220"/>
          </a:xfrm>
          <a:prstGeom prst="rect">
            <a:avLst/>
          </a:prstGeom>
          <a:noFill/>
        </p:spPr>
        <p:txBody>
          <a:bodyPr wrap="square" rtlCol="0">
            <a:spAutoFit/>
            <a:scene3d>
              <a:camera prst="orthographicFront"/>
              <a:lightRig rig="glow" dir="tl">
                <a:rot lat="0" lon="0" rev="5400000"/>
              </a:lightRig>
            </a:scene3d>
            <a:sp3d contourW="12700">
              <a:bevelT w="25400" h="25400"/>
              <a:contourClr>
                <a:srgbClr val="53502B"/>
              </a:contourClr>
            </a:sp3d>
          </a:bodyPr>
          <a:lstStyle/>
          <a:p>
            <a:pPr algn="ctr"/>
            <a:r>
              <a:rPr lang="ro-RO" sz="2800" b="1" dirty="0" smtClean="0">
                <a:ln w="11430"/>
                <a:solidFill>
                  <a:srgbClr val="B7B273"/>
                </a:solidFill>
                <a:effectLst>
                  <a:outerShdw blurRad="80000" dist="40000" dir="5040000" algn="tl">
                    <a:srgbClr val="000000">
                      <a:alpha val="30000"/>
                    </a:srgbClr>
                  </a:outerShdw>
                </a:effectLst>
              </a:rPr>
              <a:t>Petru și Biserica</a:t>
            </a:r>
            <a:endParaRPr lang="es-ES" sz="2800" b="1" dirty="0">
              <a:ln w="11430"/>
              <a:solidFill>
                <a:srgbClr val="B7B273"/>
              </a:solidFill>
              <a:effectLst>
                <a:outerShdw blurRad="80000" dist="40000" dir="5040000" algn="tl">
                  <a:srgbClr val="000000">
                    <a:alpha val="30000"/>
                  </a:srgbClr>
                </a:outerShdw>
              </a:effectLst>
            </a:endParaRPr>
          </a:p>
        </p:txBody>
      </p:sp>
      <p:sp>
        <p:nvSpPr>
          <p:cNvPr id="6" name="5 CuadroTexto"/>
          <p:cNvSpPr txBox="1"/>
          <p:nvPr/>
        </p:nvSpPr>
        <p:spPr>
          <a:xfrm>
            <a:off x="107504" y="4437112"/>
            <a:ext cx="5904656" cy="2246769"/>
          </a:xfrm>
          <a:prstGeom prst="rect">
            <a:avLst/>
          </a:prstGeom>
          <a:noFill/>
        </p:spPr>
        <p:txBody>
          <a:bodyPr wrap="square" rtlCol="0">
            <a:spAutoFit/>
          </a:bodyPr>
          <a:lstStyle/>
          <a:p>
            <a:pPr marL="285750" indent="-285750">
              <a:spcBef>
                <a:spcPts val="600"/>
              </a:spcBef>
              <a:spcAft>
                <a:spcPts val="600"/>
              </a:spcAft>
              <a:buClr>
                <a:srgbClr val="53502B"/>
              </a:buClr>
              <a:buFont typeface="Wingdings" pitchFamily="2" charset="2"/>
              <a:buChar char="q"/>
            </a:pPr>
            <a:r>
              <a:rPr lang="ro-RO" sz="2000" b="1" dirty="0" smtClean="0"/>
              <a:t>Apostolii l-au trimis pe Petru în Samaria </a:t>
            </a:r>
            <a:r>
              <a:rPr lang="es-ES" sz="2000" b="1" dirty="0" smtClean="0"/>
              <a:t>(</a:t>
            </a:r>
            <a:r>
              <a:rPr lang="ro-RO" sz="2000" b="1" dirty="0" smtClean="0"/>
              <a:t>Fapte</a:t>
            </a:r>
            <a:r>
              <a:rPr lang="es-ES" sz="2000" b="1" dirty="0" smtClean="0"/>
              <a:t> 8:14). </a:t>
            </a:r>
            <a:r>
              <a:rPr lang="ro-RO" sz="2000" b="1" dirty="0" smtClean="0"/>
              <a:t>Petru a ascultat de restul apostolilor</a:t>
            </a:r>
            <a:r>
              <a:rPr lang="es-ES" sz="2000" b="1" dirty="0" smtClean="0"/>
              <a:t>.</a:t>
            </a:r>
          </a:p>
          <a:p>
            <a:pPr marL="285750" indent="-285750">
              <a:spcBef>
                <a:spcPts val="600"/>
              </a:spcBef>
              <a:spcAft>
                <a:spcPts val="600"/>
              </a:spcAft>
              <a:buClr>
                <a:srgbClr val="53502B"/>
              </a:buClr>
              <a:buFont typeface="Wingdings" pitchFamily="2" charset="2"/>
              <a:buChar char="q"/>
            </a:pPr>
            <a:r>
              <a:rPr lang="ro-RO" sz="2000" b="1" dirty="0" smtClean="0"/>
              <a:t>Iacov, și nu Petru, a condus primul consiliu din Ierusalim </a:t>
            </a:r>
            <a:r>
              <a:rPr lang="es-ES" sz="2000" b="1" dirty="0" smtClean="0"/>
              <a:t>(</a:t>
            </a:r>
            <a:r>
              <a:rPr lang="ro-RO" sz="2000" b="1" dirty="0" smtClean="0"/>
              <a:t>Fapte</a:t>
            </a:r>
            <a:r>
              <a:rPr lang="es-ES" sz="2000" b="1" dirty="0" smtClean="0"/>
              <a:t> 15:13).</a:t>
            </a:r>
          </a:p>
          <a:p>
            <a:pPr marL="285750" indent="-285750">
              <a:spcBef>
                <a:spcPts val="600"/>
              </a:spcBef>
              <a:spcAft>
                <a:spcPts val="600"/>
              </a:spcAft>
              <a:buClr>
                <a:srgbClr val="53502B"/>
              </a:buClr>
              <a:buFont typeface="Wingdings" pitchFamily="2" charset="2"/>
              <a:buChar char="q"/>
            </a:pPr>
            <a:r>
              <a:rPr lang="ro-RO" sz="2000" b="1" dirty="0" smtClean="0"/>
              <a:t>Pavel menționează trei </a:t>
            </a:r>
            <a:r>
              <a:rPr lang="es-ES" sz="2000" b="1" dirty="0" smtClean="0"/>
              <a:t>«</a:t>
            </a:r>
            <a:r>
              <a:rPr lang="ro-RO" sz="2000" b="1" dirty="0" smtClean="0"/>
              <a:t>stâlpi</a:t>
            </a:r>
            <a:r>
              <a:rPr lang="es-ES" sz="2000" b="1" dirty="0" smtClean="0"/>
              <a:t>» </a:t>
            </a:r>
            <a:r>
              <a:rPr lang="ro-RO" sz="2000" b="1" dirty="0" smtClean="0"/>
              <a:t>ai bisericii </a:t>
            </a:r>
            <a:r>
              <a:rPr lang="es-ES" sz="2000" b="1" dirty="0" smtClean="0"/>
              <a:t/>
            </a:r>
            <a:br>
              <a:rPr lang="es-ES" sz="2000" b="1" dirty="0" smtClean="0"/>
            </a:br>
            <a:r>
              <a:rPr lang="es-ES" sz="2000" b="1" dirty="0" smtClean="0"/>
              <a:t>(n</a:t>
            </a:r>
            <a:r>
              <a:rPr lang="ro-RO" sz="2000" b="1" dirty="0" smtClean="0"/>
              <a:t>u unul</a:t>
            </a:r>
            <a:r>
              <a:rPr lang="es-ES" sz="2000" b="1" dirty="0" smtClean="0"/>
              <a:t>): </a:t>
            </a:r>
            <a:r>
              <a:rPr lang="ro-RO" sz="2000" b="1" dirty="0" smtClean="0"/>
              <a:t>Iacov, Petru și Ioan </a:t>
            </a:r>
            <a:r>
              <a:rPr lang="es-ES" sz="2000" b="1" dirty="0" smtClean="0"/>
              <a:t>(G</a:t>
            </a:r>
            <a:r>
              <a:rPr lang="ro-RO" sz="2000" b="1" dirty="0" smtClean="0"/>
              <a:t>alateni</a:t>
            </a:r>
            <a:r>
              <a:rPr lang="es-ES" sz="2000" b="1" dirty="0" smtClean="0"/>
              <a:t> 2:9).</a:t>
            </a:r>
            <a:endParaRPr lang="es-ES" sz="2000" b="1" dirty="0"/>
          </a:p>
        </p:txBody>
      </p:sp>
      <p:pic>
        <p:nvPicPr>
          <p:cNvPr id="3074" name="Picture 2" descr="\\PC-EUNICE\FondosTematicos\Apostoles\Concilio Jerusalen\SNE-CA-ZP-210.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211086" y="3645024"/>
            <a:ext cx="2753402" cy="31243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082" name="Picture 10" descr="https://http2.mlstatic.com/piedra-canto-rodado-S_Q_NP_726201-MLU20292810283_052015-F.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08406" y="2515772"/>
            <a:ext cx="1943314" cy="14574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3083" name="Picture 11" descr="G:\Dibujos\Pedro\PedroYJuan (13).jp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2171871" y="2492896"/>
            <a:ext cx="900115" cy="14925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grpSp>
        <p:nvGrpSpPr>
          <p:cNvPr id="7" name="6 Grupo"/>
          <p:cNvGrpSpPr/>
          <p:nvPr/>
        </p:nvGrpSpPr>
        <p:grpSpPr>
          <a:xfrm>
            <a:off x="82527" y="203990"/>
            <a:ext cx="2977305" cy="2232979"/>
            <a:chOff x="82527" y="203990"/>
            <a:chExt cx="2977305" cy="2232979"/>
          </a:xfrm>
        </p:grpSpPr>
        <p:pic>
          <p:nvPicPr>
            <p:cNvPr id="3080" name="Picture 8" descr="http://chilemountains.info/ancoa_penasco3.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82527" y="203990"/>
              <a:ext cx="2977305" cy="22329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3085" name="Picture 13" descr="G:\Dibujos\Jesus\Rostro\Jesus (16).jpg"/>
            <p:cNvPicPr>
              <a:picLocks noChangeAspect="1" noChangeArrowheads="1"/>
            </p:cNvPicPr>
            <p:nvPr/>
          </p:nvPicPr>
          <p:blipFill>
            <a:blip r:embed="rId8" cstate="screen">
              <a:extLst>
                <a:ext uri="{BEBA8EAE-BF5A-486C-A8C5-ECC9F3942E4B}">
                  <a14:imgProps xmlns:a14="http://schemas.microsoft.com/office/drawing/2010/main" xmlns="">
                    <a14:imgLayer r:embed="rId9">
                      <a14:imgEffect>
                        <a14:brightnessContrast bright="20000" contrast="-20000"/>
                      </a14:imgEffect>
                    </a14:imgLayer>
                  </a14:imgProps>
                </a:ext>
                <a:ext uri="{28A0092B-C50C-407E-A947-70E740481C1C}">
                  <a14:useLocalDpi xmlns:a14="http://schemas.microsoft.com/office/drawing/2010/main" xmlns=""/>
                </a:ext>
              </a:extLst>
            </a:blip>
            <a:srcRect/>
            <a:stretch>
              <a:fillRect/>
            </a:stretch>
          </p:blipFill>
          <p:spPr bwMode="auto">
            <a:xfrm>
              <a:off x="2007890" y="265531"/>
              <a:ext cx="968143" cy="1291261"/>
            </a:xfrm>
            <a:prstGeom prst="rect">
              <a:avLst/>
            </a:prstGeom>
            <a:ln>
              <a:noFill/>
            </a:ln>
            <a:effectLst>
              <a:softEdge rad="63500"/>
            </a:effectLst>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9652403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082"/>
                                        </p:tgtEl>
                                        <p:attrNameLst>
                                          <p:attrName>style.visibility</p:attrName>
                                        </p:attrNameLst>
                                      </p:cBhvr>
                                      <p:to>
                                        <p:strVal val="visible"/>
                                      </p:to>
                                    </p:set>
                                    <p:animEffect transition="in" filter="fade">
                                      <p:cBhvr>
                                        <p:cTn id="16" dur="1000"/>
                                        <p:tgtEl>
                                          <p:spTgt spid="3082"/>
                                        </p:tgtEl>
                                      </p:cBhvr>
                                    </p:animEffect>
                                    <p:anim calcmode="lin" valueType="num">
                                      <p:cBhvr>
                                        <p:cTn id="17" dur="1000" fill="hold"/>
                                        <p:tgtEl>
                                          <p:spTgt spid="3082"/>
                                        </p:tgtEl>
                                        <p:attrNameLst>
                                          <p:attrName>ppt_x</p:attrName>
                                        </p:attrNameLst>
                                      </p:cBhvr>
                                      <p:tavLst>
                                        <p:tav tm="0">
                                          <p:val>
                                            <p:strVal val="#ppt_x"/>
                                          </p:val>
                                        </p:tav>
                                        <p:tav tm="100000">
                                          <p:val>
                                            <p:strVal val="#ppt_x"/>
                                          </p:val>
                                        </p:tav>
                                      </p:tavLst>
                                    </p:anim>
                                    <p:anim calcmode="lin" valueType="num">
                                      <p:cBhvr>
                                        <p:cTn id="18" dur="1000" fill="hold"/>
                                        <p:tgtEl>
                                          <p:spTgt spid="308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083"/>
                                        </p:tgtEl>
                                        <p:attrNameLst>
                                          <p:attrName>style.visibility</p:attrName>
                                        </p:attrNameLst>
                                      </p:cBhvr>
                                      <p:to>
                                        <p:strVal val="visible"/>
                                      </p:to>
                                    </p:set>
                                    <p:animEffect transition="in" filter="fade">
                                      <p:cBhvr>
                                        <p:cTn id="21" dur="1000"/>
                                        <p:tgtEl>
                                          <p:spTgt spid="3083"/>
                                        </p:tgtEl>
                                      </p:cBhvr>
                                    </p:animEffect>
                                    <p:anim calcmode="lin" valueType="num">
                                      <p:cBhvr>
                                        <p:cTn id="22" dur="1000" fill="hold"/>
                                        <p:tgtEl>
                                          <p:spTgt spid="3083"/>
                                        </p:tgtEl>
                                        <p:attrNameLst>
                                          <p:attrName>ppt_x</p:attrName>
                                        </p:attrNameLst>
                                      </p:cBhvr>
                                      <p:tavLst>
                                        <p:tav tm="0">
                                          <p:val>
                                            <p:strVal val="#ppt_x"/>
                                          </p:val>
                                        </p:tav>
                                        <p:tav tm="100000">
                                          <p:val>
                                            <p:strVal val="#ppt_x"/>
                                          </p:val>
                                        </p:tav>
                                      </p:tavLst>
                                    </p:anim>
                                    <p:anim calcmode="lin" valueType="num">
                                      <p:cBhvr>
                                        <p:cTn id="23" dur="1000" fill="hold"/>
                                        <p:tgtEl>
                                          <p:spTgt spid="308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wipe(left)">
                                      <p:cBhvr>
                                        <p:cTn id="38" dur="5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left)">
                                      <p:cBhvr>
                                        <p:cTn id="43" dur="5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1" dur="1000" fill="hold"/>
                                        <p:tgtEl>
                                          <p:spTgt spid="5"/>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5"/>
                                        </p:tgtEl>
                                      </p:cBhvr>
                                    </p:animEffect>
                                  </p:childTnLst>
                                </p:cTn>
                              </p:par>
                              <p:par>
                                <p:cTn id="56" presetID="25" presetClass="entr" presetSubtype="0" fill="hold" nodeType="withEffect">
                                  <p:stCondLst>
                                    <p:cond delay="0"/>
                                  </p:stCondLst>
                                  <p:childTnLst>
                                    <p:set>
                                      <p:cBhvr>
                                        <p:cTn id="57" dur="1" fill="hold">
                                          <p:stCondLst>
                                            <p:cond delay="0"/>
                                          </p:stCondLst>
                                        </p:cTn>
                                        <p:tgtEl>
                                          <p:spTgt spid="3074"/>
                                        </p:tgtEl>
                                        <p:attrNameLst>
                                          <p:attrName>style.visibility</p:attrName>
                                        </p:attrNameLst>
                                      </p:cBhvr>
                                      <p:to>
                                        <p:strVal val="visible"/>
                                      </p:to>
                                    </p:set>
                                    <p:anim calcmode="lin" valueType="num">
                                      <p:cBhvr>
                                        <p:cTn id="58"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61" dur="1000" fill="hold"/>
                                        <p:tgtEl>
                                          <p:spTgt spid="3074"/>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307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6">
                                            <p:txEl>
                                              <p:pRg st="0" end="0"/>
                                            </p:txEl>
                                          </p:spTgt>
                                        </p:tgtEl>
                                        <p:attrNameLst>
                                          <p:attrName>style.visibility</p:attrName>
                                        </p:attrNameLst>
                                      </p:cBhvr>
                                      <p:to>
                                        <p:strVal val="visible"/>
                                      </p:to>
                                    </p:set>
                                    <p:animEffect transition="in" filter="wipe(left)">
                                      <p:cBhvr>
                                        <p:cTn id="70" dur="500"/>
                                        <p:tgtEl>
                                          <p:spTgt spid="6">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6">
                                            <p:txEl>
                                              <p:pRg st="1" end="1"/>
                                            </p:txEl>
                                          </p:spTgt>
                                        </p:tgtEl>
                                        <p:attrNameLst>
                                          <p:attrName>style.visibility</p:attrName>
                                        </p:attrNameLst>
                                      </p:cBhvr>
                                      <p:to>
                                        <p:strVal val="visible"/>
                                      </p:to>
                                    </p:set>
                                    <p:animEffect transition="in" filter="wipe(left)">
                                      <p:cBhvr>
                                        <p:cTn id="75" dur="500"/>
                                        <p:tgtEl>
                                          <p:spTgt spid="6">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
                                            <p:txEl>
                                              <p:pRg st="2" end="2"/>
                                            </p:txEl>
                                          </p:spTgt>
                                        </p:tgtEl>
                                        <p:attrNameLst>
                                          <p:attrName>style.visibility</p:attrName>
                                        </p:attrNameLst>
                                      </p:cBhvr>
                                      <p:to>
                                        <p:strVal val="visible"/>
                                      </p:to>
                                    </p:set>
                                    <p:animEffect transition="in" filter="wipe(left)">
                                      <p:cBhvr>
                                        <p:cTn id="8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267744" y="201414"/>
            <a:ext cx="3024336" cy="923330"/>
          </a:xfrm>
          <a:prstGeom prst="rect">
            <a:avLst/>
          </a:prstGeom>
        </p:spPr>
        <p:txBody>
          <a:bodyPr wrap="square">
            <a:spAutoFit/>
          </a:bodyPr>
          <a:lstStyle/>
          <a:p>
            <a:pPr algn="ctr"/>
            <a:r>
              <a:rPr lang="ro-RO"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rPr>
              <a:t>PIATRA</a:t>
            </a:r>
            <a:endParaRPr lang="ro-RO" sz="5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endParaRPr>
          </a:p>
        </p:txBody>
      </p:sp>
      <p:sp>
        <p:nvSpPr>
          <p:cNvPr id="3" name="2 Rectángulo"/>
          <p:cNvSpPr/>
          <p:nvPr/>
        </p:nvSpPr>
        <p:spPr>
          <a:xfrm>
            <a:off x="5076056" y="44624"/>
            <a:ext cx="4067944" cy="1477328"/>
          </a:xfrm>
          <a:prstGeom prst="rect">
            <a:avLst/>
          </a:prstGeom>
        </p:spPr>
        <p:txBody>
          <a:bodyPr wrap="square">
            <a:spAutoFit/>
          </a:bodyPr>
          <a:lstStyle/>
          <a:p>
            <a:pPr algn="ctr"/>
            <a:r>
              <a:rPr lang="ro-RO" b="1" smtClean="0">
                <a:solidFill>
                  <a:srgbClr val="6B3305"/>
                </a:solidFill>
                <a:latin typeface="Comic Sans MS" pitchFamily="66" charset="0"/>
              </a:rPr>
              <a:t>«</a:t>
            </a:r>
            <a:r>
              <a:rPr lang="ro-RO" b="1" smtClean="0">
                <a:solidFill>
                  <a:srgbClr val="6B3305"/>
                </a:solidFill>
                <a:latin typeface="Comic Sans MS" pitchFamily="66" charset="0"/>
              </a:rPr>
              <a:t>Şi Eu îţi </a:t>
            </a:r>
            <a:r>
              <a:rPr lang="ro-RO" b="1" smtClean="0">
                <a:solidFill>
                  <a:srgbClr val="6B3305"/>
                </a:solidFill>
                <a:latin typeface="Comic Sans MS" pitchFamily="66" charset="0"/>
              </a:rPr>
              <a:t>spun</a:t>
            </a:r>
            <a:r>
              <a:rPr lang="ro-RO" b="1" smtClean="0">
                <a:solidFill>
                  <a:srgbClr val="6B3305"/>
                </a:solidFill>
                <a:latin typeface="Comic Sans MS" pitchFamily="66" charset="0"/>
              </a:rPr>
              <a:t>: tu eşti Petru </a:t>
            </a:r>
            <a:r>
              <a:rPr lang="ro-RO" b="1" smtClean="0">
                <a:solidFill>
                  <a:srgbClr val="6B3305"/>
                </a:solidFill>
                <a:latin typeface="Comic Sans MS" pitchFamily="66" charset="0"/>
              </a:rPr>
              <a:t>(Greceşte</a:t>
            </a:r>
            <a:r>
              <a:rPr lang="ro-RO" b="1" smtClean="0">
                <a:solidFill>
                  <a:srgbClr val="6B3305"/>
                </a:solidFill>
                <a:latin typeface="Comic Sans MS" pitchFamily="66" charset="0"/>
              </a:rPr>
              <a:t>: </a:t>
            </a:r>
            <a:r>
              <a:rPr lang="ro-RO" b="1" smtClean="0">
                <a:solidFill>
                  <a:srgbClr val="6B3305"/>
                </a:solidFill>
                <a:latin typeface="Comic Sans MS" pitchFamily="66" charset="0"/>
              </a:rPr>
              <a:t>Petros</a:t>
            </a:r>
            <a:r>
              <a:rPr lang="ro-RO" b="1" smtClean="0">
                <a:solidFill>
                  <a:srgbClr val="6B3305"/>
                </a:solidFill>
                <a:latin typeface="Comic Sans MS" pitchFamily="66" charset="0"/>
              </a:rPr>
              <a:t>.), şi pe această piatră </a:t>
            </a:r>
            <a:r>
              <a:rPr lang="ro-RO" b="1" smtClean="0">
                <a:solidFill>
                  <a:srgbClr val="6B3305"/>
                </a:solidFill>
                <a:latin typeface="Comic Sans MS" pitchFamily="66" charset="0"/>
              </a:rPr>
              <a:t>(Greceşte</a:t>
            </a:r>
            <a:r>
              <a:rPr lang="ro-RO" b="1" smtClean="0">
                <a:solidFill>
                  <a:srgbClr val="6B3305"/>
                </a:solidFill>
                <a:latin typeface="Comic Sans MS" pitchFamily="66" charset="0"/>
              </a:rPr>
              <a:t>: </a:t>
            </a:r>
            <a:r>
              <a:rPr lang="ro-RO" b="1" smtClean="0">
                <a:solidFill>
                  <a:srgbClr val="6B3305"/>
                </a:solidFill>
                <a:latin typeface="Comic Sans MS" pitchFamily="66" charset="0"/>
              </a:rPr>
              <a:t>petra</a:t>
            </a:r>
            <a:r>
              <a:rPr lang="ro-RO" b="1" smtClean="0">
                <a:solidFill>
                  <a:srgbClr val="6B3305"/>
                </a:solidFill>
                <a:latin typeface="Comic Sans MS" pitchFamily="66" charset="0"/>
              </a:rPr>
              <a:t>.) voi zidi Biserica </a:t>
            </a:r>
            <a:r>
              <a:rPr lang="ro-RO" b="1" smtClean="0">
                <a:solidFill>
                  <a:srgbClr val="6B3305"/>
                </a:solidFill>
                <a:latin typeface="Comic Sans MS" pitchFamily="66" charset="0"/>
              </a:rPr>
              <a:t>Mea</a:t>
            </a:r>
            <a:r>
              <a:rPr lang="ro-RO" b="1" smtClean="0">
                <a:solidFill>
                  <a:srgbClr val="6B3305"/>
                </a:solidFill>
                <a:latin typeface="Comic Sans MS" pitchFamily="66" charset="0"/>
              </a:rPr>
              <a:t>, şi porţile Locuinţei morţilor nu o vor </a:t>
            </a:r>
            <a:r>
              <a:rPr lang="ro-RO" b="1" smtClean="0">
                <a:solidFill>
                  <a:srgbClr val="6B3305"/>
                </a:solidFill>
                <a:latin typeface="Comic Sans MS" pitchFamily="66" charset="0"/>
              </a:rPr>
              <a:t>birui.</a:t>
            </a:r>
            <a:r>
              <a:rPr lang="ro-RO" b="1" smtClean="0">
                <a:solidFill>
                  <a:srgbClr val="6B3305"/>
                </a:solidFill>
                <a:latin typeface="Comic Sans MS" pitchFamily="66" charset="0"/>
              </a:rPr>
              <a:t>» </a:t>
            </a:r>
            <a:r>
              <a:rPr lang="ro-RO" sz="1400" b="1" smtClean="0">
                <a:solidFill>
                  <a:srgbClr val="6B3305"/>
                </a:solidFill>
                <a:latin typeface="Comic Sans MS" pitchFamily="66" charset="0"/>
              </a:rPr>
              <a:t>(Mat.</a:t>
            </a:r>
            <a:r>
              <a:rPr lang="ro-RO" sz="1400" b="1" smtClean="0">
                <a:solidFill>
                  <a:srgbClr val="6B3305"/>
                </a:solidFill>
                <a:latin typeface="Comic Sans MS" pitchFamily="66" charset="0"/>
              </a:rPr>
              <a:t>16:18</a:t>
            </a:r>
            <a:r>
              <a:rPr lang="ro-RO" sz="1400" b="1" smtClean="0">
                <a:solidFill>
                  <a:srgbClr val="6B3305"/>
                </a:solidFill>
                <a:latin typeface="Comic Sans MS" pitchFamily="66" charset="0"/>
              </a:rPr>
              <a:t>)</a:t>
            </a:r>
            <a:endParaRPr lang="ro-RO" sz="1400" b="1">
              <a:solidFill>
                <a:srgbClr val="6B3305"/>
              </a:solidFill>
              <a:latin typeface="Comic Sans MS" pitchFamily="66" charset="0"/>
            </a:endParaRPr>
          </a:p>
        </p:txBody>
      </p:sp>
      <p:sp>
        <p:nvSpPr>
          <p:cNvPr id="6" name="5 CuadroTexto"/>
          <p:cNvSpPr txBox="1"/>
          <p:nvPr/>
        </p:nvSpPr>
        <p:spPr>
          <a:xfrm>
            <a:off x="0" y="2564904"/>
            <a:ext cx="5652120" cy="3031599"/>
          </a:xfrm>
          <a:prstGeom prst="rect">
            <a:avLst/>
          </a:prstGeom>
          <a:noFill/>
        </p:spPr>
        <p:txBody>
          <a:bodyPr wrap="square" rtlCol="0">
            <a:spAutoFit/>
          </a:bodyPr>
          <a:lstStyle/>
          <a:p>
            <a:pPr marL="285750" indent="-285750">
              <a:spcBef>
                <a:spcPts val="600"/>
              </a:spcBef>
              <a:buClr>
                <a:schemeClr val="accent6">
                  <a:lumMod val="50000"/>
                </a:schemeClr>
              </a:buClr>
              <a:buFont typeface="Wingdings" pitchFamily="2" charset="2"/>
              <a:buChar char="q"/>
            </a:pPr>
            <a:r>
              <a:rPr lang="ro-RO" sz="1900" b="1" dirty="0" smtClean="0">
                <a:solidFill>
                  <a:schemeClr val="accent6">
                    <a:lumMod val="50000"/>
                  </a:schemeClr>
                </a:solidFill>
              </a:rPr>
              <a:t>NOUL </a:t>
            </a:r>
            <a:r>
              <a:rPr lang="ro-RO" sz="1900" b="1" dirty="0" smtClean="0">
                <a:solidFill>
                  <a:schemeClr val="accent6">
                    <a:lumMod val="50000"/>
                  </a:schemeClr>
                </a:solidFill>
              </a:rPr>
              <a:t>TESTAMENT</a:t>
            </a:r>
          </a:p>
          <a:p>
            <a:pPr marL="538163" lvl="1" indent="-285750">
              <a:spcBef>
                <a:spcPts val="600"/>
              </a:spcBef>
              <a:buClr>
                <a:srgbClr val="582A04"/>
              </a:buClr>
              <a:buFont typeface="Wingdings" pitchFamily="2" charset="2"/>
              <a:buChar char="q"/>
            </a:pPr>
            <a:r>
              <a:rPr lang="ro-RO" sz="1900" b="1" dirty="0" smtClean="0"/>
              <a:t>Pavel </a:t>
            </a:r>
            <a:r>
              <a:rPr lang="ro-RO" sz="1900" b="1" dirty="0" smtClean="0"/>
              <a:t>vorbește despre Isus drept Stânca ce l-a însoțit pe Israel în Exod </a:t>
            </a:r>
            <a:r>
              <a:rPr lang="ro-RO" sz="1900" b="1" dirty="0" smtClean="0"/>
              <a:t>(1 Cor. 10:4)</a:t>
            </a:r>
          </a:p>
          <a:p>
            <a:pPr marL="538163" lvl="1" indent="-285750">
              <a:spcBef>
                <a:spcPts val="600"/>
              </a:spcBef>
              <a:buClr>
                <a:srgbClr val="582A04"/>
              </a:buClr>
              <a:buFont typeface="Wingdings" pitchFamily="2" charset="2"/>
              <a:buChar char="q"/>
            </a:pPr>
            <a:r>
              <a:rPr lang="ro-RO" sz="1900" b="1" dirty="0" smtClean="0"/>
              <a:t>Petru </a:t>
            </a:r>
            <a:r>
              <a:rPr lang="ro-RO" sz="1900" b="1" dirty="0" smtClean="0"/>
              <a:t>vorbește de Isus ca fiind Piatra </a:t>
            </a:r>
            <a:r>
              <a:rPr lang="ro-RO" sz="1900" b="1" dirty="0" smtClean="0"/>
              <a:t>(1 P</a:t>
            </a:r>
            <a:r>
              <a:rPr lang="ro-RO" sz="1900" b="1" dirty="0" smtClean="0"/>
              <a:t>etru</a:t>
            </a:r>
            <a:r>
              <a:rPr lang="ro-RO" sz="1900" b="1" dirty="0" smtClean="0"/>
              <a:t> 2:8)</a:t>
            </a:r>
          </a:p>
          <a:p>
            <a:pPr marL="285750" indent="-285750">
              <a:spcBef>
                <a:spcPts val="600"/>
              </a:spcBef>
              <a:buClr>
                <a:schemeClr val="accent6">
                  <a:lumMod val="50000"/>
                </a:schemeClr>
              </a:buClr>
              <a:buFont typeface="Wingdings" pitchFamily="2" charset="2"/>
              <a:buChar char="q"/>
            </a:pPr>
            <a:r>
              <a:rPr lang="ro-RO" sz="1900" b="1" dirty="0" smtClean="0">
                <a:solidFill>
                  <a:schemeClr val="accent6">
                    <a:lumMod val="50000"/>
                  </a:schemeClr>
                </a:solidFill>
              </a:rPr>
              <a:t>VECHIUL TESTAMENT</a:t>
            </a:r>
          </a:p>
          <a:p>
            <a:pPr marL="538163" lvl="1" indent="-285750">
              <a:spcBef>
                <a:spcPts val="600"/>
              </a:spcBef>
              <a:buClr>
                <a:srgbClr val="582A04"/>
              </a:buClr>
              <a:buFont typeface="Wingdings" pitchFamily="2" charset="2"/>
              <a:buChar char="q"/>
            </a:pPr>
            <a:r>
              <a:rPr lang="ro-RO" sz="1900" b="1" dirty="0" smtClean="0"/>
              <a:t>Dumnezeu </a:t>
            </a:r>
            <a:r>
              <a:rPr lang="ro-RO" sz="1900" b="1" dirty="0" smtClean="0"/>
              <a:t>este Stânca </a:t>
            </a:r>
            <a:r>
              <a:rPr lang="ro-RO" sz="1900" b="1" dirty="0" smtClean="0"/>
              <a:t>(Gen. 49:24; </a:t>
            </a:r>
            <a:r>
              <a:rPr lang="ro-RO" sz="1900" b="1" dirty="0" err="1" smtClean="0"/>
              <a:t>Deut</a:t>
            </a:r>
            <a:r>
              <a:rPr lang="ro-RO" sz="1900" b="1" dirty="0" smtClean="0"/>
              <a:t>. 32:4, 15, 18, 30, 31</a:t>
            </a:r>
            <a:r>
              <a:rPr lang="ro-RO" sz="1900" b="1" dirty="0" smtClean="0"/>
              <a:t>; 2 Sam. </a:t>
            </a:r>
            <a:r>
              <a:rPr lang="ro-RO" sz="1900" b="1" dirty="0" smtClean="0"/>
              <a:t>22:2, 32, 47; 2 Sam. 23:3; </a:t>
            </a:r>
            <a:r>
              <a:rPr lang="ro-RO" sz="1900" b="1" dirty="0" err="1" smtClean="0"/>
              <a:t>Ps</a:t>
            </a:r>
            <a:r>
              <a:rPr lang="ro-RO" sz="1900" b="1" dirty="0" smtClean="0"/>
              <a:t>. 18:2, 31, 46; 19:14; 28:1; 31:2-3; 42:9; …)</a:t>
            </a:r>
            <a:endParaRPr lang="ro-RO" sz="1900" b="1" dirty="0"/>
          </a:p>
        </p:txBody>
      </p:sp>
      <p:sp>
        <p:nvSpPr>
          <p:cNvPr id="7" name="6 Rectángulo"/>
          <p:cNvSpPr/>
          <p:nvPr/>
        </p:nvSpPr>
        <p:spPr>
          <a:xfrm>
            <a:off x="323528" y="5572140"/>
            <a:ext cx="4968552" cy="861774"/>
          </a:xfrm>
          <a:prstGeom prst="rect">
            <a:avLst/>
          </a:prstGeom>
        </p:spPr>
        <p:txBody>
          <a:bodyPr wrap="square">
            <a:spAutoFit/>
          </a:bodyPr>
          <a:lstStyle/>
          <a:p>
            <a:pPr algn="ctr">
              <a:lnSpc>
                <a:spcPts val="2000"/>
              </a:lnSpc>
            </a:pPr>
            <a:r>
              <a:rPr lang="ro-RO" b="1" dirty="0" smtClean="0">
                <a:solidFill>
                  <a:srgbClr val="6B3305"/>
                </a:solidFill>
                <a:latin typeface="Comic Sans MS" pitchFamily="66" charset="0"/>
              </a:rPr>
              <a:t>«Căci nimeni nu poate pune o altă temelie decât cea care a fost pusă, şi care este Isus Hristos.» </a:t>
            </a:r>
            <a:r>
              <a:rPr lang="ro-RO" sz="1400" b="1" dirty="0" smtClean="0">
                <a:solidFill>
                  <a:srgbClr val="6B3305"/>
                </a:solidFill>
                <a:latin typeface="Comic Sans MS" pitchFamily="66" charset="0"/>
              </a:rPr>
              <a:t>(1 Corinteni 3:11)</a:t>
            </a:r>
            <a:endParaRPr lang="ro-RO" b="1" dirty="0">
              <a:solidFill>
                <a:srgbClr val="6B3305"/>
              </a:solidFill>
              <a:latin typeface="Comic Sans MS" pitchFamily="66" charset="0"/>
            </a:endParaRPr>
          </a:p>
        </p:txBody>
      </p:sp>
      <p:sp>
        <p:nvSpPr>
          <p:cNvPr id="8" name="7 Rectángulo"/>
          <p:cNvSpPr/>
          <p:nvPr/>
        </p:nvSpPr>
        <p:spPr>
          <a:xfrm>
            <a:off x="251520" y="6386614"/>
            <a:ext cx="5256584" cy="369332"/>
          </a:xfrm>
          <a:prstGeom prst="rect">
            <a:avLst/>
          </a:prstGeom>
        </p:spPr>
        <p:txBody>
          <a:bodyPr wrap="square">
            <a:spAutoFit/>
          </a:bodyPr>
          <a:lstStyle/>
          <a:p>
            <a:pPr algn="ctr"/>
            <a:r>
              <a:rPr lang="ro-RO" b="1" dirty="0" smtClean="0">
                <a:solidFill>
                  <a:srgbClr val="6B3305"/>
                </a:solidFill>
                <a:latin typeface="Comic Sans MS" pitchFamily="66" charset="0"/>
              </a:rPr>
              <a:t>«și </a:t>
            </a:r>
            <a:r>
              <a:rPr lang="ro-RO" b="1" dirty="0" smtClean="0">
                <a:solidFill>
                  <a:srgbClr val="6B3305"/>
                </a:solidFill>
                <a:latin typeface="Comic Sans MS" pitchFamily="66" charset="0"/>
              </a:rPr>
              <a:t>pe această piatră voi zidi Biserica </a:t>
            </a:r>
            <a:r>
              <a:rPr lang="ro-RO" b="1" dirty="0" smtClean="0">
                <a:solidFill>
                  <a:srgbClr val="6B3305"/>
                </a:solidFill>
                <a:latin typeface="Comic Sans MS" pitchFamily="66" charset="0"/>
              </a:rPr>
              <a:t>Mea»</a:t>
            </a:r>
            <a:endParaRPr lang="ro-RO" dirty="0">
              <a:solidFill>
                <a:srgbClr val="6B3305"/>
              </a:solidFill>
            </a:endParaRPr>
          </a:p>
        </p:txBody>
      </p:sp>
      <p:pic>
        <p:nvPicPr>
          <p:cNvPr id="2050" name="Picture 2" descr="G:\Dibujos\Jesus\Varios\600-Jesus-Rock408.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5508104" y="1577592"/>
            <a:ext cx="3528392" cy="516377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2051" name="Picture 3" descr="G:\Dibujos\Moises\Hecho\AguaDeLaRoca\RH-TheSpiritualRock.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142844" y="142852"/>
            <a:ext cx="2188664" cy="240713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
        <p:nvSpPr>
          <p:cNvPr id="11" name="10 CuadroTexto"/>
          <p:cNvSpPr txBox="1"/>
          <p:nvPr/>
        </p:nvSpPr>
        <p:spPr>
          <a:xfrm>
            <a:off x="2292307" y="1484784"/>
            <a:ext cx="3071781" cy="954107"/>
          </a:xfrm>
          <a:prstGeom prst="rect">
            <a:avLst/>
          </a:prstGeom>
          <a:noFill/>
        </p:spPr>
        <p:txBody>
          <a:bodyPr wrap="square" rtlCol="0">
            <a:spAutoFit/>
            <a:scene3d>
              <a:camera prst="orthographicFront"/>
              <a:lightRig rig="glow" dir="tl">
                <a:rot lat="0" lon="0" rev="5400000"/>
              </a:lightRig>
            </a:scene3d>
            <a:sp3d contourW="12700">
              <a:bevelT w="25400" h="25400"/>
              <a:contourClr>
                <a:srgbClr val="53502B"/>
              </a:contourClr>
            </a:sp3d>
          </a:bodyPr>
          <a:lstStyle/>
          <a:p>
            <a:pPr algn="ctr"/>
            <a:r>
              <a:rPr lang="ro-RO" sz="2800" b="1" smtClean="0">
                <a:ln w="11430"/>
                <a:solidFill>
                  <a:schemeClr val="accent6">
                    <a:lumMod val="60000"/>
                    <a:lumOff val="40000"/>
                  </a:schemeClr>
                </a:solidFill>
                <a:effectLst>
                  <a:outerShdw blurRad="80000" dist="40000" dir="5040000" algn="tl">
                    <a:srgbClr val="000000">
                      <a:alpha val="30000"/>
                    </a:srgbClr>
                  </a:outerShdw>
                </a:effectLst>
              </a:rPr>
              <a:t>PIATRA</a:t>
            </a:r>
            <a:r>
              <a:rPr lang="ro-RO" sz="2800" b="1" smtClean="0">
                <a:ln w="11430"/>
                <a:solidFill>
                  <a:schemeClr val="accent6">
                    <a:lumMod val="60000"/>
                    <a:lumOff val="40000"/>
                  </a:schemeClr>
                </a:solidFill>
                <a:effectLst>
                  <a:outerShdw blurRad="80000" dist="40000" dir="5040000" algn="tl">
                    <a:srgbClr val="000000">
                      <a:alpha val="30000"/>
                    </a:srgbClr>
                  </a:outerShdw>
                </a:effectLst>
              </a:rPr>
              <a:t> </a:t>
            </a:r>
            <a:r>
              <a:rPr lang="ro-RO" sz="2800" b="1" smtClean="0">
                <a:ln w="11430"/>
                <a:solidFill>
                  <a:schemeClr val="accent6">
                    <a:lumMod val="60000"/>
                    <a:lumOff val="40000"/>
                  </a:schemeClr>
                </a:solidFill>
                <a:effectLst>
                  <a:outerShdw blurRad="80000" dist="40000" dir="5040000" algn="tl">
                    <a:srgbClr val="000000">
                      <a:alpha val="30000"/>
                    </a:srgbClr>
                  </a:outerShdw>
                </a:effectLst>
              </a:rPr>
              <a:t>(</a:t>
            </a:r>
            <a:r>
              <a:rPr lang="ro-RO" sz="2800" b="1" i="1" smtClean="0">
                <a:ln w="11430"/>
                <a:solidFill>
                  <a:schemeClr val="accent6">
                    <a:lumMod val="60000"/>
                    <a:lumOff val="40000"/>
                  </a:schemeClr>
                </a:solidFill>
                <a:effectLst>
                  <a:outerShdw blurRad="80000" dist="40000" dir="5040000" algn="tl">
                    <a:srgbClr val="000000">
                      <a:alpha val="30000"/>
                    </a:srgbClr>
                  </a:outerShdw>
                </a:effectLst>
              </a:rPr>
              <a:t>πετρα</a:t>
            </a:r>
            <a:r>
              <a:rPr lang="ro-RO" sz="2800" b="1" smtClean="0">
                <a:ln w="11430"/>
                <a:solidFill>
                  <a:schemeClr val="accent6">
                    <a:lumMod val="60000"/>
                    <a:lumOff val="40000"/>
                  </a:schemeClr>
                </a:solidFill>
                <a:effectLst>
                  <a:outerShdw blurRad="80000" dist="40000" dir="5040000" algn="tl">
                    <a:srgbClr val="000000">
                      <a:alpha val="30000"/>
                    </a:srgbClr>
                  </a:outerShdw>
                </a:effectLst>
              </a:rPr>
              <a:t>) </a:t>
            </a:r>
            <a:endParaRPr lang="ro-RO" sz="2800" b="1" smtClean="0">
              <a:ln w="11430"/>
              <a:solidFill>
                <a:schemeClr val="accent6">
                  <a:lumMod val="60000"/>
                  <a:lumOff val="40000"/>
                </a:schemeClr>
              </a:solidFill>
              <a:effectLst>
                <a:outerShdw blurRad="80000" dist="40000" dir="5040000" algn="tl">
                  <a:srgbClr val="000000">
                    <a:alpha val="30000"/>
                  </a:srgbClr>
                </a:outerShdw>
              </a:effectLst>
            </a:endParaRPr>
          </a:p>
          <a:p>
            <a:pPr algn="ctr"/>
            <a:r>
              <a:rPr lang="ro-RO" sz="2800" b="1" smtClean="0">
                <a:ln w="11430"/>
                <a:solidFill>
                  <a:schemeClr val="accent6">
                    <a:lumMod val="60000"/>
                    <a:lumOff val="40000"/>
                  </a:schemeClr>
                </a:solidFill>
                <a:effectLst>
                  <a:outerShdw blurRad="80000" dist="40000" dir="5040000" algn="tl">
                    <a:srgbClr val="000000">
                      <a:alpha val="30000"/>
                    </a:srgbClr>
                  </a:outerShdw>
                </a:effectLst>
              </a:rPr>
              <a:t>ÎN </a:t>
            </a:r>
            <a:r>
              <a:rPr lang="ro-RO" sz="2800" b="1" smtClean="0">
                <a:ln w="11430"/>
                <a:solidFill>
                  <a:schemeClr val="accent6">
                    <a:lumMod val="60000"/>
                    <a:lumOff val="40000"/>
                  </a:schemeClr>
                </a:solidFill>
                <a:effectLst>
                  <a:outerShdw blurRad="80000" dist="40000" dir="5040000" algn="tl">
                    <a:srgbClr val="000000">
                      <a:alpha val="30000"/>
                    </a:srgbClr>
                  </a:outerShdw>
                </a:effectLst>
              </a:rPr>
              <a:t>BIBLIE</a:t>
            </a:r>
            <a:endParaRPr lang="ro-RO" sz="2800" b="1">
              <a:ln w="11430"/>
              <a:solidFill>
                <a:schemeClr val="accent6">
                  <a:lumMod val="60000"/>
                  <a:lumOff val="40000"/>
                </a:schemeClr>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373250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20" dur="1000" fill="hold"/>
                                        <p:tgtEl>
                                          <p:spTgt spid="205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left)">
                                      <p:cBhvr>
                                        <p:cTn id="34" dur="500"/>
                                        <p:tgtEl>
                                          <p:spTgt spid="6">
                                            <p:txEl>
                                              <p:pRg st="1" end="1"/>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p:cTn id="37" dur="1000" fill="hold"/>
                                        <p:tgtEl>
                                          <p:spTgt spid="2051"/>
                                        </p:tgtEl>
                                        <p:attrNameLst>
                                          <p:attrName>ppt_w</p:attrName>
                                        </p:attrNameLst>
                                      </p:cBhvr>
                                      <p:tavLst>
                                        <p:tav tm="0">
                                          <p:val>
                                            <p:fltVal val="0"/>
                                          </p:val>
                                        </p:tav>
                                        <p:tav tm="100000">
                                          <p:val>
                                            <p:strVal val="#ppt_w"/>
                                          </p:val>
                                        </p:tav>
                                      </p:tavLst>
                                    </p:anim>
                                    <p:anim calcmode="lin" valueType="num">
                                      <p:cBhvr>
                                        <p:cTn id="38" dur="1000" fill="hold"/>
                                        <p:tgtEl>
                                          <p:spTgt spid="2051"/>
                                        </p:tgtEl>
                                        <p:attrNameLst>
                                          <p:attrName>ppt_h</p:attrName>
                                        </p:attrNameLst>
                                      </p:cBhvr>
                                      <p:tavLst>
                                        <p:tav tm="0">
                                          <p:val>
                                            <p:fltVal val="0"/>
                                          </p:val>
                                        </p:tav>
                                        <p:tav tm="100000">
                                          <p:val>
                                            <p:strVal val="#ppt_h"/>
                                          </p:val>
                                        </p:tav>
                                      </p:tavLst>
                                    </p:anim>
                                    <p:anim calcmode="lin" valueType="num">
                                      <p:cBhvr>
                                        <p:cTn id="39" dur="1000" fill="hold"/>
                                        <p:tgtEl>
                                          <p:spTgt spid="2051"/>
                                        </p:tgtEl>
                                        <p:attrNameLst>
                                          <p:attrName>style.rotation</p:attrName>
                                        </p:attrNameLst>
                                      </p:cBhvr>
                                      <p:tavLst>
                                        <p:tav tm="0">
                                          <p:val>
                                            <p:fltVal val="90"/>
                                          </p:val>
                                        </p:tav>
                                        <p:tav tm="100000">
                                          <p:val>
                                            <p:fltVal val="0"/>
                                          </p:val>
                                        </p:tav>
                                      </p:tavLst>
                                    </p:anim>
                                    <p:animEffect transition="in" filter="fade">
                                      <p:cBhvr>
                                        <p:cTn id="40" dur="1000"/>
                                        <p:tgtEl>
                                          <p:spTgt spid="20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wipe(left)">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wipe(left)">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wipe(left)">
                                      <p:cBhvr>
                                        <p:cTn id="55" dur="500"/>
                                        <p:tgtEl>
                                          <p:spTgt spid="6">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80">
                                          <p:stCondLst>
                                            <p:cond delay="0"/>
                                          </p:stCondLst>
                                        </p:cTn>
                                        <p:tgtEl>
                                          <p:spTgt spid="7"/>
                                        </p:tgtEl>
                                      </p:cBhvr>
                                    </p:animEffect>
                                    <p:anim calcmode="lin" valueType="num">
                                      <p:cBhvr>
                                        <p:cTn id="6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6" dur="26">
                                          <p:stCondLst>
                                            <p:cond delay="650"/>
                                          </p:stCondLst>
                                        </p:cTn>
                                        <p:tgtEl>
                                          <p:spTgt spid="7"/>
                                        </p:tgtEl>
                                      </p:cBhvr>
                                      <p:to x="100000" y="60000"/>
                                    </p:animScale>
                                    <p:animScale>
                                      <p:cBhvr>
                                        <p:cTn id="67" dur="166" decel="50000">
                                          <p:stCondLst>
                                            <p:cond delay="676"/>
                                          </p:stCondLst>
                                        </p:cTn>
                                        <p:tgtEl>
                                          <p:spTgt spid="7"/>
                                        </p:tgtEl>
                                      </p:cBhvr>
                                      <p:to x="100000" y="100000"/>
                                    </p:animScale>
                                    <p:animScale>
                                      <p:cBhvr>
                                        <p:cTn id="68" dur="26">
                                          <p:stCondLst>
                                            <p:cond delay="1312"/>
                                          </p:stCondLst>
                                        </p:cTn>
                                        <p:tgtEl>
                                          <p:spTgt spid="7"/>
                                        </p:tgtEl>
                                      </p:cBhvr>
                                      <p:to x="100000" y="80000"/>
                                    </p:animScale>
                                    <p:animScale>
                                      <p:cBhvr>
                                        <p:cTn id="69" dur="166" decel="50000">
                                          <p:stCondLst>
                                            <p:cond delay="1338"/>
                                          </p:stCondLst>
                                        </p:cTn>
                                        <p:tgtEl>
                                          <p:spTgt spid="7"/>
                                        </p:tgtEl>
                                      </p:cBhvr>
                                      <p:to x="100000" y="100000"/>
                                    </p:animScale>
                                    <p:animScale>
                                      <p:cBhvr>
                                        <p:cTn id="70" dur="26">
                                          <p:stCondLst>
                                            <p:cond delay="1642"/>
                                          </p:stCondLst>
                                        </p:cTn>
                                        <p:tgtEl>
                                          <p:spTgt spid="7"/>
                                        </p:tgtEl>
                                      </p:cBhvr>
                                      <p:to x="100000" y="90000"/>
                                    </p:animScale>
                                    <p:animScale>
                                      <p:cBhvr>
                                        <p:cTn id="71" dur="166" decel="50000">
                                          <p:stCondLst>
                                            <p:cond delay="1668"/>
                                          </p:stCondLst>
                                        </p:cTn>
                                        <p:tgtEl>
                                          <p:spTgt spid="7"/>
                                        </p:tgtEl>
                                      </p:cBhvr>
                                      <p:to x="100000" y="100000"/>
                                    </p:animScale>
                                    <p:animScale>
                                      <p:cBhvr>
                                        <p:cTn id="72" dur="26">
                                          <p:stCondLst>
                                            <p:cond delay="1808"/>
                                          </p:stCondLst>
                                        </p:cTn>
                                        <p:tgtEl>
                                          <p:spTgt spid="7"/>
                                        </p:tgtEl>
                                      </p:cBhvr>
                                      <p:to x="100000" y="95000"/>
                                    </p:animScale>
                                    <p:animScale>
                                      <p:cBhvr>
                                        <p:cTn id="73" dur="166" decel="50000">
                                          <p:stCondLst>
                                            <p:cond delay="1834"/>
                                          </p:stCondLst>
                                        </p:cTn>
                                        <p:tgtEl>
                                          <p:spTgt spid="7"/>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p:cTn id="78" dur="500" fill="hold"/>
                                        <p:tgtEl>
                                          <p:spTgt spid="8"/>
                                        </p:tgtEl>
                                        <p:attrNameLst>
                                          <p:attrName>ppt_w</p:attrName>
                                        </p:attrNameLst>
                                      </p:cBhvr>
                                      <p:tavLst>
                                        <p:tav tm="0">
                                          <p:val>
                                            <p:fltVal val="0"/>
                                          </p:val>
                                        </p:tav>
                                        <p:tav tm="100000">
                                          <p:val>
                                            <p:strVal val="#ppt_w"/>
                                          </p:val>
                                        </p:tav>
                                      </p:tavLst>
                                    </p:anim>
                                    <p:anim calcmode="lin" valueType="num">
                                      <p:cBhvr>
                                        <p:cTn id="79" dur="500" fill="hold"/>
                                        <p:tgtEl>
                                          <p:spTgt spid="8"/>
                                        </p:tgtEl>
                                        <p:attrNameLst>
                                          <p:attrName>ppt_h</p:attrName>
                                        </p:attrNameLst>
                                      </p:cBhvr>
                                      <p:tavLst>
                                        <p:tav tm="0">
                                          <p:val>
                                            <p:fltVal val="0"/>
                                          </p:val>
                                        </p:tav>
                                        <p:tav tm="100000">
                                          <p:val>
                                            <p:strVal val="#ppt_h"/>
                                          </p:val>
                                        </p:tav>
                                      </p:tavLst>
                                    </p:anim>
                                    <p:animEffect transition="in" filter="fade">
                                      <p:cBhvr>
                                        <p:cTn id="8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4">
                <a:shade val="45000"/>
                <a:satMod val="135000"/>
              </a:schemeClr>
              <a:prstClr val="white"/>
            </a:duotone>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4794"/>
            <a:ext cx="6840252" cy="877163"/>
          </a:xfrm>
          <a:prstGeom prst="rect">
            <a:avLst/>
          </a:prstGeom>
        </p:spPr>
        <p:txBody>
          <a:bodyPr wrap="square" tIns="0">
            <a:spAutoFit/>
            <a:scene3d>
              <a:camera prst="orthographicFront">
                <a:rot lat="0" lon="0" rev="0"/>
              </a:camera>
              <a:lightRig rig="brightRoom" dir="t"/>
            </a:scene3d>
            <a:sp3d contourW="19050" prstMaterial="softEdge">
              <a:bevelT w="29210" h="16510"/>
              <a:contourClr>
                <a:srgbClr val="31253F"/>
              </a:contourClr>
            </a:sp3d>
          </a:bodyPr>
          <a:lstStyle/>
          <a:p>
            <a:pPr algn="ctr"/>
            <a:r>
              <a:rPr lang="ro-RO" sz="5400" b="1" spc="3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ISPITITORUL</a:t>
            </a:r>
            <a:endParaRPr lang="ro-RO" sz="5400" b="1" spc="3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Rectángulo"/>
          <p:cNvSpPr/>
          <p:nvPr/>
        </p:nvSpPr>
        <p:spPr>
          <a:xfrm>
            <a:off x="79556" y="740615"/>
            <a:ext cx="6804756" cy="830997"/>
          </a:xfrm>
          <a:prstGeom prst="rect">
            <a:avLst/>
          </a:prstGeom>
        </p:spPr>
        <p:txBody>
          <a:bodyPr wrap="square" rIns="72000">
            <a:spAutoFit/>
          </a:bodyPr>
          <a:lstStyle/>
          <a:p>
            <a:r>
              <a:rPr lang="ro-RO" sz="1600" b="1" dirty="0" smtClean="0">
                <a:solidFill>
                  <a:schemeClr val="bg1"/>
                </a:solidFill>
                <a:effectLst>
                  <a:outerShdw blurRad="50800" dist="50800" dir="5400000" algn="ctr" rotWithShape="0">
                    <a:schemeClr val="tx1"/>
                  </a:outerShdw>
                </a:effectLst>
                <a:latin typeface="Comic Sans MS" pitchFamily="66" charset="0"/>
              </a:rPr>
              <a:t>«Dar Isus S-a întors, şi a zis lui Petru: „Înapoia Mea, Satano: tu eşti o piatră de poticnire pentru Mine! Căci gândurile tale nu sunt gândurile lui Dumnezeu, ci gânduri de ale oamenilor.“»</a:t>
            </a:r>
            <a:r>
              <a:rPr lang="ro-RO" sz="1300" b="1" dirty="0" smtClean="0">
                <a:solidFill>
                  <a:schemeClr val="bg1"/>
                </a:solidFill>
                <a:effectLst>
                  <a:outerShdw blurRad="50800" dist="50800" dir="5400000" algn="ctr" rotWithShape="0">
                    <a:schemeClr val="tx1"/>
                  </a:outerShdw>
                </a:effectLst>
                <a:latin typeface="Comic Sans MS" pitchFamily="66" charset="0"/>
              </a:rPr>
              <a:t> (Matei 16:23)</a:t>
            </a:r>
            <a:endParaRPr lang="ro-RO" sz="1300" b="1" dirty="0">
              <a:solidFill>
                <a:schemeClr val="bg1"/>
              </a:solidFill>
              <a:effectLst>
                <a:outerShdw blurRad="50800" dist="50800" dir="5400000" algn="ctr" rotWithShape="0">
                  <a:schemeClr val="tx1"/>
                </a:outerShdw>
              </a:effectLst>
              <a:latin typeface="Comic Sans MS" pitchFamily="66" charset="0"/>
            </a:endParaRPr>
          </a:p>
        </p:txBody>
      </p:sp>
      <p:sp>
        <p:nvSpPr>
          <p:cNvPr id="4" name="3 Rectángulo"/>
          <p:cNvSpPr/>
          <p:nvPr/>
        </p:nvSpPr>
        <p:spPr>
          <a:xfrm>
            <a:off x="3923928" y="1977748"/>
            <a:ext cx="5184576" cy="4632037"/>
          </a:xfrm>
          <a:prstGeom prst="rect">
            <a:avLst/>
          </a:prstGeom>
        </p:spPr>
        <p:txBody>
          <a:bodyPr wrap="square">
            <a:spAutoFit/>
          </a:bodyPr>
          <a:lstStyle/>
          <a:p>
            <a:pPr>
              <a:spcBef>
                <a:spcPts val="600"/>
              </a:spcBef>
            </a:pPr>
            <a:r>
              <a:rPr lang="ro-RO" sz="2000" b="1" dirty="0" smtClean="0"/>
              <a:t>Isus și-a avertizat apostolii că El urmează să sufere, să moară și să învie. </a:t>
            </a:r>
          </a:p>
          <a:p>
            <a:pPr>
              <a:spcBef>
                <a:spcPts val="600"/>
              </a:spcBef>
            </a:pPr>
            <a:r>
              <a:rPr lang="ro-RO" sz="2000" b="1" dirty="0" smtClean="0"/>
              <a:t>Înaintea acestor cuvinte, Petru a sugerat o altă alternativă: evitarea crucii. Și-a ațintit privirea în această viață și a pierdut din vedere viața veșnică (pentru care Isus își dădea </a:t>
            </a:r>
            <a:r>
              <a:rPr lang="ro-RO" sz="2000" b="1" dirty="0" smtClean="0"/>
              <a:t>viața).</a:t>
            </a:r>
          </a:p>
          <a:p>
            <a:pPr>
              <a:spcBef>
                <a:spcPts val="600"/>
              </a:spcBef>
            </a:pPr>
            <a:r>
              <a:rPr lang="ro-RO" sz="2000" b="1" dirty="0" smtClean="0"/>
              <a:t>Petru </a:t>
            </a:r>
            <a:r>
              <a:rPr lang="ro-RO" sz="2000" b="1" dirty="0" smtClean="0"/>
              <a:t>a permis să fie folosit de diavol ca portavoce a prințului întunericului. Răspunsul lui Isus – spus cu voce tare, ca să fie auzit de toți apostolii – era adresat dușmanului invizibil care l-a sugerat </a:t>
            </a:r>
            <a:r>
              <a:rPr lang="ro-RO" sz="2000" b="1" dirty="0" smtClean="0"/>
              <a:t>(Marcu 8:33).</a:t>
            </a:r>
          </a:p>
          <a:p>
            <a:pPr>
              <a:spcBef>
                <a:spcPts val="600"/>
              </a:spcBef>
            </a:pPr>
            <a:r>
              <a:rPr lang="ro-RO" sz="2000" b="1" dirty="0" smtClean="0"/>
              <a:t>Isus </a:t>
            </a:r>
            <a:r>
              <a:rPr lang="ro-RO" sz="2000" b="1" dirty="0" smtClean="0"/>
              <a:t>ne-a invitat </a:t>
            </a:r>
            <a:r>
              <a:rPr lang="ro-RO" sz="2000" b="1" dirty="0" smtClean="0"/>
              <a:t>(și </a:t>
            </a:r>
            <a:r>
              <a:rPr lang="ro-RO" sz="2000" b="1" dirty="0" smtClean="0"/>
              <a:t>continuă și </a:t>
            </a:r>
            <a:r>
              <a:rPr lang="ro-RO" sz="2000" b="1" dirty="0" smtClean="0"/>
              <a:t>azi) să </a:t>
            </a:r>
            <a:r>
              <a:rPr lang="ro-RO" sz="2000" b="1" dirty="0" smtClean="0"/>
              <a:t>renunțăm la tot ce ne poate face să pierdem viața </a:t>
            </a:r>
            <a:r>
              <a:rPr lang="ro-RO" sz="2000" b="1" dirty="0" smtClean="0"/>
              <a:t>veșnică (Matei 16:24-27).</a:t>
            </a:r>
            <a:endParaRPr lang="ro-RO" sz="2000" b="1" dirty="0"/>
          </a:p>
        </p:txBody>
      </p:sp>
      <p:pic>
        <p:nvPicPr>
          <p:cNvPr id="4098" name="Picture 2" descr="G:\Dibujos\Jesus\Crucifixion\32.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876256" y="252544"/>
            <a:ext cx="2165944" cy="1624458"/>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099" name="Picture 3" descr="G:\Dibujos\Jesus\Crucifixion\Crucifixion (76).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86182" y="1643050"/>
            <a:ext cx="3600000" cy="27000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100" name="Picture 4" descr="\\PC-EUNICE\FondosTematicos\Pedro\237.jpg"/>
          <p:cNvPicPr>
            <a:picLocks noChangeAspect="1" noChangeArrowheads="1"/>
          </p:cNvPicPr>
          <p:nvPr/>
        </p:nvPicPr>
        <p:blipFill>
          <a:blip r:embed="rId6">
            <a:extLst>
              <a:ext uri="{28A0092B-C50C-407E-A947-70E740481C1C}">
                <a14:useLocalDpi xmlns:a14="http://schemas.microsoft.com/office/drawing/2010/main" xmlns=""/>
              </a:ext>
            </a:extLst>
          </a:blip>
          <a:srcRect/>
          <a:stretch>
            <a:fillRect/>
          </a:stretch>
        </p:blipFill>
        <p:spPr bwMode="auto">
          <a:xfrm>
            <a:off x="137098" y="4538055"/>
            <a:ext cx="3714822" cy="22288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23751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100"/>
                                        <p:tgtEl>
                                          <p:spTgt spid="4098"/>
                                        </p:tgtEl>
                                      </p:cBhvr>
                                    </p:animEffect>
                                    <p:anim calcmode="lin" valueType="num">
                                      <p:cBhvr>
                                        <p:cTn id="24" dur="400" fill="hold"/>
                                        <p:tgtEl>
                                          <p:spTgt spid="4098"/>
                                        </p:tgtEl>
                                        <p:attrNameLst>
                                          <p:attrName>ppt_x</p:attrName>
                                        </p:attrNameLst>
                                      </p:cBhvr>
                                      <p:tavLst>
                                        <p:tav tm="0">
                                          <p:val>
                                            <p:strVal val="#ppt_x"/>
                                          </p:val>
                                        </p:tav>
                                        <p:tav tm="100000">
                                          <p:val>
                                            <p:strVal val="#ppt_x"/>
                                          </p:val>
                                        </p:tav>
                                      </p:tavLst>
                                    </p:anim>
                                    <p:anim calcmode="lin" valueType="num">
                                      <p:cBhvr>
                                        <p:cTn id="25" dur="400" fill="hold"/>
                                        <p:tgtEl>
                                          <p:spTgt spid="4098"/>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409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409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099"/>
                                        </p:tgtEl>
                                        <p:attrNameLst>
                                          <p:attrName>style.visibility</p:attrName>
                                        </p:attrNameLst>
                                      </p:cBhvr>
                                      <p:to>
                                        <p:strVal val="visible"/>
                                      </p:to>
                                    </p:set>
                                    <p:animEffect transition="in" filter="randombar(horizontal)">
                                      <p:cBhvr>
                                        <p:cTn id="32" dur="500"/>
                                        <p:tgtEl>
                                          <p:spTgt spid="409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wipe(left)">
                                      <p:cBhvr>
                                        <p:cTn id="36" dur="50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wipe(left)">
                                      <p:cBhvr>
                                        <p:cTn id="46" dur="500"/>
                                        <p:tgtEl>
                                          <p:spTgt spid="4">
                                            <p:txEl>
                                              <p:pRg st="2" end="2"/>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4100"/>
                                        </p:tgtEl>
                                        <p:attrNameLst>
                                          <p:attrName>style.visibility</p:attrName>
                                        </p:attrNameLst>
                                      </p:cBhvr>
                                      <p:to>
                                        <p:strVal val="visible"/>
                                      </p:to>
                                    </p:set>
                                    <p:animEffect transition="in" filter="randombar(horizontal)">
                                      <p:cBhvr>
                                        <p:cTn id="49" dur="500"/>
                                        <p:tgtEl>
                                          <p:spTgt spid="410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wipe(left)">
                                      <p:cBhvr>
                                        <p:cTn id="5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prstClr val="black"/>
              <a:schemeClr val="accent4">
                <a:tint val="45000"/>
                <a:satMod val="400000"/>
              </a:schemeClr>
            </a:duotone>
            <a:lum/>
            <a:extLst>
              <a:ext uri="{BEBA8EAE-BF5A-486C-A8C5-ECC9F3942E4B}">
                <a14:imgProps xmlns:a14="http://schemas.microsoft.com/office/drawing/2010/main" xmlns="">
                  <a14:imgLayer r:embed="rId3">
                    <a14:imgEffect>
                      <a14:artisticFilmGrain/>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24"/>
            <a:ext cx="9144000" cy="677108"/>
          </a:xfrm>
          <a:prstGeom prst="rect">
            <a:avLst/>
          </a:prstGeom>
        </p:spPr>
        <p:txBody>
          <a:bodyPr wrap="square" tIns="0" bIns="0">
            <a:spAutoFit/>
            <a:scene3d>
              <a:camera prst="orthographicFront"/>
              <a:lightRig rig="threePt" dir="t"/>
            </a:scene3d>
            <a:sp3d extrusionH="57150" contourW="50800">
              <a:bevelT w="38100" h="38100"/>
              <a:contourClr>
                <a:schemeClr val="accent4">
                  <a:lumMod val="40000"/>
                  <a:lumOff val="60000"/>
                </a:schemeClr>
              </a:contourClr>
            </a:sp3d>
          </a:bodyPr>
          <a:lstStyle/>
          <a:p>
            <a:pPr algn="ctr"/>
            <a:r>
              <a:rPr lang="ro-RO" sz="4400" b="1" spc="300" dirty="0" smtClean="0">
                <a:ln w="11430" cmpd="sng">
                  <a:noFill/>
                  <a:prstDash val="solid"/>
                  <a:miter lim="800000"/>
                </a:ln>
                <a:gradFill>
                  <a:gsLst>
                    <a:gs pos="10000">
                      <a:schemeClr val="accent4">
                        <a:lumMod val="60000"/>
                        <a:lumOff val="40000"/>
                      </a:schemeClr>
                    </a:gs>
                    <a:gs pos="75000">
                      <a:schemeClr val="accent4">
                        <a:lumMod val="50000"/>
                      </a:schemeClr>
                    </a:gs>
                  </a:gsLst>
                  <a:lin ang="5400000"/>
                </a:gradFill>
                <a:effectLst>
                  <a:glow rad="127000">
                    <a:schemeClr val="accent4">
                      <a:lumMod val="50000"/>
                      <a:alpha val="35000"/>
                    </a:schemeClr>
                  </a:glow>
                </a:effectLst>
              </a:rPr>
              <a:t>VIZIUNEA CEREASCĂ </a:t>
            </a:r>
            <a:endParaRPr lang="ro-RO" sz="4400" b="1" spc="300" dirty="0">
              <a:ln w="11430" cmpd="sng">
                <a:noFill/>
                <a:prstDash val="solid"/>
                <a:miter lim="800000"/>
              </a:ln>
              <a:gradFill>
                <a:gsLst>
                  <a:gs pos="10000">
                    <a:schemeClr val="accent4">
                      <a:lumMod val="60000"/>
                      <a:lumOff val="40000"/>
                    </a:schemeClr>
                  </a:gs>
                  <a:gs pos="75000">
                    <a:schemeClr val="accent4">
                      <a:lumMod val="50000"/>
                    </a:schemeClr>
                  </a:gs>
                </a:gsLst>
                <a:lin ang="5400000"/>
              </a:gradFill>
              <a:effectLst>
                <a:glow rad="127000">
                  <a:schemeClr val="accent4">
                    <a:lumMod val="50000"/>
                    <a:alpha val="35000"/>
                  </a:schemeClr>
                </a:glow>
              </a:effectLst>
            </a:endParaRPr>
          </a:p>
        </p:txBody>
      </p:sp>
      <p:sp>
        <p:nvSpPr>
          <p:cNvPr id="3" name="2 Rectángulo"/>
          <p:cNvSpPr/>
          <p:nvPr/>
        </p:nvSpPr>
        <p:spPr>
          <a:xfrm>
            <a:off x="107504" y="603104"/>
            <a:ext cx="4233038" cy="1754326"/>
          </a:xfrm>
          <a:prstGeom prst="rect">
            <a:avLst/>
          </a:prstGeom>
        </p:spPr>
        <p:txBody>
          <a:bodyPr wrap="square">
            <a:spAutoFit/>
          </a:bodyPr>
          <a:lstStyle/>
          <a:p>
            <a:r>
              <a:rPr lang="ro-RO" b="1" dirty="0" smtClean="0">
                <a:solidFill>
                  <a:schemeClr val="bg1"/>
                </a:solidFill>
                <a:effectLst>
                  <a:glow rad="127000">
                    <a:schemeClr val="accent4">
                      <a:lumMod val="50000"/>
                    </a:schemeClr>
                  </a:glow>
                </a:effectLst>
                <a:latin typeface="Comic Sans MS" pitchFamily="66" charset="0"/>
              </a:rPr>
              <a:t>«El S-a schimbat la faţă înaintea lor; faţa Lui a strălucit ca soarele, şi hainele I s-au făcut albe ca lumina. </a:t>
            </a:r>
            <a:r>
              <a:rPr lang="ro-RO" b="1" dirty="0" smtClean="0">
                <a:solidFill>
                  <a:schemeClr val="bg1"/>
                </a:solidFill>
                <a:effectLst>
                  <a:glow rad="127000">
                    <a:schemeClr val="accent4">
                      <a:lumMod val="50000"/>
                    </a:schemeClr>
                  </a:glow>
                </a:effectLst>
                <a:latin typeface="Comic Sans MS" pitchFamily="66" charset="0"/>
              </a:rPr>
              <a:t>Și </a:t>
            </a:r>
            <a:r>
              <a:rPr lang="ro-RO" b="1" dirty="0" smtClean="0">
                <a:solidFill>
                  <a:schemeClr val="bg1"/>
                </a:solidFill>
                <a:effectLst>
                  <a:glow rad="127000">
                    <a:schemeClr val="accent4">
                      <a:lumMod val="50000"/>
                    </a:schemeClr>
                  </a:glow>
                </a:effectLst>
                <a:latin typeface="Comic Sans MS" pitchFamily="66" charset="0"/>
              </a:rPr>
              <a:t>iată că li s-a arătat Moise şi Ilie, stând de vorbă cu El.» </a:t>
            </a:r>
            <a:r>
              <a:rPr lang="ro-RO" sz="1400" b="1" dirty="0" smtClean="0">
                <a:solidFill>
                  <a:schemeClr val="bg1"/>
                </a:solidFill>
                <a:effectLst>
                  <a:glow rad="127000">
                    <a:schemeClr val="accent4">
                      <a:lumMod val="50000"/>
                    </a:schemeClr>
                  </a:glow>
                </a:effectLst>
                <a:latin typeface="Comic Sans MS" pitchFamily="66" charset="0"/>
              </a:rPr>
              <a:t>(Matei 17:2-3)</a:t>
            </a:r>
            <a:endParaRPr lang="ro-RO" sz="1400" b="1" dirty="0">
              <a:solidFill>
                <a:schemeClr val="bg1"/>
              </a:solidFill>
              <a:effectLst>
                <a:glow rad="127000">
                  <a:schemeClr val="accent4">
                    <a:lumMod val="50000"/>
                  </a:schemeClr>
                </a:glow>
              </a:effectLst>
              <a:latin typeface="Comic Sans MS" pitchFamily="66" charset="0"/>
            </a:endParaRPr>
          </a:p>
        </p:txBody>
      </p:sp>
      <p:sp>
        <p:nvSpPr>
          <p:cNvPr id="4" name="3 CuadroTexto"/>
          <p:cNvSpPr txBox="1"/>
          <p:nvPr/>
        </p:nvSpPr>
        <p:spPr>
          <a:xfrm>
            <a:off x="-18798" y="2467831"/>
            <a:ext cx="4305046" cy="4247317"/>
          </a:xfrm>
          <a:prstGeom prst="rect">
            <a:avLst/>
          </a:prstGeom>
          <a:noFill/>
        </p:spPr>
        <p:txBody>
          <a:bodyPr wrap="square" rIns="72000" rtlCol="0">
            <a:spAutoFit/>
          </a:bodyPr>
          <a:lstStyle/>
          <a:p>
            <a:pPr>
              <a:spcBef>
                <a:spcPts val="600"/>
              </a:spcBef>
            </a:pPr>
            <a:r>
              <a:rPr lang="ro-RO" sz="2000" b="1" dirty="0" smtClean="0"/>
              <a:t>Înaintea sacrificiului iminent, Dumnezeu a trimis doi oameni care să Îl întărească pe Isus </a:t>
            </a:r>
            <a:r>
              <a:rPr lang="ro-RO" sz="2000" b="1" dirty="0" smtClean="0"/>
              <a:t>(Luca 9:31).</a:t>
            </a:r>
          </a:p>
          <a:p>
            <a:pPr>
              <a:spcBef>
                <a:spcPts val="600"/>
              </a:spcBef>
            </a:pPr>
            <a:r>
              <a:rPr lang="ro-RO" sz="2000" b="1" dirty="0" smtClean="0"/>
              <a:t>Pe </a:t>
            </a:r>
            <a:r>
              <a:rPr lang="ro-RO" sz="2000" b="1" dirty="0" smtClean="0"/>
              <a:t>lângă faptul că cunoșteau din proprie experiență suferințele pe care oamenii trebuie să le înfrunte în această lume plină de păcat, Moise și Ilie reprezentau rodul sacrificiului lui Isus </a:t>
            </a:r>
            <a:r>
              <a:rPr lang="ro-RO" sz="2000" b="1" dirty="0" smtClean="0"/>
              <a:t>(tema </a:t>
            </a:r>
            <a:r>
              <a:rPr lang="ro-RO" sz="2000" b="1" dirty="0" smtClean="0"/>
              <a:t>principală a </a:t>
            </a:r>
            <a:r>
              <a:rPr lang="ro-RO" sz="2000" b="1" dirty="0" smtClean="0"/>
              <a:t>întâlnirii).</a:t>
            </a:r>
          </a:p>
          <a:p>
            <a:pPr>
              <a:spcBef>
                <a:spcPts val="600"/>
              </a:spcBef>
            </a:pPr>
            <a:r>
              <a:rPr lang="ro-RO" sz="2000" b="1" dirty="0" smtClean="0"/>
              <a:t>Fiind </a:t>
            </a:r>
            <a:r>
              <a:rPr lang="ro-RO" sz="2000" b="1" dirty="0" smtClean="0"/>
              <a:t>încurajat, Isus, la rândul Lui, i-a încurajat și pe ucenicii uimiți </a:t>
            </a:r>
            <a:r>
              <a:rPr lang="ro-RO" sz="2000" b="1" dirty="0" smtClean="0"/>
              <a:t>(Matei 17:7). Petru </a:t>
            </a:r>
            <a:r>
              <a:rPr lang="ro-RO" sz="2000" b="1" dirty="0" smtClean="0"/>
              <a:t>a rămas profund marcat de această experiență </a:t>
            </a:r>
            <a:r>
              <a:rPr lang="ro-RO" sz="2000" b="1" dirty="0" smtClean="0"/>
              <a:t>(2 Petru 1:16-18).</a:t>
            </a:r>
            <a:endParaRPr lang="ro-RO" sz="2000" b="1" dirty="0"/>
          </a:p>
        </p:txBody>
      </p:sp>
      <p:pic>
        <p:nvPicPr>
          <p:cNvPr id="5122" name="Picture 2" descr="http://cs619916.vk.me/v619916694/22858/nWbql36Aclg.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4339990" y="692696"/>
            <a:ext cx="4684515" cy="6021288"/>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09027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5122"/>
                                        </p:tgtEl>
                                        <p:attrNameLst>
                                          <p:attrName>style.visibility</p:attrName>
                                        </p:attrNameLst>
                                      </p:cBhvr>
                                      <p:to>
                                        <p:strVal val="visible"/>
                                      </p:to>
                                    </p:set>
                                    <p:anim calcmode="lin" valueType="num">
                                      <p:cBhvr>
                                        <p:cTn id="16" dur="1000" fill="hold"/>
                                        <p:tgtEl>
                                          <p:spTgt spid="5122"/>
                                        </p:tgtEl>
                                        <p:attrNameLst>
                                          <p:attrName>ppt_w</p:attrName>
                                        </p:attrNameLst>
                                      </p:cBhvr>
                                      <p:tavLst>
                                        <p:tav tm="0">
                                          <p:val>
                                            <p:fltVal val="0"/>
                                          </p:val>
                                        </p:tav>
                                        <p:tav tm="100000">
                                          <p:val>
                                            <p:strVal val="#ppt_w"/>
                                          </p:val>
                                        </p:tav>
                                      </p:tavLst>
                                    </p:anim>
                                    <p:anim calcmode="lin" valueType="num">
                                      <p:cBhvr>
                                        <p:cTn id="17" dur="1000" fill="hold"/>
                                        <p:tgtEl>
                                          <p:spTgt spid="5122"/>
                                        </p:tgtEl>
                                        <p:attrNameLst>
                                          <p:attrName>ppt_h</p:attrName>
                                        </p:attrNameLst>
                                      </p:cBhvr>
                                      <p:tavLst>
                                        <p:tav tm="0">
                                          <p:val>
                                            <p:fltVal val="0"/>
                                          </p:val>
                                        </p:tav>
                                        <p:tav tm="100000">
                                          <p:val>
                                            <p:strVal val="#ppt_h"/>
                                          </p:val>
                                        </p:tav>
                                      </p:tavLst>
                                    </p:anim>
                                    <p:anim calcmode="lin" valueType="num">
                                      <p:cBhvr>
                                        <p:cTn id="18" dur="1000" fill="hold"/>
                                        <p:tgtEl>
                                          <p:spTgt spid="512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122"/>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1000"/>
                                        <p:tgtEl>
                                          <p:spTgt spid="4">
                                            <p:txEl>
                                              <p:pRg st="1" end="1"/>
                                            </p:txEl>
                                          </p:spTgt>
                                        </p:tgtEl>
                                      </p:cBhvr>
                                    </p:animEffect>
                                    <p:anim calcmode="lin" valueType="num">
                                      <p:cBhvr>
                                        <p:cTn id="3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fade">
                                      <p:cBhvr>
                                        <p:cTn id="46" dur="1000"/>
                                        <p:tgtEl>
                                          <p:spTgt spid="4">
                                            <p:txEl>
                                              <p:pRg st="2" end="2"/>
                                            </p:txEl>
                                          </p:spTgt>
                                        </p:tgtEl>
                                      </p:cBhvr>
                                    </p:animEffect>
                                    <p:anim calcmode="lin" valueType="num">
                                      <p:cBhvr>
                                        <p:cTn id="4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27584" y="594913"/>
            <a:ext cx="7529547" cy="5262979"/>
          </a:xfrm>
          <a:prstGeom prst="rect">
            <a:avLst/>
          </a:prstGeom>
        </p:spPr>
        <p:txBody>
          <a:bodyPr wrap="square">
            <a:spAutoFit/>
          </a:bodyPr>
          <a:lstStyle/>
          <a:p>
            <a:pPr indent="355600" algn="just"/>
            <a:r>
              <a:rPr lang="ro-RO" sz="2400" dirty="0" smtClean="0">
                <a:latin typeface="Arial (Corp)"/>
              </a:rPr>
              <a:t>«</a:t>
            </a:r>
            <a:r>
              <a:rPr lang="ro-RO" sz="2400" b="1" dirty="0" smtClean="0">
                <a:effectLst>
                  <a:outerShdw blurRad="38100" dist="38100" dir="2700000" algn="tl">
                    <a:srgbClr val="000000">
                      <a:alpha val="43137"/>
                    </a:srgbClr>
                  </a:outerShdw>
                </a:effectLst>
                <a:latin typeface="Arial (Corp)"/>
              </a:rPr>
              <a:t>Credinţa ucenicilor a fost întărită foarte mult cu ocazia schimbării la faţă, când li s-a îngăduit să privească slava lui Hristos şi să audă glasul din cer care dădea mărturie despre caracterul Său divin. Dumnezeu a ales să le dea urmaşilor lui Isus o puternică dovadă că El era Mesia cel făgăduit, pentru ca în întristarea amară şi dezamăgirea de la răstignirea Sa ei să nu-şi piardă cu totul încrederea. La schimbarea la faţă, Domnul i-a trimis pe Moise şi pe Ilie să stea de vorbă cu Isus despre suferinţele şi moartea Sa. În loc să aleagă îngeri care să converseze cu Fiul Său, Dumnezeu i-a ales pe cei care trecuseră ei înşişi prin experienţa încercărilor pământului.</a:t>
            </a:r>
            <a:r>
              <a:rPr lang="ro-RO" sz="2400" dirty="0" smtClean="0">
                <a:latin typeface="Arial (Corp)"/>
              </a:rPr>
              <a:t>»</a:t>
            </a:r>
            <a:endParaRPr lang="ro-RO" sz="2400" dirty="0">
              <a:latin typeface="Arial (Corp)"/>
            </a:endParaRPr>
          </a:p>
        </p:txBody>
      </p:sp>
      <p:sp>
        <p:nvSpPr>
          <p:cNvPr id="3" name="2 CuadroTexto"/>
          <p:cNvSpPr txBox="1"/>
          <p:nvPr/>
        </p:nvSpPr>
        <p:spPr>
          <a:xfrm>
            <a:off x="5598771" y="6000768"/>
            <a:ext cx="2645596" cy="307777"/>
          </a:xfrm>
          <a:prstGeom prst="rect">
            <a:avLst/>
          </a:prstGeom>
          <a:noFill/>
        </p:spPr>
        <p:txBody>
          <a:bodyPr wrap="none" rtlCol="0">
            <a:spAutoFit/>
          </a:bodyPr>
          <a:lstStyle/>
          <a:p>
            <a:pPr algn="r"/>
            <a:r>
              <a:rPr lang="ro-RO" sz="1400" b="1" dirty="0" smtClean="0"/>
              <a:t>E.G.W. (Scrieri timpurii, pag. 162)</a:t>
            </a:r>
            <a:endParaRPr lang="ro-RO" sz="1400" b="1" dirty="0"/>
          </a:p>
        </p:txBody>
      </p:sp>
    </p:spTree>
    <p:extLst>
      <p:ext uri="{BB962C8B-B14F-4D97-AF65-F5344CB8AC3E}">
        <p14:creationId xmlns:p14="http://schemas.microsoft.com/office/powerpoint/2010/main" xmlns="" val="24208629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5">
                <a:shade val="45000"/>
                <a:satMod val="135000"/>
              </a:schemeClr>
              <a:prstClr val="white"/>
            </a:duotone>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27384"/>
            <a:ext cx="9144000" cy="769441"/>
          </a:xfrm>
          <a:prstGeom prst="rect">
            <a:avLst/>
          </a:prstGeom>
        </p:spPr>
        <p:txBody>
          <a:bodyPr wrap="square">
            <a:spAutoFit/>
            <a:scene3d>
              <a:camera prst="orthographicFront">
                <a:rot lat="0" lon="0" rev="0"/>
              </a:camera>
              <a:lightRig rig="chilly" dir="t"/>
            </a:scene3d>
            <a:sp3d contourW="6350" prstMaterial="metal">
              <a:bevelT w="127000" h="31750" prst="relaxedInset"/>
              <a:contourClr>
                <a:schemeClr val="accent1">
                  <a:shade val="75000"/>
                </a:schemeClr>
              </a:contourClr>
            </a:sp3d>
          </a:bodyPr>
          <a:lstStyle/>
          <a:p>
            <a:pPr algn="ctr"/>
            <a:r>
              <a:rPr lang="ro-RO" sz="4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TAXA DE </a:t>
            </a:r>
            <a:r>
              <a:rPr lang="ro-RO" sz="4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LA </a:t>
            </a:r>
            <a:r>
              <a:rPr lang="ro-RO" sz="4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TEMPLU</a:t>
            </a:r>
            <a:endParaRPr lang="ro-RO" sz="4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3" name="2 Rectángulo"/>
          <p:cNvSpPr/>
          <p:nvPr/>
        </p:nvSpPr>
        <p:spPr>
          <a:xfrm>
            <a:off x="0" y="620688"/>
            <a:ext cx="7092280" cy="923330"/>
          </a:xfrm>
          <a:prstGeom prst="rect">
            <a:avLst/>
          </a:prstGeom>
        </p:spPr>
        <p:txBody>
          <a:bodyPr wrap="square" rIns="36000">
            <a:spAutoFit/>
          </a:bodyPr>
          <a:lstStyle/>
          <a:p>
            <a:r>
              <a:rPr lang="ro-RO" b="1" dirty="0" smtClean="0">
                <a:solidFill>
                  <a:srgbClr val="001746"/>
                </a:solidFill>
                <a:latin typeface="Comic Sans MS" pitchFamily="66" charset="0"/>
              </a:rPr>
              <a:t>«Când au ajuns în Capernaum, cei ce strângeau darea pentru Templu (Greceşte: Cele două drahme.) au venit la Petru, şi i-au zis: „Învăţătorul vostru nu plăteşte darea?“» </a:t>
            </a:r>
            <a:r>
              <a:rPr lang="ro-RO" sz="1400" b="1" dirty="0" smtClean="0">
                <a:solidFill>
                  <a:srgbClr val="001746"/>
                </a:solidFill>
                <a:latin typeface="Comic Sans MS" pitchFamily="66" charset="0"/>
              </a:rPr>
              <a:t>(Matei 17:24)</a:t>
            </a:r>
            <a:endParaRPr lang="ro-RO" sz="1400" b="1" dirty="0">
              <a:solidFill>
                <a:srgbClr val="001746"/>
              </a:solidFill>
              <a:latin typeface="Comic Sans MS" pitchFamily="66" charset="0"/>
            </a:endParaRPr>
          </a:p>
        </p:txBody>
      </p:sp>
      <p:sp>
        <p:nvSpPr>
          <p:cNvPr id="4" name="3 CuadroTexto"/>
          <p:cNvSpPr txBox="1"/>
          <p:nvPr/>
        </p:nvSpPr>
        <p:spPr>
          <a:xfrm>
            <a:off x="4046633" y="1610434"/>
            <a:ext cx="5112568" cy="5247590"/>
          </a:xfrm>
          <a:prstGeom prst="rect">
            <a:avLst/>
          </a:prstGeom>
          <a:noFill/>
        </p:spPr>
        <p:txBody>
          <a:bodyPr wrap="square" rtlCol="0">
            <a:spAutoFit/>
          </a:bodyPr>
          <a:lstStyle/>
          <a:p>
            <a:pPr>
              <a:spcBef>
                <a:spcPts val="600"/>
              </a:spcBef>
            </a:pPr>
            <a:r>
              <a:rPr lang="ro-RO" sz="2000" b="1" dirty="0" smtClean="0">
                <a:effectLst/>
              </a:rPr>
              <a:t>Preoții, leviții și rabinii erau scutiți de plata taxei pentru templu. </a:t>
            </a:r>
          </a:p>
          <a:p>
            <a:pPr>
              <a:spcBef>
                <a:spcPts val="600"/>
              </a:spcBef>
            </a:pPr>
            <a:r>
              <a:rPr lang="ro-RO" sz="2000" b="1" dirty="0" smtClean="0"/>
              <a:t>Petru Îl recunoștea pe Isus ca rabin (învățător) și Fiu al lui Dumnezeu </a:t>
            </a:r>
            <a:r>
              <a:rPr lang="ro-RO" sz="2000" b="1" dirty="0" smtClean="0">
                <a:effectLst/>
              </a:rPr>
              <a:t>(</a:t>
            </a:r>
            <a:r>
              <a:rPr lang="ro-RO" sz="2000" b="1" dirty="0" smtClean="0"/>
              <a:t>Io</a:t>
            </a:r>
            <a:r>
              <a:rPr lang="ro-RO" sz="2000" b="1" dirty="0" smtClean="0">
                <a:effectLst/>
              </a:rPr>
              <a:t>an 4:31; Matei 16:</a:t>
            </a:r>
            <a:r>
              <a:rPr lang="ro-RO" sz="2000" b="1" dirty="0" err="1" smtClean="0">
                <a:effectLst/>
              </a:rPr>
              <a:t>16</a:t>
            </a:r>
            <a:r>
              <a:rPr lang="ro-RO" sz="2000" b="1" dirty="0" smtClean="0">
                <a:effectLst/>
              </a:rPr>
              <a:t>). Dar </a:t>
            </a:r>
            <a:r>
              <a:rPr lang="ro-RO" sz="2000" b="1" dirty="0" smtClean="0">
                <a:effectLst/>
              </a:rPr>
              <a:t>prin răspunsul </a:t>
            </a:r>
            <a:r>
              <a:rPr lang="ro-RO" sz="2000" b="1" dirty="0" smtClean="0">
                <a:effectLst/>
              </a:rPr>
              <a:t>«</a:t>
            </a:r>
            <a:r>
              <a:rPr lang="ro-RO" sz="2000" b="1" dirty="0" smtClean="0"/>
              <a:t>da</a:t>
            </a:r>
            <a:r>
              <a:rPr lang="ro-RO" sz="2000" b="1" dirty="0" smtClean="0">
                <a:effectLst/>
              </a:rPr>
              <a:t>»,</a:t>
            </a:r>
            <a:r>
              <a:rPr lang="ro-RO" sz="2000" b="1" dirty="0" smtClean="0"/>
              <a:t> </a:t>
            </a:r>
            <a:r>
              <a:rPr lang="ro-RO" sz="2000" b="1" dirty="0" smtClean="0"/>
              <a:t>recunoștea tacit că Isus nu era un rabin pentru el. Ce ocazie magnifică de a mărturisi despre Isus a pierdut! </a:t>
            </a:r>
          </a:p>
          <a:p>
            <a:pPr>
              <a:spcBef>
                <a:spcPts val="600"/>
              </a:spcBef>
            </a:pPr>
            <a:r>
              <a:rPr lang="ro-RO" sz="2000" b="1" dirty="0" smtClean="0">
                <a:effectLst/>
              </a:rPr>
              <a:t>Cu mare tact, Isus l-a făcut să înțeleagă incoerența ca Fiul lui Dumnezeu să plătească taxa pentru casa lui Dumnezeu </a:t>
            </a:r>
            <a:r>
              <a:rPr lang="ro-RO" sz="2000" b="1" dirty="0" smtClean="0">
                <a:effectLst/>
              </a:rPr>
              <a:t>(Mat.17:25).</a:t>
            </a:r>
          </a:p>
          <a:p>
            <a:pPr>
              <a:spcBef>
                <a:spcPts val="600"/>
              </a:spcBef>
            </a:pPr>
            <a:r>
              <a:rPr lang="ro-RO" sz="2000" b="1" dirty="0" smtClean="0">
                <a:effectLst/>
              </a:rPr>
              <a:t>În </a:t>
            </a:r>
            <a:r>
              <a:rPr lang="ro-RO" sz="2000" b="1" dirty="0" smtClean="0">
                <a:effectLst/>
              </a:rPr>
              <a:t>ciuda a tot, El a fost dispus să își cedeze drepturile pentru a nu da prilej unei controverse inutile. Și a făcut-o printr-o minune care demonstra puterea Sa asupra naturii și asupra tuturor ființelor </a:t>
            </a:r>
            <a:r>
              <a:rPr lang="ro-RO" sz="2000" b="1" dirty="0" smtClean="0">
                <a:effectLst/>
              </a:rPr>
              <a:t>vii!</a:t>
            </a:r>
            <a:endParaRPr lang="ro-RO" sz="2000" b="1" dirty="0">
              <a:effectLst/>
            </a:endParaRPr>
          </a:p>
        </p:txBody>
      </p:sp>
      <p:pic>
        <p:nvPicPr>
          <p:cNvPr id="6146" name="Picture 2" descr="G:\Dibujos\Pedro\MonedaEnElPez\MonedaEnElPez (4) 2.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89634" y="1632585"/>
            <a:ext cx="3834294" cy="511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6148" name="Picture 4" descr="G:\Dibujos\Pedro\MonedaEnElPez\CoinFish.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7092279" y="423768"/>
            <a:ext cx="1872989" cy="1220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8126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p:cTn id="12" dur="500" fill="hold"/>
                                        <p:tgtEl>
                                          <p:spTgt spid="6148"/>
                                        </p:tgtEl>
                                        <p:attrNameLst>
                                          <p:attrName>ppt_w</p:attrName>
                                        </p:attrNameLst>
                                      </p:cBhvr>
                                      <p:tavLst>
                                        <p:tav tm="0">
                                          <p:val>
                                            <p:fltVal val="0"/>
                                          </p:val>
                                        </p:tav>
                                        <p:tav tm="100000">
                                          <p:val>
                                            <p:strVal val="#ppt_w"/>
                                          </p:val>
                                        </p:tav>
                                      </p:tavLst>
                                    </p:anim>
                                    <p:anim calcmode="lin" valueType="num">
                                      <p:cBhvr>
                                        <p:cTn id="13" dur="500" fill="hold"/>
                                        <p:tgtEl>
                                          <p:spTgt spid="6148"/>
                                        </p:tgtEl>
                                        <p:attrNameLst>
                                          <p:attrName>ppt_h</p:attrName>
                                        </p:attrNameLst>
                                      </p:cBhvr>
                                      <p:tavLst>
                                        <p:tav tm="0">
                                          <p:val>
                                            <p:fltVal val="0"/>
                                          </p:val>
                                        </p:tav>
                                        <p:tav tm="100000">
                                          <p:val>
                                            <p:strVal val="#ppt_h"/>
                                          </p:val>
                                        </p:tav>
                                      </p:tavLst>
                                    </p:anim>
                                    <p:animEffect transition="in" filter="fade">
                                      <p:cBhvr>
                                        <p:cTn id="14" dur="500"/>
                                        <p:tgtEl>
                                          <p:spTgt spid="614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wipe(left)">
                                      <p:cBhvr>
                                        <p:cTn id="34" dur="500"/>
                                        <p:tgtEl>
                                          <p:spTgt spid="4">
                                            <p:txEl>
                                              <p:pRg st="3" end="3"/>
                                            </p:txEl>
                                          </p:spTgt>
                                        </p:tgtEl>
                                      </p:cBhvr>
                                    </p:animEffect>
                                  </p:childTnLst>
                                </p:cTn>
                              </p:par>
                              <p:par>
                                <p:cTn id="35" presetID="22" presetClass="entr" presetSubtype="2" fill="hold" nodeType="with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wipe(right)">
                                      <p:cBhvr>
                                        <p:cTn id="3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1254</Words>
  <Application>Microsoft Office PowerPoint</Application>
  <PresentationFormat>Expunere pe ecran (4:3)</PresentationFormat>
  <Paragraphs>54</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10</vt:i4>
      </vt:variant>
    </vt:vector>
  </HeadingPairs>
  <TitlesOfParts>
    <vt:vector size="16" baseType="lpstr">
      <vt:lpstr>Arial</vt:lpstr>
      <vt:lpstr>Calibri</vt:lpstr>
      <vt:lpstr>Comic Sans MS</vt:lpstr>
      <vt:lpstr>Wingdings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8 - Petru si Piatra</dc:title>
  <dc:subject>Studiu Biblic, Trim. II, 2016 – Evanghelia dupa Matei</dc:subject>
  <dc:creator>Sergio Fustero Carreras</dc:creator>
  <cp:keywords>http://www.fustero.net/es/index_ro.php</cp:keywords>
  <cp:lastModifiedBy>Administrator</cp:lastModifiedBy>
  <cp:revision>86</cp:revision>
  <dcterms:created xsi:type="dcterms:W3CDTF">2016-05-01T14:49:23Z</dcterms:created>
  <dcterms:modified xsi:type="dcterms:W3CDTF">2016-05-17T10:42:07Z</dcterms:modified>
</cp:coreProperties>
</file>