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70" r:id="rId3"/>
    <p:sldId id="271" r:id="rId4"/>
    <p:sldId id="259" r:id="rId5"/>
    <p:sldId id="260" r:id="rId6"/>
    <p:sldId id="269" r:id="rId7"/>
    <p:sldId id="272" r:id="rId8"/>
    <p:sldId id="262" r:id="rId9"/>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746"/>
    <a:srgbClr val="FAA700"/>
    <a:srgbClr val="FFE8B9"/>
    <a:srgbClr val="9E6900"/>
    <a:srgbClr val="FFB115"/>
    <a:srgbClr val="C08000"/>
    <a:srgbClr val="CDCDBD"/>
    <a:srgbClr val="FFEBC3"/>
    <a:srgbClr val="FFCD69"/>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7" d="100"/>
          <a:sy n="97" d="100"/>
        </p:scale>
        <p:origin x="-30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87DCB-5C78-4763-BBF9-52B3BB84CCB3}" type="doc">
      <dgm:prSet loTypeId="urn:microsoft.com/office/officeart/2005/8/layout/hProcess10#1" loCatId="picture" qsTypeId="urn:microsoft.com/office/officeart/2005/8/quickstyle/simple5" qsCatId="simple" csTypeId="urn:microsoft.com/office/officeart/2005/8/colors/accent0_1" csCatId="mainScheme" phldr="1"/>
      <dgm:spPr/>
      <dgm:t>
        <a:bodyPr/>
        <a:lstStyle/>
        <a:p>
          <a:endParaRPr lang="es-ES"/>
        </a:p>
      </dgm:t>
    </dgm:pt>
    <dgm:pt modelId="{1AE4A58C-35D7-4B2C-856E-52D2F86B20E4}">
      <dgm:prSet custT="1"/>
      <dgm:spPr>
        <a:solidFill>
          <a:schemeClr val="bg2">
            <a:lumMod val="20000"/>
            <a:lumOff val="80000"/>
          </a:schemeClr>
        </a:solidFill>
      </dgm:spPr>
      <dgm:t>
        <a:bodyPr/>
        <a:lstStyle/>
        <a:p>
          <a:pPr rtl="0"/>
          <a:r>
            <a:rPr lang="es-ES" sz="2000" b="1" dirty="0" smtClean="0"/>
            <a:t>David </a:t>
          </a:r>
          <a:r>
            <a:rPr lang="ro-RO" sz="2000" b="1" dirty="0" smtClean="0"/>
            <a:t>și pâinea sfințită </a:t>
          </a:r>
          <a:r>
            <a:rPr lang="es-ES" sz="2000" b="1" dirty="0" smtClean="0"/>
            <a:t>(1 Samuel 21:1-6). </a:t>
          </a:r>
          <a:r>
            <a:rPr lang="ro-RO" sz="2000" b="1" dirty="0" smtClean="0"/>
            <a:t>Foamea lui David și a celor ce îl însoțeau era mai importantă decât scopul pentru care era destinată această pâine în ritualul din Sanctuar</a:t>
          </a:r>
          <a:r>
            <a:rPr lang="es-ES" sz="2000" b="1" dirty="0" smtClean="0"/>
            <a:t>.</a:t>
          </a:r>
          <a:endParaRPr lang="es-ES" sz="2000" dirty="0"/>
        </a:p>
      </dgm:t>
    </dgm:pt>
    <dgm:pt modelId="{622BBFEB-988E-468C-AC1E-D4393040A6EA}" type="parTrans" cxnId="{7D098C05-ECDE-4CBD-80CB-B101A6BB15A2}">
      <dgm:prSet/>
      <dgm:spPr/>
      <dgm:t>
        <a:bodyPr/>
        <a:lstStyle/>
        <a:p>
          <a:endParaRPr lang="es-ES"/>
        </a:p>
      </dgm:t>
    </dgm:pt>
    <dgm:pt modelId="{152DE82F-DE61-4B70-A10C-B34BB31AE7EC}" type="sibTrans" cxnId="{7D098C05-ECDE-4CBD-80CB-B101A6BB15A2}">
      <dgm:prSet/>
      <dgm:spPr>
        <a:blipFill rotWithShape="0">
          <a:blip xmlns:r="http://schemas.openxmlformats.org/officeDocument/2006/relationships" r:embed="rId1" cstate="screen">
            <a:extLst>
              <a:ext uri="{28A0092B-C50C-407E-A947-70E740481C1C}">
                <a14:useLocalDpi xmlns:a14="http://schemas.microsoft.com/office/drawing/2010/main" xmlns=""/>
              </a:ext>
            </a:extLst>
          </a:blip>
          <a:stretch>
            <a:fillRect/>
          </a:stretch>
        </a:blipFill>
        <a:effectLst>
          <a:glow rad="101600">
            <a:schemeClr val="accent4">
              <a:satMod val="175000"/>
              <a:alpha val="40000"/>
            </a:schemeClr>
          </a:glow>
        </a:effectLst>
      </dgm:spPr>
      <dgm:t>
        <a:bodyPr/>
        <a:lstStyle/>
        <a:p>
          <a:endParaRPr lang="es-ES"/>
        </a:p>
      </dgm:t>
    </dgm:pt>
    <dgm:pt modelId="{4E7B09BC-D669-4ADD-AB1C-135D67AE1DD0}">
      <dgm:prSet custT="1"/>
      <dgm:spPr>
        <a:solidFill>
          <a:schemeClr val="accent4">
            <a:lumMod val="40000"/>
            <a:lumOff val="60000"/>
          </a:schemeClr>
        </a:solidFill>
      </dgm:spPr>
      <dgm:t>
        <a:bodyPr/>
        <a:lstStyle/>
        <a:p>
          <a:pPr rtl="0"/>
          <a:r>
            <a:rPr lang="ro-RO" sz="2000" b="1" dirty="0" smtClean="0"/>
            <a:t>Preoții din templu puteau lucra în Sabat pentru că lucrarea lor era în strânsă legătură cu slujirea lui Dumnezeu.</a:t>
          </a:r>
          <a:endParaRPr lang="es-ES" sz="2000" dirty="0"/>
        </a:p>
      </dgm:t>
    </dgm:pt>
    <dgm:pt modelId="{A607EE3E-FE4B-412C-A826-304705C5437E}" type="parTrans" cxnId="{B46C8500-8500-430E-BA67-484EBDF60FEC}">
      <dgm:prSet/>
      <dgm:spPr/>
      <dgm:t>
        <a:bodyPr/>
        <a:lstStyle/>
        <a:p>
          <a:endParaRPr lang="es-ES"/>
        </a:p>
      </dgm:t>
    </dgm:pt>
    <dgm:pt modelId="{502E1948-C5F4-4ED5-8422-B605190B0868}" type="sibTrans" cxnId="{B46C8500-8500-430E-BA67-484EBDF60FEC}">
      <dgm:prSet/>
      <dgm:spPr/>
      <dgm:t>
        <a:bodyPr/>
        <a:lstStyle/>
        <a:p>
          <a:endParaRPr lang="es-ES"/>
        </a:p>
      </dgm:t>
    </dgm:pt>
    <dgm:pt modelId="{669D7890-F0DD-4044-B671-CE1EB6517B0B}" type="pres">
      <dgm:prSet presAssocID="{82187DCB-5C78-4763-BBF9-52B3BB84CCB3}" presName="Name0" presStyleCnt="0">
        <dgm:presLayoutVars>
          <dgm:dir/>
          <dgm:resizeHandles val="exact"/>
        </dgm:presLayoutVars>
      </dgm:prSet>
      <dgm:spPr/>
      <dgm:t>
        <a:bodyPr/>
        <a:lstStyle/>
        <a:p>
          <a:endParaRPr lang="es-ES"/>
        </a:p>
      </dgm:t>
    </dgm:pt>
    <dgm:pt modelId="{5871C854-2A98-4224-AC56-A543210E3DFB}" type="pres">
      <dgm:prSet presAssocID="{1AE4A58C-35D7-4B2C-856E-52D2F86B20E4}" presName="composite" presStyleCnt="0"/>
      <dgm:spPr/>
    </dgm:pt>
    <dgm:pt modelId="{70E23EBA-AFE2-477C-8E79-56A3433D518C}" type="pres">
      <dgm:prSet presAssocID="{1AE4A58C-35D7-4B2C-856E-52D2F86B20E4}" presName="imagSh" presStyleLbl="bgImgPlace1" presStyleIdx="0" presStyleCnt="2" custScaleX="189742" custScaleY="190232" custLinFactNeighborY="-44828"/>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es-ES"/>
        </a:p>
      </dgm:t>
    </dgm:pt>
    <dgm:pt modelId="{C7A8578C-90F6-45A9-AB44-153BA31D4CD9}" type="pres">
      <dgm:prSet presAssocID="{1AE4A58C-35D7-4B2C-856E-52D2F86B20E4}" presName="txNode" presStyleLbl="node1" presStyleIdx="0" presStyleCnt="2" custScaleX="378994" custScaleY="114785" custLinFactNeighborY="52737">
        <dgm:presLayoutVars>
          <dgm:bulletEnabled val="1"/>
        </dgm:presLayoutVars>
      </dgm:prSet>
      <dgm:spPr/>
      <dgm:t>
        <a:bodyPr/>
        <a:lstStyle/>
        <a:p>
          <a:endParaRPr lang="es-ES"/>
        </a:p>
      </dgm:t>
    </dgm:pt>
    <dgm:pt modelId="{61291E49-56AD-41E8-9D3A-D22EB7513760}" type="pres">
      <dgm:prSet presAssocID="{152DE82F-DE61-4B70-A10C-B34BB31AE7EC}" presName="sibTrans" presStyleLbl="sibTrans2D1" presStyleIdx="0" presStyleCnt="1" custScaleX="268415" custScaleY="645916" custLinFactNeighborX="-7349" custLinFactNeighborY="-24987"/>
      <dgm:spPr>
        <a:prstGeom prst="pentagon">
          <a:avLst/>
        </a:prstGeom>
      </dgm:spPr>
      <dgm:t>
        <a:bodyPr/>
        <a:lstStyle/>
        <a:p>
          <a:endParaRPr lang="es-ES"/>
        </a:p>
      </dgm:t>
    </dgm:pt>
    <dgm:pt modelId="{A4222B1F-D24C-41ED-A3EC-4B2287390248}" type="pres">
      <dgm:prSet presAssocID="{152DE82F-DE61-4B70-A10C-B34BB31AE7EC}" presName="connTx" presStyleLbl="sibTrans2D1" presStyleIdx="0" presStyleCnt="1"/>
      <dgm:spPr/>
      <dgm:t>
        <a:bodyPr/>
        <a:lstStyle/>
        <a:p>
          <a:endParaRPr lang="es-ES"/>
        </a:p>
      </dgm:t>
    </dgm:pt>
    <dgm:pt modelId="{C07A3268-661B-43EC-86C7-CAB28C614226}" type="pres">
      <dgm:prSet presAssocID="{4E7B09BC-D669-4ADD-AB1C-135D67AE1DD0}" presName="composite" presStyleCnt="0"/>
      <dgm:spPr/>
    </dgm:pt>
    <dgm:pt modelId="{66AE38C1-45C3-483B-8FF2-C7223598828C}" type="pres">
      <dgm:prSet presAssocID="{4E7B09BC-D669-4ADD-AB1C-135D67AE1DD0}" presName="imagSh" presStyleLbl="bgImgPlace1" presStyleIdx="1" presStyleCnt="2" custScaleX="161436" custScaleY="190232" custLinFactNeighborX="14949" custLinFactNeighborY="-48004"/>
      <dgm:spPr>
        <a:blipFill rotWithShape="1">
          <a:blip xmlns:r="http://schemas.openxmlformats.org/officeDocument/2006/relationships" r:embed="rId3"/>
          <a:stretch>
            <a:fillRect/>
          </a:stretch>
        </a:blipFill>
      </dgm:spPr>
    </dgm:pt>
    <dgm:pt modelId="{8B90BB90-7B59-4385-84D7-C757C453932B}" type="pres">
      <dgm:prSet presAssocID="{4E7B09BC-D669-4ADD-AB1C-135D67AE1DD0}" presName="txNode" presStyleLbl="node1" presStyleIdx="1" presStyleCnt="2" custScaleX="242646" custScaleY="114785" custLinFactNeighborY="52737">
        <dgm:presLayoutVars>
          <dgm:bulletEnabled val="1"/>
        </dgm:presLayoutVars>
      </dgm:prSet>
      <dgm:spPr/>
      <dgm:t>
        <a:bodyPr/>
        <a:lstStyle/>
        <a:p>
          <a:endParaRPr lang="es-ES"/>
        </a:p>
      </dgm:t>
    </dgm:pt>
  </dgm:ptLst>
  <dgm:cxnLst>
    <dgm:cxn modelId="{5D15D9C8-0399-4977-B2A7-94F0A8A42524}" type="presOf" srcId="{4E7B09BC-D669-4ADD-AB1C-135D67AE1DD0}" destId="{8B90BB90-7B59-4385-84D7-C757C453932B}" srcOrd="0" destOrd="0" presId="urn:microsoft.com/office/officeart/2005/8/layout/hProcess10#1"/>
    <dgm:cxn modelId="{BF2F7B40-B3EC-4342-AC57-A52D0339BB0C}" type="presOf" srcId="{1AE4A58C-35D7-4B2C-856E-52D2F86B20E4}" destId="{C7A8578C-90F6-45A9-AB44-153BA31D4CD9}" srcOrd="0" destOrd="0" presId="urn:microsoft.com/office/officeart/2005/8/layout/hProcess10#1"/>
    <dgm:cxn modelId="{C30DB35E-D94D-4B80-B4B2-746A28D75314}" type="presOf" srcId="{82187DCB-5C78-4763-BBF9-52B3BB84CCB3}" destId="{669D7890-F0DD-4044-B671-CE1EB6517B0B}" srcOrd="0" destOrd="0" presId="urn:microsoft.com/office/officeart/2005/8/layout/hProcess10#1"/>
    <dgm:cxn modelId="{7CF1E1AB-2CE7-47C4-8EB8-5B0A9964C5DC}" type="presOf" srcId="{152DE82F-DE61-4B70-A10C-B34BB31AE7EC}" destId="{61291E49-56AD-41E8-9D3A-D22EB7513760}" srcOrd="0" destOrd="0" presId="urn:microsoft.com/office/officeart/2005/8/layout/hProcess10#1"/>
    <dgm:cxn modelId="{EF130F11-69AB-4137-995B-C9A4387FE444}" type="presOf" srcId="{152DE82F-DE61-4B70-A10C-B34BB31AE7EC}" destId="{A4222B1F-D24C-41ED-A3EC-4B2287390248}" srcOrd="1" destOrd="0" presId="urn:microsoft.com/office/officeart/2005/8/layout/hProcess10#1"/>
    <dgm:cxn modelId="{7D098C05-ECDE-4CBD-80CB-B101A6BB15A2}" srcId="{82187DCB-5C78-4763-BBF9-52B3BB84CCB3}" destId="{1AE4A58C-35D7-4B2C-856E-52D2F86B20E4}" srcOrd="0" destOrd="0" parTransId="{622BBFEB-988E-468C-AC1E-D4393040A6EA}" sibTransId="{152DE82F-DE61-4B70-A10C-B34BB31AE7EC}"/>
    <dgm:cxn modelId="{B46C8500-8500-430E-BA67-484EBDF60FEC}" srcId="{82187DCB-5C78-4763-BBF9-52B3BB84CCB3}" destId="{4E7B09BC-D669-4ADD-AB1C-135D67AE1DD0}" srcOrd="1" destOrd="0" parTransId="{A607EE3E-FE4B-412C-A826-304705C5437E}" sibTransId="{502E1948-C5F4-4ED5-8422-B605190B0868}"/>
    <dgm:cxn modelId="{ABBACFE6-188B-4B34-A3A6-7EE17F2F847E}" type="presParOf" srcId="{669D7890-F0DD-4044-B671-CE1EB6517B0B}" destId="{5871C854-2A98-4224-AC56-A543210E3DFB}" srcOrd="0" destOrd="0" presId="urn:microsoft.com/office/officeart/2005/8/layout/hProcess10#1"/>
    <dgm:cxn modelId="{7F8EB766-3090-4F47-83AB-5695BE066CE5}" type="presParOf" srcId="{5871C854-2A98-4224-AC56-A543210E3DFB}" destId="{70E23EBA-AFE2-477C-8E79-56A3433D518C}" srcOrd="0" destOrd="0" presId="urn:microsoft.com/office/officeart/2005/8/layout/hProcess10#1"/>
    <dgm:cxn modelId="{671CCF35-0372-4117-9F71-B09F626D5AD6}" type="presParOf" srcId="{5871C854-2A98-4224-AC56-A543210E3DFB}" destId="{C7A8578C-90F6-45A9-AB44-153BA31D4CD9}" srcOrd="1" destOrd="0" presId="urn:microsoft.com/office/officeart/2005/8/layout/hProcess10#1"/>
    <dgm:cxn modelId="{31AA9F77-CFD8-45D6-A589-B5E24493314B}" type="presParOf" srcId="{669D7890-F0DD-4044-B671-CE1EB6517B0B}" destId="{61291E49-56AD-41E8-9D3A-D22EB7513760}" srcOrd="1" destOrd="0" presId="urn:microsoft.com/office/officeart/2005/8/layout/hProcess10#1"/>
    <dgm:cxn modelId="{184FA0FF-EFA0-4FB3-8152-668C64458BB3}" type="presParOf" srcId="{61291E49-56AD-41E8-9D3A-D22EB7513760}" destId="{A4222B1F-D24C-41ED-A3EC-4B2287390248}" srcOrd="0" destOrd="0" presId="urn:microsoft.com/office/officeart/2005/8/layout/hProcess10#1"/>
    <dgm:cxn modelId="{CCCB4213-3487-4B5B-8564-DC329F1B9576}" type="presParOf" srcId="{669D7890-F0DD-4044-B671-CE1EB6517B0B}" destId="{C07A3268-661B-43EC-86C7-CAB28C614226}" srcOrd="2" destOrd="0" presId="urn:microsoft.com/office/officeart/2005/8/layout/hProcess10#1"/>
    <dgm:cxn modelId="{EE75C01C-3A11-48E3-9552-5526991DB6B4}" type="presParOf" srcId="{C07A3268-661B-43EC-86C7-CAB28C614226}" destId="{66AE38C1-45C3-483B-8FF2-C7223598828C}" srcOrd="0" destOrd="0" presId="urn:microsoft.com/office/officeart/2005/8/layout/hProcess10#1"/>
    <dgm:cxn modelId="{C10D4B2F-3DF0-4C4D-A08B-3D86522EA272}" type="presParOf" srcId="{C07A3268-661B-43EC-86C7-CAB28C614226}" destId="{8B90BB90-7B59-4385-84D7-C757C453932B}" srcOrd="1" destOrd="0" presId="urn:microsoft.com/office/officeart/2005/8/layout/hProcess10#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87191-CCAC-4A2D-98F2-D1270956F658}" type="datetimeFigureOut">
              <a:rPr lang="es-ES" smtClean="0"/>
              <a:pPr/>
              <a:t>03/05/2016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6CBBE-7C8A-4B24-BCDE-0E012D3EB76C}" type="slidenum">
              <a:rPr lang="es-ES" smtClean="0"/>
              <a:pPr/>
              <a:t>‹#›</a:t>
            </a:fld>
            <a:endParaRPr lang="es-ES"/>
          </a:p>
        </p:txBody>
      </p:sp>
    </p:spTree>
    <p:extLst>
      <p:ext uri="{BB962C8B-B14F-4D97-AF65-F5344CB8AC3E}">
        <p14:creationId xmlns:p14="http://schemas.microsoft.com/office/powerpoint/2010/main" xmlns="" val="375910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76CBBE-7C8A-4B24-BCDE-0E012D3EB76C}" type="slidenum">
              <a:rPr lang="es-ES" smtClean="0"/>
              <a:pPr/>
              <a:t>1</a:t>
            </a:fld>
            <a:endParaRPr lang="es-ES"/>
          </a:p>
        </p:txBody>
      </p:sp>
    </p:spTree>
    <p:extLst>
      <p:ext uri="{BB962C8B-B14F-4D97-AF65-F5344CB8AC3E}">
        <p14:creationId xmlns:p14="http://schemas.microsoft.com/office/powerpoint/2010/main" xmlns="" val="409184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384264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1974190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1920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545487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3531032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26426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3914201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466222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1951700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1208831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84583A1-3211-4F36-92C0-56D011BCA56B}" type="datetimeFigureOut">
              <a:rPr lang="es-ES" smtClean="0"/>
              <a:pPr/>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1507362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583A1-3211-4F36-92C0-56D011BCA56B}" type="datetimeFigureOut">
              <a:rPr lang="es-ES" smtClean="0"/>
              <a:pPr/>
              <a:t>03/05/2016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52067-BC99-43AF-A595-63572D28AE31}" type="slidenum">
              <a:rPr lang="es-ES" smtClean="0"/>
              <a:pPr/>
              <a:t>‹#›</a:t>
            </a:fld>
            <a:endParaRPr lang="es-ES"/>
          </a:p>
        </p:txBody>
      </p:sp>
    </p:spTree>
    <p:extLst>
      <p:ext uri="{BB962C8B-B14F-4D97-AF65-F5344CB8AC3E}">
        <p14:creationId xmlns:p14="http://schemas.microsoft.com/office/powerpoint/2010/main" xmlns="" val="302145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2716" y="5387732"/>
            <a:ext cx="4892748" cy="830997"/>
          </a:xfrm>
          <a:prstGeom prst="rect">
            <a:avLst/>
          </a:prstGeom>
          <a:noFill/>
        </p:spPr>
        <p:txBody>
          <a:bodyPr wrap="square" rtlCol="0">
            <a:spAutoFit/>
            <a:scene3d>
              <a:camera prst="orthographicFront"/>
              <a:lightRig rig="flat" dir="t"/>
            </a:scene3d>
            <a:sp3d extrusionH="57150" contourW="12700">
              <a:bevelT h="25400" prst="softRound"/>
              <a:contourClr>
                <a:srgbClr val="FF6600"/>
              </a:contourClr>
            </a:sp3d>
          </a:bodyPr>
          <a:lstStyle/>
          <a:p>
            <a:pPr algn="ctr"/>
            <a:r>
              <a:rPr lang="ro-RO" sz="4800" b="1" smtClean="0">
                <a:ln w="12700">
                  <a:noFill/>
                  <a:prstDash val="solid"/>
                </a:ln>
                <a:solidFill>
                  <a:schemeClr val="accent1"/>
                </a:solidFill>
                <a:effectLst>
                  <a:outerShdw blurRad="41275" dist="20320" dir="1800000" algn="tl" rotWithShape="0">
                    <a:srgbClr val="000000">
                      <a:alpha val="40000"/>
                    </a:srgbClr>
                  </a:outerShdw>
                </a:effectLst>
              </a:rPr>
              <a:t>ISUS </a:t>
            </a:r>
            <a:r>
              <a:rPr lang="ro-RO" sz="4800" b="1" smtClean="0">
                <a:ln w="12700">
                  <a:noFill/>
                  <a:prstDash val="solid"/>
                </a:ln>
                <a:solidFill>
                  <a:schemeClr val="accent1"/>
                </a:solidFill>
                <a:effectLst>
                  <a:outerShdw blurRad="41275" dist="20320" dir="1800000" algn="tl" rotWithShape="0">
                    <a:srgbClr val="000000">
                      <a:alpha val="40000"/>
                    </a:srgbClr>
                  </a:outerShdw>
                </a:effectLst>
              </a:rPr>
              <a:t>ȘI </a:t>
            </a:r>
            <a:r>
              <a:rPr lang="ro-RO" sz="4800" b="1" smtClean="0">
                <a:ln w="12700">
                  <a:noFill/>
                  <a:prstDash val="solid"/>
                </a:ln>
                <a:solidFill>
                  <a:schemeClr val="accent1"/>
                </a:solidFill>
                <a:effectLst>
                  <a:outerShdw blurRad="41275" dist="20320" dir="1800000" algn="tl" rotWithShape="0">
                    <a:srgbClr val="000000">
                      <a:alpha val="40000"/>
                    </a:srgbClr>
                  </a:outerShdw>
                </a:effectLst>
              </a:rPr>
              <a:t>SABATUL</a:t>
            </a:r>
            <a:endParaRPr lang="ro-RO" sz="4800" b="1">
              <a:ln w="12700">
                <a:noFill/>
                <a:prstDash val="solid"/>
              </a:ln>
              <a:solidFill>
                <a:schemeClr val="accent1"/>
              </a:solidFill>
              <a:effectLst>
                <a:outerShdw blurRad="41275" dist="20320" dir="1800000" algn="tl" rotWithShape="0">
                  <a:srgbClr val="000000">
                    <a:alpha val="40000"/>
                  </a:srgbClr>
                </a:outerShdw>
              </a:effectLst>
            </a:endParaRPr>
          </a:p>
        </p:txBody>
      </p:sp>
      <p:sp>
        <p:nvSpPr>
          <p:cNvPr id="5" name="4 CuadroTexto"/>
          <p:cNvSpPr txBox="1"/>
          <p:nvPr/>
        </p:nvSpPr>
        <p:spPr>
          <a:xfrm>
            <a:off x="6282602" y="6453336"/>
            <a:ext cx="2825902" cy="369332"/>
          </a:xfrm>
          <a:prstGeom prst="rect">
            <a:avLst/>
          </a:prstGeom>
          <a:noFill/>
        </p:spPr>
        <p:txBody>
          <a:bodyPr wrap="none" rtlCol="0">
            <a:spAutoFit/>
          </a:bodyPr>
          <a:lstStyle/>
          <a:p>
            <a:pPr algn="r"/>
            <a:r>
              <a:rPr lang="ro-RO" b="1" smtClean="0">
                <a:solidFill>
                  <a:schemeClr val="accent3">
                    <a:lumMod val="40000"/>
                    <a:lumOff val="60000"/>
                  </a:schemeClr>
                </a:solidFill>
              </a:rPr>
              <a:t>Studiul</a:t>
            </a:r>
            <a:r>
              <a:rPr lang="ro-RO" b="1" smtClean="0">
                <a:solidFill>
                  <a:schemeClr val="accent3">
                    <a:lumMod val="40000"/>
                    <a:lumOff val="60000"/>
                  </a:schemeClr>
                </a:solidFill>
              </a:rPr>
              <a:t> 6 </a:t>
            </a:r>
            <a:r>
              <a:rPr lang="ro-RO" b="1" smtClean="0">
                <a:solidFill>
                  <a:schemeClr val="accent3">
                    <a:lumMod val="40000"/>
                    <a:lumOff val="60000"/>
                  </a:schemeClr>
                </a:solidFill>
              </a:rPr>
              <a:t>pentru </a:t>
            </a:r>
            <a:r>
              <a:rPr lang="ro-RO" b="1" smtClean="0">
                <a:solidFill>
                  <a:schemeClr val="accent3">
                    <a:lumMod val="40000"/>
                    <a:lumOff val="60000"/>
                  </a:schemeClr>
                </a:solidFill>
              </a:rPr>
              <a:t>7 </a:t>
            </a:r>
            <a:r>
              <a:rPr lang="ro-RO" b="1" smtClean="0">
                <a:solidFill>
                  <a:schemeClr val="accent3">
                    <a:lumMod val="40000"/>
                    <a:lumOff val="60000"/>
                  </a:schemeClr>
                </a:solidFill>
              </a:rPr>
              <a:t>mai </a:t>
            </a:r>
            <a:r>
              <a:rPr lang="ro-RO" b="1" smtClean="0">
                <a:solidFill>
                  <a:schemeClr val="accent3">
                    <a:lumMod val="40000"/>
                    <a:lumOff val="60000"/>
                  </a:schemeClr>
                </a:solidFill>
              </a:rPr>
              <a:t>2016</a:t>
            </a:r>
            <a:endParaRPr lang="ro-RO" b="1">
              <a:solidFill>
                <a:schemeClr val="accent3">
                  <a:lumMod val="40000"/>
                  <a:lumOff val="60000"/>
                </a:schemeClr>
              </a:solidFill>
            </a:endParaRPr>
          </a:p>
        </p:txBody>
      </p:sp>
      <p:sp>
        <p:nvSpPr>
          <p:cNvPr id="2" name="1 Rectángulo"/>
          <p:cNvSpPr/>
          <p:nvPr/>
        </p:nvSpPr>
        <p:spPr>
          <a:xfrm flipH="1">
            <a:off x="-360548" y="-387424"/>
            <a:ext cx="4968552" cy="5916850"/>
          </a:xfrm>
          <a:prstGeom prst="rect">
            <a:avLst/>
          </a:prstGeom>
          <a:blipFill dpi="0" rotWithShape="1">
            <a:blip r:embed="rId4">
              <a:alphaModFix amt="42000"/>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xmlns="" val="494822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38301"/>
            <a:ext cx="9144000" cy="830997"/>
          </a:xfrm>
          <a:prstGeom prst="rect">
            <a:avLst/>
          </a:prstGeom>
          <a:noFill/>
        </p:spPr>
        <p:txBody>
          <a:bodyPr wrap="square" rtlCol="0">
            <a:spAutoFit/>
          </a:bodyPr>
          <a:lstStyle/>
          <a:p>
            <a:pPr algn="ctr"/>
            <a:r>
              <a:rPr lang="ro-RO" sz="4800" b="1" spc="60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ODIHNA </a:t>
            </a:r>
            <a:r>
              <a:rPr lang="ro-RO" sz="4800" b="1" spc="60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ÎN </a:t>
            </a:r>
            <a:r>
              <a:rPr lang="ro-RO" sz="4800" b="1" spc="60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HRISTOS</a:t>
            </a:r>
            <a:endParaRPr lang="ro-RO" sz="4800" b="1" spc="60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6012160" y="794315"/>
            <a:ext cx="3131840" cy="3139321"/>
          </a:xfrm>
          <a:prstGeom prst="rect">
            <a:avLst/>
          </a:prstGeom>
        </p:spPr>
        <p:txBody>
          <a:bodyPr wrap="square" rIns="36000">
            <a:spAutoFit/>
          </a:bodyPr>
          <a:lstStyle/>
          <a:p>
            <a:r>
              <a:rPr lang="ro-RO" b="1" dirty="0" smtClean="0">
                <a:solidFill>
                  <a:schemeClr val="accent3">
                    <a:lumMod val="50000"/>
                  </a:schemeClr>
                </a:solidFill>
                <a:latin typeface="Comic Sans MS" pitchFamily="66" charset="0"/>
              </a:rPr>
              <a:t>«Veniţi la Mine, toţi cei trudiţi şi împovăraţi, şi Eu vă voi da odihnă. Luaţi jugul Meu asupra voastră, şi învăţaţi de la Mine, căci Eu sunt blând şi smerit cu inima; şi veţi găsi odihnă pentru sufletele voastre. Căci jugul Meu este bun, şi sarcina Mea este uşoară.“» </a:t>
            </a:r>
            <a:r>
              <a:rPr lang="ro-RO" sz="1400" b="1" dirty="0" smtClean="0">
                <a:solidFill>
                  <a:schemeClr val="accent3">
                    <a:lumMod val="50000"/>
                  </a:schemeClr>
                </a:solidFill>
                <a:latin typeface="Comic Sans MS" pitchFamily="66" charset="0"/>
              </a:rPr>
              <a:t>(Matei 11:28-30)</a:t>
            </a:r>
            <a:endParaRPr lang="ro-RO" sz="1400" b="1" dirty="0">
              <a:solidFill>
                <a:schemeClr val="accent3">
                  <a:lumMod val="50000"/>
                </a:schemeClr>
              </a:solidFill>
              <a:latin typeface="Comic Sans MS" pitchFamily="66" charset="0"/>
            </a:endParaRPr>
          </a:p>
        </p:txBody>
      </p:sp>
      <p:sp>
        <p:nvSpPr>
          <p:cNvPr id="4" name="3 CuadroTexto"/>
          <p:cNvSpPr txBox="1"/>
          <p:nvPr/>
        </p:nvSpPr>
        <p:spPr>
          <a:xfrm>
            <a:off x="251520" y="653494"/>
            <a:ext cx="4176464" cy="2631490"/>
          </a:xfrm>
          <a:prstGeom prst="rect">
            <a:avLst/>
          </a:prstGeom>
          <a:noFill/>
        </p:spPr>
        <p:txBody>
          <a:bodyPr wrap="square" rtlCol="0">
            <a:spAutoFit/>
          </a:bodyPr>
          <a:lstStyle/>
          <a:p>
            <a:pPr>
              <a:spcBef>
                <a:spcPts val="600"/>
              </a:spcBef>
            </a:pPr>
            <a:r>
              <a:rPr lang="ro-RO" sz="2000" b="1" smtClean="0"/>
              <a:t>Într-unul din discursurile Sale, Isus a certat orașele care nu l-au acceptat, în ciuda miracolelor săvârșite în </a:t>
            </a:r>
            <a:r>
              <a:rPr lang="ro-RO" sz="2000" b="1" smtClean="0"/>
              <a:t>ele </a:t>
            </a:r>
            <a:r>
              <a:rPr lang="ro-RO" sz="2000" b="1" smtClean="0"/>
              <a:t>(</a:t>
            </a:r>
            <a:r>
              <a:rPr lang="ro-RO" sz="2000" b="1" smtClean="0"/>
              <a:t>Matei</a:t>
            </a:r>
            <a:r>
              <a:rPr lang="ro-RO" sz="2000" b="1" smtClean="0"/>
              <a:t> </a:t>
            </a:r>
            <a:r>
              <a:rPr lang="ro-RO" sz="2000" b="1" smtClean="0"/>
              <a:t>11:20-24).</a:t>
            </a:r>
            <a:endParaRPr lang="ro-RO" sz="2000" b="1" smtClean="0"/>
          </a:p>
          <a:p>
            <a:pPr>
              <a:spcBef>
                <a:spcPts val="600"/>
              </a:spcBef>
            </a:pPr>
            <a:r>
              <a:rPr lang="ro-RO" sz="2000" b="1" smtClean="0"/>
              <a:t>Imediat </a:t>
            </a:r>
            <a:r>
              <a:rPr lang="ro-RO" sz="2000" b="1" smtClean="0"/>
              <a:t>după, L-a lăudat pe Tatăl pentru persoanele umile care au acceptat mântuirea pe care înțelepții </a:t>
            </a:r>
            <a:r>
              <a:rPr lang="ro-RO" sz="2000" b="1" smtClean="0"/>
              <a:t>au </a:t>
            </a:r>
            <a:r>
              <a:rPr lang="ro-RO" sz="2000" b="1" smtClean="0"/>
              <a:t>refuzat-o</a:t>
            </a:r>
            <a:r>
              <a:rPr lang="ro-RO" sz="2000" b="1" smtClean="0"/>
              <a:t> </a:t>
            </a:r>
            <a:r>
              <a:rPr lang="ro-RO" sz="2000" b="1" smtClean="0"/>
              <a:t>(</a:t>
            </a:r>
            <a:r>
              <a:rPr lang="ro-RO" sz="2000" b="1" smtClean="0"/>
              <a:t>Matei</a:t>
            </a:r>
            <a:r>
              <a:rPr lang="ro-RO" sz="2000" b="1" smtClean="0"/>
              <a:t> </a:t>
            </a:r>
            <a:r>
              <a:rPr lang="ro-RO" sz="2000" b="1" smtClean="0"/>
              <a:t>11:25-26).</a:t>
            </a:r>
            <a:endParaRPr lang="ro-RO" sz="2000" b="1" smtClean="0"/>
          </a:p>
        </p:txBody>
      </p:sp>
      <p:pic>
        <p:nvPicPr>
          <p:cNvPr id="1029" name="Picture 5" descr="http://www.elversiculodeldia.com/wp-content/uploads/2014/10/image5.pn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l="-2"/>
          <a:stretch/>
        </p:blipFill>
        <p:spPr bwMode="auto">
          <a:xfrm>
            <a:off x="4427985" y="874493"/>
            <a:ext cx="1584176" cy="2338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786182" y="4149080"/>
            <a:ext cx="5357818" cy="2323713"/>
          </a:xfrm>
          <a:prstGeom prst="rect">
            <a:avLst/>
          </a:prstGeom>
        </p:spPr>
        <p:txBody>
          <a:bodyPr wrap="square" rIns="36000">
            <a:spAutoFit/>
          </a:bodyPr>
          <a:lstStyle/>
          <a:p>
            <a:pPr lvl="0">
              <a:spcBef>
                <a:spcPts val="600"/>
              </a:spcBef>
            </a:pPr>
            <a:r>
              <a:rPr lang="ro-RO" sz="2000" b="1" dirty="0" smtClean="0">
                <a:solidFill>
                  <a:srgbClr val="000000"/>
                </a:solidFill>
              </a:rPr>
              <a:t>În acest context i-a invitat pe cei implicați în munca grea de câștigare a mântuirii – dar erau încă </a:t>
            </a:r>
            <a:r>
              <a:rPr lang="ro-RO" sz="2000" b="1" dirty="0" smtClean="0">
                <a:solidFill>
                  <a:srgbClr val="000000"/>
                </a:solidFill>
              </a:rPr>
              <a:t>împovărați </a:t>
            </a:r>
            <a:r>
              <a:rPr lang="ro-RO" sz="2000" b="1" dirty="0" smtClean="0">
                <a:solidFill>
                  <a:srgbClr val="000000"/>
                </a:solidFill>
              </a:rPr>
              <a:t>de păcate – să găsească odihna mântuirii oferite de Isus. O mântuire gratuită, </a:t>
            </a:r>
            <a:r>
              <a:rPr lang="ro-RO" sz="2000" b="1" dirty="0" smtClean="0">
                <a:solidFill>
                  <a:srgbClr val="000000"/>
                </a:solidFill>
              </a:rPr>
              <a:t> «bună» și «ușoară».</a:t>
            </a:r>
          </a:p>
          <a:p>
            <a:pPr lvl="0">
              <a:spcBef>
                <a:spcPts val="600"/>
              </a:spcBef>
            </a:pPr>
            <a:r>
              <a:rPr lang="ro-RO" sz="2000" b="1" dirty="0" smtClean="0">
                <a:solidFill>
                  <a:srgbClr val="000000"/>
                </a:solidFill>
              </a:rPr>
              <a:t>Odihna </a:t>
            </a:r>
            <a:r>
              <a:rPr lang="ro-RO" sz="2000" b="1" dirty="0" smtClean="0">
                <a:solidFill>
                  <a:srgbClr val="000000"/>
                </a:solidFill>
              </a:rPr>
              <a:t>oferită presupune și o relație personală cu Dumnezeu în ziua Lui de </a:t>
            </a:r>
            <a:r>
              <a:rPr lang="ro-RO" sz="2000" b="1" dirty="0" smtClean="0">
                <a:solidFill>
                  <a:srgbClr val="000000"/>
                </a:solidFill>
              </a:rPr>
              <a:t>odihnă (Matei 11:27).</a:t>
            </a:r>
            <a:endParaRPr lang="ro-RO" sz="2000" b="1" dirty="0">
              <a:solidFill>
                <a:srgbClr val="000000"/>
              </a:solidFill>
            </a:endParaRPr>
          </a:p>
        </p:txBody>
      </p:sp>
      <p:pic>
        <p:nvPicPr>
          <p:cNvPr id="2050" name="Picture 2" descr="G:\Dibujos\Jesus\Varios\JesusLlevaNuestrasCargas.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23528" y="3284984"/>
            <a:ext cx="3331432" cy="3539429"/>
          </a:xfrm>
          <a:prstGeom prst="round2DiagRect">
            <a:avLst>
              <a:gd name="adj1" fmla="val 16667"/>
              <a:gd name="adj2" fmla="val 0"/>
            </a:avLst>
          </a:prstGeom>
          <a:ln w="12700" cap="sq">
            <a:noFill/>
            <a:miter lim="800000"/>
          </a:ln>
          <a:effectLst>
            <a:outerShdw blurRad="254000" algn="tl" rotWithShape="0">
              <a:srgbClr val="000000">
                <a:alpha val="43000"/>
              </a:srgbClr>
            </a:outerShdw>
          </a:effectLst>
          <a:scene3d>
            <a:camera prst="orthographicFront"/>
            <a:lightRig rig="threePt" dir="t"/>
          </a:scene3d>
          <a:sp3d>
            <a:bevelT w="139700" prst="cross"/>
          </a:sp3d>
          <a:extLst>
            <a:ext uri="{909E8E84-426E-40DD-AFC4-6F175D3DCCD1}">
              <a14:hiddenFill xmlns:a14="http://schemas.microsoft.com/office/drawing/2010/main" xmlns="">
                <a:solidFill>
                  <a:srgbClr val="FFFFFF"/>
                </a:solidFill>
              </a14:hiddenFill>
            </a:ext>
          </a:extLst>
        </p:spPr>
      </p:pic>
      <p:pic>
        <p:nvPicPr>
          <p:cNvPr id="2052" name="Picture 4" descr="http://www.soscaballolosino.com/Entrada-razasautoctonas/2-Entrada%20vacas/Yugo_archivos/image007.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971889" y="3212976"/>
            <a:ext cx="1824247" cy="1021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2710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ipe(up)">
                                      <p:cBhvr>
                                        <p:cTn id="16" dur="500"/>
                                        <p:tgtEl>
                                          <p:spTgt spid="102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22" presetClass="entr" presetSubtype="1"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up)">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1000"/>
                                        <p:tgtEl>
                                          <p:spTgt spid="2050"/>
                                        </p:tgtEl>
                                      </p:cBhvr>
                                    </p:animEffect>
                                    <p:anim calcmode="lin" valueType="num">
                                      <p:cBhvr>
                                        <p:cTn id="38" dur="1000" fill="hold"/>
                                        <p:tgtEl>
                                          <p:spTgt spid="2050"/>
                                        </p:tgtEl>
                                        <p:attrNameLst>
                                          <p:attrName>ppt_x</p:attrName>
                                        </p:attrNameLst>
                                      </p:cBhvr>
                                      <p:tavLst>
                                        <p:tav tm="0">
                                          <p:val>
                                            <p:strVal val="#ppt_x"/>
                                          </p:val>
                                        </p:tav>
                                        <p:tav tm="100000">
                                          <p:val>
                                            <p:strVal val="#ppt_x"/>
                                          </p:val>
                                        </p:tav>
                                      </p:tavLst>
                                    </p:anim>
                                    <p:anim calcmode="lin" valueType="num">
                                      <p:cBhvr>
                                        <p:cTn id="39" dur="1000" fill="hold"/>
                                        <p:tgtEl>
                                          <p:spTgt spid="205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sunrise" dir="tl"/>
            </a:scene3d>
            <a:sp3d contourW="25400">
              <a:bevelT w="25400" h="25400"/>
              <a:contourClr>
                <a:srgbClr val="9E6900"/>
              </a:contourClr>
            </a:sp3d>
          </a:bodyPr>
          <a:lstStyle/>
          <a:p>
            <a:pPr algn="ctr"/>
            <a:r>
              <a:rPr lang="ro-RO" sz="4400" b="1" smtClean="0">
                <a:ln w="11430"/>
                <a:gradFill>
                  <a:gsLst>
                    <a:gs pos="0">
                      <a:schemeClr val="accent4">
                        <a:lumMod val="40000"/>
                        <a:lumOff val="60000"/>
                      </a:schemeClr>
                    </a:gs>
                    <a:gs pos="25000">
                      <a:srgbClr val="FFEBC3"/>
                    </a:gs>
                    <a:gs pos="50000">
                      <a:srgbClr val="FFCD69"/>
                    </a:gs>
                    <a:gs pos="75000">
                      <a:schemeClr val="tx2">
                        <a:lumMod val="20000"/>
                        <a:lumOff val="80000"/>
                      </a:schemeClr>
                    </a:gs>
                    <a:gs pos="100000">
                      <a:schemeClr val="accent4">
                        <a:lumMod val="40000"/>
                        <a:lumOff val="60000"/>
                      </a:schemeClr>
                    </a:gs>
                  </a:gsLst>
                  <a:lin ang="5400000"/>
                </a:gradFill>
                <a:effectLst>
                  <a:outerShdw blurRad="80000" dist="40000" dir="5040000" algn="tl">
                    <a:srgbClr val="000000">
                      <a:alpha val="30000"/>
                    </a:srgbClr>
                  </a:outerShdw>
                </a:effectLst>
              </a:rPr>
              <a:t>LUCRÂND ÎN ZIUA </a:t>
            </a:r>
            <a:r>
              <a:rPr lang="ro-RO" sz="4400" b="1" smtClean="0">
                <a:ln w="11430"/>
                <a:gradFill>
                  <a:gsLst>
                    <a:gs pos="0">
                      <a:schemeClr val="accent4">
                        <a:lumMod val="40000"/>
                        <a:lumOff val="60000"/>
                      </a:schemeClr>
                    </a:gs>
                    <a:gs pos="25000">
                      <a:srgbClr val="FFEBC3"/>
                    </a:gs>
                    <a:gs pos="50000">
                      <a:srgbClr val="FFCD69"/>
                    </a:gs>
                    <a:gs pos="75000">
                      <a:schemeClr val="tx2">
                        <a:lumMod val="20000"/>
                        <a:lumOff val="80000"/>
                      </a:schemeClr>
                    </a:gs>
                    <a:gs pos="100000">
                      <a:schemeClr val="accent4">
                        <a:lumMod val="40000"/>
                        <a:lumOff val="60000"/>
                      </a:schemeClr>
                    </a:gs>
                  </a:gsLst>
                  <a:lin ang="5400000"/>
                </a:gradFill>
                <a:effectLst>
                  <a:outerShdw blurRad="80000" dist="40000" dir="5040000" algn="tl">
                    <a:srgbClr val="000000">
                      <a:alpha val="30000"/>
                    </a:srgbClr>
                  </a:outerShdw>
                </a:effectLst>
              </a:rPr>
              <a:t>DE </a:t>
            </a:r>
            <a:r>
              <a:rPr lang="ro-RO" sz="4400" b="1" smtClean="0">
                <a:ln w="11430"/>
                <a:gradFill>
                  <a:gsLst>
                    <a:gs pos="0">
                      <a:schemeClr val="accent4">
                        <a:lumMod val="40000"/>
                        <a:lumOff val="60000"/>
                      </a:schemeClr>
                    </a:gs>
                    <a:gs pos="25000">
                      <a:srgbClr val="FFEBC3"/>
                    </a:gs>
                    <a:gs pos="50000">
                      <a:srgbClr val="FFCD69"/>
                    </a:gs>
                    <a:gs pos="75000">
                      <a:schemeClr val="tx2">
                        <a:lumMod val="20000"/>
                        <a:lumOff val="80000"/>
                      </a:schemeClr>
                    </a:gs>
                    <a:gs pos="100000">
                      <a:schemeClr val="accent4">
                        <a:lumMod val="40000"/>
                        <a:lumOff val="60000"/>
                      </a:schemeClr>
                    </a:gs>
                  </a:gsLst>
                  <a:lin ang="5400000"/>
                </a:gradFill>
                <a:effectLst>
                  <a:outerShdw blurRad="80000" dist="40000" dir="5040000" algn="tl">
                    <a:srgbClr val="000000">
                      <a:alpha val="30000"/>
                    </a:srgbClr>
                  </a:outerShdw>
                </a:effectLst>
              </a:rPr>
              <a:t>ODIHNĂ</a:t>
            </a:r>
            <a:endParaRPr lang="ro-RO" sz="4400" b="1">
              <a:ln w="11430"/>
              <a:gradFill>
                <a:gsLst>
                  <a:gs pos="0">
                    <a:schemeClr val="accent4">
                      <a:lumMod val="40000"/>
                      <a:lumOff val="60000"/>
                    </a:schemeClr>
                  </a:gs>
                  <a:gs pos="25000">
                    <a:srgbClr val="FFEBC3"/>
                  </a:gs>
                  <a:gs pos="50000">
                    <a:srgbClr val="FFCD69"/>
                  </a:gs>
                  <a:gs pos="75000">
                    <a:schemeClr val="tx2">
                      <a:lumMod val="20000"/>
                      <a:lumOff val="80000"/>
                    </a:schemeClr>
                  </a:gs>
                  <a:gs pos="100000">
                    <a:schemeClr val="accent4">
                      <a:lumMod val="40000"/>
                      <a:lumOff val="6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3433874" y="692696"/>
            <a:ext cx="5674630" cy="1969770"/>
          </a:xfrm>
          <a:prstGeom prst="rect">
            <a:avLst/>
          </a:prstGeom>
        </p:spPr>
        <p:txBody>
          <a:bodyPr wrap="square">
            <a:spAutoFit/>
          </a:bodyPr>
          <a:lstStyle/>
          <a:p>
            <a:r>
              <a:rPr lang="ro-RO" b="1" dirty="0" smtClean="0">
                <a:solidFill>
                  <a:schemeClr val="tx2">
                    <a:lumMod val="50000"/>
                  </a:schemeClr>
                </a:solidFill>
                <a:latin typeface="Comic Sans MS" pitchFamily="66" charset="0"/>
              </a:rPr>
              <a:t>«În vremea aceea, Isus trecea prin lanurile de grâu, într-o zi de Sabat. Ucenicii Lui, cari erau flămânzi, au început să smulgă spice de grâu şi să le mănânce. Fariseii, când au văzut lucrul acesta, I-au zis: „Uite că ucenicii Tăi fac ce nu este îngăduit să facă în ziua Sabatului.“» </a:t>
            </a:r>
            <a:r>
              <a:rPr lang="ro-RO" sz="1400" b="1" dirty="0" smtClean="0">
                <a:solidFill>
                  <a:schemeClr val="tx2">
                    <a:lumMod val="50000"/>
                  </a:schemeClr>
                </a:solidFill>
                <a:latin typeface="Comic Sans MS" pitchFamily="66" charset="0"/>
              </a:rPr>
              <a:t>(Matei 12:1-2)</a:t>
            </a:r>
            <a:endParaRPr lang="ro-RO" b="1" dirty="0">
              <a:solidFill>
                <a:schemeClr val="tx2">
                  <a:lumMod val="50000"/>
                </a:schemeClr>
              </a:solidFill>
              <a:latin typeface="Comic Sans MS" pitchFamily="66" charset="0"/>
            </a:endParaRPr>
          </a:p>
        </p:txBody>
      </p:sp>
      <p:sp>
        <p:nvSpPr>
          <p:cNvPr id="4" name="3 CuadroTexto"/>
          <p:cNvSpPr txBox="1"/>
          <p:nvPr/>
        </p:nvSpPr>
        <p:spPr>
          <a:xfrm>
            <a:off x="3448020" y="2612985"/>
            <a:ext cx="5660484" cy="1708160"/>
          </a:xfrm>
          <a:prstGeom prst="rect">
            <a:avLst/>
          </a:prstGeom>
          <a:noFill/>
        </p:spPr>
        <p:txBody>
          <a:bodyPr wrap="square" rtlCol="0">
            <a:spAutoFit/>
          </a:bodyPr>
          <a:lstStyle/>
          <a:p>
            <a:pPr>
              <a:spcBef>
                <a:spcPts val="600"/>
              </a:spcBef>
            </a:pPr>
            <a:r>
              <a:rPr lang="ro-RO" sz="2000" b="1" dirty="0" smtClean="0"/>
              <a:t>O bună parte din Evanghelii prezintă activitățile realizate de Isus în Sabat. </a:t>
            </a:r>
          </a:p>
          <a:p>
            <a:pPr>
              <a:spcBef>
                <a:spcPts val="600"/>
              </a:spcBef>
            </a:pPr>
            <a:r>
              <a:rPr lang="ro-RO" sz="2000" b="1" dirty="0" smtClean="0"/>
              <a:t>Marea parte a acestor relatări se centrează pe discrepanțele dintre modul în care fariseii au înțeles odihna sabatică și modul în care acționa Isus</a:t>
            </a:r>
            <a:r>
              <a:rPr lang="ro-RO" sz="2000" b="1" dirty="0" smtClean="0"/>
              <a:t>.</a:t>
            </a:r>
            <a:endParaRPr lang="ro-RO" sz="2000" b="1" dirty="0" smtClean="0"/>
          </a:p>
        </p:txBody>
      </p:sp>
      <p:pic>
        <p:nvPicPr>
          <p:cNvPr id="3074" name="Picture 2" descr="\\PC-EUNICE\FondosTematicos\Jesus\Recogiendo espigas\SNE-CA-ZP-128.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8007" y="743069"/>
            <a:ext cx="3361865" cy="3694043"/>
          </a:xfrm>
          <a:prstGeom prst="roundRect">
            <a:avLst>
              <a:gd name="adj" fmla="val 4167"/>
            </a:avLst>
          </a:prstGeom>
          <a:solidFill>
            <a:srgbClr val="FFFFFF"/>
          </a:solidFill>
          <a:ln w="76200" cap="sq">
            <a:solidFill>
              <a:srgbClr val="CDCDBD"/>
            </a:solidFill>
            <a:miter lim="800000"/>
          </a:ln>
          <a:effectLst/>
          <a:scene3d>
            <a:camera prst="orthographicFront"/>
            <a:lightRig rig="threePt" dir="t">
              <a:rot lat="0" lon="0" rev="2700000"/>
            </a:lightRig>
          </a:scene3d>
          <a:sp3d contourW="6350">
            <a:bevelT h="38100"/>
            <a:contourClr>
              <a:srgbClr val="C0C0C0"/>
            </a:contourClr>
          </a:sp3d>
          <a:extLst/>
        </p:spPr>
      </p:pic>
      <p:pic>
        <p:nvPicPr>
          <p:cNvPr id="3076" name="Picture 4" descr="\\PC-EUNICE\FondosTematicos\Jesus\Sanando\Encorvada\GC-52.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082804" y="4302263"/>
            <a:ext cx="1854314" cy="2367384"/>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3077" name="Picture 5" descr="\\PC-EUNICE\FondosTematicos\Jesus\Sanando\Paralíticos\SNE-CA-ZP-185.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027019" y="4293096"/>
            <a:ext cx="2081485" cy="2367384"/>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5496" y="4489663"/>
            <a:ext cx="4968552" cy="2323713"/>
          </a:xfrm>
          <a:prstGeom prst="rect">
            <a:avLst/>
          </a:prstGeom>
        </p:spPr>
        <p:txBody>
          <a:bodyPr wrap="square">
            <a:spAutoFit/>
          </a:bodyPr>
          <a:lstStyle/>
          <a:p>
            <a:pPr lvl="0">
              <a:spcBef>
                <a:spcPts val="600"/>
              </a:spcBef>
            </a:pPr>
            <a:r>
              <a:rPr lang="ro-RO" sz="2000" b="1" dirty="0" smtClean="0">
                <a:solidFill>
                  <a:srgbClr val="000000"/>
                </a:solidFill>
              </a:rPr>
              <a:t>E permis să culegi spice în </a:t>
            </a:r>
            <a:r>
              <a:rPr lang="ro-RO" sz="2000" b="1" dirty="0" smtClean="0">
                <a:solidFill>
                  <a:srgbClr val="000000"/>
                </a:solidFill>
              </a:rPr>
              <a:t>Sabat? Este </a:t>
            </a:r>
            <a:r>
              <a:rPr lang="ro-RO" sz="2000" b="1" dirty="0" smtClean="0">
                <a:solidFill>
                  <a:srgbClr val="000000"/>
                </a:solidFill>
              </a:rPr>
              <a:t>permis să vindeci în </a:t>
            </a:r>
            <a:r>
              <a:rPr lang="ro-RO" sz="2000" b="1" dirty="0" smtClean="0">
                <a:solidFill>
                  <a:srgbClr val="000000"/>
                </a:solidFill>
              </a:rPr>
              <a:t>Sabat? Este </a:t>
            </a:r>
            <a:r>
              <a:rPr lang="ro-RO" sz="2000" b="1" dirty="0" smtClean="0">
                <a:solidFill>
                  <a:srgbClr val="000000"/>
                </a:solidFill>
              </a:rPr>
              <a:t>permis să călărești o cămilă în </a:t>
            </a:r>
            <a:r>
              <a:rPr lang="ro-RO" sz="2000" b="1" dirty="0" smtClean="0">
                <a:solidFill>
                  <a:srgbClr val="000000"/>
                </a:solidFill>
              </a:rPr>
              <a:t>Sabat?</a:t>
            </a:r>
          </a:p>
          <a:p>
            <a:pPr lvl="0">
              <a:spcBef>
                <a:spcPts val="600"/>
              </a:spcBef>
            </a:pPr>
            <a:r>
              <a:rPr lang="ro-RO" sz="2000" b="1" dirty="0" smtClean="0">
                <a:solidFill>
                  <a:srgbClr val="000000"/>
                </a:solidFill>
              </a:rPr>
              <a:t>De </a:t>
            </a:r>
            <a:r>
              <a:rPr lang="ro-RO" sz="2000" b="1" dirty="0" smtClean="0">
                <a:solidFill>
                  <a:srgbClr val="000000"/>
                </a:solidFill>
              </a:rPr>
              <a:t>la întoarcerea în Babilon, fariseii s-au preocupat mai mult să nu încalce porunca cu privire la Sabat decât să savureze odihna sabatică oferită de </a:t>
            </a:r>
            <a:r>
              <a:rPr lang="ro-RO" sz="2000" b="1" dirty="0" smtClean="0">
                <a:solidFill>
                  <a:srgbClr val="000000"/>
                </a:solidFill>
              </a:rPr>
              <a:t>Dumnezeu.</a:t>
            </a:r>
            <a:endParaRPr lang="ro-RO" sz="2000" b="1" dirty="0">
              <a:solidFill>
                <a:srgbClr val="000000"/>
              </a:solidFill>
            </a:endParaRPr>
          </a:p>
        </p:txBody>
      </p:sp>
    </p:spTree>
    <p:extLst>
      <p:ext uri="{BB962C8B-B14F-4D97-AF65-F5344CB8AC3E}">
        <p14:creationId xmlns:p14="http://schemas.microsoft.com/office/powerpoint/2010/main" xmlns="" val="3196072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1+#ppt_w/2"/>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wipe(left)">
                                      <p:cBhvr>
                                        <p:cTn id="39" dur="500"/>
                                        <p:tgtEl>
                                          <p:spTgt spid="3076"/>
                                        </p:tgtEl>
                                      </p:cBhvr>
                                    </p:animEffect>
                                  </p:childTnLst>
                                </p:cTn>
                              </p:par>
                              <p:par>
                                <p:cTn id="40" presetID="22" presetClass="entr" presetSubtype="8" fill="hold" nodeType="with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wipe(left)">
                                      <p:cBhvr>
                                        <p:cTn id="42" dur="500"/>
                                        <p:tgtEl>
                                          <p:spTgt spid="30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LITERA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ȘI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SPIRITUL</a:t>
            </a:r>
            <a:endParaRPr lang="ro-RO"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0" y="620688"/>
            <a:ext cx="9144000" cy="646331"/>
          </a:xfrm>
          <a:prstGeom prst="rect">
            <a:avLst/>
          </a:prstGeom>
        </p:spPr>
        <p:txBody>
          <a:bodyPr wrap="square">
            <a:spAutoFit/>
          </a:bodyPr>
          <a:lstStyle/>
          <a:p>
            <a:pPr algn="ctr"/>
            <a:r>
              <a:rPr lang="ro-RO" b="1" dirty="0" smtClean="0">
                <a:solidFill>
                  <a:schemeClr val="accent4">
                    <a:lumMod val="40000"/>
                    <a:lumOff val="60000"/>
                  </a:schemeClr>
                </a:solidFill>
                <a:latin typeface="Comic Sans MS" pitchFamily="66" charset="0"/>
              </a:rPr>
              <a:t>«Sau n-aţi citit în Lege că, în zilele de Sabat, preoţii calcă Sabatul în Templu, şi totuși sunt nevinovaţi?» </a:t>
            </a:r>
            <a:r>
              <a:rPr lang="ro-RO" sz="1400" b="1" dirty="0" smtClean="0">
                <a:solidFill>
                  <a:schemeClr val="accent4">
                    <a:lumMod val="40000"/>
                    <a:lumOff val="60000"/>
                  </a:schemeClr>
                </a:solidFill>
                <a:latin typeface="Comic Sans MS" pitchFamily="66" charset="0"/>
              </a:rPr>
              <a:t>(Matei 12:5)</a:t>
            </a:r>
            <a:endParaRPr lang="ro-RO" sz="1400" b="1" dirty="0">
              <a:solidFill>
                <a:schemeClr val="accent4">
                  <a:lumMod val="40000"/>
                  <a:lumOff val="60000"/>
                </a:schemeClr>
              </a:solidFill>
              <a:latin typeface="Comic Sans MS" pitchFamily="66" charset="0"/>
            </a:endParaRPr>
          </a:p>
        </p:txBody>
      </p:sp>
      <p:sp>
        <p:nvSpPr>
          <p:cNvPr id="4" name="3 CuadroTexto"/>
          <p:cNvSpPr txBox="1"/>
          <p:nvPr/>
        </p:nvSpPr>
        <p:spPr>
          <a:xfrm>
            <a:off x="827584" y="1268760"/>
            <a:ext cx="7488832" cy="1015663"/>
          </a:xfrm>
          <a:prstGeom prst="rect">
            <a:avLst/>
          </a:prstGeom>
          <a:noFill/>
        </p:spPr>
        <p:txBody>
          <a:bodyPr wrap="square" rtlCol="0">
            <a:spAutoFit/>
          </a:bodyPr>
          <a:lstStyle/>
          <a:p>
            <a:pPr algn="ctr"/>
            <a:r>
              <a:rPr lang="ro-RO" sz="2000" b="1" smtClean="0">
                <a:solidFill>
                  <a:schemeClr val="bg1"/>
                </a:solidFill>
                <a:effectLst>
                  <a:glow rad="63500">
                    <a:schemeClr val="tx1"/>
                  </a:glow>
                </a:effectLst>
              </a:rPr>
              <a:t>Fariseii au pus asupra Sabatului un jug greu de purtat: păstrarea strictă a legilor inventate de ei. Folosind două exemple Biblice, Isus a arătat care era </a:t>
            </a:r>
            <a:r>
              <a:rPr lang="ro-RO" sz="2000" b="1" smtClean="0">
                <a:solidFill>
                  <a:schemeClr val="bg1"/>
                </a:solidFill>
                <a:effectLst>
                  <a:glow rad="63500">
                    <a:schemeClr val="tx1"/>
                  </a:glow>
                </a:effectLst>
              </a:rPr>
              <a:t>spiritul </a:t>
            </a:r>
            <a:r>
              <a:rPr lang="ro-RO" sz="2000" b="1" smtClean="0">
                <a:solidFill>
                  <a:schemeClr val="bg1"/>
                </a:solidFill>
                <a:effectLst>
                  <a:glow rad="63500">
                    <a:schemeClr val="tx1"/>
                  </a:glow>
                </a:effectLst>
              </a:rPr>
              <a:t>legii:</a:t>
            </a:r>
            <a:endParaRPr lang="ro-RO" sz="2000" b="1">
              <a:solidFill>
                <a:schemeClr val="bg1"/>
              </a:solidFill>
              <a:effectLst>
                <a:glow rad="63500">
                  <a:schemeClr val="tx1"/>
                </a:glow>
              </a:effectLst>
            </a:endParaRPr>
          </a:p>
        </p:txBody>
      </p:sp>
      <p:graphicFrame>
        <p:nvGraphicFramePr>
          <p:cNvPr id="7" name="6 Diagrama"/>
          <p:cNvGraphicFramePr/>
          <p:nvPr>
            <p:extLst>
              <p:ext uri="{D42A27DB-BD31-4B8C-83A1-F6EECF244321}">
                <p14:modId xmlns:p14="http://schemas.microsoft.com/office/powerpoint/2010/main" xmlns="" val="214585843"/>
              </p:ext>
            </p:extLst>
          </p:nvPr>
        </p:nvGraphicFramePr>
        <p:xfrm>
          <a:off x="140504" y="2264678"/>
          <a:ext cx="8607959" cy="390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331640" y="6177498"/>
            <a:ext cx="6552728" cy="707886"/>
          </a:xfrm>
          <a:prstGeom prst="rect">
            <a:avLst/>
          </a:prstGeom>
          <a:noFill/>
        </p:spPr>
        <p:txBody>
          <a:bodyPr wrap="square" rtlCol="0">
            <a:spAutoFit/>
          </a:bodyPr>
          <a:lstStyle/>
          <a:p>
            <a:pPr algn="ctr"/>
            <a:r>
              <a:rPr lang="ro-RO" sz="2000" b="1" dirty="0" smtClean="0"/>
              <a:t>Isus nu încerca să elibereze Israelul de Sabat, ci de regulile fără sens care l-au transformat într-o povară. </a:t>
            </a:r>
            <a:endParaRPr lang="ro-RO" sz="2000" b="1" dirty="0"/>
          </a:p>
        </p:txBody>
      </p:sp>
    </p:spTree>
    <p:extLst>
      <p:ext uri="{BB962C8B-B14F-4D97-AF65-F5344CB8AC3E}">
        <p14:creationId xmlns:p14="http://schemas.microsoft.com/office/powerpoint/2010/main" xmlns="" val="14451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500"/>
                            </p:stCondLst>
                            <p:childTnLst>
                              <p:par>
                                <p:cTn id="30" presetID="14" presetClass="entr" presetSubtype="10" fill="hold" grpId="1" nodeType="afterEffect">
                                  <p:stCondLst>
                                    <p:cond delay="0"/>
                                  </p:stCondLst>
                                  <p:childTnLst>
                                    <p:set>
                                      <p:cBhvr>
                                        <p:cTn id="31" dur="1" fill="hold">
                                          <p:stCondLst>
                                            <p:cond delay="0"/>
                                          </p:stCondLst>
                                        </p:cTn>
                                        <p:tgtEl>
                                          <p:spTgt spid="7">
                                            <p:graphicEl>
                                              <a:dgm id="{61291E49-56AD-41E8-9D3A-D22EB7513760}"/>
                                            </p:graphicEl>
                                          </p:spTgt>
                                        </p:tgtEl>
                                        <p:attrNameLst>
                                          <p:attrName>style.visibility</p:attrName>
                                        </p:attrNameLst>
                                      </p:cBhvr>
                                      <p:to>
                                        <p:strVal val="visible"/>
                                      </p:to>
                                    </p:set>
                                    <p:animEffect transition="in" filter="randombar(horizontal)">
                                      <p:cBhvr>
                                        <p:cTn id="32" dur="500"/>
                                        <p:tgtEl>
                                          <p:spTgt spid="7">
                                            <p:graphicEl>
                                              <a:dgm id="{61291E49-56AD-41E8-9D3A-D22EB751376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7">
                                            <p:graphicEl>
                                              <a:dgm id="{70E23EBA-AFE2-477C-8E79-56A3433D518C}"/>
                                            </p:graphicEl>
                                          </p:spTgt>
                                        </p:tgtEl>
                                        <p:attrNameLst>
                                          <p:attrName>style.visibility</p:attrName>
                                        </p:attrNameLst>
                                      </p:cBhvr>
                                      <p:to>
                                        <p:strVal val="visible"/>
                                      </p:to>
                                    </p:set>
                                    <p:anim calcmode="lin" valueType="num">
                                      <p:cBhvr>
                                        <p:cTn id="37" dur="500" fill="hold"/>
                                        <p:tgtEl>
                                          <p:spTgt spid="7">
                                            <p:graphicEl>
                                              <a:dgm id="{70E23EBA-AFE2-477C-8E79-56A3433D518C}"/>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70E23EBA-AFE2-477C-8E79-56A3433D518C}"/>
                                            </p:graphicEl>
                                          </p:spTgt>
                                        </p:tgtEl>
                                        <p:attrNameLst>
                                          <p:attrName>ppt_h</p:attrName>
                                        </p:attrNameLst>
                                      </p:cBhvr>
                                      <p:tavLst>
                                        <p:tav tm="0">
                                          <p:val>
                                            <p:fltVal val="0"/>
                                          </p:val>
                                        </p:tav>
                                        <p:tav tm="100000">
                                          <p:val>
                                            <p:strVal val="#ppt_h"/>
                                          </p:val>
                                        </p:tav>
                                      </p:tavLst>
                                    </p:anim>
                                    <p:animEffect transition="in" filter="fade">
                                      <p:cBhvr>
                                        <p:cTn id="39" dur="500"/>
                                        <p:tgtEl>
                                          <p:spTgt spid="7">
                                            <p:graphicEl>
                                              <a:dgm id="{70E23EBA-AFE2-477C-8E79-56A3433D518C}"/>
                                            </p:graphicEl>
                                          </p:spTgt>
                                        </p:tgtEl>
                                      </p:cBhvr>
                                    </p:animEffect>
                                    <p:anim calcmode="lin" valueType="num">
                                      <p:cBhvr>
                                        <p:cTn id="40" dur="500" fill="hold"/>
                                        <p:tgtEl>
                                          <p:spTgt spid="7">
                                            <p:graphicEl>
                                              <a:dgm id="{70E23EBA-AFE2-477C-8E79-56A3433D518C}"/>
                                            </p:graphicEl>
                                          </p:spTgt>
                                        </p:tgtEl>
                                        <p:attrNameLst>
                                          <p:attrName>ppt_x</p:attrName>
                                        </p:attrNameLst>
                                      </p:cBhvr>
                                      <p:tavLst>
                                        <p:tav tm="0">
                                          <p:val>
                                            <p:fltVal val="0.5"/>
                                          </p:val>
                                        </p:tav>
                                        <p:tav tm="100000">
                                          <p:val>
                                            <p:strVal val="#ppt_x"/>
                                          </p:val>
                                        </p:tav>
                                      </p:tavLst>
                                    </p:anim>
                                    <p:anim calcmode="lin" valueType="num">
                                      <p:cBhvr>
                                        <p:cTn id="41" dur="500" fill="hold"/>
                                        <p:tgtEl>
                                          <p:spTgt spid="7">
                                            <p:graphicEl>
                                              <a:dgm id="{70E23EBA-AFE2-477C-8E79-56A3433D518C}"/>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
                                            <p:graphicEl>
                                              <a:dgm id="{C7A8578C-90F6-45A9-AB44-153BA31D4CD9}"/>
                                            </p:graphicEl>
                                          </p:spTgt>
                                        </p:tgtEl>
                                        <p:attrNameLst>
                                          <p:attrName>style.visibility</p:attrName>
                                        </p:attrNameLst>
                                      </p:cBhvr>
                                      <p:to>
                                        <p:strVal val="visible"/>
                                      </p:to>
                                    </p:set>
                                    <p:anim calcmode="lin" valueType="num">
                                      <p:cBhvr>
                                        <p:cTn id="44" dur="500" fill="hold"/>
                                        <p:tgtEl>
                                          <p:spTgt spid="7">
                                            <p:graphicEl>
                                              <a:dgm id="{C7A8578C-90F6-45A9-AB44-153BA31D4CD9}"/>
                                            </p:graphicEl>
                                          </p:spTgt>
                                        </p:tgtEl>
                                        <p:attrNameLst>
                                          <p:attrName>ppt_w</p:attrName>
                                        </p:attrNameLst>
                                      </p:cBhvr>
                                      <p:tavLst>
                                        <p:tav tm="0">
                                          <p:val>
                                            <p:fltVal val="0"/>
                                          </p:val>
                                        </p:tav>
                                        <p:tav tm="100000">
                                          <p:val>
                                            <p:strVal val="#ppt_w"/>
                                          </p:val>
                                        </p:tav>
                                      </p:tavLst>
                                    </p:anim>
                                    <p:anim calcmode="lin" valueType="num">
                                      <p:cBhvr>
                                        <p:cTn id="45" dur="500" fill="hold"/>
                                        <p:tgtEl>
                                          <p:spTgt spid="7">
                                            <p:graphicEl>
                                              <a:dgm id="{C7A8578C-90F6-45A9-AB44-153BA31D4CD9}"/>
                                            </p:graphicEl>
                                          </p:spTgt>
                                        </p:tgtEl>
                                        <p:attrNameLst>
                                          <p:attrName>ppt_h</p:attrName>
                                        </p:attrNameLst>
                                      </p:cBhvr>
                                      <p:tavLst>
                                        <p:tav tm="0">
                                          <p:val>
                                            <p:fltVal val="0"/>
                                          </p:val>
                                        </p:tav>
                                        <p:tav tm="100000">
                                          <p:val>
                                            <p:strVal val="#ppt_h"/>
                                          </p:val>
                                        </p:tav>
                                      </p:tavLst>
                                    </p:anim>
                                    <p:animEffect transition="in" filter="fade">
                                      <p:cBhvr>
                                        <p:cTn id="46" dur="500"/>
                                        <p:tgtEl>
                                          <p:spTgt spid="7">
                                            <p:graphicEl>
                                              <a:dgm id="{C7A8578C-90F6-45A9-AB44-153BA31D4CD9}"/>
                                            </p:graphicEl>
                                          </p:spTgt>
                                        </p:tgtEl>
                                      </p:cBhvr>
                                    </p:animEffect>
                                    <p:anim calcmode="lin" valueType="num">
                                      <p:cBhvr>
                                        <p:cTn id="47" dur="500" fill="hold"/>
                                        <p:tgtEl>
                                          <p:spTgt spid="7">
                                            <p:graphicEl>
                                              <a:dgm id="{C7A8578C-90F6-45A9-AB44-153BA31D4CD9}"/>
                                            </p:graphicEl>
                                          </p:spTgt>
                                        </p:tgtEl>
                                        <p:attrNameLst>
                                          <p:attrName>ppt_x</p:attrName>
                                        </p:attrNameLst>
                                      </p:cBhvr>
                                      <p:tavLst>
                                        <p:tav tm="0">
                                          <p:val>
                                            <p:fltVal val="0.5"/>
                                          </p:val>
                                        </p:tav>
                                        <p:tav tm="100000">
                                          <p:val>
                                            <p:strVal val="#ppt_x"/>
                                          </p:val>
                                        </p:tav>
                                      </p:tavLst>
                                    </p:anim>
                                    <p:anim calcmode="lin" valueType="num">
                                      <p:cBhvr>
                                        <p:cTn id="48" dur="500" fill="hold"/>
                                        <p:tgtEl>
                                          <p:spTgt spid="7">
                                            <p:graphicEl>
                                              <a:dgm id="{C7A8578C-90F6-45A9-AB44-153BA31D4CD9}"/>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7">
                                            <p:graphicEl>
                                              <a:dgm id="{66AE38C1-45C3-483B-8FF2-C7223598828C}"/>
                                            </p:graphicEl>
                                          </p:spTgt>
                                        </p:tgtEl>
                                        <p:attrNameLst>
                                          <p:attrName>style.visibility</p:attrName>
                                        </p:attrNameLst>
                                      </p:cBhvr>
                                      <p:to>
                                        <p:strVal val="visible"/>
                                      </p:to>
                                    </p:set>
                                    <p:anim calcmode="lin" valueType="num">
                                      <p:cBhvr>
                                        <p:cTn id="53" dur="500" fill="hold"/>
                                        <p:tgtEl>
                                          <p:spTgt spid="7">
                                            <p:graphicEl>
                                              <a:dgm id="{66AE38C1-45C3-483B-8FF2-C7223598828C}"/>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66AE38C1-45C3-483B-8FF2-C7223598828C}"/>
                                            </p:graphicEl>
                                          </p:spTgt>
                                        </p:tgtEl>
                                        <p:attrNameLst>
                                          <p:attrName>ppt_h</p:attrName>
                                        </p:attrNameLst>
                                      </p:cBhvr>
                                      <p:tavLst>
                                        <p:tav tm="0">
                                          <p:val>
                                            <p:fltVal val="0"/>
                                          </p:val>
                                        </p:tav>
                                        <p:tav tm="100000">
                                          <p:val>
                                            <p:strVal val="#ppt_h"/>
                                          </p:val>
                                        </p:tav>
                                      </p:tavLst>
                                    </p:anim>
                                    <p:animEffect transition="in" filter="fade">
                                      <p:cBhvr>
                                        <p:cTn id="55" dur="500"/>
                                        <p:tgtEl>
                                          <p:spTgt spid="7">
                                            <p:graphicEl>
                                              <a:dgm id="{66AE38C1-45C3-483B-8FF2-C7223598828C}"/>
                                            </p:graphicEl>
                                          </p:spTgt>
                                        </p:tgtEl>
                                      </p:cBhvr>
                                    </p:animEffect>
                                    <p:anim calcmode="lin" valueType="num">
                                      <p:cBhvr>
                                        <p:cTn id="56" dur="500" fill="hold"/>
                                        <p:tgtEl>
                                          <p:spTgt spid="7">
                                            <p:graphicEl>
                                              <a:dgm id="{66AE38C1-45C3-483B-8FF2-C7223598828C}"/>
                                            </p:graphicEl>
                                          </p:spTgt>
                                        </p:tgtEl>
                                        <p:attrNameLst>
                                          <p:attrName>ppt_x</p:attrName>
                                        </p:attrNameLst>
                                      </p:cBhvr>
                                      <p:tavLst>
                                        <p:tav tm="0">
                                          <p:val>
                                            <p:fltVal val="0.5"/>
                                          </p:val>
                                        </p:tav>
                                        <p:tav tm="100000">
                                          <p:val>
                                            <p:strVal val="#ppt_x"/>
                                          </p:val>
                                        </p:tav>
                                      </p:tavLst>
                                    </p:anim>
                                    <p:anim calcmode="lin" valueType="num">
                                      <p:cBhvr>
                                        <p:cTn id="57" dur="500" fill="hold"/>
                                        <p:tgtEl>
                                          <p:spTgt spid="7">
                                            <p:graphicEl>
                                              <a:dgm id="{66AE38C1-45C3-483B-8FF2-C7223598828C}"/>
                                            </p:graphicEl>
                                          </p:spTgt>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7">
                                            <p:graphicEl>
                                              <a:dgm id="{8B90BB90-7B59-4385-84D7-C757C453932B}"/>
                                            </p:graphicEl>
                                          </p:spTgt>
                                        </p:tgtEl>
                                        <p:attrNameLst>
                                          <p:attrName>style.visibility</p:attrName>
                                        </p:attrNameLst>
                                      </p:cBhvr>
                                      <p:to>
                                        <p:strVal val="visible"/>
                                      </p:to>
                                    </p:set>
                                    <p:anim calcmode="lin" valueType="num">
                                      <p:cBhvr>
                                        <p:cTn id="60" dur="500" fill="hold"/>
                                        <p:tgtEl>
                                          <p:spTgt spid="7">
                                            <p:graphicEl>
                                              <a:dgm id="{8B90BB90-7B59-4385-84D7-C757C453932B}"/>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8B90BB90-7B59-4385-84D7-C757C453932B}"/>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8B90BB90-7B59-4385-84D7-C757C453932B}"/>
                                            </p:graphicEl>
                                          </p:spTgt>
                                        </p:tgtEl>
                                      </p:cBhvr>
                                    </p:animEffect>
                                    <p:anim calcmode="lin" valueType="num">
                                      <p:cBhvr>
                                        <p:cTn id="63" dur="500" fill="hold"/>
                                        <p:tgtEl>
                                          <p:spTgt spid="7">
                                            <p:graphicEl>
                                              <a:dgm id="{8B90BB90-7B59-4385-84D7-C757C453932B}"/>
                                            </p:graphicEl>
                                          </p:spTgt>
                                        </p:tgtEl>
                                        <p:attrNameLst>
                                          <p:attrName>ppt_x</p:attrName>
                                        </p:attrNameLst>
                                      </p:cBhvr>
                                      <p:tavLst>
                                        <p:tav tm="0">
                                          <p:val>
                                            <p:fltVal val="0.5"/>
                                          </p:val>
                                        </p:tav>
                                        <p:tav tm="100000">
                                          <p:val>
                                            <p:strVal val="#ppt_x"/>
                                          </p:val>
                                        </p:tav>
                                      </p:tavLst>
                                    </p:anim>
                                    <p:anim calcmode="lin" valueType="num">
                                      <p:cBhvr>
                                        <p:cTn id="64" dur="500" fill="hold"/>
                                        <p:tgtEl>
                                          <p:spTgt spid="7">
                                            <p:graphicEl>
                                              <a:dgm id="{8B90BB90-7B59-4385-84D7-C757C453932B}"/>
                                            </p:graphic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1000" fill="hold"/>
                                        <p:tgtEl>
                                          <p:spTgt spid="6"/>
                                        </p:tgtEl>
                                        <p:attrNameLst>
                                          <p:attrName>ppt_w</p:attrName>
                                        </p:attrNameLst>
                                      </p:cBhvr>
                                      <p:tavLst>
                                        <p:tav tm="0">
                                          <p:val>
                                            <p:fltVal val="0"/>
                                          </p:val>
                                        </p:tav>
                                        <p:tav tm="100000">
                                          <p:val>
                                            <p:strVal val="#ppt_w"/>
                                          </p:val>
                                        </p:tav>
                                      </p:tavLst>
                                    </p:anim>
                                    <p:anim calcmode="lin" valueType="num">
                                      <p:cBhvr>
                                        <p:cTn id="70" dur="1000" fill="hold"/>
                                        <p:tgtEl>
                                          <p:spTgt spid="6"/>
                                        </p:tgtEl>
                                        <p:attrNameLst>
                                          <p:attrName>ppt_h</p:attrName>
                                        </p:attrNameLst>
                                      </p:cBhvr>
                                      <p:tavLst>
                                        <p:tav tm="0">
                                          <p:val>
                                            <p:fltVal val="0"/>
                                          </p:val>
                                        </p:tav>
                                        <p:tav tm="100000">
                                          <p:val>
                                            <p:strVal val="#ppt_h"/>
                                          </p:val>
                                        </p:tav>
                                      </p:tavLst>
                                    </p:anim>
                                    <p:anim calcmode="lin" valueType="num">
                                      <p:cBhvr>
                                        <p:cTn id="7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Graphic spid="7" grpId="1" uiExpand="1">
        <p:bldSub>
          <a:bldDgm bld="one"/>
        </p:bldSub>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PC-EUNICE\FondosTematicos\Jesus\Sabado\SNE-CA-ZP-168.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437084" y="2685826"/>
            <a:ext cx="3527404" cy="3983534"/>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pic>
        <p:nvPicPr>
          <p:cNvPr id="5124" name="Picture 4" descr="http://www.coachdelaempresaria.com/wp-content/uploads/2009/09/2186f0dbee0c43449dcb8726f72de713-300x210.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6501044" y="764704"/>
            <a:ext cx="2440624" cy="1708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2411760" y="0"/>
            <a:ext cx="6732240" cy="769441"/>
          </a:xfrm>
          <a:prstGeom prst="rect">
            <a:avLst/>
          </a:prstGeom>
          <a:noFill/>
        </p:spPr>
        <p:txBody>
          <a:bodyPr wrap="square" rtlCol="0">
            <a:spAutoFit/>
          </a:bodyPr>
          <a:lstStyle/>
          <a:p>
            <a:r>
              <a:rPr lang="ro-RO" sz="4400" b="1" smtClean="0">
                <a:ln w="31550" cmpd="sng">
                  <a:gradFill>
                    <a:gsLst>
                      <a:gs pos="70000">
                        <a:schemeClr val="accent3">
                          <a:lumMod val="50000"/>
                        </a:schemeClr>
                      </a:gs>
                      <a:gs pos="0">
                        <a:schemeClr val="accent3">
                          <a:lumMod val="75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VINDECAREA </a:t>
            </a:r>
            <a:r>
              <a:rPr lang="ro-RO" sz="4400" b="1" smtClean="0">
                <a:ln w="31550" cmpd="sng">
                  <a:gradFill>
                    <a:gsLst>
                      <a:gs pos="70000">
                        <a:schemeClr val="accent3">
                          <a:lumMod val="50000"/>
                        </a:schemeClr>
                      </a:gs>
                      <a:gs pos="0">
                        <a:schemeClr val="accent3">
                          <a:lumMod val="75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ÎN </a:t>
            </a:r>
            <a:r>
              <a:rPr lang="ro-RO" sz="4400" b="1" smtClean="0">
                <a:ln w="31550" cmpd="sng">
                  <a:gradFill>
                    <a:gsLst>
                      <a:gs pos="70000">
                        <a:schemeClr val="accent3">
                          <a:lumMod val="50000"/>
                        </a:schemeClr>
                      </a:gs>
                      <a:gs pos="0">
                        <a:schemeClr val="accent3">
                          <a:lumMod val="75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SABAT</a:t>
            </a:r>
            <a:endParaRPr lang="ro-RO" sz="4400" b="1">
              <a:ln w="31550" cmpd="sng">
                <a:gradFill>
                  <a:gsLst>
                    <a:gs pos="70000">
                      <a:schemeClr val="accent3">
                        <a:lumMod val="50000"/>
                      </a:schemeClr>
                    </a:gs>
                    <a:gs pos="0">
                      <a:schemeClr val="accent3">
                        <a:lumMod val="75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2555776" y="933108"/>
            <a:ext cx="3528392" cy="1754326"/>
          </a:xfrm>
          <a:prstGeom prst="rect">
            <a:avLst/>
          </a:prstGeom>
        </p:spPr>
        <p:txBody>
          <a:bodyPr wrap="square">
            <a:spAutoFit/>
          </a:bodyPr>
          <a:lstStyle/>
          <a:p>
            <a:r>
              <a:rPr lang="ro-RO" b="1" dirty="0" smtClean="0">
                <a:solidFill>
                  <a:srgbClr val="002060"/>
                </a:solidFill>
                <a:latin typeface="Comic Sans MS" pitchFamily="66" charset="0"/>
              </a:rPr>
              <a:t>«Şi iată că în sinagogă era un om care avea o mână uscată. Ei, ca să poată învinui pe Isus, L-au întrebat: „Este îngăduit a vindeca în zilele de Sabat?» </a:t>
            </a:r>
            <a:r>
              <a:rPr lang="ro-RO" sz="1400" b="1" dirty="0" smtClean="0">
                <a:solidFill>
                  <a:srgbClr val="002060"/>
                </a:solidFill>
                <a:latin typeface="Comic Sans MS" pitchFamily="66" charset="0"/>
              </a:rPr>
              <a:t>(Matei 12:10)</a:t>
            </a:r>
            <a:endParaRPr lang="ro-RO" sz="1400" b="1" dirty="0">
              <a:solidFill>
                <a:srgbClr val="002060"/>
              </a:solidFill>
              <a:latin typeface="Comic Sans MS" pitchFamily="66" charset="0"/>
            </a:endParaRPr>
          </a:p>
        </p:txBody>
      </p:sp>
      <p:sp>
        <p:nvSpPr>
          <p:cNvPr id="4" name="3 CuadroTexto"/>
          <p:cNvSpPr txBox="1"/>
          <p:nvPr/>
        </p:nvSpPr>
        <p:spPr>
          <a:xfrm>
            <a:off x="0" y="3068960"/>
            <a:ext cx="5329580" cy="3400931"/>
          </a:xfrm>
          <a:prstGeom prst="rect">
            <a:avLst/>
          </a:prstGeom>
          <a:noFill/>
        </p:spPr>
        <p:txBody>
          <a:bodyPr wrap="square" rIns="36000" rtlCol="0">
            <a:spAutoFit/>
          </a:bodyPr>
          <a:lstStyle/>
          <a:p>
            <a:pPr>
              <a:spcBef>
                <a:spcPts val="600"/>
              </a:spcBef>
            </a:pPr>
            <a:r>
              <a:rPr lang="ro-RO" sz="2000" b="1" dirty="0" smtClean="0"/>
              <a:t>Este evident că fariseii considerau că vindecarea unei persoane presupunea încălcarea Sabatului. </a:t>
            </a:r>
          </a:p>
          <a:p>
            <a:pPr>
              <a:spcBef>
                <a:spcPts val="600"/>
              </a:spcBef>
            </a:pPr>
            <a:r>
              <a:rPr lang="ro-RO" sz="2000" b="1" dirty="0" smtClean="0"/>
              <a:t>Isus le-a arătat distonanța dintre a fi dispus să calci </a:t>
            </a:r>
            <a:r>
              <a:rPr lang="ro-RO" sz="2000" b="1" dirty="0" smtClean="0"/>
              <a:t>Sabatul </a:t>
            </a:r>
            <a:r>
              <a:rPr lang="ro-RO" sz="2000" b="1" dirty="0" smtClean="0"/>
              <a:t>pentru a ajuta un animal, dar nu și pentru a ajuta o </a:t>
            </a:r>
            <a:r>
              <a:rPr lang="ro-RO" sz="2000" b="1" dirty="0" smtClean="0"/>
              <a:t>persoană.</a:t>
            </a:r>
          </a:p>
          <a:p>
            <a:pPr>
              <a:spcBef>
                <a:spcPts val="600"/>
              </a:spcBef>
            </a:pPr>
            <a:r>
              <a:rPr lang="ro-RO" sz="2000" b="1" dirty="0" smtClean="0"/>
              <a:t>Încăpățânați </a:t>
            </a:r>
            <a:r>
              <a:rPr lang="ro-RO" sz="2000" b="1" dirty="0" smtClean="0"/>
              <a:t>în gândirea </a:t>
            </a:r>
            <a:r>
              <a:rPr lang="ro-RO" sz="2000" b="1" dirty="0" smtClean="0"/>
              <a:t>lor, «</a:t>
            </a:r>
            <a:r>
              <a:rPr lang="ro-RO" sz="2000" b="1" dirty="0" smtClean="0">
                <a:latin typeface="Calibri" pitchFamily="34" charset="0"/>
              </a:rPr>
              <a:t>au ieşit afară, şi s-au sfătuit cum să omoare pe Isus</a:t>
            </a:r>
            <a:r>
              <a:rPr lang="ro-RO" sz="2000" b="1" dirty="0" smtClean="0"/>
              <a:t>.» (Matei 12:14).</a:t>
            </a:r>
          </a:p>
          <a:p>
            <a:pPr>
              <a:spcBef>
                <a:spcPts val="600"/>
              </a:spcBef>
            </a:pPr>
            <a:r>
              <a:rPr lang="ro-RO" sz="2000" b="1" dirty="0" smtClean="0"/>
              <a:t>Este </a:t>
            </a:r>
            <a:r>
              <a:rPr lang="ro-RO" sz="2000" b="1" dirty="0" smtClean="0"/>
              <a:t>posibil ca ideile mele cu privire la păzirea Sabatului să mă conducă la a judeca necorespunzător acțiunile fratelui meu</a:t>
            </a:r>
            <a:r>
              <a:rPr lang="ro-RO" sz="2000" b="1" dirty="0" smtClean="0"/>
              <a:t>?</a:t>
            </a:r>
            <a:endParaRPr lang="ro-RO" sz="2000" b="1" dirty="0"/>
          </a:p>
        </p:txBody>
      </p:sp>
      <p:pic>
        <p:nvPicPr>
          <p:cNvPr id="5125" name="Picture 5" descr="\\PC-EUNICE\FondosTematicos\Jesus\Sanando\Mano seca\BD-9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8492" y="116632"/>
            <a:ext cx="2159252" cy="2472076"/>
          </a:xfrm>
          <a:prstGeom prst="ellipse">
            <a:avLst/>
          </a:prstGeom>
          <a:ln w="63500" cap="rnd">
            <a:solidFill>
              <a:schemeClr val="accent3">
                <a:lumMod val="50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4096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randombar(horizontal)">
                                      <p:cBhvr>
                                        <p:cTn id="19" dur="500"/>
                                        <p:tgtEl>
                                          <p:spTgt spid="51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par>
                          <p:cTn id="30" fill="hold">
                            <p:stCondLst>
                              <p:cond delay="500"/>
                            </p:stCondLst>
                            <p:childTnLst>
                              <p:par>
                                <p:cTn id="31" presetID="26" presetClass="entr" presetSubtype="0" fill="hold" nodeType="after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wipe(down)">
                                      <p:cBhvr>
                                        <p:cTn id="33" dur="580">
                                          <p:stCondLst>
                                            <p:cond delay="0"/>
                                          </p:stCondLst>
                                        </p:cTn>
                                        <p:tgtEl>
                                          <p:spTgt spid="5122"/>
                                        </p:tgtEl>
                                      </p:cBhvr>
                                    </p:animEffect>
                                    <p:anim calcmode="lin" valueType="num">
                                      <p:cBhvr>
                                        <p:cTn id="3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9" dur="26">
                                          <p:stCondLst>
                                            <p:cond delay="650"/>
                                          </p:stCondLst>
                                        </p:cTn>
                                        <p:tgtEl>
                                          <p:spTgt spid="5122"/>
                                        </p:tgtEl>
                                      </p:cBhvr>
                                      <p:to x="100000" y="60000"/>
                                    </p:animScale>
                                    <p:animScale>
                                      <p:cBhvr>
                                        <p:cTn id="40" dur="166" decel="50000">
                                          <p:stCondLst>
                                            <p:cond delay="676"/>
                                          </p:stCondLst>
                                        </p:cTn>
                                        <p:tgtEl>
                                          <p:spTgt spid="5122"/>
                                        </p:tgtEl>
                                      </p:cBhvr>
                                      <p:to x="100000" y="100000"/>
                                    </p:animScale>
                                    <p:animScale>
                                      <p:cBhvr>
                                        <p:cTn id="41" dur="26">
                                          <p:stCondLst>
                                            <p:cond delay="1312"/>
                                          </p:stCondLst>
                                        </p:cTn>
                                        <p:tgtEl>
                                          <p:spTgt spid="5122"/>
                                        </p:tgtEl>
                                      </p:cBhvr>
                                      <p:to x="100000" y="80000"/>
                                    </p:animScale>
                                    <p:animScale>
                                      <p:cBhvr>
                                        <p:cTn id="42" dur="166" decel="50000">
                                          <p:stCondLst>
                                            <p:cond delay="1338"/>
                                          </p:stCondLst>
                                        </p:cTn>
                                        <p:tgtEl>
                                          <p:spTgt spid="5122"/>
                                        </p:tgtEl>
                                      </p:cBhvr>
                                      <p:to x="100000" y="100000"/>
                                    </p:animScale>
                                    <p:animScale>
                                      <p:cBhvr>
                                        <p:cTn id="43" dur="26">
                                          <p:stCondLst>
                                            <p:cond delay="1642"/>
                                          </p:stCondLst>
                                        </p:cTn>
                                        <p:tgtEl>
                                          <p:spTgt spid="5122"/>
                                        </p:tgtEl>
                                      </p:cBhvr>
                                      <p:to x="100000" y="90000"/>
                                    </p:animScale>
                                    <p:animScale>
                                      <p:cBhvr>
                                        <p:cTn id="44" dur="166" decel="50000">
                                          <p:stCondLst>
                                            <p:cond delay="1668"/>
                                          </p:stCondLst>
                                        </p:cTn>
                                        <p:tgtEl>
                                          <p:spTgt spid="5122"/>
                                        </p:tgtEl>
                                      </p:cBhvr>
                                      <p:to x="100000" y="100000"/>
                                    </p:animScale>
                                    <p:animScale>
                                      <p:cBhvr>
                                        <p:cTn id="45" dur="26">
                                          <p:stCondLst>
                                            <p:cond delay="1808"/>
                                          </p:stCondLst>
                                        </p:cTn>
                                        <p:tgtEl>
                                          <p:spTgt spid="5122"/>
                                        </p:tgtEl>
                                      </p:cBhvr>
                                      <p:to x="100000" y="95000"/>
                                    </p:animScale>
                                    <p:animScale>
                                      <p:cBhvr>
                                        <p:cTn id="46" dur="166" decel="50000">
                                          <p:stCondLst>
                                            <p:cond delay="1834"/>
                                          </p:stCondLst>
                                        </p:cTn>
                                        <p:tgtEl>
                                          <p:spTgt spid="5122"/>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5124"/>
                                        </p:tgtEl>
                                        <p:attrNameLst>
                                          <p:attrName>style.visibility</p:attrName>
                                        </p:attrNameLst>
                                      </p:cBhvr>
                                      <p:to>
                                        <p:strVal val="visible"/>
                                      </p:to>
                                    </p:set>
                                    <p:animEffect transition="in" filter="wipe(down)">
                                      <p:cBhvr>
                                        <p:cTn id="49" dur="580">
                                          <p:stCondLst>
                                            <p:cond delay="0"/>
                                          </p:stCondLst>
                                        </p:cTn>
                                        <p:tgtEl>
                                          <p:spTgt spid="5124"/>
                                        </p:tgtEl>
                                      </p:cBhvr>
                                    </p:animEffect>
                                    <p:anim calcmode="lin" valueType="num">
                                      <p:cBhvr>
                                        <p:cTn id="50"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55" dur="26">
                                          <p:stCondLst>
                                            <p:cond delay="650"/>
                                          </p:stCondLst>
                                        </p:cTn>
                                        <p:tgtEl>
                                          <p:spTgt spid="5124"/>
                                        </p:tgtEl>
                                      </p:cBhvr>
                                      <p:to x="100000" y="60000"/>
                                    </p:animScale>
                                    <p:animScale>
                                      <p:cBhvr>
                                        <p:cTn id="56" dur="166" decel="50000">
                                          <p:stCondLst>
                                            <p:cond delay="676"/>
                                          </p:stCondLst>
                                        </p:cTn>
                                        <p:tgtEl>
                                          <p:spTgt spid="5124"/>
                                        </p:tgtEl>
                                      </p:cBhvr>
                                      <p:to x="100000" y="100000"/>
                                    </p:animScale>
                                    <p:animScale>
                                      <p:cBhvr>
                                        <p:cTn id="57" dur="26">
                                          <p:stCondLst>
                                            <p:cond delay="1312"/>
                                          </p:stCondLst>
                                        </p:cTn>
                                        <p:tgtEl>
                                          <p:spTgt spid="5124"/>
                                        </p:tgtEl>
                                      </p:cBhvr>
                                      <p:to x="100000" y="80000"/>
                                    </p:animScale>
                                    <p:animScale>
                                      <p:cBhvr>
                                        <p:cTn id="58" dur="166" decel="50000">
                                          <p:stCondLst>
                                            <p:cond delay="1338"/>
                                          </p:stCondLst>
                                        </p:cTn>
                                        <p:tgtEl>
                                          <p:spTgt spid="5124"/>
                                        </p:tgtEl>
                                      </p:cBhvr>
                                      <p:to x="100000" y="100000"/>
                                    </p:animScale>
                                    <p:animScale>
                                      <p:cBhvr>
                                        <p:cTn id="59" dur="26">
                                          <p:stCondLst>
                                            <p:cond delay="1642"/>
                                          </p:stCondLst>
                                        </p:cTn>
                                        <p:tgtEl>
                                          <p:spTgt spid="5124"/>
                                        </p:tgtEl>
                                      </p:cBhvr>
                                      <p:to x="100000" y="90000"/>
                                    </p:animScale>
                                    <p:animScale>
                                      <p:cBhvr>
                                        <p:cTn id="60" dur="166" decel="50000">
                                          <p:stCondLst>
                                            <p:cond delay="1668"/>
                                          </p:stCondLst>
                                        </p:cTn>
                                        <p:tgtEl>
                                          <p:spTgt spid="5124"/>
                                        </p:tgtEl>
                                      </p:cBhvr>
                                      <p:to x="100000" y="100000"/>
                                    </p:animScale>
                                    <p:animScale>
                                      <p:cBhvr>
                                        <p:cTn id="61" dur="26">
                                          <p:stCondLst>
                                            <p:cond delay="1808"/>
                                          </p:stCondLst>
                                        </p:cTn>
                                        <p:tgtEl>
                                          <p:spTgt spid="5124"/>
                                        </p:tgtEl>
                                      </p:cBhvr>
                                      <p:to x="100000" y="95000"/>
                                    </p:animScale>
                                    <p:animScale>
                                      <p:cBhvr>
                                        <p:cTn id="62" dur="166" decel="50000">
                                          <p:stCondLst>
                                            <p:cond delay="1834"/>
                                          </p:stCondLst>
                                        </p:cTn>
                                        <p:tgtEl>
                                          <p:spTgt spid="512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wipe(left)">
                                      <p:cBhvr>
                                        <p:cTn id="67" dur="5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wipe(left)">
                                      <p:cBhvr>
                                        <p:cTn id="7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973172"/>
            <a:ext cx="7992888" cy="4493538"/>
          </a:xfrm>
          <a:prstGeom prst="rect">
            <a:avLst/>
          </a:prstGeom>
        </p:spPr>
        <p:txBody>
          <a:bodyPr wrap="square">
            <a:spAutoFit/>
          </a:bodyPr>
          <a:lstStyle/>
          <a:p>
            <a:pPr indent="363538" algn="just"/>
            <a:r>
              <a:rPr lang="ro-RO" sz="2200" dirty="0" smtClean="0">
                <a:latin typeface="Arial (Corp)"/>
              </a:rPr>
              <a:t>«</a:t>
            </a:r>
            <a:r>
              <a:rPr lang="ro-RO" sz="2200" b="1" dirty="0" smtClean="0">
                <a:effectLst>
                  <a:outerShdw blurRad="38100" dist="38100" dir="2700000" algn="tl">
                    <a:srgbClr val="000000">
                      <a:alpha val="43137"/>
                    </a:srgbClr>
                  </a:outerShdw>
                </a:effectLst>
                <a:latin typeface="Arial (Corp)"/>
              </a:rPr>
              <a:t>Adesea medicii şi infirmierele sunt chemaţi în cursul Sabatului să servească bolnavilor şi uneori le este cu neputinţă să-şi ia timp să se odihnească şi să participe la serviciile divine. Nevoile omenirii suferinde nu trebuie să fie niciodată trecute cu vederea. Mântuitorul, prin pilda Sa, ne-a arătat că e bine să-i vindeci pe cei suferinzi în Sabat. Dar lucrările care nu sunt necesare, ca de pildă tratamentele obişnuite şi operaţiile care pot fi amânate, ar trebui lăsate pe altă zi. Pacienţii trebuie să înţeleagă că medicii şi ajutoarele lor trebuie să aibă o zi de odihnă. Ei să înţeleagă că lucrătorii se tem de Dumnezeu şi doresc să sfinţească ziua pe care El a pus-o deoparte pentru ca urmaşii Lui să o ţină ca un semn între El şi ei.</a:t>
            </a:r>
            <a:r>
              <a:rPr lang="ro-RO" sz="2200" dirty="0" smtClean="0">
                <a:latin typeface="Arial (Corp)"/>
              </a:rPr>
              <a:t>»</a:t>
            </a:r>
            <a:endParaRPr lang="ro-RO" sz="2200" dirty="0">
              <a:latin typeface="Arial (Corp)"/>
            </a:endParaRPr>
          </a:p>
        </p:txBody>
      </p:sp>
      <p:sp>
        <p:nvSpPr>
          <p:cNvPr id="3" name="2 CuadroTexto"/>
          <p:cNvSpPr txBox="1"/>
          <p:nvPr/>
        </p:nvSpPr>
        <p:spPr>
          <a:xfrm>
            <a:off x="0" y="5898758"/>
            <a:ext cx="9144000" cy="338554"/>
          </a:xfrm>
          <a:prstGeom prst="rect">
            <a:avLst/>
          </a:prstGeom>
          <a:noFill/>
        </p:spPr>
        <p:txBody>
          <a:bodyPr wrap="square" rtlCol="0">
            <a:spAutoFit/>
          </a:bodyPr>
          <a:lstStyle/>
          <a:p>
            <a:pPr algn="ctr"/>
            <a:r>
              <a:rPr lang="ro-RO" sz="1600" b="1" smtClean="0"/>
              <a:t>E.G.W. (Mărturii </a:t>
            </a:r>
            <a:r>
              <a:rPr lang="ro-RO" sz="1600" b="1" smtClean="0"/>
              <a:t>pentru </a:t>
            </a:r>
            <a:r>
              <a:rPr lang="ro-RO" sz="1600" b="1" smtClean="0"/>
              <a:t>biserică</a:t>
            </a:r>
            <a:r>
              <a:rPr lang="ro-RO" sz="1600" b="1" smtClean="0"/>
              <a:t>, </a:t>
            </a:r>
            <a:r>
              <a:rPr lang="ro-RO" sz="1600" b="1" smtClean="0"/>
              <a:t>vol</a:t>
            </a:r>
            <a:r>
              <a:rPr lang="ro-RO" sz="1600" b="1" smtClean="0"/>
              <a:t>.</a:t>
            </a:r>
            <a:r>
              <a:rPr lang="ro-RO" sz="1600" b="1" smtClean="0"/>
              <a:t> 7</a:t>
            </a:r>
            <a:r>
              <a:rPr lang="ro-RO" sz="1600" b="1" smtClean="0"/>
              <a:t>, </a:t>
            </a:r>
            <a:r>
              <a:rPr lang="ro-RO" sz="1600" b="1" smtClean="0"/>
              <a:t>pa</a:t>
            </a:r>
            <a:r>
              <a:rPr lang="ro-RO" sz="1600" b="1" smtClean="0"/>
              <a:t>g. </a:t>
            </a:r>
            <a:r>
              <a:rPr lang="ro-RO" sz="1600" b="1" smtClean="0"/>
              <a:t>106</a:t>
            </a:r>
            <a:r>
              <a:rPr lang="ro-RO" sz="1600" b="1" smtClean="0"/>
              <a:t>)</a:t>
            </a:r>
            <a:endParaRPr lang="ro-RO" sz="1600" b="1"/>
          </a:p>
        </p:txBody>
      </p:sp>
    </p:spTree>
    <p:extLst>
      <p:ext uri="{BB962C8B-B14F-4D97-AF65-F5344CB8AC3E}">
        <p14:creationId xmlns:p14="http://schemas.microsoft.com/office/powerpoint/2010/main" xmlns="" val="1744955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1">
                <a:shade val="45000"/>
                <a:satMod val="135000"/>
              </a:schemeClr>
              <a:prstClr val="white"/>
            </a:duotone>
            <a:extLst>
              <a:ext uri="{BEBA8EAE-BF5A-486C-A8C5-ECC9F3942E4B}">
                <a14:imgProps xmlns:a14="http://schemas.microsoft.com/office/drawing/2010/main" xmlns="">
                  <a14:imgLayer r:embed="rId3">
                    <a14:imgEffect>
                      <a14:artisticBlur radius="3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7171" name="Picture 3" descr="\\PC-EUNICE\______Para internet\MinisterioPersonal\dsfdsdf.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546205" y="5039016"/>
            <a:ext cx="2597795" cy="1818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0"/>
            <a:ext cx="9144000" cy="769441"/>
          </a:xfrm>
          <a:prstGeom prst="rect">
            <a:avLst/>
          </a:prstGeom>
          <a:noFill/>
        </p:spPr>
        <p:txBody>
          <a:bodyPr wrap="square" rtlCol="0">
            <a:spAutoFit/>
          </a:bodyPr>
          <a:lstStyle/>
          <a:p>
            <a:pPr algn="ctr"/>
            <a:r>
              <a:rPr lang="ro-RO" sz="4400" b="1" smtClean="0">
                <a:ln w="31550" cmpd="sng">
                  <a:gradFill flip="none" rotWithShape="1">
                    <a:gsLst>
                      <a:gs pos="25000">
                        <a:schemeClr val="accent1">
                          <a:shade val="25000"/>
                          <a:satMod val="190000"/>
                        </a:schemeClr>
                      </a:gs>
                      <a:gs pos="78000">
                        <a:schemeClr val="accent1">
                          <a:tint val="75000"/>
                          <a:satMod val="190000"/>
                        </a:schemeClr>
                      </a:gs>
                    </a:gsLst>
                    <a:lin ang="16200000" scaled="1"/>
                    <a:tileRect/>
                  </a:gradFill>
                  <a:prstDash val="solid"/>
                </a:ln>
                <a:solidFill>
                  <a:srgbClr val="FFFFFF"/>
                </a:solidFill>
                <a:effectLst>
                  <a:outerShdw blurRad="41275" dist="12700" dir="12000000" algn="tl" rotWithShape="0">
                    <a:srgbClr val="000000">
                      <a:alpha val="40000"/>
                    </a:srgbClr>
                  </a:outerShdw>
                </a:effectLst>
              </a:rPr>
              <a:t>PĂZIREA </a:t>
            </a:r>
            <a:r>
              <a:rPr lang="ro-RO" sz="4400" b="1" smtClean="0">
                <a:ln w="31550" cmpd="sng">
                  <a:gradFill flip="none" rotWithShape="1">
                    <a:gsLst>
                      <a:gs pos="25000">
                        <a:schemeClr val="accent1">
                          <a:shade val="25000"/>
                          <a:satMod val="190000"/>
                        </a:schemeClr>
                      </a:gs>
                      <a:gs pos="78000">
                        <a:schemeClr val="accent1">
                          <a:tint val="75000"/>
                          <a:satMod val="190000"/>
                        </a:schemeClr>
                      </a:gs>
                    </a:gsLst>
                    <a:lin ang="16200000" scaled="1"/>
                    <a:tileRect/>
                  </a:gradFill>
                  <a:prstDash val="solid"/>
                </a:ln>
                <a:solidFill>
                  <a:srgbClr val="FFFFFF"/>
                </a:solidFill>
                <a:effectLst>
                  <a:outerShdw blurRad="41275" dist="12700" dir="12000000" algn="tl" rotWithShape="0">
                    <a:srgbClr val="000000">
                      <a:alpha val="40000"/>
                    </a:srgbClr>
                  </a:outerShdw>
                </a:effectLst>
              </a:rPr>
              <a:t>SABATULUI</a:t>
            </a:r>
            <a:endParaRPr lang="ro-RO" sz="4400" b="1">
              <a:ln w="31550" cmpd="sng">
                <a:gradFill flip="none" rotWithShape="1">
                  <a:gsLst>
                    <a:gs pos="25000">
                      <a:schemeClr val="accent1">
                        <a:shade val="25000"/>
                        <a:satMod val="190000"/>
                      </a:schemeClr>
                    </a:gs>
                    <a:gs pos="78000">
                      <a:schemeClr val="accent1">
                        <a:tint val="75000"/>
                        <a:satMod val="190000"/>
                      </a:schemeClr>
                    </a:gs>
                  </a:gsLst>
                  <a:lin ang="16200000" scaled="1"/>
                  <a:tileRect/>
                </a:gradFill>
                <a:prstDash val="solid"/>
              </a:ln>
              <a:solidFill>
                <a:srgbClr val="FFFFFF"/>
              </a:solidFill>
              <a:effectLst>
                <a:outerShdw blurRad="41275" dist="12700" dir="12000000" algn="tl" rotWithShape="0">
                  <a:srgbClr val="000000">
                    <a:alpha val="40000"/>
                  </a:srgbClr>
                </a:outerShdw>
              </a:effectLst>
            </a:endParaRPr>
          </a:p>
        </p:txBody>
      </p:sp>
      <p:sp>
        <p:nvSpPr>
          <p:cNvPr id="3" name="2 Rectángulo"/>
          <p:cNvSpPr/>
          <p:nvPr/>
        </p:nvSpPr>
        <p:spPr>
          <a:xfrm>
            <a:off x="395536" y="692696"/>
            <a:ext cx="8352928"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RO" b="1" dirty="0" smtClean="0">
                <a:latin typeface="Comic Sans MS" pitchFamily="66" charset="0"/>
              </a:rPr>
              <a:t>«Dacă îţi vei opri piciorul în ziua Sabatului, ca să nu-ţi faci gusturile tale în ziua Mea cea sfântă; dacă Sabatul va fi desfătarea ta, ca să sfinţeşti pe Domnul, slăvindu-L, şi dacă-l vei cinsti, neurmând căile tale, </a:t>
            </a:r>
            <a:r>
              <a:rPr lang="ro-RO" b="1" dirty="0" err="1" smtClean="0">
                <a:latin typeface="Comic Sans MS" pitchFamily="66" charset="0"/>
              </a:rPr>
              <a:t>neîndeletnicindu-te</a:t>
            </a:r>
            <a:r>
              <a:rPr lang="ro-RO" b="1" dirty="0" smtClean="0">
                <a:latin typeface="Comic Sans MS" pitchFamily="66" charset="0"/>
              </a:rPr>
              <a:t> cu treburile tale şi </a:t>
            </a:r>
            <a:r>
              <a:rPr lang="ro-RO" b="1" dirty="0" err="1" smtClean="0">
                <a:latin typeface="Comic Sans MS" pitchFamily="66" charset="0"/>
              </a:rPr>
              <a:t>nededându-te</a:t>
            </a:r>
            <a:r>
              <a:rPr lang="ro-RO" b="1" dirty="0" smtClean="0">
                <a:latin typeface="Comic Sans MS" pitchFamily="66" charset="0"/>
              </a:rPr>
              <a:t> la flecării atunci te vei putea desfăta în Domnul…» </a:t>
            </a:r>
            <a:r>
              <a:rPr lang="ro-RO" sz="1400" b="1" dirty="0" smtClean="0">
                <a:latin typeface="Comic Sans MS" pitchFamily="66" charset="0"/>
              </a:rPr>
              <a:t>(Isaia 58:13-14)</a:t>
            </a:r>
            <a:endParaRPr lang="ro-RO" sz="1400" b="1" dirty="0">
              <a:latin typeface="Comic Sans MS" pitchFamily="66" charset="0"/>
            </a:endParaRPr>
          </a:p>
        </p:txBody>
      </p:sp>
      <p:sp>
        <p:nvSpPr>
          <p:cNvPr id="4" name="3 CuadroTexto"/>
          <p:cNvSpPr txBox="1"/>
          <p:nvPr/>
        </p:nvSpPr>
        <p:spPr>
          <a:xfrm>
            <a:off x="102046" y="2170024"/>
            <a:ext cx="5328593" cy="2015936"/>
          </a:xfrm>
          <a:prstGeom prst="rect">
            <a:avLst/>
          </a:prstGeom>
          <a:noFill/>
        </p:spPr>
        <p:txBody>
          <a:bodyPr wrap="square" rtlCol="0">
            <a:spAutoFit/>
          </a:bodyPr>
          <a:lstStyle/>
          <a:p>
            <a:pPr>
              <a:spcBef>
                <a:spcPts val="600"/>
              </a:spcBef>
            </a:pPr>
            <a:r>
              <a:rPr lang="ro-RO" sz="2000" b="1" dirty="0" smtClean="0"/>
              <a:t>Isus a vrut să restaureze Sabatul la adevărata Sa însemnătate. Ce este permis să facem în </a:t>
            </a:r>
            <a:r>
              <a:rPr lang="ro-RO" sz="2000" b="1" dirty="0" smtClean="0"/>
              <a:t>Sabat? Binele (Matei 12:</a:t>
            </a:r>
            <a:r>
              <a:rPr lang="ro-RO" sz="2000" b="1" dirty="0" err="1" smtClean="0"/>
              <a:t>12</a:t>
            </a:r>
            <a:r>
              <a:rPr lang="ro-RO" sz="2000" b="1" dirty="0" smtClean="0"/>
              <a:t>).</a:t>
            </a:r>
          </a:p>
          <a:p>
            <a:pPr>
              <a:spcBef>
                <a:spcPts val="600"/>
              </a:spcBef>
            </a:pPr>
            <a:r>
              <a:rPr lang="ro-RO" sz="2000" b="1" dirty="0" smtClean="0"/>
              <a:t>El </a:t>
            </a:r>
            <a:r>
              <a:rPr lang="ro-RO" sz="2000" b="1" dirty="0" smtClean="0"/>
              <a:t>deja a arătat, prin profetul Isaia, cum trebuie să păstrăm Sabatul pentru a fi plăcuți lui </a:t>
            </a:r>
            <a:r>
              <a:rPr lang="ro-RO" sz="2000" b="1" dirty="0" smtClean="0"/>
              <a:t>Dumnezeu:</a:t>
            </a:r>
            <a:endParaRPr lang="ro-RO" sz="2000" b="1" dirty="0" smtClean="0"/>
          </a:p>
        </p:txBody>
      </p:sp>
      <p:sp>
        <p:nvSpPr>
          <p:cNvPr id="5" name="4 CuadroTexto"/>
          <p:cNvSpPr txBox="1"/>
          <p:nvPr/>
        </p:nvSpPr>
        <p:spPr>
          <a:xfrm>
            <a:off x="142844" y="4077072"/>
            <a:ext cx="7128792" cy="1272143"/>
          </a:xfrm>
          <a:prstGeom prst="rect">
            <a:avLst/>
          </a:prstGeom>
          <a:noFill/>
        </p:spPr>
        <p:txBody>
          <a:bodyPr wrap="square" rtlCol="0">
            <a:spAutoFit/>
          </a:bodyPr>
          <a:lstStyle/>
          <a:p>
            <a:pPr marL="285750" indent="-285750">
              <a:lnSpc>
                <a:spcPts val="2300"/>
              </a:lnSpc>
              <a:buClr>
                <a:schemeClr val="accent1">
                  <a:lumMod val="50000"/>
                </a:schemeClr>
              </a:buClr>
              <a:buFont typeface="Wingdings" pitchFamily="2" charset="2"/>
              <a:buChar char="v"/>
            </a:pPr>
            <a:r>
              <a:rPr lang="ro-RO" sz="2000" b="1" dirty="0" smtClean="0"/>
              <a:t>Să nu ne facem </a:t>
            </a:r>
            <a:r>
              <a:rPr lang="ro-RO" sz="2000" b="1" dirty="0" smtClean="0"/>
              <a:t>plăcerile.</a:t>
            </a:r>
          </a:p>
          <a:p>
            <a:pPr marL="285750" indent="-285750">
              <a:lnSpc>
                <a:spcPts val="2300"/>
              </a:lnSpc>
              <a:buClr>
                <a:schemeClr val="accent1">
                  <a:lumMod val="50000"/>
                </a:schemeClr>
              </a:buClr>
              <a:buFont typeface="Wingdings" pitchFamily="2" charset="2"/>
              <a:buChar char="v"/>
            </a:pPr>
            <a:r>
              <a:rPr lang="ro-RO" sz="2000" b="1" dirty="0" smtClean="0"/>
              <a:t>Păzirea </a:t>
            </a:r>
            <a:r>
              <a:rPr lang="ro-RO" sz="2000" b="1" dirty="0" smtClean="0"/>
              <a:t>lui să fie o </a:t>
            </a:r>
            <a:r>
              <a:rPr lang="ro-RO" sz="2000" b="1" dirty="0" smtClean="0"/>
              <a:t>încântare.</a:t>
            </a:r>
          </a:p>
          <a:p>
            <a:pPr marL="285750" indent="-285750">
              <a:lnSpc>
                <a:spcPts val="2300"/>
              </a:lnSpc>
              <a:buClr>
                <a:schemeClr val="accent1">
                  <a:lumMod val="50000"/>
                </a:schemeClr>
              </a:buClr>
              <a:buFont typeface="Wingdings" pitchFamily="2" charset="2"/>
              <a:buChar char="v"/>
            </a:pPr>
            <a:r>
              <a:rPr lang="ro-RO" sz="2000" b="1" dirty="0" smtClean="0"/>
              <a:t>Onorându-l nefăcând </a:t>
            </a:r>
            <a:r>
              <a:rPr lang="ro-RO" sz="2000" b="1" dirty="0" smtClean="0"/>
              <a:t>activitățile obișnuite ale afacerii </a:t>
            </a:r>
            <a:r>
              <a:rPr lang="ro-RO" sz="2000" b="1" dirty="0" smtClean="0"/>
              <a:t>noastre.</a:t>
            </a:r>
          </a:p>
          <a:p>
            <a:pPr marL="285750" indent="-285750">
              <a:lnSpc>
                <a:spcPts val="2300"/>
              </a:lnSpc>
              <a:buClr>
                <a:schemeClr val="accent1">
                  <a:lumMod val="50000"/>
                </a:schemeClr>
              </a:buClr>
              <a:buFont typeface="Wingdings" pitchFamily="2" charset="2"/>
              <a:buChar char="v"/>
            </a:pPr>
            <a:r>
              <a:rPr lang="ro-RO" sz="2000" b="1" dirty="0" smtClean="0"/>
              <a:t>Nici </a:t>
            </a:r>
            <a:r>
              <a:rPr lang="ro-RO" sz="2000" b="1" dirty="0" smtClean="0"/>
              <a:t>măcar de a vorbi de lucrurile obișnuite din </a:t>
            </a:r>
            <a:r>
              <a:rPr lang="ro-RO" sz="2000" b="1" dirty="0" smtClean="0"/>
              <a:t>săptămână.</a:t>
            </a:r>
            <a:endParaRPr lang="ro-RO" sz="2000" b="1" dirty="0"/>
          </a:p>
        </p:txBody>
      </p:sp>
      <p:sp>
        <p:nvSpPr>
          <p:cNvPr id="6" name="5 CuadroTexto"/>
          <p:cNvSpPr txBox="1"/>
          <p:nvPr/>
        </p:nvSpPr>
        <p:spPr>
          <a:xfrm>
            <a:off x="2771800" y="5294818"/>
            <a:ext cx="3374566" cy="1446550"/>
          </a:xfrm>
          <a:prstGeom prst="rect">
            <a:avLst/>
          </a:prstGeom>
          <a:noFill/>
        </p:spPr>
        <p:txBody>
          <a:bodyPr wrap="square" rtlCol="0">
            <a:spAutoFit/>
          </a:bodyPr>
          <a:lstStyle/>
          <a:p>
            <a:r>
              <a:rPr lang="ro-RO" sz="2200" b="1" dirty="0" smtClean="0"/>
              <a:t>Atunci ne vom delecta petrecând timp în compania lui Dumnezeu și a fraților </a:t>
            </a:r>
            <a:r>
              <a:rPr lang="ro-RO" sz="2200" b="1" dirty="0" smtClean="0"/>
              <a:t>noștri.</a:t>
            </a:r>
            <a:endParaRPr lang="ro-RO" sz="2200" b="1" dirty="0"/>
          </a:p>
        </p:txBody>
      </p:sp>
      <p:pic>
        <p:nvPicPr>
          <p:cNvPr id="7170" name="Picture 2" descr="G:\Dibujos\la ley\jesus-y-el-sabado.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436097" y="1946849"/>
            <a:ext cx="3600400" cy="267822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2" name="Picture 4" descr="\\PC-EUNICE\FondosTematicos\Iglesia\4ec575e5b93795ec49000005-1333661792.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7504" y="5288944"/>
            <a:ext cx="2314066" cy="1524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4146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1000"/>
                                        <p:tgtEl>
                                          <p:spTgt spid="3"/>
                                        </p:tgtEl>
                                      </p:cBhvr>
                                    </p:animEffect>
                                  </p:childTnLst>
                                </p:cTn>
                              </p:par>
                              <p:par>
                                <p:cTn id="17" presetID="21" presetClass="entr" presetSubtype="8"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8)">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 calcmode="lin" valueType="num">
                                      <p:cBhvr additive="base">
                                        <p:cTn id="24" dur="500" fill="hold"/>
                                        <p:tgtEl>
                                          <p:spTgt spid="7171"/>
                                        </p:tgtEl>
                                        <p:attrNameLst>
                                          <p:attrName>ppt_x</p:attrName>
                                        </p:attrNameLst>
                                      </p:cBhvr>
                                      <p:tavLst>
                                        <p:tav tm="0">
                                          <p:val>
                                            <p:strVal val="0-#ppt_w/2"/>
                                          </p:val>
                                        </p:tav>
                                        <p:tav tm="100000">
                                          <p:val>
                                            <p:strVal val="#ppt_x"/>
                                          </p:val>
                                        </p:tav>
                                      </p:tavLst>
                                    </p:anim>
                                    <p:anim calcmode="lin" valueType="num">
                                      <p:cBhvr additive="base">
                                        <p:cTn id="25" dur="500" fill="hold"/>
                                        <p:tgtEl>
                                          <p:spTgt spid="7171"/>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wipe(left)">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wipe(left)">
                                      <p:cBhvr>
                                        <p:cTn id="49" dur="5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wipe(left)">
                                      <p:cBhvr>
                                        <p:cTn id="54" dur="500"/>
                                        <p:tgtEl>
                                          <p:spTgt spid="5">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randombar(horizontal)">
                                      <p:cBhvr>
                                        <p:cTn id="59" dur="500"/>
                                        <p:tgtEl>
                                          <p:spTgt spid="6"/>
                                        </p:tgtEl>
                                      </p:cBhvr>
                                    </p:animEffect>
                                  </p:childTnLst>
                                </p:cTn>
                              </p:par>
                              <p:par>
                                <p:cTn id="60" presetID="14" presetClass="entr" presetSubtype="10" fill="hold" nodeType="withEffect">
                                  <p:stCondLst>
                                    <p:cond delay="0"/>
                                  </p:stCondLst>
                                  <p:childTnLst>
                                    <p:set>
                                      <p:cBhvr>
                                        <p:cTn id="61" dur="1" fill="hold">
                                          <p:stCondLst>
                                            <p:cond delay="0"/>
                                          </p:stCondLst>
                                        </p:cTn>
                                        <p:tgtEl>
                                          <p:spTgt spid="7172"/>
                                        </p:tgtEl>
                                        <p:attrNameLst>
                                          <p:attrName>style.visibility</p:attrName>
                                        </p:attrNameLst>
                                      </p:cBhvr>
                                      <p:to>
                                        <p:strVal val="visible"/>
                                      </p:to>
                                    </p:set>
                                    <p:animEffect transition="in" filter="randombar(horizontal)">
                                      <p:cBhvr>
                                        <p:cTn id="6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7504" y="858192"/>
            <a:ext cx="8856984" cy="4154984"/>
          </a:xfrm>
          <a:prstGeom prst="rect">
            <a:avLst/>
          </a:prstGeom>
        </p:spPr>
        <p:txBody>
          <a:bodyPr wrap="square">
            <a:spAutoFit/>
          </a:bodyPr>
          <a:lstStyle/>
          <a:p>
            <a:pPr indent="363538" algn="just"/>
            <a:r>
              <a:rPr lang="ro-RO" sz="2200" dirty="0" smtClean="0">
                <a:solidFill>
                  <a:srgbClr val="001746"/>
                </a:solidFill>
                <a:latin typeface="Cooper Black" pitchFamily="18" charset="0"/>
              </a:rPr>
              <a:t>«</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În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nici un caz nu trebuie să permitem ca poverile și tranzacțiile comerciale să ne distragă mintea în Sabatul pe care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Dumnezeu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l-a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sfințit.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Nu trebuie să permitem ca mintea noastră să se oprească asupra lucrurilor cu caracter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lumesc… Sabatul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a fost făcut pentru om, pentru a-i aduce beneficii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înlăturându-l </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de la munca seculară cu scopul de a contempla adevărul și gloria lui Dumnezeu. Este necesar ca poporul lui Dumnezeu să se adune pentru a vorbi despre El, pentru a schimba gânduri și idei cu privire la adevărurile descoperite în Cuvânt și a dedica o parte din timp rugăciunii adecvate. Dar aceste momente, chiar și în Sabat, nu trebuie să ajungă plictisitoare prin prelungirea lor și lipsa de interes</a:t>
            </a:r>
            <a:r>
              <a:rPr lang="ro-RO" sz="2200" b="1" dirty="0" smtClean="0">
                <a:solidFill>
                  <a:srgbClr val="001746"/>
                </a:solidFill>
                <a:effectLst>
                  <a:outerShdw blurRad="38100" dist="38100" dir="2700000" algn="tl">
                    <a:srgbClr val="000000">
                      <a:alpha val="43137"/>
                    </a:srgbClr>
                  </a:outerShdw>
                </a:effectLst>
                <a:latin typeface="Arial" pitchFamily="34" charset="0"/>
                <a:cs typeface="Arial" pitchFamily="34" charset="0"/>
              </a:rPr>
              <a:t>.</a:t>
            </a:r>
            <a:r>
              <a:rPr lang="ro-RO" sz="2200" dirty="0" smtClean="0">
                <a:solidFill>
                  <a:srgbClr val="001746"/>
                </a:solidFill>
                <a:latin typeface="Cooper Black" pitchFamily="18" charset="0"/>
              </a:rPr>
              <a:t>»</a:t>
            </a:r>
            <a:endParaRPr lang="ro-RO" sz="2200" dirty="0">
              <a:solidFill>
                <a:srgbClr val="001746"/>
              </a:solidFill>
              <a:latin typeface="Cooper Black" pitchFamily="18" charset="0"/>
            </a:endParaRPr>
          </a:p>
        </p:txBody>
      </p:sp>
      <p:sp>
        <p:nvSpPr>
          <p:cNvPr id="3" name="2 CuadroTexto"/>
          <p:cNvSpPr txBox="1"/>
          <p:nvPr/>
        </p:nvSpPr>
        <p:spPr>
          <a:xfrm>
            <a:off x="97377" y="5013176"/>
            <a:ext cx="7838813" cy="338554"/>
          </a:xfrm>
          <a:prstGeom prst="rect">
            <a:avLst/>
          </a:prstGeom>
          <a:noFill/>
        </p:spPr>
        <p:txBody>
          <a:bodyPr wrap="none" rtlCol="0">
            <a:spAutoFit/>
          </a:bodyPr>
          <a:lstStyle/>
          <a:p>
            <a:r>
              <a:rPr lang="ro-RO" sz="1600" b="1" dirty="0" smtClean="0">
                <a:solidFill>
                  <a:srgbClr val="001746"/>
                </a:solidFill>
              </a:rPr>
              <a:t>E.G.W</a:t>
            </a:r>
            <a:r>
              <a:rPr lang="ro-RO" sz="1600" b="1" dirty="0" smtClean="0">
                <a:solidFill>
                  <a:srgbClr val="001746"/>
                </a:solidFill>
              </a:rPr>
              <a:t>. (Mărturii pentru biserică, </a:t>
            </a:r>
            <a:r>
              <a:rPr lang="ro-RO" sz="1600" b="1" dirty="0" smtClean="0">
                <a:solidFill>
                  <a:srgbClr val="001746"/>
                </a:solidFill>
              </a:rPr>
              <a:t>vol</a:t>
            </a:r>
            <a:r>
              <a:rPr lang="ro-RO" sz="1600" b="1" dirty="0" smtClean="0">
                <a:solidFill>
                  <a:srgbClr val="001746"/>
                </a:solidFill>
              </a:rPr>
              <a:t>. 2, pag. 516 - </a:t>
            </a:r>
            <a:r>
              <a:rPr lang="ro-RO" sz="1600" b="1" dirty="0" err="1" smtClean="0">
                <a:solidFill>
                  <a:srgbClr val="001746"/>
                </a:solidFill>
              </a:rPr>
              <a:t>n.t</a:t>
            </a:r>
            <a:r>
              <a:rPr lang="ro-RO" sz="1600" b="1" dirty="0" smtClean="0">
                <a:solidFill>
                  <a:srgbClr val="001746"/>
                </a:solidFill>
              </a:rPr>
              <a:t>., </a:t>
            </a:r>
            <a:r>
              <a:rPr lang="ro-RO" sz="1600" b="1" dirty="0">
                <a:solidFill>
                  <a:srgbClr val="001746"/>
                </a:solidFill>
              </a:rPr>
              <a:t>citat care nu apare în limba </a:t>
            </a:r>
            <a:r>
              <a:rPr lang="ro-RO" sz="1600" b="1" dirty="0" smtClean="0">
                <a:solidFill>
                  <a:srgbClr val="001746"/>
                </a:solidFill>
              </a:rPr>
              <a:t>română)</a:t>
            </a:r>
            <a:endParaRPr lang="ro-RO" sz="1600" b="1" dirty="0">
              <a:solidFill>
                <a:srgbClr val="001746"/>
              </a:solidFill>
            </a:endParaRPr>
          </a:p>
        </p:txBody>
      </p:sp>
    </p:spTree>
    <p:extLst>
      <p:ext uri="{BB962C8B-B14F-4D97-AF65-F5344CB8AC3E}">
        <p14:creationId xmlns:p14="http://schemas.microsoft.com/office/powerpoint/2010/main" xmlns="" val="4084999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1">
      <a:dk1>
        <a:srgbClr val="000000"/>
      </a:dk1>
      <a:lt1>
        <a:srgbClr val="FFFFFF"/>
      </a:lt1>
      <a:dk2>
        <a:srgbClr val="CC6600"/>
      </a:dk2>
      <a:lt2>
        <a:srgbClr val="008000"/>
      </a:lt2>
      <a:accent1>
        <a:srgbClr val="FF9966"/>
      </a:accent1>
      <a:accent2>
        <a:srgbClr val="EF0314"/>
      </a:accent2>
      <a:accent3>
        <a:srgbClr val="3366CC"/>
      </a:accent3>
      <a:accent4>
        <a:srgbClr val="FFFF00"/>
      </a:accent4>
      <a:accent5>
        <a:srgbClr val="FF99CC"/>
      </a:accent5>
      <a:accent6>
        <a:srgbClr val="660066"/>
      </a:accent6>
      <a:hlink>
        <a:srgbClr val="00327F"/>
      </a:hlink>
      <a:folHlink>
        <a:srgbClr val="00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1079</Words>
  <Application>Microsoft Office PowerPoint</Application>
  <PresentationFormat>Expunere pe ecran (4:3)</PresentationFormat>
  <Paragraphs>40</Paragraphs>
  <Slides>8</Slides>
  <Notes>1</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8</vt:i4>
      </vt:variant>
    </vt:vector>
  </HeadingPairs>
  <TitlesOfParts>
    <vt:vector size="15" baseType="lpstr">
      <vt:lpstr>Arial</vt:lpstr>
      <vt:lpstr>Calibri</vt:lpstr>
      <vt:lpstr>Comic Sans MS</vt:lpstr>
      <vt:lpstr>Arial (Corp)</vt:lpstr>
      <vt:lpstr>Wingdings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Isus si Sabatul</dc:title>
  <dc:subject>Studiu Biblic, Trim. II, 2016 – Evanghelia dupa Matei</dc:subject>
  <dc:creator>Sergio Fustero Carreras</dc:creator>
  <cp:keywords>http://www.fustero.net/es/index_ro.php</cp:keywords>
  <cp:lastModifiedBy>Administrator</cp:lastModifiedBy>
  <cp:revision>74</cp:revision>
  <dcterms:created xsi:type="dcterms:W3CDTF">2016-04-25T14:17:58Z</dcterms:created>
  <dcterms:modified xsi:type="dcterms:W3CDTF">2016-05-03T08:06:52Z</dcterms:modified>
</cp:coreProperties>
</file>