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omic Sans MS" pitchFamily="66" charset="0"/>
      <p:regular r:id="rId14"/>
      <p:bold r:id="rId1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0000"/>
    <a:srgbClr val="920000"/>
    <a:srgbClr val="F79747"/>
    <a:srgbClr val="000000"/>
    <a:srgbClr val="C7E7A3"/>
    <a:srgbClr val="B0DD7F"/>
    <a:srgbClr val="352D23"/>
    <a:srgbClr val="FFABAB"/>
    <a:srgbClr val="43CEFF"/>
    <a:srgbClr val="3818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2900B-62DA-43BD-8510-8313BB99F944}" type="doc">
      <dgm:prSet loTypeId="urn:microsoft.com/office/officeart/2008/layout/BendingPictureSemiTransparentTex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0FBAFFD-AFCF-443F-B746-589E225D0C28}">
      <dgm:prSet custT="1"/>
      <dgm:spPr/>
      <dgm:t>
        <a:bodyPr/>
        <a:lstStyle/>
        <a:p>
          <a:pPr rtl="0"/>
          <a:r>
            <a:rPr lang="ro-RO" sz="2000" b="1" dirty="0" smtClean="0">
              <a:solidFill>
                <a:srgbClr val="F79747"/>
              </a:solidFill>
              <a:effectLst>
                <a:glow rad="127000">
                  <a:srgbClr val="000000"/>
                </a:glow>
              </a:effectLst>
            </a:rPr>
            <a:t>Să lăsăm totul</a:t>
          </a:r>
          <a:r>
            <a:rPr lang="es-ES" sz="2000" b="1" dirty="0" smtClean="0">
              <a:solidFill>
                <a:srgbClr val="F79747"/>
              </a:solidFill>
              <a:effectLst>
                <a:glow rad="127000">
                  <a:srgbClr val="000000"/>
                </a:glow>
              </a:effectLst>
            </a:rPr>
            <a:t>.</a:t>
          </a:r>
          <a:endParaRPr lang="es-ES" sz="2000" b="1" dirty="0">
            <a:solidFill>
              <a:srgbClr val="F79747"/>
            </a:solidFill>
            <a:effectLst>
              <a:glow rad="127000">
                <a:srgbClr val="000000"/>
              </a:glow>
            </a:effectLst>
          </a:endParaRPr>
        </a:p>
      </dgm:t>
    </dgm:pt>
    <dgm:pt modelId="{B95C3D61-3E9C-4779-9ED6-38E4168C1D5B}" type="parTrans" cxnId="{7EB65FC0-9E37-4F5B-819C-0FDE0642323C}">
      <dgm:prSet/>
      <dgm:spPr/>
      <dgm:t>
        <a:bodyPr/>
        <a:lstStyle/>
        <a:p>
          <a:endParaRPr lang="es-ES" sz="2000" b="1"/>
        </a:p>
      </dgm:t>
    </dgm:pt>
    <dgm:pt modelId="{FA47E04F-A567-4327-990A-FB22F9BAF8FC}" type="sibTrans" cxnId="{7EB65FC0-9E37-4F5B-819C-0FDE0642323C}">
      <dgm:prSet/>
      <dgm:spPr/>
      <dgm:t>
        <a:bodyPr/>
        <a:lstStyle/>
        <a:p>
          <a:endParaRPr lang="es-ES" sz="2000" b="1"/>
        </a:p>
      </dgm:t>
    </dgm:pt>
    <dgm:pt modelId="{C16455FB-F591-476E-86C7-C926C8F6912B}">
      <dgm:prSet custT="1"/>
      <dgm:spPr/>
      <dgm:t>
        <a:bodyPr/>
        <a:lstStyle/>
        <a:p>
          <a:pPr rtl="0"/>
          <a:r>
            <a:rPr lang="ro-RO" sz="2000" b="1" dirty="0" smtClean="0">
              <a:solidFill>
                <a:srgbClr val="F79747"/>
              </a:solidFill>
              <a:effectLst>
                <a:glow rad="127000">
                  <a:srgbClr val="000000"/>
                </a:glow>
              </a:effectLst>
            </a:rPr>
            <a:t>Să fim cu El</a:t>
          </a:r>
          <a:r>
            <a:rPr lang="es-ES" sz="2000" b="1" dirty="0" smtClean="0">
              <a:solidFill>
                <a:srgbClr val="F79747"/>
              </a:solidFill>
              <a:effectLst>
                <a:glow rad="127000">
                  <a:srgbClr val="000000"/>
                </a:glow>
              </a:effectLst>
            </a:rPr>
            <a:t>.</a:t>
          </a:r>
          <a:endParaRPr lang="es-ES" sz="2000" b="1" dirty="0">
            <a:solidFill>
              <a:srgbClr val="F79747"/>
            </a:solidFill>
            <a:effectLst>
              <a:glow rad="127000">
                <a:srgbClr val="000000"/>
              </a:glow>
            </a:effectLst>
          </a:endParaRPr>
        </a:p>
      </dgm:t>
    </dgm:pt>
    <dgm:pt modelId="{E13408B1-BA4B-4325-B61B-033E78DE9BDF}" type="parTrans" cxnId="{2B0083B6-B058-4737-AE15-73050787D00A}">
      <dgm:prSet/>
      <dgm:spPr/>
      <dgm:t>
        <a:bodyPr/>
        <a:lstStyle/>
        <a:p>
          <a:endParaRPr lang="es-ES" sz="2000" b="1"/>
        </a:p>
      </dgm:t>
    </dgm:pt>
    <dgm:pt modelId="{2E1277BE-59D3-451A-BEAF-F2DDA25B80AC}" type="sibTrans" cxnId="{2B0083B6-B058-4737-AE15-73050787D00A}">
      <dgm:prSet/>
      <dgm:spPr/>
      <dgm:t>
        <a:bodyPr/>
        <a:lstStyle/>
        <a:p>
          <a:endParaRPr lang="es-ES" sz="2000" b="1"/>
        </a:p>
      </dgm:t>
    </dgm:pt>
    <dgm:pt modelId="{D99BCB88-725E-4B5F-AB94-966826D3A92E}">
      <dgm:prSet custT="1"/>
      <dgm:spPr/>
      <dgm:t>
        <a:bodyPr/>
        <a:lstStyle/>
        <a:p>
          <a:pPr rtl="0"/>
          <a:r>
            <a:rPr lang="ro-RO" sz="2000" b="1" dirty="0" smtClean="0">
              <a:solidFill>
                <a:srgbClr val="F79747"/>
              </a:solidFill>
              <a:effectLst>
                <a:glow rad="127000">
                  <a:srgbClr val="000000"/>
                </a:glow>
              </a:effectLst>
            </a:rPr>
            <a:t>Să ne încredem în El</a:t>
          </a:r>
          <a:r>
            <a:rPr lang="es-ES" sz="2000" b="1" dirty="0" smtClean="0">
              <a:solidFill>
                <a:srgbClr val="F79747"/>
              </a:solidFill>
              <a:effectLst>
                <a:glow rad="127000">
                  <a:srgbClr val="000000"/>
                </a:glow>
              </a:effectLst>
            </a:rPr>
            <a:t>.</a:t>
          </a:r>
          <a:endParaRPr lang="es-ES" sz="2000" b="1" dirty="0">
            <a:solidFill>
              <a:srgbClr val="F79747"/>
            </a:solidFill>
            <a:effectLst>
              <a:glow rad="127000">
                <a:srgbClr val="000000"/>
              </a:glow>
            </a:effectLst>
          </a:endParaRPr>
        </a:p>
      </dgm:t>
    </dgm:pt>
    <dgm:pt modelId="{6435238B-B1EC-44D4-98B4-1F96B81B831E}" type="parTrans" cxnId="{BD8BEB4D-9B06-43EB-945D-147BAEB3FA82}">
      <dgm:prSet/>
      <dgm:spPr/>
      <dgm:t>
        <a:bodyPr/>
        <a:lstStyle/>
        <a:p>
          <a:endParaRPr lang="es-ES" sz="2000" b="1"/>
        </a:p>
      </dgm:t>
    </dgm:pt>
    <dgm:pt modelId="{5DDC5298-CD6B-492B-83DA-24692056956A}" type="sibTrans" cxnId="{BD8BEB4D-9B06-43EB-945D-147BAEB3FA82}">
      <dgm:prSet/>
      <dgm:spPr/>
      <dgm:t>
        <a:bodyPr/>
        <a:lstStyle/>
        <a:p>
          <a:endParaRPr lang="es-ES" sz="2000" b="1"/>
        </a:p>
      </dgm:t>
    </dgm:pt>
    <dgm:pt modelId="{45B7A623-DAEE-4DA7-AD8D-FCEAA7C30478}">
      <dgm:prSet custT="1"/>
      <dgm:spPr/>
      <dgm:t>
        <a:bodyPr/>
        <a:lstStyle/>
        <a:p>
          <a:pPr rtl="0"/>
          <a:r>
            <a:rPr lang="ro-RO" sz="2000" b="1" dirty="0" smtClean="0">
              <a:solidFill>
                <a:srgbClr val="F79747"/>
              </a:solidFill>
              <a:effectLst>
                <a:glow rad="127000">
                  <a:srgbClr val="000000"/>
                </a:glow>
              </a:effectLst>
            </a:rPr>
            <a:t>Să fim slujitori</a:t>
          </a:r>
          <a:r>
            <a:rPr lang="es-ES" sz="2000" b="1" dirty="0" smtClean="0">
              <a:solidFill>
                <a:srgbClr val="F79747"/>
              </a:solidFill>
              <a:effectLst>
                <a:glow rad="127000">
                  <a:srgbClr val="000000"/>
                </a:glow>
              </a:effectLst>
            </a:rPr>
            <a:t>.</a:t>
          </a:r>
          <a:endParaRPr lang="es-ES" sz="2000" b="1" dirty="0">
            <a:solidFill>
              <a:srgbClr val="F79747"/>
            </a:solidFill>
            <a:effectLst>
              <a:glow rad="127000">
                <a:srgbClr val="000000"/>
              </a:glow>
            </a:effectLst>
          </a:endParaRPr>
        </a:p>
      </dgm:t>
    </dgm:pt>
    <dgm:pt modelId="{DC643F2B-768F-4B40-AF76-8016B1D7A4D1}" type="parTrans" cxnId="{FDB655A8-9533-422D-BC93-A552B206879E}">
      <dgm:prSet/>
      <dgm:spPr/>
      <dgm:t>
        <a:bodyPr/>
        <a:lstStyle/>
        <a:p>
          <a:endParaRPr lang="es-ES" sz="2000" b="1"/>
        </a:p>
      </dgm:t>
    </dgm:pt>
    <dgm:pt modelId="{8D3EB06B-3294-4897-99BD-2179F5D3281E}" type="sibTrans" cxnId="{FDB655A8-9533-422D-BC93-A552B206879E}">
      <dgm:prSet/>
      <dgm:spPr/>
      <dgm:t>
        <a:bodyPr/>
        <a:lstStyle/>
        <a:p>
          <a:endParaRPr lang="es-ES" sz="2000" b="1"/>
        </a:p>
      </dgm:t>
    </dgm:pt>
    <dgm:pt modelId="{4F6D7FA2-F654-4FE5-8D4A-E18AECBD12CB}">
      <dgm:prSet custT="1"/>
      <dgm:spPr/>
      <dgm:t>
        <a:bodyPr/>
        <a:lstStyle/>
        <a:p>
          <a:pPr rtl="0"/>
          <a:r>
            <a:rPr lang="ro-RO" sz="2000" b="1" dirty="0" smtClean="0">
              <a:solidFill>
                <a:srgbClr val="F79747"/>
              </a:solidFill>
              <a:effectLst>
                <a:glow rad="127000">
                  <a:srgbClr val="000000"/>
                </a:glow>
              </a:effectLst>
            </a:rPr>
            <a:t>Să studiem personal Biblia</a:t>
          </a:r>
          <a:r>
            <a:rPr lang="es-ES" sz="2000" b="1" dirty="0" smtClean="0">
              <a:solidFill>
                <a:srgbClr val="F79747"/>
              </a:solidFill>
              <a:effectLst>
                <a:glow rad="127000">
                  <a:srgbClr val="000000"/>
                </a:glow>
              </a:effectLst>
            </a:rPr>
            <a:t>.</a:t>
          </a:r>
          <a:endParaRPr lang="es-ES" sz="2000" b="1" dirty="0">
            <a:solidFill>
              <a:srgbClr val="F79747"/>
            </a:solidFill>
            <a:effectLst>
              <a:glow rad="127000">
                <a:srgbClr val="000000"/>
              </a:glow>
            </a:effectLst>
          </a:endParaRPr>
        </a:p>
      </dgm:t>
    </dgm:pt>
    <dgm:pt modelId="{CBB40ED7-2064-47EC-AB2C-6FB3B9BCEC81}" type="parTrans" cxnId="{CBBC5AD5-E3B6-486E-B3EC-D9DC058289D7}">
      <dgm:prSet/>
      <dgm:spPr/>
      <dgm:t>
        <a:bodyPr/>
        <a:lstStyle/>
        <a:p>
          <a:endParaRPr lang="es-ES" sz="2000" b="1"/>
        </a:p>
      </dgm:t>
    </dgm:pt>
    <dgm:pt modelId="{9BA96D9B-7AB7-4D07-B718-B528A97867C6}" type="sibTrans" cxnId="{CBBC5AD5-E3B6-486E-B3EC-D9DC058289D7}">
      <dgm:prSet/>
      <dgm:spPr/>
      <dgm:t>
        <a:bodyPr/>
        <a:lstStyle/>
        <a:p>
          <a:endParaRPr lang="es-ES" sz="2000" b="1"/>
        </a:p>
      </dgm:t>
    </dgm:pt>
    <dgm:pt modelId="{3177226D-2939-436F-8AB0-556B09CA47D0}" type="pres">
      <dgm:prSet presAssocID="{32C2900B-62DA-43BD-8510-8313BB99F9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4C57D8-A9DD-40CE-91DE-CD2293AC50B4}" type="pres">
      <dgm:prSet presAssocID="{F0FBAFFD-AFCF-443F-B746-589E225D0C28}" presName="composite" presStyleCnt="0"/>
      <dgm:spPr/>
    </dgm:pt>
    <dgm:pt modelId="{CBA50175-CF86-411E-96C1-9AE8A1F9DEB9}" type="pres">
      <dgm:prSet presAssocID="{F0FBAFFD-AFCF-443F-B746-589E225D0C28}" presName="rect1" presStyleLbl="bgShp" presStyleIdx="0" presStyleCnt="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F1C194F-C4C9-47AC-A3C0-95E6F0267D96}" type="pres">
      <dgm:prSet presAssocID="{F0FBAFFD-AFCF-443F-B746-589E225D0C28}" presName="rect2" presStyleLbl="trBgShp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EE7066-9EAA-489E-B30A-9A8F9CCF23E7}" type="pres">
      <dgm:prSet presAssocID="{FA47E04F-A567-4327-990A-FB22F9BAF8FC}" presName="sibTrans" presStyleCnt="0"/>
      <dgm:spPr/>
    </dgm:pt>
    <dgm:pt modelId="{6538DDA8-4F1F-4919-B167-E37DDE0D82C6}" type="pres">
      <dgm:prSet presAssocID="{C16455FB-F591-476E-86C7-C926C8F6912B}" presName="composite" presStyleCnt="0"/>
      <dgm:spPr/>
    </dgm:pt>
    <dgm:pt modelId="{4886CD90-723B-488A-9A35-5D9EF0A6FBAB}" type="pres">
      <dgm:prSet presAssocID="{C16455FB-F591-476E-86C7-C926C8F6912B}" presName="rect1" presStyleLbl="bgShp" presStyleIdx="1" presStyleCnt="5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C6C4100-428A-45DB-9518-49148DB27B0A}" type="pres">
      <dgm:prSet presAssocID="{C16455FB-F591-476E-86C7-C926C8F6912B}" presName="rect2" presStyleLbl="trBgShp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4C6FFB-B600-4B72-9EB7-80301B4F433E}" type="pres">
      <dgm:prSet presAssocID="{2E1277BE-59D3-451A-BEAF-F2DDA25B80AC}" presName="sibTrans" presStyleCnt="0"/>
      <dgm:spPr/>
    </dgm:pt>
    <dgm:pt modelId="{FEF5DE8B-53FE-419A-B4EA-72F1981F942A}" type="pres">
      <dgm:prSet presAssocID="{D99BCB88-725E-4B5F-AB94-966826D3A92E}" presName="composite" presStyleCnt="0"/>
      <dgm:spPr/>
    </dgm:pt>
    <dgm:pt modelId="{7B835754-2500-44FB-B408-6DBE938AD0AD}" type="pres">
      <dgm:prSet presAssocID="{D99BCB88-725E-4B5F-AB94-966826D3A92E}" presName="rect1" presStyleLbl="bgShp" presStyleIdx="2" presStyleCnt="5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04A0871-16CC-49D5-85BC-8766C1AC4163}" type="pres">
      <dgm:prSet presAssocID="{D99BCB88-725E-4B5F-AB94-966826D3A92E}" presName="rect2" presStyleLbl="trBgShp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AC762E-46FB-4160-A991-100A528ABFAC}" type="pres">
      <dgm:prSet presAssocID="{5DDC5298-CD6B-492B-83DA-24692056956A}" presName="sibTrans" presStyleCnt="0"/>
      <dgm:spPr/>
    </dgm:pt>
    <dgm:pt modelId="{A06D0714-269A-4C6E-A30E-F88BDE2B7BA8}" type="pres">
      <dgm:prSet presAssocID="{45B7A623-DAEE-4DA7-AD8D-FCEAA7C30478}" presName="composite" presStyleCnt="0"/>
      <dgm:spPr/>
    </dgm:pt>
    <dgm:pt modelId="{3040AF0B-19EB-4704-B6E8-91B6EFEFAED7}" type="pres">
      <dgm:prSet presAssocID="{45B7A623-DAEE-4DA7-AD8D-FCEAA7C30478}" presName="rect1" presStyleLbl="bgShp" presStyleIdx="3" presStyleCnt="5"/>
      <dgm:spPr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A9C016A-392D-4618-BDC2-E8235C4AEEBA}" type="pres">
      <dgm:prSet presAssocID="{45B7A623-DAEE-4DA7-AD8D-FCEAA7C30478}" presName="rect2" presStyleLbl="trBgShp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08C466-F007-4F53-BE4F-217BB249D9DA}" type="pres">
      <dgm:prSet presAssocID="{8D3EB06B-3294-4897-99BD-2179F5D3281E}" presName="sibTrans" presStyleCnt="0"/>
      <dgm:spPr/>
    </dgm:pt>
    <dgm:pt modelId="{128582E4-65E9-4D40-BEAF-3D9A856E7AD1}" type="pres">
      <dgm:prSet presAssocID="{4F6D7FA2-F654-4FE5-8D4A-E18AECBD12CB}" presName="composite" presStyleCnt="0"/>
      <dgm:spPr/>
    </dgm:pt>
    <dgm:pt modelId="{507641B0-375C-4BF3-99A0-C3C7D292B085}" type="pres">
      <dgm:prSet presAssocID="{4F6D7FA2-F654-4FE5-8D4A-E18AECBD12CB}" presName="rect1" presStyleLbl="bgShp" presStyleIdx="4" presStyleCnt="5"/>
      <dgm:spPr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A6A3FE7-773C-473E-AB5D-D94E7B67A9D8}" type="pres">
      <dgm:prSet presAssocID="{4F6D7FA2-F654-4FE5-8D4A-E18AECBD12CB}" presName="rect2" presStyleLbl="trBgShp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67E684-B529-40AD-B56A-C0138B051897}" type="presOf" srcId="{F0FBAFFD-AFCF-443F-B746-589E225D0C28}" destId="{1F1C194F-C4C9-47AC-A3C0-95E6F0267D96}" srcOrd="0" destOrd="0" presId="urn:microsoft.com/office/officeart/2008/layout/BendingPictureSemiTransparentText"/>
    <dgm:cxn modelId="{2B0083B6-B058-4737-AE15-73050787D00A}" srcId="{32C2900B-62DA-43BD-8510-8313BB99F944}" destId="{C16455FB-F591-476E-86C7-C926C8F6912B}" srcOrd="1" destOrd="0" parTransId="{E13408B1-BA4B-4325-B61B-033E78DE9BDF}" sibTransId="{2E1277BE-59D3-451A-BEAF-F2DDA25B80AC}"/>
    <dgm:cxn modelId="{099647E4-62C3-4B55-A139-E3658A0D2EC5}" type="presOf" srcId="{32C2900B-62DA-43BD-8510-8313BB99F944}" destId="{3177226D-2939-436F-8AB0-556B09CA47D0}" srcOrd="0" destOrd="0" presId="urn:microsoft.com/office/officeart/2008/layout/BendingPictureSemiTransparentText"/>
    <dgm:cxn modelId="{FE5FC7CE-167C-4BD5-944B-2EE494F23FB3}" type="presOf" srcId="{C16455FB-F591-476E-86C7-C926C8F6912B}" destId="{7C6C4100-428A-45DB-9518-49148DB27B0A}" srcOrd="0" destOrd="0" presId="urn:microsoft.com/office/officeart/2008/layout/BendingPictureSemiTransparentText"/>
    <dgm:cxn modelId="{306888C9-8769-482F-BE46-53DF648CF512}" type="presOf" srcId="{45B7A623-DAEE-4DA7-AD8D-FCEAA7C30478}" destId="{7A9C016A-392D-4618-BDC2-E8235C4AEEBA}" srcOrd="0" destOrd="0" presId="urn:microsoft.com/office/officeart/2008/layout/BendingPictureSemiTransparentText"/>
    <dgm:cxn modelId="{FDB655A8-9533-422D-BC93-A552B206879E}" srcId="{32C2900B-62DA-43BD-8510-8313BB99F944}" destId="{45B7A623-DAEE-4DA7-AD8D-FCEAA7C30478}" srcOrd="3" destOrd="0" parTransId="{DC643F2B-768F-4B40-AF76-8016B1D7A4D1}" sibTransId="{8D3EB06B-3294-4897-99BD-2179F5D3281E}"/>
    <dgm:cxn modelId="{AB56DD0F-E77B-423C-AEC4-42A0D2C237AA}" type="presOf" srcId="{4F6D7FA2-F654-4FE5-8D4A-E18AECBD12CB}" destId="{EA6A3FE7-773C-473E-AB5D-D94E7B67A9D8}" srcOrd="0" destOrd="0" presId="urn:microsoft.com/office/officeart/2008/layout/BendingPictureSemiTransparentText"/>
    <dgm:cxn modelId="{F1AA1E77-B91E-4E4B-B1F6-AD18A71D52B9}" type="presOf" srcId="{D99BCB88-725E-4B5F-AB94-966826D3A92E}" destId="{004A0871-16CC-49D5-85BC-8766C1AC4163}" srcOrd="0" destOrd="0" presId="urn:microsoft.com/office/officeart/2008/layout/BendingPictureSemiTransparentText"/>
    <dgm:cxn modelId="{CBBC5AD5-E3B6-486E-B3EC-D9DC058289D7}" srcId="{32C2900B-62DA-43BD-8510-8313BB99F944}" destId="{4F6D7FA2-F654-4FE5-8D4A-E18AECBD12CB}" srcOrd="4" destOrd="0" parTransId="{CBB40ED7-2064-47EC-AB2C-6FB3B9BCEC81}" sibTransId="{9BA96D9B-7AB7-4D07-B718-B528A97867C6}"/>
    <dgm:cxn modelId="{7EB65FC0-9E37-4F5B-819C-0FDE0642323C}" srcId="{32C2900B-62DA-43BD-8510-8313BB99F944}" destId="{F0FBAFFD-AFCF-443F-B746-589E225D0C28}" srcOrd="0" destOrd="0" parTransId="{B95C3D61-3E9C-4779-9ED6-38E4168C1D5B}" sibTransId="{FA47E04F-A567-4327-990A-FB22F9BAF8FC}"/>
    <dgm:cxn modelId="{BD8BEB4D-9B06-43EB-945D-147BAEB3FA82}" srcId="{32C2900B-62DA-43BD-8510-8313BB99F944}" destId="{D99BCB88-725E-4B5F-AB94-966826D3A92E}" srcOrd="2" destOrd="0" parTransId="{6435238B-B1EC-44D4-98B4-1F96B81B831E}" sibTransId="{5DDC5298-CD6B-492B-83DA-24692056956A}"/>
    <dgm:cxn modelId="{B8F38BB1-9238-4E05-B7A6-2D75F0B1264F}" type="presParOf" srcId="{3177226D-2939-436F-8AB0-556B09CA47D0}" destId="{DF4C57D8-A9DD-40CE-91DE-CD2293AC50B4}" srcOrd="0" destOrd="0" presId="urn:microsoft.com/office/officeart/2008/layout/BendingPictureSemiTransparentText"/>
    <dgm:cxn modelId="{26152C56-6205-4DBA-BB03-A4844FF72B9C}" type="presParOf" srcId="{DF4C57D8-A9DD-40CE-91DE-CD2293AC50B4}" destId="{CBA50175-CF86-411E-96C1-9AE8A1F9DEB9}" srcOrd="0" destOrd="0" presId="urn:microsoft.com/office/officeart/2008/layout/BendingPictureSemiTransparentText"/>
    <dgm:cxn modelId="{08484793-A10F-4274-A845-783E3E4EC4B1}" type="presParOf" srcId="{DF4C57D8-A9DD-40CE-91DE-CD2293AC50B4}" destId="{1F1C194F-C4C9-47AC-A3C0-95E6F0267D96}" srcOrd="1" destOrd="0" presId="urn:microsoft.com/office/officeart/2008/layout/BendingPictureSemiTransparentText"/>
    <dgm:cxn modelId="{82D9CBCC-6E60-47EE-A229-F2A88A2819F2}" type="presParOf" srcId="{3177226D-2939-436F-8AB0-556B09CA47D0}" destId="{FCEE7066-9EAA-489E-B30A-9A8F9CCF23E7}" srcOrd="1" destOrd="0" presId="urn:microsoft.com/office/officeart/2008/layout/BendingPictureSemiTransparentText"/>
    <dgm:cxn modelId="{A857674F-E88C-4837-A89B-68668F5309FE}" type="presParOf" srcId="{3177226D-2939-436F-8AB0-556B09CA47D0}" destId="{6538DDA8-4F1F-4919-B167-E37DDE0D82C6}" srcOrd="2" destOrd="0" presId="urn:microsoft.com/office/officeart/2008/layout/BendingPictureSemiTransparentText"/>
    <dgm:cxn modelId="{6CF0A614-6E06-46B6-9D70-7327A34EA887}" type="presParOf" srcId="{6538DDA8-4F1F-4919-B167-E37DDE0D82C6}" destId="{4886CD90-723B-488A-9A35-5D9EF0A6FBAB}" srcOrd="0" destOrd="0" presId="urn:microsoft.com/office/officeart/2008/layout/BendingPictureSemiTransparentText"/>
    <dgm:cxn modelId="{9FABB0E9-1BA9-4B60-8265-5DD08DC8BD1B}" type="presParOf" srcId="{6538DDA8-4F1F-4919-B167-E37DDE0D82C6}" destId="{7C6C4100-428A-45DB-9518-49148DB27B0A}" srcOrd="1" destOrd="0" presId="urn:microsoft.com/office/officeart/2008/layout/BendingPictureSemiTransparentText"/>
    <dgm:cxn modelId="{E37C008E-3E48-4C9F-8F82-AD8DE4B97D21}" type="presParOf" srcId="{3177226D-2939-436F-8AB0-556B09CA47D0}" destId="{DC4C6FFB-B600-4B72-9EB7-80301B4F433E}" srcOrd="3" destOrd="0" presId="urn:microsoft.com/office/officeart/2008/layout/BendingPictureSemiTransparentText"/>
    <dgm:cxn modelId="{27A76284-AA13-4732-9F23-9FC5F1929BFD}" type="presParOf" srcId="{3177226D-2939-436F-8AB0-556B09CA47D0}" destId="{FEF5DE8B-53FE-419A-B4EA-72F1981F942A}" srcOrd="4" destOrd="0" presId="urn:microsoft.com/office/officeart/2008/layout/BendingPictureSemiTransparentText"/>
    <dgm:cxn modelId="{51C94972-2888-4C16-83A7-5837EAB02306}" type="presParOf" srcId="{FEF5DE8B-53FE-419A-B4EA-72F1981F942A}" destId="{7B835754-2500-44FB-B408-6DBE938AD0AD}" srcOrd="0" destOrd="0" presId="urn:microsoft.com/office/officeart/2008/layout/BendingPictureSemiTransparentText"/>
    <dgm:cxn modelId="{5DAA09B8-E222-4550-B4F5-CDA7CB92AD75}" type="presParOf" srcId="{FEF5DE8B-53FE-419A-B4EA-72F1981F942A}" destId="{004A0871-16CC-49D5-85BC-8766C1AC4163}" srcOrd="1" destOrd="0" presId="urn:microsoft.com/office/officeart/2008/layout/BendingPictureSemiTransparentText"/>
    <dgm:cxn modelId="{5EB7CF25-607E-460B-944B-18EB63BBA6B2}" type="presParOf" srcId="{3177226D-2939-436F-8AB0-556B09CA47D0}" destId="{50AC762E-46FB-4160-A991-100A528ABFAC}" srcOrd="5" destOrd="0" presId="urn:microsoft.com/office/officeart/2008/layout/BendingPictureSemiTransparentText"/>
    <dgm:cxn modelId="{70EF4324-6B0D-4CFA-8565-46DC91B0EEC4}" type="presParOf" srcId="{3177226D-2939-436F-8AB0-556B09CA47D0}" destId="{A06D0714-269A-4C6E-A30E-F88BDE2B7BA8}" srcOrd="6" destOrd="0" presId="urn:microsoft.com/office/officeart/2008/layout/BendingPictureSemiTransparentText"/>
    <dgm:cxn modelId="{D23F0D19-0118-4FCA-A9E4-D14905CE7219}" type="presParOf" srcId="{A06D0714-269A-4C6E-A30E-F88BDE2B7BA8}" destId="{3040AF0B-19EB-4704-B6E8-91B6EFEFAED7}" srcOrd="0" destOrd="0" presId="urn:microsoft.com/office/officeart/2008/layout/BendingPictureSemiTransparentText"/>
    <dgm:cxn modelId="{1F639497-CC28-4397-A22D-E2CD93BF8AC6}" type="presParOf" srcId="{A06D0714-269A-4C6E-A30E-F88BDE2B7BA8}" destId="{7A9C016A-392D-4618-BDC2-E8235C4AEEBA}" srcOrd="1" destOrd="0" presId="urn:microsoft.com/office/officeart/2008/layout/BendingPictureSemiTransparentText"/>
    <dgm:cxn modelId="{7E25F982-9688-4134-BF92-BC1AE0368C25}" type="presParOf" srcId="{3177226D-2939-436F-8AB0-556B09CA47D0}" destId="{1B08C466-F007-4F53-BE4F-217BB249D9DA}" srcOrd="7" destOrd="0" presId="urn:microsoft.com/office/officeart/2008/layout/BendingPictureSemiTransparentText"/>
    <dgm:cxn modelId="{6ED3BCB1-71B5-48EF-B232-9056EEC6F8A7}" type="presParOf" srcId="{3177226D-2939-436F-8AB0-556B09CA47D0}" destId="{128582E4-65E9-4D40-BEAF-3D9A856E7AD1}" srcOrd="8" destOrd="0" presId="urn:microsoft.com/office/officeart/2008/layout/BendingPictureSemiTransparentText"/>
    <dgm:cxn modelId="{E474377E-34F5-4BE0-95A1-82D9FD4A8B58}" type="presParOf" srcId="{128582E4-65E9-4D40-BEAF-3D9A856E7AD1}" destId="{507641B0-375C-4BF3-99A0-C3C7D292B085}" srcOrd="0" destOrd="0" presId="urn:microsoft.com/office/officeart/2008/layout/BendingPictureSemiTransparentText"/>
    <dgm:cxn modelId="{79D84406-1C36-4568-B36C-7C2CF3D374A0}" type="presParOf" srcId="{128582E4-65E9-4D40-BEAF-3D9A856E7AD1}" destId="{EA6A3FE7-773C-473E-AB5D-D94E7B67A9D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7039-A31B-4468-A715-3F5E59EDE632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75B1-CDD7-4BAC-AA75-3EA0D99597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3012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7039-A31B-4468-A715-3F5E59EDE632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75B1-CDD7-4BAC-AA75-3EA0D99597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8312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7039-A31B-4468-A715-3F5E59EDE632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75B1-CDD7-4BAC-AA75-3EA0D99597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6569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7039-A31B-4468-A715-3F5E59EDE632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75B1-CDD7-4BAC-AA75-3EA0D99597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33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7039-A31B-4468-A715-3F5E59EDE632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75B1-CDD7-4BAC-AA75-3EA0D99597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682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7039-A31B-4468-A715-3F5E59EDE632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75B1-CDD7-4BAC-AA75-3EA0D99597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7486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7039-A31B-4468-A715-3F5E59EDE632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75B1-CDD7-4BAC-AA75-3EA0D99597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1764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7039-A31B-4468-A715-3F5E59EDE632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75B1-CDD7-4BAC-AA75-3EA0D99597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3079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7039-A31B-4468-A715-3F5E59EDE632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75B1-CDD7-4BAC-AA75-3EA0D99597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929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7039-A31B-4468-A715-3F5E59EDE632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75B1-CDD7-4BAC-AA75-3EA0D99597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6154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7039-A31B-4468-A715-3F5E59EDE632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75B1-CDD7-4BAC-AA75-3EA0D99597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2827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7039-A31B-4468-A715-3F5E59EDE632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75B1-CDD7-4BAC-AA75-3EA0D99597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1182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5.wdp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580112" y="620688"/>
            <a:ext cx="356388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contourW="25400">
              <a:bevelT w="38100" h="38100"/>
              <a:contourClr>
                <a:srgbClr val="C24918"/>
              </a:contourClr>
            </a:sp3d>
          </a:bodyPr>
          <a:lstStyle/>
          <a:p>
            <a:pPr algn="ctr"/>
            <a:r>
              <a:rPr lang="ro-RO" sz="4800" b="1" smtClean="0">
                <a:ln w="24500" cmpd="dbl">
                  <a:noFill/>
                  <a:prstDash val="solid"/>
                  <a:miter lim="800000"/>
                </a:ln>
                <a:gradFill>
                  <a:gsLst>
                    <a:gs pos="10000">
                      <a:srgbClr val="F9D8CB"/>
                    </a:gs>
                    <a:gs pos="60000">
                      <a:srgbClr val="E97A4D"/>
                    </a:gs>
                    <a:gs pos="100000">
                      <a:srgbClr val="C24918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PRIETENII </a:t>
            </a:r>
            <a:r>
              <a:rPr lang="ro-RO" sz="4800" b="1" smtClean="0">
                <a:ln w="24500" cmpd="dbl">
                  <a:noFill/>
                  <a:prstDash val="solid"/>
                  <a:miter lim="800000"/>
                </a:ln>
                <a:gradFill>
                  <a:gsLst>
                    <a:gs pos="10000">
                      <a:srgbClr val="F9D8CB"/>
                    </a:gs>
                    <a:gs pos="60000">
                      <a:srgbClr val="E97A4D"/>
                    </a:gs>
                    <a:gs pos="100000">
                      <a:srgbClr val="C24918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LUI</a:t>
            </a:r>
            <a:endParaRPr lang="ro-RO" sz="4800" b="1">
              <a:ln w="24500" cmpd="dbl">
                <a:noFill/>
                <a:prstDash val="solid"/>
                <a:miter lim="800000"/>
              </a:ln>
              <a:gradFill>
                <a:gsLst>
                  <a:gs pos="10000">
                    <a:srgbClr val="F9D8CB"/>
                  </a:gs>
                  <a:gs pos="60000">
                    <a:srgbClr val="E97A4D"/>
                  </a:gs>
                  <a:gs pos="100000">
                    <a:srgbClr val="C24918"/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14242" y="6516052"/>
            <a:ext cx="346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Studiul </a:t>
            </a:r>
            <a:r>
              <a:rPr lang="ro-RO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8 </a:t>
            </a:r>
            <a:r>
              <a:rPr lang="ro-RO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pentru </a:t>
            </a:r>
            <a:r>
              <a:rPr lang="ro-RO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20 </a:t>
            </a:r>
            <a:r>
              <a:rPr lang="ro-RO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februarie </a:t>
            </a:r>
            <a:r>
              <a:rPr lang="ro-RO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2016</a:t>
            </a:r>
            <a:endParaRPr lang="ro-RO" b="1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90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-27384"/>
            <a:ext cx="91440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 dirty="0" smtClean="0">
                <a:solidFill>
                  <a:srgbClr val="000000"/>
                </a:solidFill>
              </a:rPr>
              <a:t>În cadrul Marii Lupte, fiecare alege să urmeze pe unul din cei doi lideri implicați în conflict. A-l urma pe Isus ne face </a:t>
            </a:r>
            <a:r>
              <a:rPr lang="ro-RO" sz="2200" b="1" dirty="0" smtClean="0">
                <a:solidFill>
                  <a:srgbClr val="000000"/>
                </a:solidFill>
              </a:rPr>
              <a:t>«prietenii Lui», parteneri </a:t>
            </a:r>
            <a:r>
              <a:rPr lang="ro-RO" sz="2200" b="1" dirty="0" smtClean="0">
                <a:solidFill>
                  <a:srgbClr val="000000"/>
                </a:solidFill>
              </a:rPr>
              <a:t>care luptă împreună de partea victorioasă a conflictului. </a:t>
            </a:r>
            <a:endParaRPr lang="ro-RO" sz="2200" b="1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ro-RO" sz="2200" b="1" dirty="0" smtClean="0">
                <a:solidFill>
                  <a:srgbClr val="000000"/>
                </a:solidFill>
              </a:rPr>
              <a:t>Pentru </a:t>
            </a:r>
            <a:r>
              <a:rPr lang="ro-RO" sz="2200" b="1" dirty="0" smtClean="0">
                <a:solidFill>
                  <a:srgbClr val="000000"/>
                </a:solidFill>
              </a:rPr>
              <a:t>a fi urmaș al lui Isus e </a:t>
            </a:r>
            <a:r>
              <a:rPr lang="ro-RO" sz="2200" b="1" dirty="0" smtClean="0">
                <a:solidFill>
                  <a:srgbClr val="000000"/>
                </a:solidFill>
              </a:rPr>
              <a:t>nevoie:</a:t>
            </a:r>
            <a:endParaRPr lang="ro-RO" sz="22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1031543759"/>
              </p:ext>
            </p:extLst>
          </p:nvPr>
        </p:nvGraphicFramePr>
        <p:xfrm>
          <a:off x="107504" y="1573054"/>
          <a:ext cx="8856984" cy="516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72667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A50175-CF86-411E-96C1-9AE8A1F9D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CBA50175-CF86-411E-96C1-9AE8A1F9D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CBA50175-CF86-411E-96C1-9AE8A1F9D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CBA50175-CF86-411E-96C1-9AE8A1F9D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BA50175-CF86-411E-96C1-9AE8A1F9D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BA50175-CF86-411E-96C1-9AE8A1F9D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1C194F-C4C9-47AC-A3C0-95E6F0267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F1C194F-C4C9-47AC-A3C0-95E6F0267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1F1C194F-C4C9-47AC-A3C0-95E6F0267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1F1C194F-C4C9-47AC-A3C0-95E6F0267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F1C194F-C4C9-47AC-A3C0-95E6F0267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F1C194F-C4C9-47AC-A3C0-95E6F0267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86CD90-723B-488A-9A35-5D9EF0A6F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886CD90-723B-488A-9A35-5D9EF0A6F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4886CD90-723B-488A-9A35-5D9EF0A6F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4886CD90-723B-488A-9A35-5D9EF0A6F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4886CD90-723B-488A-9A35-5D9EF0A6F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4886CD90-723B-488A-9A35-5D9EF0A6F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6C4100-428A-45DB-9518-49148DB27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7C6C4100-428A-45DB-9518-49148DB27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7C6C4100-428A-45DB-9518-49148DB27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7C6C4100-428A-45DB-9518-49148DB27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C6C4100-428A-45DB-9518-49148DB27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C6C4100-428A-45DB-9518-49148DB27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835754-2500-44FB-B408-6DBE938AD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7B835754-2500-44FB-B408-6DBE938AD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7B835754-2500-44FB-B408-6DBE938AD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7B835754-2500-44FB-B408-6DBE938AD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B835754-2500-44FB-B408-6DBE938AD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7B835754-2500-44FB-B408-6DBE938AD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4A0871-16CC-49D5-85BC-8766C1AC4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004A0871-16CC-49D5-85BC-8766C1AC4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004A0871-16CC-49D5-85BC-8766C1AC4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004A0871-16CC-49D5-85BC-8766C1AC4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04A0871-16CC-49D5-85BC-8766C1AC4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04A0871-16CC-49D5-85BC-8766C1AC4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40AF0B-19EB-4704-B6E8-91B6EFEFA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040AF0B-19EB-4704-B6E8-91B6EFEFA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040AF0B-19EB-4704-B6E8-91B6EFEFA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3040AF0B-19EB-4704-B6E8-91B6EFEFA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3040AF0B-19EB-4704-B6E8-91B6EFEFA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3040AF0B-19EB-4704-B6E8-91B6EFEFA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C016A-392D-4618-BDC2-E8235C4AE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A9C016A-392D-4618-BDC2-E8235C4AE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7A9C016A-392D-4618-BDC2-E8235C4AE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7A9C016A-392D-4618-BDC2-E8235C4AE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7A9C016A-392D-4618-BDC2-E8235C4AE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7A9C016A-392D-4618-BDC2-E8235C4AE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7641B0-375C-4BF3-99A0-C3C7D292B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507641B0-375C-4BF3-99A0-C3C7D292B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507641B0-375C-4BF3-99A0-C3C7D292B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507641B0-375C-4BF3-99A0-C3C7D292B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507641B0-375C-4BF3-99A0-C3C7D292B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507641B0-375C-4BF3-99A0-C3C7D292B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6A3FE7-773C-473E-AB5D-D94E7B67A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EA6A3FE7-773C-473E-AB5D-D94E7B67A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EA6A3FE7-773C-473E-AB5D-D94E7B67A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EA6A3FE7-773C-473E-AB5D-D94E7B67A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EA6A3FE7-773C-473E-AB5D-D94E7B67A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EA6A3FE7-773C-473E-AB5D-D94E7B67A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4473" y="0"/>
            <a:ext cx="5678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/>
                  </a:outerShdw>
                </a:effectLst>
              </a:rPr>
              <a:t>A </a:t>
            </a:r>
            <a:r>
              <a:rPr lang="ro-RO"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/>
                  </a:outerShdw>
                </a:effectLst>
              </a:rPr>
              <a:t>LĂSA </a:t>
            </a:r>
            <a:r>
              <a:rPr lang="ro-RO"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/>
                  </a:outerShdw>
                </a:effectLst>
              </a:rPr>
              <a:t>TOTUL</a:t>
            </a:r>
            <a:endParaRPr lang="ro-RO" sz="4400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/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1964" y="694437"/>
            <a:ext cx="464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rgbClr val="11203F"/>
                </a:solidFill>
                <a:latin typeface="Comic Sans MS" pitchFamily="66" charset="0"/>
              </a:rPr>
              <a:t>«</a:t>
            </a:r>
            <a:r>
              <a:rPr lang="ro-RO" b="1" smtClean="0">
                <a:solidFill>
                  <a:srgbClr val="11203F"/>
                </a:solidFill>
                <a:latin typeface="Comic Sans MS" pitchFamily="66" charset="0"/>
              </a:rPr>
              <a:t>Ei au scos corăbiile la </a:t>
            </a:r>
            <a:r>
              <a:rPr lang="ro-RO" b="1" smtClean="0">
                <a:solidFill>
                  <a:srgbClr val="11203F"/>
                </a:solidFill>
                <a:latin typeface="Comic Sans MS" pitchFamily="66" charset="0"/>
              </a:rPr>
              <a:t>mal</a:t>
            </a:r>
            <a:r>
              <a:rPr lang="ro-RO" b="1" smtClean="0">
                <a:solidFill>
                  <a:srgbClr val="11203F"/>
                </a:solidFill>
                <a:latin typeface="Comic Sans MS" pitchFamily="66" charset="0"/>
              </a:rPr>
              <a:t>, au lăsat </a:t>
            </a:r>
            <a:r>
              <a:rPr lang="ro-RO" b="1" smtClean="0">
                <a:solidFill>
                  <a:srgbClr val="11203F"/>
                </a:solidFill>
                <a:latin typeface="Comic Sans MS" pitchFamily="66" charset="0"/>
              </a:rPr>
              <a:t>totul</a:t>
            </a:r>
            <a:r>
              <a:rPr lang="ro-RO" b="1" smtClean="0">
                <a:solidFill>
                  <a:srgbClr val="11203F"/>
                </a:solidFill>
                <a:latin typeface="Comic Sans MS" pitchFamily="66" charset="0"/>
              </a:rPr>
              <a:t>, şi au mers după </a:t>
            </a:r>
            <a:r>
              <a:rPr lang="ro-RO" b="1" smtClean="0">
                <a:solidFill>
                  <a:srgbClr val="11203F"/>
                </a:solidFill>
                <a:latin typeface="Comic Sans MS" pitchFamily="66" charset="0"/>
              </a:rPr>
              <a:t>El.</a:t>
            </a:r>
            <a:r>
              <a:rPr lang="ro-RO" b="1" smtClean="0">
                <a:solidFill>
                  <a:srgbClr val="11203F"/>
                </a:solidFill>
                <a:latin typeface="Comic Sans MS" pitchFamily="66" charset="0"/>
              </a:rPr>
              <a:t>» </a:t>
            </a:r>
            <a:r>
              <a:rPr lang="ro-RO" sz="1400" b="1" smtClean="0">
                <a:solidFill>
                  <a:srgbClr val="11203F"/>
                </a:solidFill>
                <a:latin typeface="Comic Sans MS" pitchFamily="66" charset="0"/>
              </a:rPr>
              <a:t>(</a:t>
            </a:r>
            <a:r>
              <a:rPr lang="ro-RO" sz="1400" b="1" smtClean="0">
                <a:solidFill>
                  <a:srgbClr val="11203F"/>
                </a:solidFill>
                <a:latin typeface="Comic Sans MS" pitchFamily="66" charset="0"/>
              </a:rPr>
              <a:t>Luca </a:t>
            </a:r>
            <a:r>
              <a:rPr lang="ro-RO" sz="1400" b="1" smtClean="0">
                <a:solidFill>
                  <a:srgbClr val="11203F"/>
                </a:solidFill>
                <a:latin typeface="Comic Sans MS" pitchFamily="66" charset="0"/>
              </a:rPr>
              <a:t>5:11)</a:t>
            </a:r>
            <a:endParaRPr lang="ro-RO" sz="1400" b="1">
              <a:solidFill>
                <a:srgbClr val="11203F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99792" y="4181886"/>
            <a:ext cx="626469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rgbClr val="000000"/>
                </a:solidFill>
              </a:rPr>
              <a:t>Când – </a:t>
            </a:r>
            <a:r>
              <a:rPr lang="ro-RO" sz="2000" b="1" dirty="0" smtClean="0">
                <a:solidFill>
                  <a:srgbClr val="000000"/>
                </a:solidFill>
              </a:rPr>
              <a:t>după o noapte de pescuit neroditoare </a:t>
            </a:r>
            <a:r>
              <a:rPr lang="ro-RO" sz="2000" b="1" dirty="0" smtClean="0">
                <a:solidFill>
                  <a:srgbClr val="000000"/>
                </a:solidFill>
              </a:rPr>
              <a:t>– au </a:t>
            </a:r>
            <a:r>
              <a:rPr lang="ro-RO" sz="2000" b="1" dirty="0" smtClean="0">
                <a:solidFill>
                  <a:srgbClr val="000000"/>
                </a:solidFill>
              </a:rPr>
              <a:t>fost martorii unei pescuiri miraculoase, Petru s-a simțit copleșit de sfințenia lui Isus în </a:t>
            </a:r>
            <a:r>
              <a:rPr lang="ro-RO" sz="2000" b="1" dirty="0" smtClean="0">
                <a:solidFill>
                  <a:srgbClr val="000000"/>
                </a:solidFill>
              </a:rPr>
              <a:t>contrast </a:t>
            </a:r>
            <a:r>
              <a:rPr lang="ro-RO" sz="2000" b="1" dirty="0" smtClean="0">
                <a:solidFill>
                  <a:srgbClr val="000000"/>
                </a:solidFill>
              </a:rPr>
              <a:t>cu propria păcătoșenie</a:t>
            </a:r>
            <a:r>
              <a:rPr lang="ro-RO" sz="2000" b="1" dirty="0">
                <a:solidFill>
                  <a:srgbClr val="000000"/>
                </a:solidFill>
              </a:rPr>
              <a:t> </a:t>
            </a:r>
            <a:r>
              <a:rPr lang="ro-RO" sz="2000" b="1" dirty="0" smtClean="0">
                <a:solidFill>
                  <a:srgbClr val="000000"/>
                </a:solidFill>
              </a:rPr>
              <a:t>(Luca 5:8). Lăsând </a:t>
            </a:r>
            <a:r>
              <a:rPr lang="ro-RO" sz="2000" b="1" dirty="0" smtClean="0">
                <a:solidFill>
                  <a:srgbClr val="000000"/>
                </a:solidFill>
              </a:rPr>
              <a:t>la o parte mrejele pline de pești, L-a </a:t>
            </a:r>
            <a:r>
              <a:rPr lang="ro-RO" sz="2000" b="1" dirty="0" smtClean="0">
                <a:solidFill>
                  <a:srgbClr val="000000"/>
                </a:solidFill>
              </a:rPr>
              <a:t>urmat.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rgbClr val="000000"/>
                </a:solidFill>
              </a:rPr>
              <a:t>Pentru </a:t>
            </a:r>
            <a:r>
              <a:rPr lang="ro-RO" sz="2000" b="1" dirty="0" smtClean="0">
                <a:solidFill>
                  <a:srgbClr val="000000"/>
                </a:solidFill>
              </a:rPr>
              <a:t>a fi soldați ai crucii, trebuie să ne recunoaștem păcătoșenia și să lăsăm în urmă tot ceea ce ne împiedică să Îl urmăm pe </a:t>
            </a:r>
            <a:r>
              <a:rPr lang="ro-RO" sz="2000" b="1" dirty="0" smtClean="0">
                <a:solidFill>
                  <a:srgbClr val="000000"/>
                </a:solidFill>
              </a:rPr>
              <a:t>Isus.</a:t>
            </a:r>
            <a:endParaRPr lang="ro-RO" sz="2000" b="1" dirty="0">
              <a:solidFill>
                <a:srgbClr val="000000"/>
              </a:solidFill>
            </a:endParaRPr>
          </a:p>
        </p:txBody>
      </p:sp>
      <p:pic>
        <p:nvPicPr>
          <p:cNvPr id="1028" name="Picture 4" descr="\\EUNICE\FondosTematicos\Apostoles\Llamado\cristo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4473" y="3855824"/>
            <a:ext cx="2406047" cy="2923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4 Rectángulo"/>
          <p:cNvSpPr/>
          <p:nvPr/>
        </p:nvSpPr>
        <p:spPr>
          <a:xfrm>
            <a:off x="224268" y="1386034"/>
            <a:ext cx="722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smtClean="0">
                <a:solidFill>
                  <a:srgbClr val="000000"/>
                </a:solidFill>
              </a:rPr>
              <a:t>Luca </a:t>
            </a:r>
            <a:r>
              <a:rPr lang="ro-RO" sz="2000" b="1" smtClean="0">
                <a:solidFill>
                  <a:srgbClr val="000000"/>
                </a:solidFill>
              </a:rPr>
              <a:t>4:31-41 înregistrează </a:t>
            </a:r>
            <a:r>
              <a:rPr lang="ro-RO" sz="2000" b="1" smtClean="0">
                <a:solidFill>
                  <a:srgbClr val="000000"/>
                </a:solidFill>
              </a:rPr>
              <a:t>intensa activitate a lui Isus în Capernaum, locul reședinței lui Petru, Andrei, Iacov </a:t>
            </a:r>
            <a:r>
              <a:rPr lang="ro-RO" sz="2000" b="1" smtClean="0">
                <a:solidFill>
                  <a:srgbClr val="000000"/>
                </a:solidFill>
              </a:rPr>
              <a:t>și </a:t>
            </a:r>
            <a:r>
              <a:rPr lang="ro-RO" sz="2000" b="1" smtClean="0">
                <a:solidFill>
                  <a:srgbClr val="000000"/>
                </a:solidFill>
              </a:rPr>
              <a:t>Ioan.</a:t>
            </a:r>
            <a:endParaRPr lang="ro-RO" sz="2000" b="1">
              <a:solidFill>
                <a:srgbClr val="0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7584" y="2093920"/>
            <a:ext cx="4608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srgbClr val="000000"/>
                </a:solidFill>
              </a:rPr>
              <a:t>Acești ucenici au ascultat admirabilele doctrine ale lui Isus </a:t>
            </a:r>
            <a:r>
              <a:rPr lang="ro-RO" sz="2000" b="1" dirty="0" smtClean="0">
                <a:solidFill>
                  <a:srgbClr val="000000"/>
                </a:solidFill>
              </a:rPr>
              <a:t>(v. 31-32), </a:t>
            </a:r>
            <a:r>
              <a:rPr lang="ro-RO" sz="2000" b="1" dirty="0" smtClean="0">
                <a:solidFill>
                  <a:srgbClr val="000000"/>
                </a:solidFill>
              </a:rPr>
              <a:t>au fost martori scoaterii demonilor </a:t>
            </a:r>
            <a:r>
              <a:rPr lang="ro-RO" sz="2000" b="1" dirty="0" smtClean="0">
                <a:solidFill>
                  <a:srgbClr val="000000"/>
                </a:solidFill>
              </a:rPr>
              <a:t>(v. 33-36, 41), însănătoșirii </a:t>
            </a:r>
            <a:r>
              <a:rPr lang="ro-RO" sz="2000" b="1" dirty="0" smtClean="0">
                <a:solidFill>
                  <a:srgbClr val="000000"/>
                </a:solidFill>
              </a:rPr>
              <a:t>soacrei lui </a:t>
            </a:r>
            <a:r>
              <a:rPr lang="ro-RO" sz="2000" b="1" dirty="0" smtClean="0">
                <a:solidFill>
                  <a:srgbClr val="000000"/>
                </a:solidFill>
              </a:rPr>
              <a:t>Petru (v. 38-39) alături </a:t>
            </a:r>
            <a:r>
              <a:rPr lang="ro-RO" sz="2000" b="1" dirty="0" smtClean="0">
                <a:solidFill>
                  <a:srgbClr val="000000"/>
                </a:solidFill>
              </a:rPr>
              <a:t>de multe alte însănătoșiri </a:t>
            </a:r>
            <a:r>
              <a:rPr lang="ro-RO" sz="2000" b="1" dirty="0" smtClean="0">
                <a:solidFill>
                  <a:srgbClr val="000000"/>
                </a:solidFill>
              </a:rPr>
              <a:t>(v. 40).</a:t>
            </a:r>
            <a:endParaRPr lang="ro-RO" sz="2000" b="1" dirty="0">
              <a:solidFill>
                <a:srgbClr val="000000"/>
              </a:solidFill>
            </a:endParaRPr>
          </a:p>
        </p:txBody>
      </p:sp>
      <p:pic>
        <p:nvPicPr>
          <p:cNvPr id="1029" name="Picture 5" descr="G:\Dibujos\Apostoles\Llamamiento\PescadoresDeHombres (16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7884" y="126986"/>
            <a:ext cx="3121025" cy="130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EUNICE\FondosTematicos\Jesus\Sanando\Suegra de Pedro\BD-4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58082" y="1714488"/>
            <a:ext cx="1623345" cy="212940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EUNICE\FondosTematicos\Jesus\Sanando\James_Tissot_Healing_Of_A_Demoniac_in_the_Synagague_400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1710278" cy="20779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967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Dibujos\Jesus\Moderno\JESUS_BIBLE_WOMAN_READ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97323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Dibujos\Jesus\Moderno\JesusEscuchaNuestrasOraciones (2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3968" y="4941167"/>
            <a:ext cx="1584176" cy="1855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EUNICE\FondosTematicos\Apostoles\10152512_1484826508416645_199217732438068570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3" y="44624"/>
            <a:ext cx="4204105" cy="1998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1 Rectángulo"/>
          <p:cNvSpPr/>
          <p:nvPr/>
        </p:nvSpPr>
        <p:spPr>
          <a:xfrm>
            <a:off x="4311608" y="139279"/>
            <a:ext cx="4832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cap="all" smtClean="0">
                <a:ln w="9000" cmpd="sng">
                  <a:solidFill>
                    <a:srgbClr val="381850"/>
                  </a:solidFill>
                  <a:prstDash val="solid"/>
                </a:ln>
                <a:gradFill>
                  <a:gsLst>
                    <a:gs pos="0">
                      <a:srgbClr val="381850"/>
                    </a:gs>
                    <a:gs pos="43000">
                      <a:srgbClr val="954ECA"/>
                    </a:gs>
                    <a:gs pos="48000">
                      <a:srgbClr val="954ECA"/>
                    </a:gs>
                    <a:gs pos="100000">
                      <a:srgbClr val="38185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FI </a:t>
            </a:r>
            <a:r>
              <a:rPr lang="ro-RO" sz="4400" b="1" cap="all" smtClean="0">
                <a:ln w="9000" cmpd="sng">
                  <a:solidFill>
                    <a:srgbClr val="381850"/>
                  </a:solidFill>
                  <a:prstDash val="solid"/>
                </a:ln>
                <a:gradFill>
                  <a:gsLst>
                    <a:gs pos="0">
                      <a:srgbClr val="381850"/>
                    </a:gs>
                    <a:gs pos="43000">
                      <a:srgbClr val="954ECA"/>
                    </a:gs>
                    <a:gs pos="48000">
                      <a:srgbClr val="954ECA"/>
                    </a:gs>
                    <a:gs pos="100000">
                      <a:srgbClr val="38185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 </a:t>
            </a:r>
            <a:r>
              <a:rPr lang="ro-RO" sz="4400" b="1" cap="all" smtClean="0">
                <a:ln w="9000" cmpd="sng">
                  <a:solidFill>
                    <a:srgbClr val="381850"/>
                  </a:solidFill>
                  <a:prstDash val="solid"/>
                </a:ln>
                <a:gradFill>
                  <a:gsLst>
                    <a:gs pos="0">
                      <a:srgbClr val="381850"/>
                    </a:gs>
                    <a:gs pos="43000">
                      <a:srgbClr val="954ECA"/>
                    </a:gs>
                    <a:gs pos="48000">
                      <a:srgbClr val="954ECA"/>
                    </a:gs>
                    <a:gs pos="100000">
                      <a:srgbClr val="38185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ISUS</a:t>
            </a:r>
            <a:endParaRPr lang="ro-RO" sz="4400" b="1" cap="all">
              <a:ln w="9000" cmpd="sng">
                <a:solidFill>
                  <a:srgbClr val="381850"/>
                </a:solidFill>
                <a:prstDash val="solid"/>
              </a:ln>
              <a:gradFill>
                <a:gsLst>
                  <a:gs pos="0">
                    <a:srgbClr val="381850"/>
                  </a:gs>
                  <a:gs pos="43000">
                    <a:srgbClr val="954ECA"/>
                  </a:gs>
                  <a:gs pos="48000">
                    <a:srgbClr val="954ECA"/>
                  </a:gs>
                  <a:gs pos="100000">
                    <a:srgbClr val="381850"/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99992" y="921494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4A206A"/>
                </a:solidFill>
                <a:latin typeface="Comic Sans MS" pitchFamily="66" charset="0"/>
              </a:rPr>
              <a:t>«A rânduit dintre ei doisprezece, ca să-i aibă cu Sine, şi să-i trimită să propovăduiască.» </a:t>
            </a:r>
            <a:r>
              <a:rPr lang="ro-RO" sz="1400" b="1" dirty="0" smtClean="0">
                <a:solidFill>
                  <a:srgbClr val="4A206A"/>
                </a:solidFill>
                <a:latin typeface="Comic Sans MS" pitchFamily="66" charset="0"/>
              </a:rPr>
              <a:t>(Marcu 3:14)</a:t>
            </a:r>
            <a:endParaRPr lang="ro-RO" sz="1400" b="1" dirty="0">
              <a:solidFill>
                <a:srgbClr val="4A206A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3" y="2330291"/>
            <a:ext cx="381642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rgbClr val="000000"/>
                </a:solidFill>
              </a:rPr>
              <a:t>După o noapte de rugăciune, Isus s-a întâlnit cu ucenicii care au ascultat cuvintele Sale și au fost martori la lucrările Sale și a ales dintre ei 12 ca să îi fie </a:t>
            </a:r>
            <a:r>
              <a:rPr lang="ro-RO" sz="2000" b="1" dirty="0" smtClean="0">
                <a:solidFill>
                  <a:srgbClr val="000000"/>
                </a:solidFill>
              </a:rPr>
              <a:t>«ucenici» (trimiși).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rgbClr val="000000"/>
                </a:solidFill>
              </a:rPr>
              <a:t>Înainte </a:t>
            </a:r>
            <a:r>
              <a:rPr lang="ro-RO" sz="2000" b="1" dirty="0" smtClean="0">
                <a:solidFill>
                  <a:srgbClr val="000000"/>
                </a:solidFill>
              </a:rPr>
              <a:t>de a-i trimite să predice, i-a luat deoparte ca să petreacă timp cu El. În acel timp i-a instruit cu privire la modul în care trebuia să realizeze această misiune.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rgbClr val="000000"/>
                </a:solidFill>
              </a:rPr>
              <a:t>Cum putem noi azi, </a:t>
            </a:r>
            <a:r>
              <a:rPr lang="ro-RO" sz="2000" b="1" dirty="0" smtClean="0">
                <a:solidFill>
                  <a:srgbClr val="000000"/>
                </a:solidFill>
              </a:rPr>
              <a:t>– </a:t>
            </a:r>
            <a:r>
              <a:rPr lang="ro-RO" sz="2000" b="1" dirty="0" smtClean="0">
                <a:solidFill>
                  <a:srgbClr val="000000"/>
                </a:solidFill>
              </a:rPr>
              <a:t>când </a:t>
            </a:r>
            <a:r>
              <a:rPr lang="ro-RO" sz="2000" b="1" dirty="0" smtClean="0">
                <a:solidFill>
                  <a:srgbClr val="000000"/>
                </a:solidFill>
              </a:rPr>
              <a:t>nu avem parte de prezența fizică a lui </a:t>
            </a:r>
            <a:r>
              <a:rPr lang="ro-RO" sz="2000" b="1" dirty="0" smtClean="0">
                <a:solidFill>
                  <a:srgbClr val="000000"/>
                </a:solidFill>
              </a:rPr>
              <a:t>Isus – </a:t>
            </a:r>
            <a:r>
              <a:rPr lang="ro-RO" sz="2000" b="1" dirty="0" smtClean="0">
                <a:solidFill>
                  <a:srgbClr val="000000"/>
                </a:solidFill>
              </a:rPr>
              <a:t>să fim cu </a:t>
            </a:r>
            <a:r>
              <a:rPr lang="ro-RO" sz="2000" b="1" dirty="0" smtClean="0">
                <a:solidFill>
                  <a:srgbClr val="000000"/>
                </a:solidFill>
              </a:rPr>
              <a:t>El?</a:t>
            </a:r>
            <a:endParaRPr lang="ro-RO" sz="20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\\EUNICE\FondosTematicos\Apostoles\los 70\imagen 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2204863"/>
            <a:ext cx="2088232" cy="2596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3818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\\EUNICE\FondosTematicos\Apostoles\los 70\001173_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838520" cy="19514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3818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4943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11960" y="0"/>
            <a:ext cx="493203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o-RO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ÎNCREDERE </a:t>
            </a:r>
            <a:r>
              <a:rPr lang="ro-RO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ÎN </a:t>
            </a:r>
            <a:r>
              <a:rPr lang="ro-RO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ISUS</a:t>
            </a:r>
            <a:endParaRPr lang="ro-RO" sz="4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99992" y="620688"/>
            <a:ext cx="45365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43CEFF"/>
                </a:solidFill>
                <a:latin typeface="Comic Sans MS" pitchFamily="66" charset="0"/>
              </a:rPr>
              <a:t>«Oamenii aceia se mirau, şi ziceau: „Ce fel de om este acesta, de-L ascultă până şi vânturile şi marea?“» </a:t>
            </a:r>
            <a:r>
              <a:rPr lang="ro-RO" sz="1400" b="1" dirty="0" smtClean="0">
                <a:solidFill>
                  <a:srgbClr val="43CEFF"/>
                </a:solidFill>
                <a:latin typeface="Comic Sans MS" pitchFamily="66" charset="0"/>
              </a:rPr>
              <a:t>(Matei 8:27)</a:t>
            </a:r>
            <a:endParaRPr lang="ro-RO" sz="1400" b="1" dirty="0">
              <a:solidFill>
                <a:srgbClr val="43CEFF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55976" y="1637794"/>
            <a:ext cx="48245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</a:rPr>
              <a:t>În Marea Luptă nu se folosesc doar arme spirituale. Lui Satana i se permite să aibă o anumită putere asupra naturii, astfel el poate provoca dezastre și situații care pun în pericol viețile oamenilor. Așa s-a întâmplat cu furtuna care i-a îngrozit pe destoinicii pescari. Ei nu puteau face nimic împotriva urii nestăvilite a dușmanului. 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</a:rPr>
              <a:t>În neputința lor au apelat la Isus. Iar încrederea lor nu a fost dezamăgită. Natura a ascultat vocea Creatorului său și a devenit foarte liniștită. 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</a:rPr>
              <a:t>Nu contează ce se întâmplă, Isus are putere pentru a ne ajuta în încercările noastre. Trebuie doar să ne încredem în El continuu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</a:rPr>
              <a:t>. </a:t>
            </a:r>
            <a:endParaRPr lang="ro-RO" sz="2000" b="1">
              <a:solidFill>
                <a:schemeClr val="bg1"/>
              </a:solidFill>
              <a:effectLst>
                <a:glow rad="127000">
                  <a:srgbClr val="00206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95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0"/>
            <a:ext cx="69482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77000"/>
                    </a:srgbClr>
                  </a:innerShdw>
                </a:effectLst>
              </a:rPr>
              <a:t>A FI </a:t>
            </a:r>
            <a:r>
              <a:rPr lang="ro-RO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77000"/>
                    </a:srgbClr>
                  </a:innerShdw>
                </a:effectLst>
              </a:rPr>
              <a:t>UN </a:t>
            </a:r>
            <a:r>
              <a:rPr lang="ro-RO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77000"/>
                    </a:srgbClr>
                  </a:innerShdw>
                </a:effectLst>
              </a:rPr>
              <a:t>SLUJITOR</a:t>
            </a:r>
            <a:endParaRPr lang="ro-RO" sz="4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77000"/>
                  </a:srgb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411759" y="692696"/>
            <a:ext cx="662077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b="1" dirty="0" smtClean="0">
                <a:solidFill>
                  <a:srgbClr val="352D23"/>
                </a:solidFill>
                <a:latin typeface="Comic Sans MS" pitchFamily="66" charset="0"/>
              </a:rPr>
              <a:t>«Atunci Isus a şezut jos, a chemat pe cei doisprezece, şi le-a zis: „Dacă vrea cineva să fie cel dintâi, trebuie să fie cel mai de pe urmă din toţi şi slujitorul tuturor!“» </a:t>
            </a:r>
            <a:r>
              <a:rPr lang="ro-RO" sz="1400" b="1" dirty="0" smtClean="0">
                <a:solidFill>
                  <a:srgbClr val="352D23"/>
                </a:solidFill>
                <a:latin typeface="Comic Sans MS" pitchFamily="66" charset="0"/>
              </a:rPr>
              <a:t>(Marcu 9:35)</a:t>
            </a:r>
            <a:endParaRPr lang="ro-RO" sz="1400" b="1" dirty="0">
              <a:solidFill>
                <a:srgbClr val="352D23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2492896"/>
            <a:ext cx="66967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rgbClr val="000000"/>
                </a:solidFill>
              </a:rPr>
              <a:t>Fii lui </a:t>
            </a:r>
            <a:r>
              <a:rPr lang="ro-RO" sz="2000" b="1" smtClean="0">
                <a:solidFill>
                  <a:srgbClr val="000000"/>
                </a:solidFill>
              </a:rPr>
              <a:t>Zebedei </a:t>
            </a:r>
            <a:r>
              <a:rPr lang="ro-RO" sz="2000" b="1" smtClean="0">
                <a:solidFill>
                  <a:srgbClr val="000000"/>
                </a:solidFill>
              </a:rPr>
              <a:t>(Iacov </a:t>
            </a:r>
            <a:r>
              <a:rPr lang="ro-RO" sz="2000" b="1" smtClean="0">
                <a:solidFill>
                  <a:srgbClr val="000000"/>
                </a:solidFill>
              </a:rPr>
              <a:t>și </a:t>
            </a:r>
            <a:r>
              <a:rPr lang="ro-RO" sz="2000" b="1" smtClean="0">
                <a:solidFill>
                  <a:srgbClr val="000000"/>
                </a:solidFill>
              </a:rPr>
              <a:t>Ioan</a:t>
            </a:r>
            <a:r>
              <a:rPr lang="ro-RO" sz="2000" b="1" smtClean="0">
                <a:solidFill>
                  <a:srgbClr val="000000"/>
                </a:solidFill>
              </a:rPr>
              <a:t>) au </a:t>
            </a:r>
            <a:r>
              <a:rPr lang="ro-RO" sz="2000" b="1" smtClean="0">
                <a:solidFill>
                  <a:srgbClr val="000000"/>
                </a:solidFill>
              </a:rPr>
              <a:t>îndrăznit să solicite oficial </a:t>
            </a:r>
            <a:r>
              <a:rPr lang="ro-RO" sz="2000" b="1" smtClean="0">
                <a:solidFill>
                  <a:srgbClr val="000000"/>
                </a:solidFill>
              </a:rPr>
              <a:t>acest </a:t>
            </a:r>
            <a:r>
              <a:rPr lang="ro-RO" sz="2000" b="1" smtClean="0">
                <a:solidFill>
                  <a:srgbClr val="000000"/>
                </a:solidFill>
              </a:rPr>
              <a:t>post</a:t>
            </a:r>
            <a:r>
              <a:rPr lang="ro-RO" sz="2000" b="1" smtClean="0">
                <a:solidFill>
                  <a:srgbClr val="000000"/>
                </a:solidFill>
              </a:rPr>
              <a:t> </a:t>
            </a:r>
            <a:r>
              <a:rPr lang="ro-RO" sz="2000" b="1" smtClean="0">
                <a:solidFill>
                  <a:srgbClr val="000000"/>
                </a:solidFill>
              </a:rPr>
              <a:t>(</a:t>
            </a:r>
            <a:r>
              <a:rPr lang="ro-RO" sz="2000" b="1" smtClean="0">
                <a:solidFill>
                  <a:srgbClr val="000000"/>
                </a:solidFill>
              </a:rPr>
              <a:t>Marcu</a:t>
            </a:r>
            <a:r>
              <a:rPr lang="ro-RO" sz="2000" b="1" smtClean="0">
                <a:solidFill>
                  <a:srgbClr val="000000"/>
                </a:solidFill>
              </a:rPr>
              <a:t> </a:t>
            </a:r>
            <a:r>
              <a:rPr lang="ro-RO" sz="2000" b="1" smtClean="0">
                <a:solidFill>
                  <a:srgbClr val="000000"/>
                </a:solidFill>
              </a:rPr>
              <a:t>10:35-37</a:t>
            </a:r>
            <a:r>
              <a:rPr lang="ro-RO" sz="2000" b="1" smtClean="0">
                <a:solidFill>
                  <a:srgbClr val="000000"/>
                </a:solidFill>
              </a:rPr>
              <a:t>), ceea </a:t>
            </a:r>
            <a:r>
              <a:rPr lang="ro-RO" sz="2000" b="1" smtClean="0">
                <a:solidFill>
                  <a:srgbClr val="000000"/>
                </a:solidFill>
              </a:rPr>
              <a:t>ce i-a supărat pe </a:t>
            </a:r>
            <a:r>
              <a:rPr lang="ro-RO" sz="2000" b="1" smtClean="0">
                <a:solidFill>
                  <a:srgbClr val="000000"/>
                </a:solidFill>
              </a:rPr>
              <a:t>ceilalți </a:t>
            </a:r>
            <a:r>
              <a:rPr lang="ro-RO" sz="2000" b="1" smtClean="0">
                <a:solidFill>
                  <a:srgbClr val="000000"/>
                </a:solidFill>
              </a:rPr>
              <a:t>apostoli</a:t>
            </a:r>
            <a:r>
              <a:rPr lang="ro-RO" sz="2000" b="1" smtClean="0">
                <a:solidFill>
                  <a:srgbClr val="000000"/>
                </a:solidFill>
              </a:rPr>
              <a:t> </a:t>
            </a:r>
            <a:r>
              <a:rPr lang="ro-RO" sz="2000" b="1" smtClean="0">
                <a:solidFill>
                  <a:srgbClr val="000000"/>
                </a:solidFill>
              </a:rPr>
              <a:t>(</a:t>
            </a:r>
            <a:r>
              <a:rPr lang="ro-RO" sz="2000" b="1" smtClean="0">
                <a:solidFill>
                  <a:srgbClr val="000000"/>
                </a:solidFill>
              </a:rPr>
              <a:t>Marcu</a:t>
            </a:r>
            <a:r>
              <a:rPr lang="ro-RO" sz="2000" b="1" smtClean="0">
                <a:solidFill>
                  <a:srgbClr val="000000"/>
                </a:solidFill>
              </a:rPr>
              <a:t> </a:t>
            </a:r>
            <a:r>
              <a:rPr lang="ro-RO" sz="2000" b="1" smtClean="0">
                <a:solidFill>
                  <a:srgbClr val="000000"/>
                </a:solidFill>
              </a:rPr>
              <a:t>10:41).</a:t>
            </a:r>
            <a:endParaRPr lang="ro-RO" sz="2000" b="1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rgbClr val="000000"/>
                </a:solidFill>
              </a:rPr>
              <a:t>Apostolii </a:t>
            </a:r>
            <a:r>
              <a:rPr lang="ro-RO" sz="2000" b="1" smtClean="0">
                <a:solidFill>
                  <a:srgbClr val="000000"/>
                </a:solidFill>
              </a:rPr>
              <a:t>erau preocupați de poziția lor și de obținerea avantajelor maxime asupra celorlați, în timp ce Isus era preocupat să slujească omenirea și să-și dea viața pentru </a:t>
            </a:r>
            <a:r>
              <a:rPr lang="ro-RO" sz="2000" b="1" smtClean="0">
                <a:solidFill>
                  <a:srgbClr val="000000"/>
                </a:solidFill>
              </a:rPr>
              <a:t>ea</a:t>
            </a:r>
            <a:r>
              <a:rPr lang="ro-RO" sz="2000" b="1" smtClean="0">
                <a:solidFill>
                  <a:srgbClr val="000000"/>
                </a:solidFill>
              </a:rPr>
              <a:t>.</a:t>
            </a:r>
            <a:endParaRPr lang="ro-RO" sz="2000" b="1" smtClean="0">
              <a:solidFill>
                <a:srgbClr val="000000"/>
              </a:solidFill>
            </a:endParaRPr>
          </a:p>
        </p:txBody>
      </p:sp>
      <p:pic>
        <p:nvPicPr>
          <p:cNvPr id="4098" name="Picture 2" descr="http://congdoangapgo.net/uploads/news/2015_05/2_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248" y="2450288"/>
            <a:ext cx="2228283" cy="270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ibujos\Jesus\LosNinyos\b0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6086" y="116632"/>
            <a:ext cx="2099650" cy="233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296940" y="1785010"/>
            <a:ext cx="6847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smtClean="0">
                <a:solidFill>
                  <a:srgbClr val="000000"/>
                </a:solidFill>
              </a:rPr>
              <a:t>În timpul întregii lucrări a lui Isus, apostolii s-au confruntat cu o </a:t>
            </a:r>
            <a:r>
              <a:rPr lang="ro-RO" sz="2000" b="1" smtClean="0">
                <a:solidFill>
                  <a:srgbClr val="000000"/>
                </a:solidFill>
              </a:rPr>
              <a:t>mare </a:t>
            </a:r>
            <a:r>
              <a:rPr lang="ro-RO" sz="2000" b="1" smtClean="0">
                <a:solidFill>
                  <a:srgbClr val="000000"/>
                </a:solidFill>
              </a:rPr>
              <a:t>problemă</a:t>
            </a:r>
            <a:r>
              <a:rPr lang="ro-RO" sz="2000" b="1" smtClean="0">
                <a:solidFill>
                  <a:srgbClr val="000000"/>
                </a:solidFill>
              </a:rPr>
              <a:t>: care </a:t>
            </a:r>
            <a:r>
              <a:rPr lang="ro-RO" sz="2000" b="1" smtClean="0">
                <a:solidFill>
                  <a:srgbClr val="000000"/>
                </a:solidFill>
              </a:rPr>
              <a:t>va fi primul </a:t>
            </a:r>
            <a:r>
              <a:rPr lang="ro-RO" sz="2000" b="1" smtClean="0">
                <a:solidFill>
                  <a:srgbClr val="000000"/>
                </a:solidFill>
              </a:rPr>
              <a:t>din </a:t>
            </a:r>
            <a:r>
              <a:rPr lang="ro-RO" sz="2000" b="1" smtClean="0">
                <a:solidFill>
                  <a:srgbClr val="000000"/>
                </a:solidFill>
              </a:rPr>
              <a:t>ei?</a:t>
            </a:r>
            <a:endParaRPr lang="ro-RO" sz="2000" b="1">
              <a:solidFill>
                <a:srgbClr val="000000"/>
              </a:solidFill>
            </a:endParaRPr>
          </a:p>
        </p:txBody>
      </p:sp>
      <p:pic>
        <p:nvPicPr>
          <p:cNvPr id="4101" name="Picture 5" descr="\\EUNICE\FondosTematicos\Jesus\Alimentación 5000\multiplicacion-de-los-pane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510560"/>
            <a:ext cx="1872208" cy="23028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EUNICE\FondosTematicos\Jesus\Sanando\BD-41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55651" y="4547059"/>
            <a:ext cx="1280469" cy="226631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\\EUNICE\FondosTematicos\Jesus\Cruz\023016-000015.L.jpe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29025" y="4500440"/>
            <a:ext cx="1383135" cy="231293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\EUNICE\FondosTematicos\Jesus\SantaCena\b7d7dedd0887ece864fea9a521fbaffb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319563" y="4536777"/>
            <a:ext cx="1226019" cy="2276599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012160" y="5182160"/>
            <a:ext cx="3153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srgbClr val="000000"/>
                </a:solidFill>
              </a:rPr>
              <a:t>Trebuiau să învețe o lecție </a:t>
            </a:r>
            <a:r>
              <a:rPr lang="ro-RO" sz="2000" b="1" dirty="0" smtClean="0">
                <a:solidFill>
                  <a:srgbClr val="000000"/>
                </a:solidFill>
              </a:rPr>
              <a:t>importantă: </a:t>
            </a:r>
            <a:r>
              <a:rPr lang="ro-RO" sz="2000" b="1" dirty="0" smtClean="0">
                <a:solidFill>
                  <a:srgbClr val="920000"/>
                </a:solidFill>
              </a:rPr>
              <a:t>adevărata </a:t>
            </a:r>
            <a:r>
              <a:rPr lang="ro-RO" sz="2000" b="1" dirty="0" smtClean="0">
                <a:solidFill>
                  <a:srgbClr val="920000"/>
                </a:solidFill>
              </a:rPr>
              <a:t>mărire stă în slujire. Dacă vrei să fii mare, slujește pe ceilalți</a:t>
            </a:r>
            <a:r>
              <a:rPr lang="ro-RO" sz="2000" b="1" dirty="0" smtClean="0">
                <a:solidFill>
                  <a:srgbClr val="B80000"/>
                </a:solidFill>
              </a:rPr>
              <a:t>.</a:t>
            </a:r>
            <a:endParaRPr lang="ro-RO" sz="2000" b="1" dirty="0">
              <a:solidFill>
                <a:srgbClr val="B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19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Dibujos\Apostoles\Emaus\5ed072dbce166b09fb444ecd888d7b6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12801" y="1556792"/>
            <a:ext cx="4046827" cy="52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rgbClr val="C7E7A3"/>
              </a:contourClr>
            </a:sp3d>
          </a:bodyPr>
          <a:lstStyle/>
          <a:p>
            <a:pPr algn="ctr"/>
            <a:r>
              <a:rPr lang="ro-RO" sz="4400" b="1" spc="30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STUDIU</a:t>
            </a:r>
            <a:r>
              <a:rPr lang="ro-RO" sz="4400" b="1" spc="30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o-RO" sz="4400" b="1" spc="30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PERSONAL</a:t>
            </a:r>
            <a:endParaRPr lang="ro-RO" sz="4400" b="1" spc="30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69269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C7E7A3"/>
                </a:solidFill>
                <a:latin typeface="Comic Sans MS" pitchFamily="66" charset="0"/>
              </a:rPr>
              <a:t>«Şi au zis unul către altul: „Nu ne ardea inima în noi, când ne vorbea pe drum, şi ne deschidea Scripturile?“» </a:t>
            </a:r>
            <a:r>
              <a:rPr lang="ro-RO" sz="1400" b="1" dirty="0" smtClean="0">
                <a:solidFill>
                  <a:srgbClr val="C7E7A3"/>
                </a:solidFill>
                <a:latin typeface="Comic Sans MS" pitchFamily="66" charset="0"/>
              </a:rPr>
              <a:t>(Luca 24:32)</a:t>
            </a:r>
            <a:endParaRPr lang="ro-RO" sz="1400" b="1" dirty="0">
              <a:solidFill>
                <a:srgbClr val="C7E7A3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496" y="1340768"/>
            <a:ext cx="5256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Pe drumul către Emaus, Cleopa și partenerul său aveau clare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câteva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lucruri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(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Luca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24:19-24):</a:t>
            </a:r>
            <a:endParaRPr lang="ro-RO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275" y="1988840"/>
            <a:ext cx="49597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7E7A3"/>
              </a:buClr>
              <a:buFont typeface="+mj-lt"/>
              <a:buAutoNum type="arabicPeriod"/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Isus era profet și 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fost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crucificat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.</a:t>
            </a:r>
          </a:p>
          <a:p>
            <a:pPr marL="342900" indent="-342900">
              <a:buClr>
                <a:srgbClr val="C7E7A3"/>
              </a:buClr>
              <a:buFont typeface="+mj-lt"/>
              <a:buAutoNum type="arabicPeriod"/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Sperau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ca El să fi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fost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Mesia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.</a:t>
            </a:r>
          </a:p>
          <a:p>
            <a:pPr marL="342900" indent="-342900">
              <a:buClr>
                <a:srgbClr val="C7E7A3"/>
              </a:buClr>
              <a:buFont typeface="+mj-lt"/>
              <a:buAutoNum type="arabicPeriod"/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După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trei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zile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, femeile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nu i-au găsit corpul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în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mormânt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.</a:t>
            </a:r>
          </a:p>
          <a:p>
            <a:pPr marL="342900" indent="-342900">
              <a:buClr>
                <a:srgbClr val="C7E7A3"/>
              </a:buClr>
              <a:buFont typeface="+mj-lt"/>
              <a:buAutoNum type="arabicPeriod"/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Ele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spuneau că au văzut îngerii care le-au spus că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El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trăiește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.</a:t>
            </a:r>
          </a:p>
          <a:p>
            <a:pPr marL="342900" indent="-342900">
              <a:buClr>
                <a:srgbClr val="C7E7A3"/>
              </a:buClr>
              <a:buFont typeface="+mj-lt"/>
              <a:buAutoNum type="arabicPeriod"/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Unii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ucenici au verificat dacă era așa, dar nu L-au văzut pe Isus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. </a:t>
            </a:r>
            <a:endParaRPr lang="ro-RO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496" y="4509120"/>
            <a:ext cx="4968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Pentru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a înțelege semnificația a ceea ce s-a întâmplat, Isus le-a deschis Scripturile. 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Când au înțeles ceea ce Biblia spunea despre Isus, adevărul s-a întipărit în inimile lor înflăcărate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. </a:t>
            </a:r>
            <a:endParaRPr lang="ro-RO" sz="2000" b="1" smtClean="0">
              <a:solidFill>
                <a:schemeClr val="bg1"/>
              </a:solidFill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Asemenea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lor, credința mea este rezultatul studiului personal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al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Scripturilor.</a:t>
            </a:r>
            <a:endParaRPr lang="ro-RO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19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1498714"/>
            <a:ext cx="57606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o-RO" sz="2200" dirty="0" smtClean="0">
                <a:solidFill>
                  <a:srgbClr val="000000"/>
                </a:solidFill>
                <a:latin typeface="Arial (Corp)"/>
              </a:rPr>
              <a:t>«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Corp)"/>
              </a:rPr>
              <a:t>Creştinii trebuie să se pregătească pentru ceea ce, în curând, va invada lumea ca o surpriză copleşitoare, şi această pregătire să o facă prin studierea cu seriozitate a Cuvântului lui Dumnezeu şi prin străduinţa de a-şi conforma viaţa cu preceptele lui. Problemele capitale ale veşniciei ne cer ceva în afară de o religie imaginară, o religie a cuvintelor şi a formelor, unde adevărul este ţinut în curtea de afară. Dumnezeu cheamă la redeşteptare şi reformă. Cuvintele Bibliei şi numai ale Bibliei să fie auzite de la amvon</a:t>
            </a:r>
            <a:r>
              <a:rPr lang="ro-RO" sz="2200" dirty="0" smtClean="0">
                <a:solidFill>
                  <a:srgbClr val="000000"/>
                </a:solidFill>
                <a:latin typeface="Arial (Corp)"/>
              </a:rPr>
              <a:t>»</a:t>
            </a:r>
            <a:endParaRPr lang="ro-RO" sz="2200" dirty="0">
              <a:solidFill>
                <a:srgbClr val="000000"/>
              </a:solidFill>
              <a:latin typeface="Arial (Corp)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357686" y="6357958"/>
            <a:ext cx="303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baseline="-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E.G.W. (Profeți </a:t>
            </a:r>
            <a:r>
              <a:rPr lang="ro-RO" b="1" baseline="-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lang="ro-RO" b="1" baseline="-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regi, pag. 626)</a:t>
            </a:r>
            <a:endParaRPr lang="ro-RO" b="1" baseline="-3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36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927</Words>
  <Application>Microsoft Office PowerPoint</Application>
  <PresentationFormat>Expunere pe ecran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Arial (Corp)</vt:lpstr>
      <vt:lpstr>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8 - Prietenii Lui</dc:title>
  <dc:subject>Studiu Biblic, Trim. I, 2016 – Razvratire si rascumparare</dc:subject>
  <dc:creator>Sergio Fustero Carreras</dc:creator>
  <cp:keywords>http://www.fustero.net/es/index_ro.php</cp:keywords>
  <cp:lastModifiedBy>Administrator</cp:lastModifiedBy>
  <cp:revision>75</cp:revision>
  <dcterms:created xsi:type="dcterms:W3CDTF">2016-01-24T11:58:55Z</dcterms:created>
  <dcterms:modified xsi:type="dcterms:W3CDTF">2016-02-15T10:50:00Z</dcterms:modified>
</cp:coreProperties>
</file>