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6" r:id="rId1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92E03"/>
    <a:srgbClr val="C9DBFF"/>
    <a:srgbClr val="ABC7FF"/>
    <a:srgbClr val="79A6FF"/>
    <a:srgbClr val="FFFF99"/>
    <a:srgbClr val="7B6D64"/>
    <a:srgbClr val="373525"/>
    <a:srgbClr val="433219"/>
    <a:srgbClr val="664D7F"/>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21337F-1060-4645-8AA1-8B7430BDDC27}" type="doc">
      <dgm:prSet loTypeId="urn:microsoft.com/office/officeart/2005/8/layout/pList1#1" loCatId="list" qsTypeId="urn:microsoft.com/office/officeart/2005/8/quickstyle/3d1" qsCatId="3D" csTypeId="urn:microsoft.com/office/officeart/2005/8/colors/accent1_2" csCatId="accent1" phldr="1"/>
      <dgm:spPr/>
      <dgm:t>
        <a:bodyPr/>
        <a:lstStyle/>
        <a:p>
          <a:endParaRPr lang="es-ES"/>
        </a:p>
      </dgm:t>
    </dgm:pt>
    <dgm:pt modelId="{B4165308-E73E-4C31-8D95-2DA996FD14BE}">
      <dgm:prSet phldrT="[Texto]" custT="1"/>
      <dgm:spPr/>
      <dgm:t>
        <a:bodyPr/>
        <a:lstStyle/>
        <a:p>
          <a:r>
            <a:rPr lang="ro-RO" sz="2000" b="1" noProof="0" dirty="0" smtClean="0"/>
            <a:t>Aveau un idol la intrarea în templu.</a:t>
          </a:r>
          <a:endParaRPr lang="ro-RO" sz="2000" b="1" noProof="0" dirty="0"/>
        </a:p>
      </dgm:t>
    </dgm:pt>
    <dgm:pt modelId="{02D5B169-E489-40EC-A7D7-82F3DC6ECE05}" type="parTrans" cxnId="{1F440426-0E07-4F70-B1BC-816565605DEA}">
      <dgm:prSet/>
      <dgm:spPr/>
      <dgm:t>
        <a:bodyPr/>
        <a:lstStyle/>
        <a:p>
          <a:endParaRPr lang="es-ES" sz="2000" b="1"/>
        </a:p>
      </dgm:t>
    </dgm:pt>
    <dgm:pt modelId="{01C40693-EC9B-4E6C-80CE-3BF514F31C54}" type="sibTrans" cxnId="{1F440426-0E07-4F70-B1BC-816565605DEA}">
      <dgm:prSet/>
      <dgm:spPr/>
      <dgm:t>
        <a:bodyPr/>
        <a:lstStyle/>
        <a:p>
          <a:endParaRPr lang="es-ES" sz="2000" b="1"/>
        </a:p>
      </dgm:t>
    </dgm:pt>
    <dgm:pt modelId="{B1E6A687-57D5-42DC-81BD-60D0699042B3}">
      <dgm:prSet phldrT="[Texto]" custT="1"/>
      <dgm:spPr/>
      <dgm:t>
        <a:bodyPr/>
        <a:lstStyle/>
        <a:p>
          <a:r>
            <a:rPr lang="ro-RO" sz="2000" b="1" noProof="0" dirty="0" smtClean="0"/>
            <a:t>70 de bătrâni adorau reptile și bestii.</a:t>
          </a:r>
          <a:endParaRPr lang="ro-RO" sz="2000" b="1" noProof="0" dirty="0"/>
        </a:p>
      </dgm:t>
    </dgm:pt>
    <dgm:pt modelId="{EBADAF9F-7BE7-47C8-865E-BB9EB51CD770}" type="parTrans" cxnId="{B9CC0DB2-AFB0-4BA9-9A03-B9280F47BAB0}">
      <dgm:prSet/>
      <dgm:spPr/>
      <dgm:t>
        <a:bodyPr/>
        <a:lstStyle/>
        <a:p>
          <a:endParaRPr lang="es-ES" sz="2000" b="1"/>
        </a:p>
      </dgm:t>
    </dgm:pt>
    <dgm:pt modelId="{BB002023-9A94-408D-BCB8-E5CDAD6A15A6}" type="sibTrans" cxnId="{B9CC0DB2-AFB0-4BA9-9A03-B9280F47BAB0}">
      <dgm:prSet/>
      <dgm:spPr/>
      <dgm:t>
        <a:bodyPr/>
        <a:lstStyle/>
        <a:p>
          <a:endParaRPr lang="es-ES" sz="2000" b="1"/>
        </a:p>
      </dgm:t>
    </dgm:pt>
    <dgm:pt modelId="{6BA4BC12-7D85-4011-B2E6-06FB433DBCE5}">
      <dgm:prSet phldrT="[Texto]" custT="1"/>
      <dgm:spPr/>
      <dgm:t>
        <a:bodyPr/>
        <a:lstStyle/>
        <a:p>
          <a:r>
            <a:rPr lang="ro-RO" sz="2000" b="1" noProof="0" dirty="0" smtClean="0"/>
            <a:t>Femeile îl plângeau pe </a:t>
          </a:r>
          <a:r>
            <a:rPr lang="ro-RO" sz="2000" b="1" noProof="0" dirty="0" err="1" smtClean="0"/>
            <a:t>Tamuz</a:t>
          </a:r>
          <a:r>
            <a:rPr lang="ro-RO" sz="2000" b="1" noProof="0" dirty="0" smtClean="0"/>
            <a:t>.</a:t>
          </a:r>
          <a:endParaRPr lang="ro-RO" sz="2000" b="1" noProof="0" dirty="0"/>
        </a:p>
      </dgm:t>
    </dgm:pt>
    <dgm:pt modelId="{4B1D6535-7691-4A89-9575-6E24C12AFF19}" type="parTrans" cxnId="{7288D333-0D34-40DB-9650-343E763111A2}">
      <dgm:prSet/>
      <dgm:spPr/>
      <dgm:t>
        <a:bodyPr/>
        <a:lstStyle/>
        <a:p>
          <a:endParaRPr lang="es-ES" sz="2000" b="1"/>
        </a:p>
      </dgm:t>
    </dgm:pt>
    <dgm:pt modelId="{5C700CB3-CAE3-486C-82C3-991F5DBB46ED}" type="sibTrans" cxnId="{7288D333-0D34-40DB-9650-343E763111A2}">
      <dgm:prSet/>
      <dgm:spPr/>
      <dgm:t>
        <a:bodyPr/>
        <a:lstStyle/>
        <a:p>
          <a:endParaRPr lang="es-ES" sz="2000" b="1"/>
        </a:p>
      </dgm:t>
    </dgm:pt>
    <dgm:pt modelId="{B5A45304-2857-4979-AB7D-B3641A6D053E}">
      <dgm:prSet phldrT="[Texto]" custT="1"/>
      <dgm:spPr/>
      <dgm:t>
        <a:bodyPr/>
        <a:lstStyle/>
        <a:p>
          <a:r>
            <a:rPr lang="ro-RO" sz="2000" b="1" noProof="0" dirty="0" smtClean="0"/>
            <a:t>25 de oameni se închinau la soare.</a:t>
          </a:r>
          <a:endParaRPr lang="ro-RO" sz="2000" b="1" noProof="0" dirty="0"/>
        </a:p>
      </dgm:t>
    </dgm:pt>
    <dgm:pt modelId="{FB969511-6A37-404B-84C2-3C446E4A8325}" type="parTrans" cxnId="{7368DBD2-53B5-4543-90A9-3E102944F76A}">
      <dgm:prSet/>
      <dgm:spPr/>
      <dgm:t>
        <a:bodyPr/>
        <a:lstStyle/>
        <a:p>
          <a:endParaRPr lang="es-ES" sz="2000" b="1"/>
        </a:p>
      </dgm:t>
    </dgm:pt>
    <dgm:pt modelId="{81E33937-9B0C-4CCD-8D96-B1F25ED46CCD}" type="sibTrans" cxnId="{7368DBD2-53B5-4543-90A9-3E102944F76A}">
      <dgm:prSet/>
      <dgm:spPr/>
      <dgm:t>
        <a:bodyPr/>
        <a:lstStyle/>
        <a:p>
          <a:endParaRPr lang="es-ES" sz="2000" b="1"/>
        </a:p>
      </dgm:t>
    </dgm:pt>
    <dgm:pt modelId="{27975D0B-BD7F-455A-AAD5-1EE0407F1E56}" type="pres">
      <dgm:prSet presAssocID="{0921337F-1060-4645-8AA1-8B7430BDDC27}" presName="Name0" presStyleCnt="0">
        <dgm:presLayoutVars>
          <dgm:dir/>
          <dgm:resizeHandles val="exact"/>
        </dgm:presLayoutVars>
      </dgm:prSet>
      <dgm:spPr/>
      <dgm:t>
        <a:bodyPr/>
        <a:lstStyle/>
        <a:p>
          <a:endParaRPr lang="es-ES"/>
        </a:p>
      </dgm:t>
    </dgm:pt>
    <dgm:pt modelId="{BA4C58D5-78CD-4332-AF4C-24599133BD0A}" type="pres">
      <dgm:prSet presAssocID="{B4165308-E73E-4C31-8D95-2DA996FD14BE}" presName="compNode" presStyleCnt="0"/>
      <dgm:spPr/>
    </dgm:pt>
    <dgm:pt modelId="{ED75D7D5-4A4E-46E5-839C-E8FF766D8ABF}" type="pres">
      <dgm:prSet presAssocID="{B4165308-E73E-4C31-8D95-2DA996FD14BE}" presName="pictRect" presStyleLbl="node1" presStyleIdx="0" presStyleCnt="4" custScaleX="100084" custScaleY="166575" custLinFactNeighborX="4608" custLinFactNeighborY="-32703"/>
      <dgm:spPr>
        <a:blipFill dpi="0" rotWithShape="1">
          <a:blip xmlns:r="http://schemas.openxmlformats.org/officeDocument/2006/relationships" r:embed="rId1" cstate="email">
            <a:extLst>
              <a:ext uri="{28A0092B-C50C-407E-A947-70E740481C1C}">
                <a14:useLocalDpi xmlns:a14="http://schemas.microsoft.com/office/drawing/2010/main" xmlns=""/>
              </a:ext>
            </a:extLst>
          </a:blip>
          <a:srcRect/>
          <a:stretch>
            <a:fillRect/>
          </a:stretch>
        </a:blipFill>
      </dgm:spPr>
      <dgm:t>
        <a:bodyPr/>
        <a:lstStyle/>
        <a:p>
          <a:endParaRPr lang="es-ES"/>
        </a:p>
      </dgm:t>
    </dgm:pt>
    <dgm:pt modelId="{B36125FF-6414-4B83-B900-CA464666ED08}" type="pres">
      <dgm:prSet presAssocID="{B4165308-E73E-4C31-8D95-2DA996FD14BE}" presName="textRect" presStyleLbl="revTx" presStyleIdx="0" presStyleCnt="4" custLinFactNeighborX="3448">
        <dgm:presLayoutVars>
          <dgm:bulletEnabled val="1"/>
        </dgm:presLayoutVars>
      </dgm:prSet>
      <dgm:spPr/>
      <dgm:t>
        <a:bodyPr/>
        <a:lstStyle/>
        <a:p>
          <a:endParaRPr lang="es-ES"/>
        </a:p>
      </dgm:t>
    </dgm:pt>
    <dgm:pt modelId="{9F5C9517-4800-4C55-BD49-CCB7DAA1B203}" type="pres">
      <dgm:prSet presAssocID="{01C40693-EC9B-4E6C-80CE-3BF514F31C54}" presName="sibTrans" presStyleLbl="sibTrans2D1" presStyleIdx="0" presStyleCnt="0"/>
      <dgm:spPr/>
      <dgm:t>
        <a:bodyPr/>
        <a:lstStyle/>
        <a:p>
          <a:endParaRPr lang="es-ES"/>
        </a:p>
      </dgm:t>
    </dgm:pt>
    <dgm:pt modelId="{76F7256E-AA9E-4C00-AB62-694AF9C001C9}" type="pres">
      <dgm:prSet presAssocID="{B1E6A687-57D5-42DC-81BD-60D0699042B3}" presName="compNode" presStyleCnt="0"/>
      <dgm:spPr/>
    </dgm:pt>
    <dgm:pt modelId="{DC323D8F-E1AD-480C-890C-82119CA03282}" type="pres">
      <dgm:prSet presAssocID="{B1E6A687-57D5-42DC-81BD-60D0699042B3}" presName="pictRect" presStyleLbl="node1" presStyleIdx="1" presStyleCnt="4" custScaleX="100084" custScaleY="166575" custLinFactNeighborX="-40" custLinFactNeighborY="-32703"/>
      <dgm:spPr>
        <a:blipFill rotWithShape="1">
          <a:blip xmlns:r="http://schemas.openxmlformats.org/officeDocument/2006/relationships" r:embed="rId2" cstate="email">
            <a:extLst>
              <a:ext uri="{28A0092B-C50C-407E-A947-70E740481C1C}">
                <a14:useLocalDpi xmlns:a14="http://schemas.microsoft.com/office/drawing/2010/main" xmlns=""/>
              </a:ext>
            </a:extLst>
          </a:blip>
          <a:stretch>
            <a:fillRect/>
          </a:stretch>
        </a:blipFill>
      </dgm:spPr>
      <dgm:t>
        <a:bodyPr/>
        <a:lstStyle/>
        <a:p>
          <a:endParaRPr lang="es-ES"/>
        </a:p>
      </dgm:t>
    </dgm:pt>
    <dgm:pt modelId="{F69100E4-7F47-4A05-B020-B580012D99FD}" type="pres">
      <dgm:prSet presAssocID="{B1E6A687-57D5-42DC-81BD-60D0699042B3}" presName="textRect" presStyleLbl="revTx" presStyleIdx="1" presStyleCnt="4" custScaleX="113643" custLinFactNeighborX="-40">
        <dgm:presLayoutVars>
          <dgm:bulletEnabled val="1"/>
        </dgm:presLayoutVars>
      </dgm:prSet>
      <dgm:spPr/>
      <dgm:t>
        <a:bodyPr/>
        <a:lstStyle/>
        <a:p>
          <a:endParaRPr lang="es-ES"/>
        </a:p>
      </dgm:t>
    </dgm:pt>
    <dgm:pt modelId="{6B06D1AF-C349-44CC-AE02-5B198254DB15}" type="pres">
      <dgm:prSet presAssocID="{BB002023-9A94-408D-BCB8-E5CDAD6A15A6}" presName="sibTrans" presStyleLbl="sibTrans2D1" presStyleIdx="0" presStyleCnt="0"/>
      <dgm:spPr/>
      <dgm:t>
        <a:bodyPr/>
        <a:lstStyle/>
        <a:p>
          <a:endParaRPr lang="es-ES"/>
        </a:p>
      </dgm:t>
    </dgm:pt>
    <dgm:pt modelId="{B202283A-0FE0-4917-B953-C778D3121088}" type="pres">
      <dgm:prSet presAssocID="{6BA4BC12-7D85-4011-B2E6-06FB433DBCE5}" presName="compNode" presStyleCnt="0"/>
      <dgm:spPr/>
    </dgm:pt>
    <dgm:pt modelId="{FF74141A-B493-4B25-825B-B9E55DA6DA28}" type="pres">
      <dgm:prSet presAssocID="{6BA4BC12-7D85-4011-B2E6-06FB433DBCE5}" presName="pictRect" presStyleLbl="node1" presStyleIdx="2" presStyleCnt="4" custScaleX="100084" custScaleY="166575" custLinFactNeighborX="-2921" custLinFactNeighborY="-32703"/>
      <dgm:spPr>
        <a:blipFill rotWithShape="1">
          <a:blip xmlns:r="http://schemas.openxmlformats.org/officeDocument/2006/relationships" r:embed="rId3" cstate="email">
            <a:extLst>
              <a:ext uri="{28A0092B-C50C-407E-A947-70E740481C1C}">
                <a14:useLocalDpi xmlns:a14="http://schemas.microsoft.com/office/drawing/2010/main" xmlns=""/>
              </a:ext>
            </a:extLst>
          </a:blip>
          <a:stretch>
            <a:fillRect/>
          </a:stretch>
        </a:blipFill>
      </dgm:spPr>
      <dgm:t>
        <a:bodyPr/>
        <a:lstStyle/>
        <a:p>
          <a:endParaRPr lang="es-ES"/>
        </a:p>
      </dgm:t>
    </dgm:pt>
    <dgm:pt modelId="{26CAC9F3-4BF9-4B69-907D-718D4171D9A7}" type="pres">
      <dgm:prSet presAssocID="{6BA4BC12-7D85-4011-B2E6-06FB433DBCE5}" presName="textRect" presStyleLbl="revTx" presStyleIdx="2" presStyleCnt="4" custLinFactNeighborX="-2921">
        <dgm:presLayoutVars>
          <dgm:bulletEnabled val="1"/>
        </dgm:presLayoutVars>
      </dgm:prSet>
      <dgm:spPr/>
      <dgm:t>
        <a:bodyPr/>
        <a:lstStyle/>
        <a:p>
          <a:endParaRPr lang="es-ES"/>
        </a:p>
      </dgm:t>
    </dgm:pt>
    <dgm:pt modelId="{99089682-CB6E-452E-BF5F-49359B54AA62}" type="pres">
      <dgm:prSet presAssocID="{5C700CB3-CAE3-486C-82C3-991F5DBB46ED}" presName="sibTrans" presStyleLbl="sibTrans2D1" presStyleIdx="0" presStyleCnt="0"/>
      <dgm:spPr/>
      <dgm:t>
        <a:bodyPr/>
        <a:lstStyle/>
        <a:p>
          <a:endParaRPr lang="es-ES"/>
        </a:p>
      </dgm:t>
    </dgm:pt>
    <dgm:pt modelId="{E2394893-8D71-4F40-8A03-4AA1F9668C76}" type="pres">
      <dgm:prSet presAssocID="{B5A45304-2857-4979-AB7D-B3641A6D053E}" presName="compNode" presStyleCnt="0"/>
      <dgm:spPr/>
    </dgm:pt>
    <dgm:pt modelId="{E1DEB5FF-02D6-4E7C-8835-3F2D6E8D81B2}" type="pres">
      <dgm:prSet presAssocID="{B5A45304-2857-4979-AB7D-B3641A6D053E}" presName="pictRect" presStyleLbl="node1" presStyleIdx="3" presStyleCnt="4" custScaleX="100084" custScaleY="166575" custLinFactNeighborY="-32703"/>
      <dgm:spPr>
        <a:blipFill rotWithShape="1">
          <a:blip xmlns:r="http://schemas.openxmlformats.org/officeDocument/2006/relationships" r:embed="rId4" cstate="email">
            <a:extLst>
              <a:ext uri="{28A0092B-C50C-407E-A947-70E740481C1C}">
                <a14:useLocalDpi xmlns:a14="http://schemas.microsoft.com/office/drawing/2010/main" xmlns=""/>
              </a:ext>
            </a:extLst>
          </a:blip>
          <a:stretch>
            <a:fillRect/>
          </a:stretch>
        </a:blipFill>
      </dgm:spPr>
      <dgm:t>
        <a:bodyPr/>
        <a:lstStyle/>
        <a:p>
          <a:endParaRPr lang="es-ES"/>
        </a:p>
      </dgm:t>
    </dgm:pt>
    <dgm:pt modelId="{8992889C-4E58-4E4F-9768-3F99A36BC7E5}" type="pres">
      <dgm:prSet presAssocID="{B5A45304-2857-4979-AB7D-B3641A6D053E}" presName="textRect" presStyleLbl="revTx" presStyleIdx="3" presStyleCnt="4">
        <dgm:presLayoutVars>
          <dgm:bulletEnabled val="1"/>
        </dgm:presLayoutVars>
      </dgm:prSet>
      <dgm:spPr/>
      <dgm:t>
        <a:bodyPr/>
        <a:lstStyle/>
        <a:p>
          <a:endParaRPr lang="es-ES"/>
        </a:p>
      </dgm:t>
    </dgm:pt>
  </dgm:ptLst>
  <dgm:cxnLst>
    <dgm:cxn modelId="{7368DBD2-53B5-4543-90A9-3E102944F76A}" srcId="{0921337F-1060-4645-8AA1-8B7430BDDC27}" destId="{B5A45304-2857-4979-AB7D-B3641A6D053E}" srcOrd="3" destOrd="0" parTransId="{FB969511-6A37-404B-84C2-3C446E4A8325}" sibTransId="{81E33937-9B0C-4CCD-8D96-B1F25ED46CCD}"/>
    <dgm:cxn modelId="{E7259258-5FD0-4988-85F0-688A57CD529E}" type="presOf" srcId="{6BA4BC12-7D85-4011-B2E6-06FB433DBCE5}" destId="{26CAC9F3-4BF9-4B69-907D-718D4171D9A7}" srcOrd="0" destOrd="0" presId="urn:microsoft.com/office/officeart/2005/8/layout/pList1#1"/>
    <dgm:cxn modelId="{CE390F57-4163-4CAA-9625-2247860510C7}" type="presOf" srcId="{B1E6A687-57D5-42DC-81BD-60D0699042B3}" destId="{F69100E4-7F47-4A05-B020-B580012D99FD}" srcOrd="0" destOrd="0" presId="urn:microsoft.com/office/officeart/2005/8/layout/pList1#1"/>
    <dgm:cxn modelId="{297D43A6-693F-4380-AF38-F14730AF6E4B}" type="presOf" srcId="{5C700CB3-CAE3-486C-82C3-991F5DBB46ED}" destId="{99089682-CB6E-452E-BF5F-49359B54AA62}" srcOrd="0" destOrd="0" presId="urn:microsoft.com/office/officeart/2005/8/layout/pList1#1"/>
    <dgm:cxn modelId="{B9CC0DB2-AFB0-4BA9-9A03-B9280F47BAB0}" srcId="{0921337F-1060-4645-8AA1-8B7430BDDC27}" destId="{B1E6A687-57D5-42DC-81BD-60D0699042B3}" srcOrd="1" destOrd="0" parTransId="{EBADAF9F-7BE7-47C8-865E-BB9EB51CD770}" sibTransId="{BB002023-9A94-408D-BCB8-E5CDAD6A15A6}"/>
    <dgm:cxn modelId="{C0792B9D-C2AE-48FA-B6D8-3E3828A2C62E}" type="presOf" srcId="{01C40693-EC9B-4E6C-80CE-3BF514F31C54}" destId="{9F5C9517-4800-4C55-BD49-CCB7DAA1B203}" srcOrd="0" destOrd="0" presId="urn:microsoft.com/office/officeart/2005/8/layout/pList1#1"/>
    <dgm:cxn modelId="{A4E00C0A-C721-4735-AA56-23A24C36F323}" type="presOf" srcId="{B5A45304-2857-4979-AB7D-B3641A6D053E}" destId="{8992889C-4E58-4E4F-9768-3F99A36BC7E5}" srcOrd="0" destOrd="0" presId="urn:microsoft.com/office/officeart/2005/8/layout/pList1#1"/>
    <dgm:cxn modelId="{E76E8F0C-CB9B-4A98-BBF0-C65106862D92}" type="presOf" srcId="{0921337F-1060-4645-8AA1-8B7430BDDC27}" destId="{27975D0B-BD7F-455A-AAD5-1EE0407F1E56}" srcOrd="0" destOrd="0" presId="urn:microsoft.com/office/officeart/2005/8/layout/pList1#1"/>
    <dgm:cxn modelId="{1F440426-0E07-4F70-B1BC-816565605DEA}" srcId="{0921337F-1060-4645-8AA1-8B7430BDDC27}" destId="{B4165308-E73E-4C31-8D95-2DA996FD14BE}" srcOrd="0" destOrd="0" parTransId="{02D5B169-E489-40EC-A7D7-82F3DC6ECE05}" sibTransId="{01C40693-EC9B-4E6C-80CE-3BF514F31C54}"/>
    <dgm:cxn modelId="{80462907-3C34-4B8C-839F-1CE0A1D1B520}" type="presOf" srcId="{B4165308-E73E-4C31-8D95-2DA996FD14BE}" destId="{B36125FF-6414-4B83-B900-CA464666ED08}" srcOrd="0" destOrd="0" presId="urn:microsoft.com/office/officeart/2005/8/layout/pList1#1"/>
    <dgm:cxn modelId="{7288D333-0D34-40DB-9650-343E763111A2}" srcId="{0921337F-1060-4645-8AA1-8B7430BDDC27}" destId="{6BA4BC12-7D85-4011-B2E6-06FB433DBCE5}" srcOrd="2" destOrd="0" parTransId="{4B1D6535-7691-4A89-9575-6E24C12AFF19}" sibTransId="{5C700CB3-CAE3-486C-82C3-991F5DBB46ED}"/>
    <dgm:cxn modelId="{55CD9A84-7F1A-43B7-965B-859456044D11}" type="presOf" srcId="{BB002023-9A94-408D-BCB8-E5CDAD6A15A6}" destId="{6B06D1AF-C349-44CC-AE02-5B198254DB15}" srcOrd="0" destOrd="0" presId="urn:microsoft.com/office/officeart/2005/8/layout/pList1#1"/>
    <dgm:cxn modelId="{DB0B9727-49F8-407B-B876-EFA476703B18}" type="presParOf" srcId="{27975D0B-BD7F-455A-AAD5-1EE0407F1E56}" destId="{BA4C58D5-78CD-4332-AF4C-24599133BD0A}" srcOrd="0" destOrd="0" presId="urn:microsoft.com/office/officeart/2005/8/layout/pList1#1"/>
    <dgm:cxn modelId="{92F7C0E2-A016-4DD2-BADF-010837052472}" type="presParOf" srcId="{BA4C58D5-78CD-4332-AF4C-24599133BD0A}" destId="{ED75D7D5-4A4E-46E5-839C-E8FF766D8ABF}" srcOrd="0" destOrd="0" presId="urn:microsoft.com/office/officeart/2005/8/layout/pList1#1"/>
    <dgm:cxn modelId="{C4C03931-D69C-4BF1-B705-5649F2AFBE2C}" type="presParOf" srcId="{BA4C58D5-78CD-4332-AF4C-24599133BD0A}" destId="{B36125FF-6414-4B83-B900-CA464666ED08}" srcOrd="1" destOrd="0" presId="urn:microsoft.com/office/officeart/2005/8/layout/pList1#1"/>
    <dgm:cxn modelId="{EB4AD4A6-8E96-4930-9C61-6BABA5CD1CD4}" type="presParOf" srcId="{27975D0B-BD7F-455A-AAD5-1EE0407F1E56}" destId="{9F5C9517-4800-4C55-BD49-CCB7DAA1B203}" srcOrd="1" destOrd="0" presId="urn:microsoft.com/office/officeart/2005/8/layout/pList1#1"/>
    <dgm:cxn modelId="{976CA204-F4A2-4FE3-B442-6F1F6B6DC5BC}" type="presParOf" srcId="{27975D0B-BD7F-455A-AAD5-1EE0407F1E56}" destId="{76F7256E-AA9E-4C00-AB62-694AF9C001C9}" srcOrd="2" destOrd="0" presId="urn:microsoft.com/office/officeart/2005/8/layout/pList1#1"/>
    <dgm:cxn modelId="{D2D93AA9-8EDD-4C9D-BCC7-C545B61832BA}" type="presParOf" srcId="{76F7256E-AA9E-4C00-AB62-694AF9C001C9}" destId="{DC323D8F-E1AD-480C-890C-82119CA03282}" srcOrd="0" destOrd="0" presId="urn:microsoft.com/office/officeart/2005/8/layout/pList1#1"/>
    <dgm:cxn modelId="{2DD7D1AD-EF30-40BE-9092-5BE11C523065}" type="presParOf" srcId="{76F7256E-AA9E-4C00-AB62-694AF9C001C9}" destId="{F69100E4-7F47-4A05-B020-B580012D99FD}" srcOrd="1" destOrd="0" presId="urn:microsoft.com/office/officeart/2005/8/layout/pList1#1"/>
    <dgm:cxn modelId="{CC4B4BE0-B590-4B10-86B1-3400760D1ED9}" type="presParOf" srcId="{27975D0B-BD7F-455A-AAD5-1EE0407F1E56}" destId="{6B06D1AF-C349-44CC-AE02-5B198254DB15}" srcOrd="3" destOrd="0" presId="urn:microsoft.com/office/officeart/2005/8/layout/pList1#1"/>
    <dgm:cxn modelId="{01959A89-28F2-4F4B-9E7F-3F07D0F2C3C3}" type="presParOf" srcId="{27975D0B-BD7F-455A-AAD5-1EE0407F1E56}" destId="{B202283A-0FE0-4917-B953-C778D3121088}" srcOrd="4" destOrd="0" presId="urn:microsoft.com/office/officeart/2005/8/layout/pList1#1"/>
    <dgm:cxn modelId="{63859EEE-ABD8-42E2-9B72-3175FA4DC120}" type="presParOf" srcId="{B202283A-0FE0-4917-B953-C778D3121088}" destId="{FF74141A-B493-4B25-825B-B9E55DA6DA28}" srcOrd="0" destOrd="0" presId="urn:microsoft.com/office/officeart/2005/8/layout/pList1#1"/>
    <dgm:cxn modelId="{4C3582F6-ADBF-45F5-9989-9B24417495B4}" type="presParOf" srcId="{B202283A-0FE0-4917-B953-C778D3121088}" destId="{26CAC9F3-4BF9-4B69-907D-718D4171D9A7}" srcOrd="1" destOrd="0" presId="urn:microsoft.com/office/officeart/2005/8/layout/pList1#1"/>
    <dgm:cxn modelId="{40C73A35-B36B-47A6-9017-80CB50665988}" type="presParOf" srcId="{27975D0B-BD7F-455A-AAD5-1EE0407F1E56}" destId="{99089682-CB6E-452E-BF5F-49359B54AA62}" srcOrd="5" destOrd="0" presId="urn:microsoft.com/office/officeart/2005/8/layout/pList1#1"/>
    <dgm:cxn modelId="{827EAD45-DC63-48F6-9C9A-AFE35163E0E2}" type="presParOf" srcId="{27975D0B-BD7F-455A-AAD5-1EE0407F1E56}" destId="{E2394893-8D71-4F40-8A03-4AA1F9668C76}" srcOrd="6" destOrd="0" presId="urn:microsoft.com/office/officeart/2005/8/layout/pList1#1"/>
    <dgm:cxn modelId="{3CD3CC02-FF94-4E0A-A08B-21208ED27256}" type="presParOf" srcId="{E2394893-8D71-4F40-8A03-4AA1F9668C76}" destId="{E1DEB5FF-02D6-4E7C-8835-3F2D6E8D81B2}" srcOrd="0" destOrd="0" presId="urn:microsoft.com/office/officeart/2005/8/layout/pList1#1"/>
    <dgm:cxn modelId="{C4E563A7-4963-4ED9-A351-CD6D224C194A}" type="presParOf" srcId="{E2394893-8D71-4F40-8A03-4AA1F9668C76}" destId="{8992889C-4E58-4E4F-9768-3F99A36BC7E5}" srcOrd="1" destOrd="0" presId="urn:microsoft.com/office/officeart/2005/8/layout/pList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151C1745-6787-4451-909A-3CBD9267D846}" type="datetimeFigureOut">
              <a:rPr lang="es-ES" smtClean="0"/>
              <a:pPr/>
              <a:t>02/12/2015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7673158-6F57-48C7-B461-A003F7389174}" type="slidenum">
              <a:rPr lang="es-ES" smtClean="0"/>
              <a:pPr/>
              <a:t>‹#›</a:t>
            </a:fld>
            <a:endParaRPr lang="es-ES"/>
          </a:p>
        </p:txBody>
      </p:sp>
    </p:spTree>
    <p:extLst>
      <p:ext uri="{BB962C8B-B14F-4D97-AF65-F5344CB8AC3E}">
        <p14:creationId xmlns:p14="http://schemas.microsoft.com/office/powerpoint/2010/main" xmlns="" val="32809087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51C1745-6787-4451-909A-3CBD9267D846}" type="datetimeFigureOut">
              <a:rPr lang="es-ES" smtClean="0"/>
              <a:pPr/>
              <a:t>02/12/2015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7673158-6F57-48C7-B461-A003F7389174}" type="slidenum">
              <a:rPr lang="es-ES" smtClean="0"/>
              <a:pPr/>
              <a:t>‹#›</a:t>
            </a:fld>
            <a:endParaRPr lang="es-ES"/>
          </a:p>
        </p:txBody>
      </p:sp>
    </p:spTree>
    <p:extLst>
      <p:ext uri="{BB962C8B-B14F-4D97-AF65-F5344CB8AC3E}">
        <p14:creationId xmlns:p14="http://schemas.microsoft.com/office/powerpoint/2010/main" xmlns="" val="41886152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51C1745-6787-4451-909A-3CBD9267D846}" type="datetimeFigureOut">
              <a:rPr lang="es-ES" smtClean="0"/>
              <a:pPr/>
              <a:t>02/12/2015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7673158-6F57-48C7-B461-A003F7389174}" type="slidenum">
              <a:rPr lang="es-ES" smtClean="0"/>
              <a:pPr/>
              <a:t>‹#›</a:t>
            </a:fld>
            <a:endParaRPr lang="es-ES"/>
          </a:p>
        </p:txBody>
      </p:sp>
    </p:spTree>
    <p:extLst>
      <p:ext uri="{BB962C8B-B14F-4D97-AF65-F5344CB8AC3E}">
        <p14:creationId xmlns:p14="http://schemas.microsoft.com/office/powerpoint/2010/main" xmlns="" val="20956260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51C1745-6787-4451-909A-3CBD9267D846}" type="datetimeFigureOut">
              <a:rPr lang="es-ES" smtClean="0"/>
              <a:pPr/>
              <a:t>02/12/2015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7673158-6F57-48C7-B461-A003F7389174}" type="slidenum">
              <a:rPr lang="es-ES" smtClean="0"/>
              <a:pPr/>
              <a:t>‹#›</a:t>
            </a:fld>
            <a:endParaRPr lang="es-ES"/>
          </a:p>
        </p:txBody>
      </p:sp>
    </p:spTree>
    <p:extLst>
      <p:ext uri="{BB962C8B-B14F-4D97-AF65-F5344CB8AC3E}">
        <p14:creationId xmlns:p14="http://schemas.microsoft.com/office/powerpoint/2010/main" xmlns="" val="30835498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51C1745-6787-4451-909A-3CBD9267D846}" type="datetimeFigureOut">
              <a:rPr lang="es-ES" smtClean="0"/>
              <a:pPr/>
              <a:t>02/12/2015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7673158-6F57-48C7-B461-A003F7389174}" type="slidenum">
              <a:rPr lang="es-ES" smtClean="0"/>
              <a:pPr/>
              <a:t>‹#›</a:t>
            </a:fld>
            <a:endParaRPr lang="es-ES"/>
          </a:p>
        </p:txBody>
      </p:sp>
    </p:spTree>
    <p:extLst>
      <p:ext uri="{BB962C8B-B14F-4D97-AF65-F5344CB8AC3E}">
        <p14:creationId xmlns:p14="http://schemas.microsoft.com/office/powerpoint/2010/main" xmlns="" val="17200237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151C1745-6787-4451-909A-3CBD9267D846}" type="datetimeFigureOut">
              <a:rPr lang="es-ES" smtClean="0"/>
              <a:pPr/>
              <a:t>02/12/2015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7673158-6F57-48C7-B461-A003F7389174}" type="slidenum">
              <a:rPr lang="es-ES" smtClean="0"/>
              <a:pPr/>
              <a:t>‹#›</a:t>
            </a:fld>
            <a:endParaRPr lang="es-ES"/>
          </a:p>
        </p:txBody>
      </p:sp>
    </p:spTree>
    <p:extLst>
      <p:ext uri="{BB962C8B-B14F-4D97-AF65-F5344CB8AC3E}">
        <p14:creationId xmlns:p14="http://schemas.microsoft.com/office/powerpoint/2010/main" xmlns="" val="22923065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151C1745-6787-4451-909A-3CBD9267D846}" type="datetimeFigureOut">
              <a:rPr lang="es-ES" smtClean="0"/>
              <a:pPr/>
              <a:t>02/12/2015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E7673158-6F57-48C7-B461-A003F7389174}" type="slidenum">
              <a:rPr lang="es-ES" smtClean="0"/>
              <a:pPr/>
              <a:t>‹#›</a:t>
            </a:fld>
            <a:endParaRPr lang="es-ES"/>
          </a:p>
        </p:txBody>
      </p:sp>
    </p:spTree>
    <p:extLst>
      <p:ext uri="{BB962C8B-B14F-4D97-AF65-F5344CB8AC3E}">
        <p14:creationId xmlns:p14="http://schemas.microsoft.com/office/powerpoint/2010/main" xmlns="" val="42857575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151C1745-6787-4451-909A-3CBD9267D846}" type="datetimeFigureOut">
              <a:rPr lang="es-ES" smtClean="0"/>
              <a:pPr/>
              <a:t>02/12/2015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E7673158-6F57-48C7-B461-A003F7389174}" type="slidenum">
              <a:rPr lang="es-ES" smtClean="0"/>
              <a:pPr/>
              <a:t>‹#›</a:t>
            </a:fld>
            <a:endParaRPr lang="es-ES"/>
          </a:p>
        </p:txBody>
      </p:sp>
    </p:spTree>
    <p:extLst>
      <p:ext uri="{BB962C8B-B14F-4D97-AF65-F5344CB8AC3E}">
        <p14:creationId xmlns:p14="http://schemas.microsoft.com/office/powerpoint/2010/main" xmlns="" val="22891140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51C1745-6787-4451-909A-3CBD9267D846}" type="datetimeFigureOut">
              <a:rPr lang="es-ES" smtClean="0"/>
              <a:pPr/>
              <a:t>02/12/2015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7673158-6F57-48C7-B461-A003F7389174}" type="slidenum">
              <a:rPr lang="es-ES" smtClean="0"/>
              <a:pPr/>
              <a:t>‹#›</a:t>
            </a:fld>
            <a:endParaRPr lang="es-ES"/>
          </a:p>
        </p:txBody>
      </p:sp>
    </p:spTree>
    <p:extLst>
      <p:ext uri="{BB962C8B-B14F-4D97-AF65-F5344CB8AC3E}">
        <p14:creationId xmlns:p14="http://schemas.microsoft.com/office/powerpoint/2010/main" xmlns="" val="36616357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51C1745-6787-4451-909A-3CBD9267D846}" type="datetimeFigureOut">
              <a:rPr lang="es-ES" smtClean="0"/>
              <a:pPr/>
              <a:t>02/12/2015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7673158-6F57-48C7-B461-A003F7389174}" type="slidenum">
              <a:rPr lang="es-ES" smtClean="0"/>
              <a:pPr/>
              <a:t>‹#›</a:t>
            </a:fld>
            <a:endParaRPr lang="es-ES"/>
          </a:p>
        </p:txBody>
      </p:sp>
    </p:spTree>
    <p:extLst>
      <p:ext uri="{BB962C8B-B14F-4D97-AF65-F5344CB8AC3E}">
        <p14:creationId xmlns:p14="http://schemas.microsoft.com/office/powerpoint/2010/main" xmlns="" val="17777048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51C1745-6787-4451-909A-3CBD9267D846}" type="datetimeFigureOut">
              <a:rPr lang="es-ES" smtClean="0"/>
              <a:pPr/>
              <a:t>02/12/2015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7673158-6F57-48C7-B461-A003F7389174}" type="slidenum">
              <a:rPr lang="es-ES" smtClean="0"/>
              <a:pPr/>
              <a:t>‹#›</a:t>
            </a:fld>
            <a:endParaRPr lang="es-ES"/>
          </a:p>
        </p:txBody>
      </p:sp>
    </p:spTree>
    <p:extLst>
      <p:ext uri="{BB962C8B-B14F-4D97-AF65-F5344CB8AC3E}">
        <p14:creationId xmlns:p14="http://schemas.microsoft.com/office/powerpoint/2010/main" xmlns="" val="21329502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C1745-6787-4451-909A-3CBD9267D846}" type="datetimeFigureOut">
              <a:rPr lang="es-ES" smtClean="0"/>
              <a:pPr/>
              <a:t>02/12/2015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673158-6F57-48C7-B461-A003F7389174}" type="slidenum">
              <a:rPr lang="es-ES" smtClean="0"/>
              <a:pPr/>
              <a:t>‹#›</a:t>
            </a:fld>
            <a:endParaRPr lang="es-ES"/>
          </a:p>
        </p:txBody>
      </p:sp>
    </p:spTree>
    <p:extLst>
      <p:ext uri="{BB962C8B-B14F-4D97-AF65-F5344CB8AC3E}">
        <p14:creationId xmlns:p14="http://schemas.microsoft.com/office/powerpoint/2010/main" xmlns="" val="3358150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0" y="77723"/>
            <a:ext cx="9144000" cy="769441"/>
          </a:xfrm>
          <a:prstGeom prst="rect">
            <a:avLst/>
          </a:prstGeom>
          <a:noFill/>
        </p:spPr>
        <p:txBody>
          <a:bodyPr wrap="square" rtlCol="0">
            <a:spAutoFit/>
            <a:scene3d>
              <a:camera prst="orthographicFront"/>
              <a:lightRig rig="brightRoom" dir="t"/>
            </a:scene3d>
            <a:sp3d contourW="19050" prstMaterial="plastic">
              <a:bevelT w="20320" h="20320" prst="angle"/>
              <a:contourClr>
                <a:schemeClr val="tx1"/>
              </a:contourClr>
            </a:sp3d>
          </a:bodyPr>
          <a:lstStyle/>
          <a:p>
            <a:pPr algn="ctr"/>
            <a:r>
              <a:rPr lang="ro-RO" sz="4400" b="1" cap="all" spc="300" smtClean="0">
                <a:ln/>
                <a:blipFill>
                  <a:blip r:embed="rId3"/>
                  <a:stretch>
                    <a:fillRect/>
                  </a:stretch>
                </a:blipFill>
                <a:effectLst>
                  <a:glow rad="101600">
                    <a:srgbClr val="FFFF00"/>
                  </a:glow>
                  <a:outerShdw blurRad="19685" dist="12700" dir="5400000" algn="tl" rotWithShape="0">
                    <a:schemeClr val="accent1">
                      <a:satMod val="130000"/>
                      <a:alpha val="60000"/>
                    </a:schemeClr>
                  </a:outerShdw>
                </a:effectLst>
              </a:rPr>
              <a:t>Distrugerea ierusalimului</a:t>
            </a:r>
            <a:endParaRPr lang="ro-RO" sz="4400" b="1" cap="all" spc="300">
              <a:ln/>
              <a:blipFill>
                <a:blip r:embed="rId3"/>
                <a:stretch>
                  <a:fillRect/>
                </a:stretch>
              </a:blipFill>
              <a:effectLst>
                <a:glow rad="101600">
                  <a:srgbClr val="FFFF00"/>
                </a:glow>
                <a:outerShdw blurRad="19685" dist="12700" dir="5400000" algn="tl" rotWithShape="0">
                  <a:schemeClr val="accent1">
                    <a:satMod val="130000"/>
                    <a:alpha val="60000"/>
                  </a:schemeClr>
                </a:outerShdw>
              </a:effectLst>
            </a:endParaRPr>
          </a:p>
        </p:txBody>
      </p:sp>
      <p:sp>
        <p:nvSpPr>
          <p:cNvPr id="5" name="4 CuadroTexto"/>
          <p:cNvSpPr txBox="1"/>
          <p:nvPr/>
        </p:nvSpPr>
        <p:spPr>
          <a:xfrm>
            <a:off x="78841" y="6434257"/>
            <a:ext cx="3600153" cy="369332"/>
          </a:xfrm>
          <a:prstGeom prst="rect">
            <a:avLst/>
          </a:prstGeom>
          <a:gradFill>
            <a:gsLst>
              <a:gs pos="0">
                <a:srgbClr val="FFFF00">
                  <a:alpha val="80000"/>
                </a:srgbClr>
              </a:gs>
              <a:gs pos="35000">
                <a:srgbClr val="FFFF66">
                  <a:alpha val="80000"/>
                </a:srgbClr>
              </a:gs>
              <a:gs pos="100000">
                <a:srgbClr val="FFFF99">
                  <a:alpha val="80000"/>
                </a:srgbClr>
              </a:gs>
            </a:gsLst>
          </a:gradFill>
          <a:ln>
            <a:solidFill>
              <a:srgbClr val="FFFF00"/>
            </a:solidFill>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ro-RO" b="1" smtClean="0"/>
              <a:t>Studiul 10 pentru 5 decembrie 2015</a:t>
            </a:r>
            <a:endParaRPr lang="ro-RO" b="1"/>
          </a:p>
        </p:txBody>
      </p:sp>
    </p:spTree>
    <p:extLst>
      <p:ext uri="{BB962C8B-B14F-4D97-AF65-F5344CB8AC3E}">
        <p14:creationId xmlns:p14="http://schemas.microsoft.com/office/powerpoint/2010/main" xmlns="" val="4520831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9144000" cy="707886"/>
          </a:xfrm>
          <a:prstGeom prst="rect">
            <a:avLst/>
          </a:prstGeom>
          <a:noFill/>
        </p:spPr>
        <p:txBody>
          <a:bodyPr wrap="square" rtlCol="0">
            <a:spAutoFit/>
            <a:scene3d>
              <a:camera prst="orthographicFront"/>
              <a:lightRig rig="twoPt" dir="t"/>
            </a:scene3d>
            <a:sp3d extrusionH="57150" contourW="25400">
              <a:bevelT w="38100" h="38100"/>
              <a:contourClr>
                <a:srgbClr val="FFFF99"/>
              </a:contourClr>
            </a:sp3d>
          </a:bodyPr>
          <a:lstStyle/>
          <a:p>
            <a:pPr algn="ctr"/>
            <a:r>
              <a:rPr lang="ro-RO" sz="4000" b="1" smtClean="0">
                <a:ln w="17780" cmpd="sng">
                  <a:noFill/>
                  <a:prstDash val="solid"/>
                  <a:miter lim="800000"/>
                </a:ln>
                <a:gradFill rotWithShape="1">
                  <a:gsLst>
                    <a:gs pos="0">
                      <a:schemeClr val="accent1">
                        <a:lumMod val="75000"/>
                      </a:schemeClr>
                    </a:gs>
                    <a:gs pos="49000">
                      <a:schemeClr val="accent1">
                        <a:lumMod val="75000"/>
                      </a:schemeClr>
                    </a:gs>
                    <a:gs pos="50000">
                      <a:srgbClr val="664D7F"/>
                    </a:gs>
                    <a:gs pos="100000">
                      <a:schemeClr val="accent5">
                        <a:lumMod val="75000"/>
                      </a:schemeClr>
                    </a:gs>
                  </a:gsLst>
                  <a:lin ang="5400000"/>
                </a:gradFill>
                <a:effectLst>
                  <a:outerShdw blurRad="50800" algn="tl" rotWithShape="0">
                    <a:srgbClr val="000000"/>
                  </a:outerShdw>
                </a:effectLst>
              </a:rPr>
              <a:t>DE CE A FOST DISTRUS IERUSALIMUL?</a:t>
            </a:r>
            <a:endParaRPr lang="ro-RO" sz="4000" b="1">
              <a:ln w="17780" cmpd="sng">
                <a:noFill/>
                <a:prstDash val="solid"/>
                <a:miter lim="800000"/>
              </a:ln>
              <a:gradFill rotWithShape="1">
                <a:gsLst>
                  <a:gs pos="0">
                    <a:schemeClr val="accent1">
                      <a:lumMod val="75000"/>
                    </a:schemeClr>
                  </a:gs>
                  <a:gs pos="49000">
                    <a:schemeClr val="accent1">
                      <a:lumMod val="75000"/>
                    </a:schemeClr>
                  </a:gs>
                  <a:gs pos="50000">
                    <a:srgbClr val="664D7F"/>
                  </a:gs>
                  <a:gs pos="100000">
                    <a:schemeClr val="accent5">
                      <a:lumMod val="75000"/>
                    </a:schemeClr>
                  </a:gs>
                </a:gsLst>
                <a:lin ang="5400000"/>
              </a:gradFill>
              <a:effectLst>
                <a:outerShdw blurRad="50800" algn="tl" rotWithShape="0">
                  <a:srgbClr val="000000"/>
                </a:outerShdw>
              </a:effectLst>
            </a:endParaRPr>
          </a:p>
        </p:txBody>
      </p:sp>
      <p:sp>
        <p:nvSpPr>
          <p:cNvPr id="3" name="2 Rectángulo"/>
          <p:cNvSpPr/>
          <p:nvPr/>
        </p:nvSpPr>
        <p:spPr>
          <a:xfrm>
            <a:off x="107504" y="707886"/>
            <a:ext cx="8784976" cy="923330"/>
          </a:xfrm>
          <a:prstGeom prst="rect">
            <a:avLst/>
          </a:prstGeom>
        </p:spPr>
        <p:txBody>
          <a:bodyPr wrap="square">
            <a:spAutoFit/>
          </a:bodyPr>
          <a:lstStyle/>
          <a:p>
            <a:r>
              <a:rPr lang="ro-RO" b="1" smtClean="0">
                <a:solidFill>
                  <a:schemeClr val="accent5">
                    <a:lumMod val="50000"/>
                  </a:schemeClr>
                </a:solidFill>
                <a:latin typeface="Comic Sans MS" pitchFamily="66" charset="0"/>
              </a:rPr>
              <a:t>«El a continuat: „Fiul omului, vezi tu ce fac ei? Vezi marile urâciuni pe care le săvârșesc aici cei din Casa lui Israel, ca să Mă depărteze de Lăcașul Meu? Vei vedea însă urâciuni și mai mari!» </a:t>
            </a:r>
            <a:r>
              <a:rPr lang="ro-RO" sz="1100" b="1" smtClean="0">
                <a:solidFill>
                  <a:schemeClr val="accent5">
                    <a:lumMod val="50000"/>
                  </a:schemeClr>
                </a:solidFill>
                <a:latin typeface="Comic Sans MS" pitchFamily="66" charset="0"/>
              </a:rPr>
              <a:t>(Ezechiel 8:6)</a:t>
            </a:r>
            <a:endParaRPr lang="ro-RO" sz="1100" b="1">
              <a:solidFill>
                <a:schemeClr val="accent5">
                  <a:lumMod val="50000"/>
                </a:schemeClr>
              </a:solidFill>
              <a:latin typeface="Comic Sans MS" pitchFamily="66" charset="0"/>
            </a:endParaRPr>
          </a:p>
        </p:txBody>
      </p:sp>
      <p:sp>
        <p:nvSpPr>
          <p:cNvPr id="4" name="3 CuadroTexto"/>
          <p:cNvSpPr txBox="1"/>
          <p:nvPr/>
        </p:nvSpPr>
        <p:spPr>
          <a:xfrm>
            <a:off x="85213" y="1631216"/>
            <a:ext cx="7344307" cy="707886"/>
          </a:xfrm>
          <a:prstGeom prst="rect">
            <a:avLst/>
          </a:prstGeom>
          <a:noFill/>
        </p:spPr>
        <p:txBody>
          <a:bodyPr wrap="square" rtlCol="0">
            <a:spAutoFit/>
          </a:bodyPr>
          <a:lstStyle/>
          <a:p>
            <a:pPr>
              <a:spcBef>
                <a:spcPts val="600"/>
              </a:spcBef>
            </a:pPr>
            <a:r>
              <a:rPr lang="ro-RO" sz="2000" b="1" dirty="0" smtClean="0"/>
              <a:t>Preotul</a:t>
            </a:r>
            <a:r>
              <a:rPr lang="ro-RO" sz="2000" b="1" dirty="0"/>
              <a:t> </a:t>
            </a:r>
            <a:r>
              <a:rPr lang="ro-RO" sz="2000" b="1" dirty="0" smtClean="0"/>
              <a:t>Ezechiel</a:t>
            </a:r>
            <a:r>
              <a:rPr lang="ro-RO" sz="2000" b="1" dirty="0"/>
              <a:t> </a:t>
            </a:r>
            <a:r>
              <a:rPr lang="ro-RO" sz="2000" b="1" dirty="0" smtClean="0"/>
              <a:t>a</a:t>
            </a:r>
            <a:r>
              <a:rPr lang="ro-RO" sz="2000" b="1" dirty="0"/>
              <a:t> </a:t>
            </a:r>
            <a:r>
              <a:rPr lang="ro-RO" sz="2000" b="1" dirty="0" smtClean="0"/>
              <a:t>fost</a:t>
            </a:r>
            <a:r>
              <a:rPr lang="ro-RO" sz="2000" b="1" dirty="0"/>
              <a:t> </a:t>
            </a:r>
            <a:r>
              <a:rPr lang="ro-RO" sz="2000" b="1" dirty="0" smtClean="0"/>
              <a:t>dus</a:t>
            </a:r>
            <a:r>
              <a:rPr lang="ro-RO" sz="2000" b="1" dirty="0"/>
              <a:t> </a:t>
            </a:r>
            <a:r>
              <a:rPr lang="ro-RO" sz="2000" b="1" dirty="0" smtClean="0"/>
              <a:t>în</a:t>
            </a:r>
            <a:r>
              <a:rPr lang="ro-RO" sz="2000" b="1" dirty="0"/>
              <a:t> </a:t>
            </a:r>
            <a:r>
              <a:rPr lang="ro-RO" sz="2000" b="1" dirty="0" smtClean="0"/>
              <a:t>Babilon în timpul celei de-a doua deportări (597 î.Hr.). Acolo a fost chemat la lucrarea profetică.</a:t>
            </a:r>
          </a:p>
        </p:txBody>
      </p:sp>
      <p:graphicFrame>
        <p:nvGraphicFramePr>
          <p:cNvPr id="5" name="4 Diagrama"/>
          <p:cNvGraphicFramePr/>
          <p:nvPr>
            <p:extLst>
              <p:ext uri="{D42A27DB-BD31-4B8C-83A1-F6EECF244321}">
                <p14:modId xmlns:p14="http://schemas.microsoft.com/office/powerpoint/2010/main" xmlns="" val="1293340125"/>
              </p:ext>
            </p:extLst>
          </p:nvPr>
        </p:nvGraphicFramePr>
        <p:xfrm>
          <a:off x="72164" y="3019254"/>
          <a:ext cx="8928992"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Estrella de 12 puntas"/>
          <p:cNvSpPr/>
          <p:nvPr/>
        </p:nvSpPr>
        <p:spPr>
          <a:xfrm rot="966033">
            <a:off x="6626318" y="1579428"/>
            <a:ext cx="2481045" cy="1700960"/>
          </a:xfrm>
          <a:prstGeom prst="star1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o-RO" sz="1600" b="1" smtClean="0">
                <a:solidFill>
                  <a:schemeClr val="tx1"/>
                </a:solidFill>
                <a:latin typeface="Comic Sans MS" pitchFamily="66" charset="0"/>
              </a:rPr>
              <a:t>«Ei zic: „Nu ne vede Domnul» </a:t>
            </a:r>
            <a:r>
              <a:rPr lang="ro-RO" sz="1200" b="1" smtClean="0">
                <a:solidFill>
                  <a:schemeClr val="tx1"/>
                </a:solidFill>
                <a:latin typeface="Comic Sans MS" pitchFamily="66" charset="0"/>
              </a:rPr>
              <a:t>(Ezechiel 8:12)</a:t>
            </a:r>
            <a:endParaRPr lang="ro-RO" sz="1600" b="1">
              <a:solidFill>
                <a:schemeClr val="tx1"/>
              </a:solidFill>
              <a:latin typeface="Comic Sans MS" pitchFamily="66" charset="0"/>
            </a:endParaRPr>
          </a:p>
        </p:txBody>
      </p:sp>
      <p:sp>
        <p:nvSpPr>
          <p:cNvPr id="7" name="6 Rectángulo"/>
          <p:cNvSpPr/>
          <p:nvPr/>
        </p:nvSpPr>
        <p:spPr>
          <a:xfrm>
            <a:off x="85213" y="2311368"/>
            <a:ext cx="6084168" cy="1015663"/>
          </a:xfrm>
          <a:prstGeom prst="rect">
            <a:avLst/>
          </a:prstGeom>
        </p:spPr>
        <p:txBody>
          <a:bodyPr wrap="square">
            <a:spAutoFit/>
          </a:bodyPr>
          <a:lstStyle/>
          <a:p>
            <a:pPr lvl="0">
              <a:spcBef>
                <a:spcPts val="600"/>
              </a:spcBef>
            </a:pPr>
            <a:r>
              <a:rPr lang="ro-RO" sz="2000" b="1" dirty="0" smtClean="0">
                <a:solidFill>
                  <a:prstClr val="black"/>
                </a:solidFill>
              </a:rPr>
              <a:t>În</a:t>
            </a:r>
            <a:r>
              <a:rPr lang="ro-RO" sz="2000" b="1" dirty="0">
                <a:solidFill>
                  <a:prstClr val="black"/>
                </a:solidFill>
              </a:rPr>
              <a:t> </a:t>
            </a:r>
            <a:r>
              <a:rPr lang="ro-RO" sz="2000" b="1" dirty="0" smtClean="0">
                <a:solidFill>
                  <a:prstClr val="black"/>
                </a:solidFill>
              </a:rPr>
              <a:t>viziune,</a:t>
            </a:r>
            <a:r>
              <a:rPr lang="ro-RO" sz="2000" b="1" dirty="0">
                <a:solidFill>
                  <a:prstClr val="black"/>
                </a:solidFill>
              </a:rPr>
              <a:t> </a:t>
            </a:r>
            <a:r>
              <a:rPr lang="ro-RO" sz="2000" b="1" dirty="0" smtClean="0">
                <a:solidFill>
                  <a:prstClr val="black"/>
                </a:solidFill>
              </a:rPr>
              <a:t>a</a:t>
            </a:r>
            <a:r>
              <a:rPr lang="ro-RO" sz="2000" b="1" dirty="0">
                <a:solidFill>
                  <a:prstClr val="black"/>
                </a:solidFill>
              </a:rPr>
              <a:t> </a:t>
            </a:r>
            <a:r>
              <a:rPr lang="ro-RO" sz="2000" b="1" dirty="0" smtClean="0">
                <a:solidFill>
                  <a:prstClr val="black"/>
                </a:solidFill>
              </a:rPr>
              <a:t>fost</a:t>
            </a:r>
            <a:r>
              <a:rPr lang="ro-RO" sz="2000" b="1" dirty="0">
                <a:solidFill>
                  <a:prstClr val="black"/>
                </a:solidFill>
              </a:rPr>
              <a:t> </a:t>
            </a:r>
            <a:r>
              <a:rPr lang="ro-RO" sz="2000" b="1" dirty="0" smtClean="0">
                <a:solidFill>
                  <a:prstClr val="black"/>
                </a:solidFill>
              </a:rPr>
              <a:t>dus</a:t>
            </a:r>
            <a:r>
              <a:rPr lang="ro-RO" sz="2000" b="1" dirty="0">
                <a:solidFill>
                  <a:prstClr val="black"/>
                </a:solidFill>
              </a:rPr>
              <a:t> </a:t>
            </a:r>
            <a:r>
              <a:rPr lang="ro-RO" sz="2000" b="1" dirty="0" smtClean="0">
                <a:solidFill>
                  <a:prstClr val="black"/>
                </a:solidFill>
              </a:rPr>
              <a:t>la</a:t>
            </a:r>
            <a:r>
              <a:rPr lang="ro-RO" sz="2000" b="1" dirty="0">
                <a:solidFill>
                  <a:prstClr val="black"/>
                </a:solidFill>
              </a:rPr>
              <a:t> </a:t>
            </a:r>
            <a:r>
              <a:rPr lang="ro-RO" sz="2000" b="1" dirty="0" smtClean="0">
                <a:solidFill>
                  <a:prstClr val="black"/>
                </a:solidFill>
              </a:rPr>
              <a:t>templu</a:t>
            </a:r>
            <a:r>
              <a:rPr lang="ro-RO" sz="2000" b="1" dirty="0">
                <a:solidFill>
                  <a:prstClr val="black"/>
                </a:solidFill>
              </a:rPr>
              <a:t> </a:t>
            </a:r>
            <a:r>
              <a:rPr lang="ro-RO" sz="2000" b="1" dirty="0" smtClean="0">
                <a:solidFill>
                  <a:prstClr val="black"/>
                </a:solidFill>
              </a:rPr>
              <a:t>pentru a vedea faptele conducătorilor poporului</a:t>
            </a:r>
            <a:r>
              <a:rPr lang="ro-RO" sz="2000" b="1" dirty="0">
                <a:solidFill>
                  <a:prstClr val="black"/>
                </a:solidFill>
              </a:rPr>
              <a:t> </a:t>
            </a:r>
            <a:r>
              <a:rPr lang="ro-RO" sz="2000" b="1" dirty="0" smtClean="0">
                <a:solidFill>
                  <a:prstClr val="black"/>
                </a:solidFill>
              </a:rPr>
              <a:t>Iudeu </a:t>
            </a:r>
            <a:r>
              <a:rPr lang="ro-RO" sz="1600" b="1" dirty="0" smtClean="0">
                <a:solidFill>
                  <a:prstClr val="black"/>
                </a:solidFill>
              </a:rPr>
              <a:t>(Ezechiel 8)</a:t>
            </a:r>
            <a:r>
              <a:rPr lang="ro-RO" sz="2000" b="1" dirty="0" smtClean="0">
                <a:solidFill>
                  <a:prstClr val="black"/>
                </a:solidFill>
              </a:rPr>
              <a:t>. Acolo a putut vedea de ce urma să fie distrus Ierusalimul.</a:t>
            </a:r>
            <a:endParaRPr lang="ro-RO" sz="2000" b="1" dirty="0">
              <a:solidFill>
                <a:prstClr val="black"/>
              </a:solidFill>
            </a:endParaRPr>
          </a:p>
        </p:txBody>
      </p:sp>
    </p:spTree>
    <p:extLst>
      <p:ext uri="{BB962C8B-B14F-4D97-AF65-F5344CB8AC3E}">
        <p14:creationId xmlns:p14="http://schemas.microsoft.com/office/powerpoint/2010/main" xmlns="" val="41243435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out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graphicEl>
                                              <a:dgm id="{ED75D7D5-4A4E-46E5-839C-E8FF766D8ABF}"/>
                                            </p:graphicEl>
                                          </p:spTgt>
                                        </p:tgtEl>
                                        <p:attrNameLst>
                                          <p:attrName>style.visibility</p:attrName>
                                        </p:attrNameLst>
                                      </p:cBhvr>
                                      <p:to>
                                        <p:strVal val="visible"/>
                                      </p:to>
                                    </p:set>
                                    <p:animEffect transition="in" filter="fade">
                                      <p:cBhvr>
                                        <p:cTn id="31" dur="1000"/>
                                        <p:tgtEl>
                                          <p:spTgt spid="5">
                                            <p:graphicEl>
                                              <a:dgm id="{ED75D7D5-4A4E-46E5-839C-E8FF766D8ABF}"/>
                                            </p:graphicEl>
                                          </p:spTgt>
                                        </p:tgtEl>
                                      </p:cBhvr>
                                    </p:animEffect>
                                    <p:anim calcmode="lin" valueType="num">
                                      <p:cBhvr>
                                        <p:cTn id="32" dur="1000" fill="hold"/>
                                        <p:tgtEl>
                                          <p:spTgt spid="5">
                                            <p:graphicEl>
                                              <a:dgm id="{ED75D7D5-4A4E-46E5-839C-E8FF766D8ABF}"/>
                                            </p:graphicEl>
                                          </p:spTgt>
                                        </p:tgtEl>
                                        <p:attrNameLst>
                                          <p:attrName>ppt_x</p:attrName>
                                        </p:attrNameLst>
                                      </p:cBhvr>
                                      <p:tavLst>
                                        <p:tav tm="0">
                                          <p:val>
                                            <p:strVal val="#ppt_x"/>
                                          </p:val>
                                        </p:tav>
                                        <p:tav tm="100000">
                                          <p:val>
                                            <p:strVal val="#ppt_x"/>
                                          </p:val>
                                        </p:tav>
                                      </p:tavLst>
                                    </p:anim>
                                    <p:anim calcmode="lin" valueType="num">
                                      <p:cBhvr>
                                        <p:cTn id="33" dur="1000" fill="hold"/>
                                        <p:tgtEl>
                                          <p:spTgt spid="5">
                                            <p:graphicEl>
                                              <a:dgm id="{ED75D7D5-4A4E-46E5-839C-E8FF766D8ABF}"/>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
                                            <p:graphicEl>
                                              <a:dgm id="{B36125FF-6414-4B83-B900-CA464666ED08}"/>
                                            </p:graphicEl>
                                          </p:spTgt>
                                        </p:tgtEl>
                                        <p:attrNameLst>
                                          <p:attrName>style.visibility</p:attrName>
                                        </p:attrNameLst>
                                      </p:cBhvr>
                                      <p:to>
                                        <p:strVal val="visible"/>
                                      </p:to>
                                    </p:set>
                                    <p:animEffect transition="in" filter="fade">
                                      <p:cBhvr>
                                        <p:cTn id="36" dur="1000"/>
                                        <p:tgtEl>
                                          <p:spTgt spid="5">
                                            <p:graphicEl>
                                              <a:dgm id="{B36125FF-6414-4B83-B900-CA464666ED08}"/>
                                            </p:graphicEl>
                                          </p:spTgt>
                                        </p:tgtEl>
                                      </p:cBhvr>
                                    </p:animEffect>
                                    <p:anim calcmode="lin" valueType="num">
                                      <p:cBhvr>
                                        <p:cTn id="37" dur="1000" fill="hold"/>
                                        <p:tgtEl>
                                          <p:spTgt spid="5">
                                            <p:graphicEl>
                                              <a:dgm id="{B36125FF-6414-4B83-B900-CA464666ED08}"/>
                                            </p:graphicEl>
                                          </p:spTgt>
                                        </p:tgtEl>
                                        <p:attrNameLst>
                                          <p:attrName>ppt_x</p:attrName>
                                        </p:attrNameLst>
                                      </p:cBhvr>
                                      <p:tavLst>
                                        <p:tav tm="0">
                                          <p:val>
                                            <p:strVal val="#ppt_x"/>
                                          </p:val>
                                        </p:tav>
                                        <p:tav tm="100000">
                                          <p:val>
                                            <p:strVal val="#ppt_x"/>
                                          </p:val>
                                        </p:tav>
                                      </p:tavLst>
                                    </p:anim>
                                    <p:anim calcmode="lin" valueType="num">
                                      <p:cBhvr>
                                        <p:cTn id="38" dur="1000" fill="hold"/>
                                        <p:tgtEl>
                                          <p:spTgt spid="5">
                                            <p:graphicEl>
                                              <a:dgm id="{B36125FF-6414-4B83-B900-CA464666ED08}"/>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
                                            <p:graphicEl>
                                              <a:dgm id="{DC323D8F-E1AD-480C-890C-82119CA03282}"/>
                                            </p:graphicEl>
                                          </p:spTgt>
                                        </p:tgtEl>
                                        <p:attrNameLst>
                                          <p:attrName>style.visibility</p:attrName>
                                        </p:attrNameLst>
                                      </p:cBhvr>
                                      <p:to>
                                        <p:strVal val="visible"/>
                                      </p:to>
                                    </p:set>
                                    <p:animEffect transition="in" filter="fade">
                                      <p:cBhvr>
                                        <p:cTn id="43" dur="1000"/>
                                        <p:tgtEl>
                                          <p:spTgt spid="5">
                                            <p:graphicEl>
                                              <a:dgm id="{DC323D8F-E1AD-480C-890C-82119CA03282}"/>
                                            </p:graphicEl>
                                          </p:spTgt>
                                        </p:tgtEl>
                                      </p:cBhvr>
                                    </p:animEffect>
                                    <p:anim calcmode="lin" valueType="num">
                                      <p:cBhvr>
                                        <p:cTn id="44" dur="1000" fill="hold"/>
                                        <p:tgtEl>
                                          <p:spTgt spid="5">
                                            <p:graphicEl>
                                              <a:dgm id="{DC323D8F-E1AD-480C-890C-82119CA03282}"/>
                                            </p:graphicEl>
                                          </p:spTgt>
                                        </p:tgtEl>
                                        <p:attrNameLst>
                                          <p:attrName>ppt_x</p:attrName>
                                        </p:attrNameLst>
                                      </p:cBhvr>
                                      <p:tavLst>
                                        <p:tav tm="0">
                                          <p:val>
                                            <p:strVal val="#ppt_x"/>
                                          </p:val>
                                        </p:tav>
                                        <p:tav tm="100000">
                                          <p:val>
                                            <p:strVal val="#ppt_x"/>
                                          </p:val>
                                        </p:tav>
                                      </p:tavLst>
                                    </p:anim>
                                    <p:anim calcmode="lin" valueType="num">
                                      <p:cBhvr>
                                        <p:cTn id="45" dur="1000" fill="hold"/>
                                        <p:tgtEl>
                                          <p:spTgt spid="5">
                                            <p:graphicEl>
                                              <a:dgm id="{DC323D8F-E1AD-480C-890C-82119CA03282}"/>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
                                            <p:graphicEl>
                                              <a:dgm id="{F69100E4-7F47-4A05-B020-B580012D99FD}"/>
                                            </p:graphicEl>
                                          </p:spTgt>
                                        </p:tgtEl>
                                        <p:attrNameLst>
                                          <p:attrName>style.visibility</p:attrName>
                                        </p:attrNameLst>
                                      </p:cBhvr>
                                      <p:to>
                                        <p:strVal val="visible"/>
                                      </p:to>
                                    </p:set>
                                    <p:animEffect transition="in" filter="fade">
                                      <p:cBhvr>
                                        <p:cTn id="48" dur="1000"/>
                                        <p:tgtEl>
                                          <p:spTgt spid="5">
                                            <p:graphicEl>
                                              <a:dgm id="{F69100E4-7F47-4A05-B020-B580012D99FD}"/>
                                            </p:graphicEl>
                                          </p:spTgt>
                                        </p:tgtEl>
                                      </p:cBhvr>
                                    </p:animEffect>
                                    <p:anim calcmode="lin" valueType="num">
                                      <p:cBhvr>
                                        <p:cTn id="49" dur="1000" fill="hold"/>
                                        <p:tgtEl>
                                          <p:spTgt spid="5">
                                            <p:graphicEl>
                                              <a:dgm id="{F69100E4-7F47-4A05-B020-B580012D99FD}"/>
                                            </p:graphicEl>
                                          </p:spTgt>
                                        </p:tgtEl>
                                        <p:attrNameLst>
                                          <p:attrName>ppt_x</p:attrName>
                                        </p:attrNameLst>
                                      </p:cBhvr>
                                      <p:tavLst>
                                        <p:tav tm="0">
                                          <p:val>
                                            <p:strVal val="#ppt_x"/>
                                          </p:val>
                                        </p:tav>
                                        <p:tav tm="100000">
                                          <p:val>
                                            <p:strVal val="#ppt_x"/>
                                          </p:val>
                                        </p:tav>
                                      </p:tavLst>
                                    </p:anim>
                                    <p:anim calcmode="lin" valueType="num">
                                      <p:cBhvr>
                                        <p:cTn id="50" dur="1000" fill="hold"/>
                                        <p:tgtEl>
                                          <p:spTgt spid="5">
                                            <p:graphicEl>
                                              <a:dgm id="{F69100E4-7F47-4A05-B020-B580012D99FD}"/>
                                            </p:graphic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5">
                                            <p:graphicEl>
                                              <a:dgm id="{FF74141A-B493-4B25-825B-B9E55DA6DA28}"/>
                                            </p:graphicEl>
                                          </p:spTgt>
                                        </p:tgtEl>
                                        <p:attrNameLst>
                                          <p:attrName>style.visibility</p:attrName>
                                        </p:attrNameLst>
                                      </p:cBhvr>
                                      <p:to>
                                        <p:strVal val="visible"/>
                                      </p:to>
                                    </p:set>
                                    <p:animEffect transition="in" filter="fade">
                                      <p:cBhvr>
                                        <p:cTn id="55" dur="1000"/>
                                        <p:tgtEl>
                                          <p:spTgt spid="5">
                                            <p:graphicEl>
                                              <a:dgm id="{FF74141A-B493-4B25-825B-B9E55DA6DA28}"/>
                                            </p:graphicEl>
                                          </p:spTgt>
                                        </p:tgtEl>
                                      </p:cBhvr>
                                    </p:animEffect>
                                    <p:anim calcmode="lin" valueType="num">
                                      <p:cBhvr>
                                        <p:cTn id="56" dur="1000" fill="hold"/>
                                        <p:tgtEl>
                                          <p:spTgt spid="5">
                                            <p:graphicEl>
                                              <a:dgm id="{FF74141A-B493-4B25-825B-B9E55DA6DA28}"/>
                                            </p:graphicEl>
                                          </p:spTgt>
                                        </p:tgtEl>
                                        <p:attrNameLst>
                                          <p:attrName>ppt_x</p:attrName>
                                        </p:attrNameLst>
                                      </p:cBhvr>
                                      <p:tavLst>
                                        <p:tav tm="0">
                                          <p:val>
                                            <p:strVal val="#ppt_x"/>
                                          </p:val>
                                        </p:tav>
                                        <p:tav tm="100000">
                                          <p:val>
                                            <p:strVal val="#ppt_x"/>
                                          </p:val>
                                        </p:tav>
                                      </p:tavLst>
                                    </p:anim>
                                    <p:anim calcmode="lin" valueType="num">
                                      <p:cBhvr>
                                        <p:cTn id="57" dur="1000" fill="hold"/>
                                        <p:tgtEl>
                                          <p:spTgt spid="5">
                                            <p:graphicEl>
                                              <a:dgm id="{FF74141A-B493-4B25-825B-B9E55DA6DA28}"/>
                                            </p:graphic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
                                            <p:graphicEl>
                                              <a:dgm id="{26CAC9F3-4BF9-4B69-907D-718D4171D9A7}"/>
                                            </p:graphicEl>
                                          </p:spTgt>
                                        </p:tgtEl>
                                        <p:attrNameLst>
                                          <p:attrName>style.visibility</p:attrName>
                                        </p:attrNameLst>
                                      </p:cBhvr>
                                      <p:to>
                                        <p:strVal val="visible"/>
                                      </p:to>
                                    </p:set>
                                    <p:animEffect transition="in" filter="fade">
                                      <p:cBhvr>
                                        <p:cTn id="60" dur="1000"/>
                                        <p:tgtEl>
                                          <p:spTgt spid="5">
                                            <p:graphicEl>
                                              <a:dgm id="{26CAC9F3-4BF9-4B69-907D-718D4171D9A7}"/>
                                            </p:graphicEl>
                                          </p:spTgt>
                                        </p:tgtEl>
                                      </p:cBhvr>
                                    </p:animEffect>
                                    <p:anim calcmode="lin" valueType="num">
                                      <p:cBhvr>
                                        <p:cTn id="61" dur="1000" fill="hold"/>
                                        <p:tgtEl>
                                          <p:spTgt spid="5">
                                            <p:graphicEl>
                                              <a:dgm id="{26CAC9F3-4BF9-4B69-907D-718D4171D9A7}"/>
                                            </p:graphicEl>
                                          </p:spTgt>
                                        </p:tgtEl>
                                        <p:attrNameLst>
                                          <p:attrName>ppt_x</p:attrName>
                                        </p:attrNameLst>
                                      </p:cBhvr>
                                      <p:tavLst>
                                        <p:tav tm="0">
                                          <p:val>
                                            <p:strVal val="#ppt_x"/>
                                          </p:val>
                                        </p:tav>
                                        <p:tav tm="100000">
                                          <p:val>
                                            <p:strVal val="#ppt_x"/>
                                          </p:val>
                                        </p:tav>
                                      </p:tavLst>
                                    </p:anim>
                                    <p:anim calcmode="lin" valueType="num">
                                      <p:cBhvr>
                                        <p:cTn id="62" dur="1000" fill="hold"/>
                                        <p:tgtEl>
                                          <p:spTgt spid="5">
                                            <p:graphicEl>
                                              <a:dgm id="{26CAC9F3-4BF9-4B69-907D-718D4171D9A7}"/>
                                            </p:graphic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5">
                                            <p:graphicEl>
                                              <a:dgm id="{E1DEB5FF-02D6-4E7C-8835-3F2D6E8D81B2}"/>
                                            </p:graphicEl>
                                          </p:spTgt>
                                        </p:tgtEl>
                                        <p:attrNameLst>
                                          <p:attrName>style.visibility</p:attrName>
                                        </p:attrNameLst>
                                      </p:cBhvr>
                                      <p:to>
                                        <p:strVal val="visible"/>
                                      </p:to>
                                    </p:set>
                                    <p:animEffect transition="in" filter="fade">
                                      <p:cBhvr>
                                        <p:cTn id="67" dur="1000"/>
                                        <p:tgtEl>
                                          <p:spTgt spid="5">
                                            <p:graphicEl>
                                              <a:dgm id="{E1DEB5FF-02D6-4E7C-8835-3F2D6E8D81B2}"/>
                                            </p:graphicEl>
                                          </p:spTgt>
                                        </p:tgtEl>
                                      </p:cBhvr>
                                    </p:animEffect>
                                    <p:anim calcmode="lin" valueType="num">
                                      <p:cBhvr>
                                        <p:cTn id="68" dur="1000" fill="hold"/>
                                        <p:tgtEl>
                                          <p:spTgt spid="5">
                                            <p:graphicEl>
                                              <a:dgm id="{E1DEB5FF-02D6-4E7C-8835-3F2D6E8D81B2}"/>
                                            </p:graphicEl>
                                          </p:spTgt>
                                        </p:tgtEl>
                                        <p:attrNameLst>
                                          <p:attrName>ppt_x</p:attrName>
                                        </p:attrNameLst>
                                      </p:cBhvr>
                                      <p:tavLst>
                                        <p:tav tm="0">
                                          <p:val>
                                            <p:strVal val="#ppt_x"/>
                                          </p:val>
                                        </p:tav>
                                        <p:tav tm="100000">
                                          <p:val>
                                            <p:strVal val="#ppt_x"/>
                                          </p:val>
                                        </p:tav>
                                      </p:tavLst>
                                    </p:anim>
                                    <p:anim calcmode="lin" valueType="num">
                                      <p:cBhvr>
                                        <p:cTn id="69" dur="1000" fill="hold"/>
                                        <p:tgtEl>
                                          <p:spTgt spid="5">
                                            <p:graphicEl>
                                              <a:dgm id="{E1DEB5FF-02D6-4E7C-8835-3F2D6E8D81B2}"/>
                                            </p:graphic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5">
                                            <p:graphicEl>
                                              <a:dgm id="{8992889C-4E58-4E4F-9768-3F99A36BC7E5}"/>
                                            </p:graphicEl>
                                          </p:spTgt>
                                        </p:tgtEl>
                                        <p:attrNameLst>
                                          <p:attrName>style.visibility</p:attrName>
                                        </p:attrNameLst>
                                      </p:cBhvr>
                                      <p:to>
                                        <p:strVal val="visible"/>
                                      </p:to>
                                    </p:set>
                                    <p:animEffect transition="in" filter="fade">
                                      <p:cBhvr>
                                        <p:cTn id="72" dur="1000"/>
                                        <p:tgtEl>
                                          <p:spTgt spid="5">
                                            <p:graphicEl>
                                              <a:dgm id="{8992889C-4E58-4E4F-9768-3F99A36BC7E5}"/>
                                            </p:graphicEl>
                                          </p:spTgt>
                                        </p:tgtEl>
                                      </p:cBhvr>
                                    </p:animEffect>
                                    <p:anim calcmode="lin" valueType="num">
                                      <p:cBhvr>
                                        <p:cTn id="73" dur="1000" fill="hold"/>
                                        <p:tgtEl>
                                          <p:spTgt spid="5">
                                            <p:graphicEl>
                                              <a:dgm id="{8992889C-4E58-4E4F-9768-3F99A36BC7E5}"/>
                                            </p:graphicEl>
                                          </p:spTgt>
                                        </p:tgtEl>
                                        <p:attrNameLst>
                                          <p:attrName>ppt_x</p:attrName>
                                        </p:attrNameLst>
                                      </p:cBhvr>
                                      <p:tavLst>
                                        <p:tav tm="0">
                                          <p:val>
                                            <p:strVal val="#ppt_x"/>
                                          </p:val>
                                        </p:tav>
                                        <p:tav tm="100000">
                                          <p:val>
                                            <p:strVal val="#ppt_x"/>
                                          </p:val>
                                        </p:tav>
                                      </p:tavLst>
                                    </p:anim>
                                    <p:anim calcmode="lin" valueType="num">
                                      <p:cBhvr>
                                        <p:cTn id="74" dur="1000" fill="hold"/>
                                        <p:tgtEl>
                                          <p:spTgt spid="5">
                                            <p:graphicEl>
                                              <a:dgm id="{8992889C-4E58-4E4F-9768-3F99A36BC7E5}"/>
                                            </p:graphic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p:cTn id="79" dur="1000" fill="hold"/>
                                        <p:tgtEl>
                                          <p:spTgt spid="6"/>
                                        </p:tgtEl>
                                        <p:attrNameLst>
                                          <p:attrName>ppt_w</p:attrName>
                                        </p:attrNameLst>
                                      </p:cBhvr>
                                      <p:tavLst>
                                        <p:tav tm="0">
                                          <p:val>
                                            <p:fltVal val="0"/>
                                          </p:val>
                                        </p:tav>
                                        <p:tav tm="100000">
                                          <p:val>
                                            <p:strVal val="#ppt_w"/>
                                          </p:val>
                                        </p:tav>
                                      </p:tavLst>
                                    </p:anim>
                                    <p:anim calcmode="lin" valueType="num">
                                      <p:cBhvr>
                                        <p:cTn id="80" dur="1000" fill="hold"/>
                                        <p:tgtEl>
                                          <p:spTgt spid="6"/>
                                        </p:tgtEl>
                                        <p:attrNameLst>
                                          <p:attrName>ppt_h</p:attrName>
                                        </p:attrNameLst>
                                      </p:cBhvr>
                                      <p:tavLst>
                                        <p:tav tm="0">
                                          <p:val>
                                            <p:fltVal val="0"/>
                                          </p:val>
                                        </p:tav>
                                        <p:tav tm="100000">
                                          <p:val>
                                            <p:strVal val="#ppt_h"/>
                                          </p:val>
                                        </p:tav>
                                      </p:tavLst>
                                    </p:anim>
                                    <p:anim calcmode="lin" valueType="num">
                                      <p:cBhvr>
                                        <p:cTn id="81" dur="1000" fill="hold"/>
                                        <p:tgtEl>
                                          <p:spTgt spid="6"/>
                                        </p:tgtEl>
                                        <p:attrNameLst>
                                          <p:attrName>style.rotation</p:attrName>
                                        </p:attrNameLst>
                                      </p:cBhvr>
                                      <p:tavLst>
                                        <p:tav tm="0">
                                          <p:val>
                                            <p:fltVal val="90"/>
                                          </p:val>
                                        </p:tav>
                                        <p:tav tm="100000">
                                          <p:val>
                                            <p:fltVal val="0"/>
                                          </p:val>
                                        </p:tav>
                                      </p:tavLst>
                                    </p:anim>
                                    <p:animEffect transition="in" filter="fade">
                                      <p:cBhvr>
                                        <p:cTn id="8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5" grpId="0">
        <p:bldSub>
          <a:bldDgm bld="one"/>
        </p:bldSub>
      </p:bldGraphic>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BEBA8EAE-BF5A-486C-A8C5-ECC9F3942E4B}">
                <a14:imgProps xmlns:a14="http://schemas.microsoft.com/office/drawing/2010/main" xmlns="">
                  <a14:imgLayer r:embed="rId3">
                    <a14:imgEffect>
                      <a14:artisticBlur radius="5"/>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3074" name="Picture 2" descr="G:\Dibujos\Daniel\Capitulo03\LaEstatuaDeOro (9).JPG"/>
          <p:cNvPicPr>
            <a:picLocks noChangeAspect="1" noChangeArrowheads="1"/>
          </p:cNvPicPr>
          <p:nvPr/>
        </p:nvPicPr>
        <p:blipFill rotWithShape="1">
          <a:blip r:embed="rId4" cstate="email">
            <a:extLst>
              <a:ext uri="{28A0092B-C50C-407E-A947-70E740481C1C}">
                <a14:useLocalDpi xmlns:a14="http://schemas.microsoft.com/office/drawing/2010/main" xmlns=""/>
              </a:ext>
            </a:extLst>
          </a:blip>
          <a:srcRect/>
          <a:stretch/>
        </p:blipFill>
        <p:spPr bwMode="auto">
          <a:xfrm>
            <a:off x="145156" y="1965435"/>
            <a:ext cx="4283968" cy="2505178"/>
          </a:xfrm>
          <a:prstGeom prst="roundRect">
            <a:avLst>
              <a:gd name="adj" fmla="val 4167"/>
            </a:avLst>
          </a:prstGeom>
          <a:solidFill>
            <a:srgbClr val="FFFFFF"/>
          </a:solidFill>
          <a:ln w="76200" cap="sq">
            <a:solidFill>
              <a:srgbClr val="7B6D64"/>
            </a:solidFill>
            <a:miter lim="800000"/>
          </a:ln>
          <a:effectLst/>
          <a:scene3d>
            <a:camera prst="orthographicFront"/>
            <a:lightRig rig="threePt" dir="t">
              <a:rot lat="0" lon="0" rev="2700000"/>
            </a:lightRig>
          </a:scene3d>
          <a:sp3d>
            <a:bevelT h="38100"/>
            <a:contourClr>
              <a:srgbClr val="C0C0C0"/>
            </a:contourClr>
          </a:sp3d>
          <a:extLst/>
        </p:spPr>
      </p:pic>
      <p:sp>
        <p:nvSpPr>
          <p:cNvPr id="2" name="1 CuadroTexto"/>
          <p:cNvSpPr txBox="1"/>
          <p:nvPr/>
        </p:nvSpPr>
        <p:spPr>
          <a:xfrm>
            <a:off x="0" y="0"/>
            <a:ext cx="9144000" cy="769441"/>
          </a:xfrm>
          <a:prstGeom prst="rect">
            <a:avLst/>
          </a:prstGeom>
          <a:noFill/>
        </p:spPr>
        <p:txBody>
          <a:bodyPr wrap="square" rtlCol="0">
            <a:spAutoFit/>
            <a:scene3d>
              <a:camera prst="orthographicFront"/>
              <a:lightRig rig="sunset" dir="tl"/>
            </a:scene3d>
            <a:sp3d contourW="25400" prstMaterial="clear">
              <a:bevelT w="50800" h="50800"/>
              <a:contourClr>
                <a:schemeClr val="accent1">
                  <a:lumMod val="40000"/>
                  <a:lumOff val="60000"/>
                </a:schemeClr>
              </a:contourClr>
            </a:sp3d>
          </a:bodyPr>
          <a:lstStyle/>
          <a:p>
            <a:pPr algn="ctr"/>
            <a:r>
              <a:rPr lang="ro-RO" sz="4400" b="1" spc="600" smtClean="0">
                <a:ln/>
                <a:solidFill>
                  <a:schemeClr val="accent5">
                    <a:lumMod val="75000"/>
                  </a:schemeClr>
                </a:solidFill>
              </a:rPr>
              <a:t>ULTIMA INSURECȚIE</a:t>
            </a:r>
            <a:endParaRPr lang="ro-RO" sz="4400" b="1" spc="600">
              <a:ln/>
              <a:solidFill>
                <a:schemeClr val="accent5">
                  <a:lumMod val="75000"/>
                </a:schemeClr>
              </a:solidFill>
            </a:endParaRPr>
          </a:p>
        </p:txBody>
      </p:sp>
      <p:sp>
        <p:nvSpPr>
          <p:cNvPr id="3" name="2 Rectángulo"/>
          <p:cNvSpPr/>
          <p:nvPr/>
        </p:nvSpPr>
        <p:spPr>
          <a:xfrm>
            <a:off x="89981" y="609537"/>
            <a:ext cx="9144000" cy="1200329"/>
          </a:xfrm>
          <a:prstGeom prst="rect">
            <a:avLst/>
          </a:prstGeom>
        </p:spPr>
        <p:txBody>
          <a:bodyPr wrap="square">
            <a:spAutoFit/>
          </a:bodyPr>
          <a:lstStyle/>
          <a:p>
            <a:r>
              <a:rPr lang="ro-RO" b="1" dirty="0" smtClean="0">
                <a:solidFill>
                  <a:schemeClr val="accent6">
                    <a:lumMod val="40000"/>
                    <a:lumOff val="60000"/>
                  </a:schemeClr>
                </a:solidFill>
                <a:effectLst>
                  <a:outerShdw blurRad="50800" dist="38100" dir="2700000" algn="tl" rotWithShape="0">
                    <a:prstClr val="black">
                      <a:alpha val="40000"/>
                    </a:prstClr>
                  </a:outerShdw>
                </a:effectLst>
                <a:latin typeface="Comic Sans MS" pitchFamily="66" charset="0"/>
              </a:rPr>
              <a:t>«Așa vorbește Domnul, Dumnezeul lui Israel: „Spuneți-i regelui lui Iuda care v-a trimis la Mine că oștirea lui Faraon, care a ieșit din Egipt pentru a vă veni în ajutor, se va întoarce înapoi în țara ei, în Egipt, iar caldeenii vor reveni și vor lupta împotriva acestei cetăți; ei o vor cuceri și îi vor da foc.”» </a:t>
            </a:r>
            <a:r>
              <a:rPr lang="ro-RO" sz="1100" b="1" dirty="0" smtClean="0">
                <a:solidFill>
                  <a:schemeClr val="accent6">
                    <a:lumMod val="40000"/>
                    <a:lumOff val="60000"/>
                  </a:schemeClr>
                </a:solidFill>
                <a:effectLst>
                  <a:outerShdw blurRad="50800" dist="38100" dir="2700000" algn="tl" rotWithShape="0">
                    <a:prstClr val="black">
                      <a:alpha val="40000"/>
                    </a:prstClr>
                  </a:outerShdw>
                </a:effectLst>
                <a:latin typeface="Comic Sans MS" pitchFamily="66" charset="0"/>
              </a:rPr>
              <a:t>(Ieremia 37:7-8)</a:t>
            </a:r>
            <a:endParaRPr lang="ro-RO" b="1" dirty="0">
              <a:solidFill>
                <a:schemeClr val="accent6">
                  <a:lumMod val="40000"/>
                  <a:lumOff val="60000"/>
                </a:schemeClr>
              </a:solidFill>
              <a:effectLst>
                <a:outerShdw blurRad="50800" dist="38100" dir="2700000" algn="tl" rotWithShape="0">
                  <a:prstClr val="black">
                    <a:alpha val="40000"/>
                  </a:prstClr>
                </a:outerShdw>
              </a:effectLst>
              <a:latin typeface="Comic Sans MS" pitchFamily="66" charset="0"/>
            </a:endParaRPr>
          </a:p>
        </p:txBody>
      </p:sp>
      <p:sp>
        <p:nvSpPr>
          <p:cNvPr id="4" name="3 CuadroTexto"/>
          <p:cNvSpPr txBox="1"/>
          <p:nvPr/>
        </p:nvSpPr>
        <p:spPr>
          <a:xfrm>
            <a:off x="4499992" y="1965435"/>
            <a:ext cx="4644008" cy="2323713"/>
          </a:xfrm>
          <a:prstGeom prst="rect">
            <a:avLst/>
          </a:prstGeom>
          <a:noFill/>
        </p:spPr>
        <p:txBody>
          <a:bodyPr wrap="square" rtlCol="0">
            <a:spAutoFit/>
          </a:bodyPr>
          <a:lstStyle/>
          <a:p>
            <a:pPr>
              <a:spcBef>
                <a:spcPts val="600"/>
              </a:spcBef>
            </a:pPr>
            <a:r>
              <a:rPr lang="ro-RO" sz="2000" b="1" dirty="0" smtClean="0"/>
              <a:t>În al patrulea an de Domnie, </a:t>
            </a:r>
            <a:r>
              <a:rPr lang="ro-RO" sz="2000" b="1" dirty="0" err="1" smtClean="0"/>
              <a:t>Zedechia</a:t>
            </a:r>
            <a:r>
              <a:rPr lang="ro-RO" sz="2000" b="1" dirty="0" smtClean="0"/>
              <a:t> a fost chemat în Babilon pentru a reînnoi pactul de supunere. Aceasta coincide, desigur, cu faptele relatate în Daniel 3.</a:t>
            </a:r>
          </a:p>
          <a:p>
            <a:pPr>
              <a:spcBef>
                <a:spcPts val="600"/>
              </a:spcBef>
            </a:pPr>
            <a:r>
              <a:rPr lang="ro-RO" sz="2000" b="1" dirty="0" smtClean="0"/>
              <a:t>La puțin timp, a încălcat jurământul și a făcut alianță cu Egiptul pentru a se revolta împotriva Babilonului.</a:t>
            </a:r>
            <a:endParaRPr lang="ro-RO" sz="2000" b="1" dirty="0"/>
          </a:p>
        </p:txBody>
      </p:sp>
      <p:pic>
        <p:nvPicPr>
          <p:cNvPr id="3076" name="Picture 4" descr="http://st-listas.20minutos.es/images/2010-11/260665/2740612_640px.jpg?1432756531"/>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3851920" y="4581128"/>
            <a:ext cx="3179081" cy="2135945"/>
          </a:xfrm>
          <a:prstGeom prst="roundRect">
            <a:avLst>
              <a:gd name="adj" fmla="val 4167"/>
            </a:avLst>
          </a:prstGeom>
          <a:solidFill>
            <a:srgbClr val="FFFFFF"/>
          </a:solidFill>
          <a:ln w="76200" cap="sq">
            <a:solidFill>
              <a:srgbClr val="7B6D64"/>
            </a:solidFill>
            <a:miter lim="800000"/>
          </a:ln>
          <a:effectLst/>
          <a:scene3d>
            <a:camera prst="orthographicFront"/>
            <a:lightRig rig="threePt" dir="t">
              <a:rot lat="0" lon="0" rev="2700000"/>
            </a:lightRig>
          </a:scene3d>
          <a:sp3d>
            <a:bevelT h="38100"/>
            <a:contourClr>
              <a:srgbClr val="C0C0C0"/>
            </a:contourClr>
          </a:sp3d>
          <a:extLst/>
        </p:spPr>
      </p:pic>
      <p:pic>
        <p:nvPicPr>
          <p:cNvPr id="3077" name="Picture 5" descr="\\EUNICE\FondosTematicos\Jeremias\MA-44.jpg"/>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7236295" y="4581128"/>
            <a:ext cx="1758481" cy="2087944"/>
          </a:xfrm>
          <a:prstGeom prst="roundRect">
            <a:avLst>
              <a:gd name="adj" fmla="val 4167"/>
            </a:avLst>
          </a:prstGeom>
          <a:solidFill>
            <a:srgbClr val="FFFFFF"/>
          </a:solidFill>
          <a:ln w="76200" cap="sq">
            <a:solidFill>
              <a:srgbClr val="7B6D64"/>
            </a:solidFill>
            <a:miter lim="800000"/>
          </a:ln>
          <a:effectLst/>
          <a:scene3d>
            <a:camera prst="orthographicFront"/>
            <a:lightRig rig="threePt" dir="t">
              <a:rot lat="0" lon="0" rev="2700000"/>
            </a:lightRig>
          </a:scene3d>
          <a:sp3d>
            <a:bevelT h="38100"/>
            <a:contourClr>
              <a:srgbClr val="C0C0C0"/>
            </a:contourClr>
          </a:sp3d>
          <a:extLst/>
        </p:spPr>
      </p:pic>
      <p:sp>
        <p:nvSpPr>
          <p:cNvPr id="5" name="4 Rectángulo"/>
          <p:cNvSpPr/>
          <p:nvPr/>
        </p:nvSpPr>
        <p:spPr>
          <a:xfrm>
            <a:off x="35496" y="4653136"/>
            <a:ext cx="3816424" cy="2144177"/>
          </a:xfrm>
          <a:prstGeom prst="rect">
            <a:avLst/>
          </a:prstGeom>
        </p:spPr>
        <p:txBody>
          <a:bodyPr wrap="square">
            <a:spAutoFit/>
          </a:bodyPr>
          <a:lstStyle/>
          <a:p>
            <a:pPr lvl="0">
              <a:lnSpc>
                <a:spcPts val="2200"/>
              </a:lnSpc>
              <a:spcBef>
                <a:spcPts val="600"/>
              </a:spcBef>
            </a:pPr>
            <a:r>
              <a:rPr lang="ro-RO" sz="2000" b="1" dirty="0" smtClean="0">
                <a:solidFill>
                  <a:prstClr val="black"/>
                </a:solidFill>
              </a:rPr>
              <a:t>Nebucadnețar a asediat Ierusalimul. Dar, auzind că faraon vine împotriva lui, a ridicat asediul.</a:t>
            </a:r>
          </a:p>
          <a:p>
            <a:pPr lvl="0">
              <a:lnSpc>
                <a:spcPts val="2200"/>
              </a:lnSpc>
              <a:spcBef>
                <a:spcPts val="600"/>
              </a:spcBef>
            </a:pPr>
            <a:r>
              <a:rPr lang="ro-RO" sz="2000" b="1" dirty="0" smtClean="0">
                <a:solidFill>
                  <a:prstClr val="black"/>
                </a:solidFill>
              </a:rPr>
              <a:t>În acel moment, </a:t>
            </a:r>
            <a:r>
              <a:rPr lang="ro-RO" sz="2000" b="1" dirty="0" err="1" smtClean="0">
                <a:solidFill>
                  <a:prstClr val="black"/>
                </a:solidFill>
              </a:rPr>
              <a:t>Zedechia</a:t>
            </a:r>
            <a:r>
              <a:rPr lang="ro-RO" sz="2000" b="1" dirty="0" smtClean="0">
                <a:solidFill>
                  <a:prstClr val="black"/>
                </a:solidFill>
              </a:rPr>
              <a:t> a cerut sfatul lui Ieremia.</a:t>
            </a:r>
            <a:r>
              <a:rPr lang="ro-RO" sz="2000" b="1" dirty="0">
                <a:solidFill>
                  <a:prstClr val="black"/>
                </a:solidFill>
              </a:rPr>
              <a:t> </a:t>
            </a:r>
            <a:r>
              <a:rPr lang="ro-RO" sz="2000" b="1" dirty="0" smtClean="0">
                <a:solidFill>
                  <a:prstClr val="black"/>
                </a:solidFill>
              </a:rPr>
              <a:t>Și-a schimbat Dumnezeu opinia?</a:t>
            </a:r>
            <a:endParaRPr lang="ro-RO" sz="2000" b="1" dirty="0">
              <a:solidFill>
                <a:prstClr val="black"/>
              </a:solidFill>
            </a:endParaRPr>
          </a:p>
        </p:txBody>
      </p:sp>
    </p:spTree>
    <p:extLst>
      <p:ext uri="{BB962C8B-B14F-4D97-AF65-F5344CB8AC3E}">
        <p14:creationId xmlns:p14="http://schemas.microsoft.com/office/powerpoint/2010/main" xmlns="" val="819570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Effect transition="in" filter="wipe(right)">
                                      <p:cBhvr>
                                        <p:cTn id="25" dur="500"/>
                                        <p:tgtEl>
                                          <p:spTgt spid="307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left)">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wipe(left)">
                                      <p:cBhvr>
                                        <p:cTn id="33" dur="5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076"/>
                                        </p:tgtEl>
                                        <p:attrNameLst>
                                          <p:attrName>style.visibility</p:attrName>
                                        </p:attrNameLst>
                                      </p:cBhvr>
                                      <p:to>
                                        <p:strVal val="visible"/>
                                      </p:to>
                                    </p:set>
                                    <p:animEffect transition="in" filter="randombar(horizontal)">
                                      <p:cBhvr>
                                        <p:cTn id="38" dur="500"/>
                                        <p:tgtEl>
                                          <p:spTgt spid="3076"/>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Effect transition="in" filter="randombar(horizontal)">
                                      <p:cBhvr>
                                        <p:cTn id="41" dur="500"/>
                                        <p:tgtEl>
                                          <p:spTgt spid="5">
                                            <p:txEl>
                                              <p:pRg st="0" end="0"/>
                                            </p:txEl>
                                          </p:spTgt>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5">
                                            <p:txEl>
                                              <p:pRg st="1" end="1"/>
                                            </p:txEl>
                                          </p:spTgt>
                                        </p:tgtEl>
                                        <p:attrNameLst>
                                          <p:attrName>style.visibility</p:attrName>
                                        </p:attrNameLst>
                                      </p:cBhvr>
                                      <p:to>
                                        <p:strVal val="visible"/>
                                      </p:to>
                                    </p:set>
                                    <p:animEffect transition="in" filter="randombar(horizontal)">
                                      <p:cBhvr>
                                        <p:cTn id="44" dur="500"/>
                                        <p:tgtEl>
                                          <p:spTgt spid="5">
                                            <p:txEl>
                                              <p:pRg st="1" end="1"/>
                                            </p:txEl>
                                          </p:spTgt>
                                        </p:tgtEl>
                                      </p:cBhvr>
                                    </p:animEffect>
                                  </p:childTnLst>
                                </p:cTn>
                              </p:par>
                              <p:par>
                                <p:cTn id="45" presetID="14" presetClass="entr" presetSubtype="10" fill="hold" nodeType="withEffect">
                                  <p:stCondLst>
                                    <p:cond delay="0"/>
                                  </p:stCondLst>
                                  <p:childTnLst>
                                    <p:set>
                                      <p:cBhvr>
                                        <p:cTn id="46" dur="1" fill="hold">
                                          <p:stCondLst>
                                            <p:cond delay="0"/>
                                          </p:stCondLst>
                                        </p:cTn>
                                        <p:tgtEl>
                                          <p:spTgt spid="3077"/>
                                        </p:tgtEl>
                                        <p:attrNameLst>
                                          <p:attrName>style.visibility</p:attrName>
                                        </p:attrNameLst>
                                      </p:cBhvr>
                                      <p:to>
                                        <p:strVal val="visible"/>
                                      </p:to>
                                    </p:set>
                                    <p:animEffect transition="in" filter="randombar(horizontal)">
                                      <p:cBhvr>
                                        <p:cTn id="47"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BEBA8EAE-BF5A-486C-A8C5-ECC9F3942E4B}">
                <a14:imgProps xmlns:a14="http://schemas.microsoft.com/office/drawing/2010/main" xmlns="">
                  <a14:imgLayer r:embed="rId3">
                    <a14:imgEffect>
                      <a14:artisticBlur radius="19"/>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27384"/>
            <a:ext cx="9144000" cy="769441"/>
          </a:xfrm>
          <a:prstGeom prst="rect">
            <a:avLst/>
          </a:prstGeom>
          <a:noFill/>
        </p:spPr>
        <p:txBody>
          <a:bodyPr wrap="square" rtlCol="0">
            <a:spAutoFit/>
            <a:scene3d>
              <a:camera prst="orthographicFront"/>
              <a:lightRig rig="glow" dir="t"/>
            </a:scene3d>
            <a:sp3d extrusionH="31750" contourW="25400" prstMaterial="powder">
              <a:bevelT w="19050" h="19050" prst="angle"/>
              <a:contourClr>
                <a:schemeClr val="accent5">
                  <a:lumMod val="75000"/>
                </a:schemeClr>
              </a:contourClr>
            </a:sp3d>
          </a:bodyPr>
          <a:lstStyle/>
          <a:p>
            <a:pPr algn="ctr"/>
            <a:r>
              <a:rPr lang="ro-RO" sz="4400" b="1" spc="300" smtClean="0">
                <a:ln/>
                <a:solidFill>
                  <a:schemeClr val="accent5">
                    <a:lumMod val="60000"/>
                    <a:lumOff val="40000"/>
                  </a:schemeClr>
                </a:solidFill>
              </a:rPr>
              <a:t>IEREMIA PEDEPSIT</a:t>
            </a:r>
            <a:endParaRPr lang="ro-RO" sz="4400" b="1" spc="300">
              <a:ln/>
              <a:solidFill>
                <a:schemeClr val="accent5">
                  <a:lumMod val="60000"/>
                  <a:lumOff val="40000"/>
                </a:schemeClr>
              </a:solidFill>
            </a:endParaRPr>
          </a:p>
        </p:txBody>
      </p:sp>
      <p:sp>
        <p:nvSpPr>
          <p:cNvPr id="3" name="2 Rectángulo"/>
          <p:cNvSpPr/>
          <p:nvPr/>
        </p:nvSpPr>
        <p:spPr>
          <a:xfrm>
            <a:off x="125760" y="620688"/>
            <a:ext cx="8892480" cy="1200329"/>
          </a:xfrm>
          <a:prstGeom prst="rect">
            <a:avLst/>
          </a:prstGeom>
        </p:spPr>
        <p:txBody>
          <a:bodyPr wrap="square">
            <a:spAutoFit/>
          </a:bodyPr>
          <a:lstStyle/>
          <a:p>
            <a:r>
              <a:rPr lang="ro-RO" b="1" smtClean="0">
                <a:solidFill>
                  <a:schemeClr val="accent5">
                    <a:lumMod val="20000"/>
                    <a:lumOff val="80000"/>
                  </a:schemeClr>
                </a:solidFill>
                <a:latin typeface="Comic Sans MS" pitchFamily="66" charset="0"/>
              </a:rPr>
              <a:t>«Atunci conducătorii poporului i-au zis regelui: – Omul acesta ar trebui omorât, căci descurajează ostașii care au mai rămas în cetate și întreg poporul prin cuvântările pe care le ține. Omul acesta nu caută binele poporului, ci nenorocirea.» </a:t>
            </a:r>
            <a:r>
              <a:rPr lang="ro-RO" sz="1100" b="1" smtClean="0">
                <a:solidFill>
                  <a:schemeClr val="accent5">
                    <a:lumMod val="20000"/>
                    <a:lumOff val="80000"/>
                  </a:schemeClr>
                </a:solidFill>
                <a:latin typeface="Comic Sans MS" pitchFamily="66" charset="0"/>
              </a:rPr>
              <a:t>(Ieremia 38:4)</a:t>
            </a:r>
            <a:endParaRPr lang="ro-RO" sz="1100" b="1">
              <a:solidFill>
                <a:schemeClr val="accent5">
                  <a:lumMod val="20000"/>
                  <a:lumOff val="80000"/>
                </a:schemeClr>
              </a:solidFill>
              <a:latin typeface="Comic Sans MS" pitchFamily="66" charset="0"/>
            </a:endParaRPr>
          </a:p>
        </p:txBody>
      </p:sp>
      <p:sp>
        <p:nvSpPr>
          <p:cNvPr id="4" name="3 CuadroTexto"/>
          <p:cNvSpPr txBox="1"/>
          <p:nvPr/>
        </p:nvSpPr>
        <p:spPr>
          <a:xfrm>
            <a:off x="35496" y="1988840"/>
            <a:ext cx="5400600" cy="4755148"/>
          </a:xfrm>
          <a:prstGeom prst="rect">
            <a:avLst/>
          </a:prstGeom>
          <a:noFill/>
        </p:spPr>
        <p:txBody>
          <a:bodyPr wrap="square" rtlCol="0">
            <a:spAutoFit/>
          </a:bodyPr>
          <a:lstStyle/>
          <a:p>
            <a:pPr>
              <a:spcBef>
                <a:spcPts val="600"/>
              </a:spcBef>
            </a:pPr>
            <a:r>
              <a:rPr lang="ro-RO" sz="2400" b="1" dirty="0" smtClean="0"/>
              <a:t>Deși regele îl respectă pe Ieremia, nu era capabil să își contrazică prinții, așa că la predat în mâinile lor. </a:t>
            </a:r>
          </a:p>
          <a:p>
            <a:pPr>
              <a:spcBef>
                <a:spcPts val="600"/>
              </a:spcBef>
            </a:pPr>
            <a:r>
              <a:rPr lang="ro-RO" sz="2400" b="1" dirty="0" smtClean="0"/>
              <a:t>Acuzați de propriile conștiințe, prinții nu au îndrăznit să verse sânge nevinovat. L-au aruncat într-o groapă mlăștinoasă, cu speranța să moară</a:t>
            </a:r>
            <a:r>
              <a:rPr lang="ro-RO" sz="2400" b="1" dirty="0"/>
              <a:t> </a:t>
            </a:r>
            <a:r>
              <a:rPr lang="ro-RO" sz="2400" b="1" dirty="0" smtClean="0"/>
              <a:t>«natural».</a:t>
            </a:r>
          </a:p>
          <a:p>
            <a:pPr>
              <a:spcBef>
                <a:spcPts val="600"/>
              </a:spcBef>
            </a:pPr>
            <a:r>
              <a:rPr lang="ro-RO" sz="2400" b="1" dirty="0" smtClean="0"/>
              <a:t>Deși Ieremia dorea binele poporului, a fost acuzat că ar vrea răul.</a:t>
            </a:r>
            <a:r>
              <a:rPr lang="ro-RO" sz="2400" b="1" dirty="0"/>
              <a:t> </a:t>
            </a:r>
          </a:p>
          <a:p>
            <a:pPr>
              <a:spcBef>
                <a:spcPts val="600"/>
              </a:spcBef>
            </a:pPr>
            <a:r>
              <a:rPr lang="ro-RO" sz="2400" b="1" dirty="0" smtClean="0"/>
              <a:t>Și în ciuda tuturor acestor lucruri, a rămas fidel mesajului primit de la Dumnezeu.</a:t>
            </a:r>
            <a:endParaRPr lang="ro-RO" sz="2400" b="1" dirty="0"/>
          </a:p>
        </p:txBody>
      </p:sp>
      <p:pic>
        <p:nvPicPr>
          <p:cNvPr id="4099" name="Picture 3" descr="G:\Dibujos\Jeremias\0603080.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5436096" y="1963683"/>
            <a:ext cx="3582144" cy="47776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869362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left)">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4099"/>
                                        </p:tgtEl>
                                        <p:attrNameLst>
                                          <p:attrName>style.visibility</p:attrName>
                                        </p:attrNameLst>
                                      </p:cBhvr>
                                      <p:to>
                                        <p:strVal val="visible"/>
                                      </p:to>
                                    </p:set>
                                    <p:anim calcmode="lin" valueType="num">
                                      <p:cBhvr>
                                        <p:cTn id="26" dur="500" decel="50000" fill="hold">
                                          <p:stCondLst>
                                            <p:cond delay="0"/>
                                          </p:stCondLst>
                                        </p:cTn>
                                        <p:tgtEl>
                                          <p:spTgt spid="4099"/>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4099"/>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4099"/>
                                        </p:tgtEl>
                                        <p:attrNameLst>
                                          <p:attrName>ppt_w</p:attrName>
                                        </p:attrNameLst>
                                      </p:cBhvr>
                                      <p:tavLst>
                                        <p:tav tm="0">
                                          <p:val>
                                            <p:strVal val="#ppt_w*.05"/>
                                          </p:val>
                                        </p:tav>
                                        <p:tav tm="100000">
                                          <p:val>
                                            <p:strVal val="#ppt_w"/>
                                          </p:val>
                                        </p:tav>
                                      </p:tavLst>
                                    </p:anim>
                                    <p:anim calcmode="lin" valueType="num">
                                      <p:cBhvr>
                                        <p:cTn id="29" dur="1000" fill="hold"/>
                                        <p:tgtEl>
                                          <p:spTgt spid="4099"/>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4099"/>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4099"/>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4099"/>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4099"/>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wipe(left)">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wipe(left)">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wipe(left)">
                                      <p:cBhvr>
                                        <p:cTn id="4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6082628" cy="707886"/>
          </a:xfrm>
          <a:prstGeom prst="rect">
            <a:avLst/>
          </a:prstGeom>
          <a:noFill/>
        </p:spPr>
        <p:txBody>
          <a:bodyPr wrap="square" rtlCol="0">
            <a:spAutoFit/>
          </a:bodyPr>
          <a:lstStyle/>
          <a:p>
            <a:pPr algn="ctr"/>
            <a:r>
              <a:rPr lang="ro-RO" sz="4000" b="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CĂDEREA IERUSALIMULUI</a:t>
            </a:r>
            <a:endParaRPr lang="ro-RO" sz="4000"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2 Rectángulo"/>
          <p:cNvSpPr/>
          <p:nvPr/>
        </p:nvSpPr>
        <p:spPr>
          <a:xfrm>
            <a:off x="107504" y="707886"/>
            <a:ext cx="6144200" cy="109260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o-RO" b="1" smtClean="0">
                <a:latin typeface="Comic Sans MS" pitchFamily="66" charset="0"/>
              </a:rPr>
              <a:t>«Au dat foc Casei lui Dumnezeu, au dărâmat zidul Ierusalimului, au dat foc tuturor palatelor și au distrus toate vasele prețioase.»</a:t>
            </a:r>
          </a:p>
          <a:p>
            <a:pPr algn="r"/>
            <a:r>
              <a:rPr lang="ro-RO" sz="1100" b="1" smtClean="0">
                <a:latin typeface="Comic Sans MS" pitchFamily="66" charset="0"/>
              </a:rPr>
              <a:t>(2 Cronici 36:19)</a:t>
            </a:r>
            <a:endParaRPr lang="ro-RO" sz="1100" b="1">
              <a:latin typeface="Comic Sans MS" pitchFamily="66" charset="0"/>
            </a:endParaRPr>
          </a:p>
        </p:txBody>
      </p:sp>
      <p:sp>
        <p:nvSpPr>
          <p:cNvPr id="4" name="3 CuadroTexto"/>
          <p:cNvSpPr txBox="1"/>
          <p:nvPr/>
        </p:nvSpPr>
        <p:spPr>
          <a:xfrm>
            <a:off x="0" y="1988840"/>
            <a:ext cx="9143999" cy="1041311"/>
          </a:xfrm>
          <a:prstGeom prst="rect">
            <a:avLst/>
          </a:prstGeom>
          <a:solidFill>
            <a:schemeClr val="bg1">
              <a:alpha val="78000"/>
            </a:schemeClr>
          </a:solidFill>
          <a:effectLst>
            <a:softEdge rad="63500"/>
          </a:effectLst>
        </p:spPr>
        <p:txBody>
          <a:bodyPr wrap="square" rtlCol="0">
            <a:spAutoFit/>
          </a:bodyPr>
          <a:lstStyle/>
          <a:p>
            <a:pPr>
              <a:spcBef>
                <a:spcPts val="600"/>
              </a:spcBef>
            </a:pPr>
            <a:r>
              <a:rPr lang="ro-RO" sz="2000" b="1" dirty="0" smtClean="0"/>
              <a:t>După doi ani de asediu, trupele babiloniene intră în Ierusalim. </a:t>
            </a:r>
          </a:p>
          <a:p>
            <a:pPr>
              <a:lnSpc>
                <a:spcPts val="2100"/>
              </a:lnSpc>
              <a:spcBef>
                <a:spcPts val="600"/>
              </a:spcBef>
            </a:pPr>
            <a:r>
              <a:rPr lang="ro-RO" sz="2000" b="1" dirty="0" smtClean="0"/>
              <a:t>Regele </a:t>
            </a:r>
            <a:r>
              <a:rPr lang="ro-RO" sz="2000" b="1" dirty="0" err="1" smtClean="0"/>
              <a:t>Zedechia</a:t>
            </a:r>
            <a:r>
              <a:rPr lang="ro-RO" sz="2000" b="1" dirty="0" smtClean="0"/>
              <a:t> a încercat să fugă, dar a fost arestat. Copiii lui au murit, iar el a fost orbit și dus în Babilonia.</a:t>
            </a:r>
          </a:p>
        </p:txBody>
      </p:sp>
      <p:pic>
        <p:nvPicPr>
          <p:cNvPr id="2050" name="Picture 2" descr="http://s3-eu-west-1.amazonaws.com/lookandlearn-preview/A/A001/A001219.jpg"/>
          <p:cNvPicPr>
            <a:picLocks noChangeAspect="1" noChangeArrowheads="1"/>
          </p:cNvPicPr>
          <p:nvPr/>
        </p:nvPicPr>
        <p:blipFill>
          <a:blip r:embed="rId3" cstate="email">
            <a:duotone>
              <a:schemeClr val="accent3">
                <a:shade val="45000"/>
                <a:satMod val="135000"/>
              </a:schemeClr>
              <a:prstClr val="white"/>
            </a:duotone>
            <a:extLst>
              <a:ext uri="{BEBA8EAE-BF5A-486C-A8C5-ECC9F3942E4B}">
                <a14:imgProps xmlns:a14="http://schemas.microsoft.com/office/drawing/2010/main" xmlns="">
                  <a14:imgLayer r:embed="rId4">
                    <a14:imgEffect>
                      <a14:brightnessContrast bright="20000"/>
                    </a14:imgEffect>
                  </a14:imgLayer>
                </a14:imgProps>
              </a:ext>
              <a:ext uri="{28A0092B-C50C-407E-A947-70E740481C1C}">
                <a14:useLocalDpi xmlns:a14="http://schemas.microsoft.com/office/drawing/2010/main" xmlns=""/>
              </a:ext>
            </a:extLst>
          </a:blip>
          <a:srcRect/>
          <a:stretch>
            <a:fillRect/>
          </a:stretch>
        </p:blipFill>
        <p:spPr bwMode="auto">
          <a:xfrm>
            <a:off x="6414863" y="106273"/>
            <a:ext cx="2693641" cy="1893967"/>
          </a:xfrm>
          <a:prstGeom prst="rect">
            <a:avLst/>
          </a:prstGeom>
          <a:ln>
            <a:noFill/>
          </a:ln>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Lst>
        </p:spPr>
      </p:pic>
      <p:pic>
        <p:nvPicPr>
          <p:cNvPr id="2051" name="Picture 3" descr="\\EUNICE\FondosTematicos\Jerusalen\BOWLJUDGEMENTTEMPLE.jp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6501677" y="3068960"/>
            <a:ext cx="2586038" cy="36576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052" name="Picture 4" descr="\\EUNICE\FondosTematicos\Jerusalen\Llevados-cautivos4.jpg"/>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107504" y="3081630"/>
            <a:ext cx="2971992" cy="367353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3127985" y="3284984"/>
            <a:ext cx="3318618" cy="2939266"/>
          </a:xfrm>
          <a:prstGeom prst="rect">
            <a:avLst/>
          </a:prstGeom>
          <a:solidFill>
            <a:schemeClr val="bg1">
              <a:alpha val="78000"/>
            </a:schemeClr>
          </a:solidFill>
          <a:effectLst>
            <a:softEdge rad="63500"/>
          </a:effectLst>
        </p:spPr>
        <p:txBody>
          <a:bodyPr wrap="square">
            <a:spAutoFit/>
          </a:bodyPr>
          <a:lstStyle/>
          <a:p>
            <a:pPr lvl="0">
              <a:spcBef>
                <a:spcPts val="600"/>
              </a:spcBef>
            </a:pPr>
            <a:r>
              <a:rPr lang="ro-RO" sz="2000" b="1" smtClean="0">
                <a:solidFill>
                  <a:prstClr val="black"/>
                </a:solidFill>
              </a:rPr>
              <a:t>Din pricina încăpățânării poporului de a nu se pocăi, Ierusalimul a fost distrus. Deasemena,</a:t>
            </a:r>
            <a:r>
              <a:rPr lang="ro-RO" sz="2000" b="1">
                <a:solidFill>
                  <a:prstClr val="black"/>
                </a:solidFill>
              </a:rPr>
              <a:t> </a:t>
            </a:r>
            <a:r>
              <a:rPr lang="ro-RO" sz="2000" b="1" smtClean="0">
                <a:solidFill>
                  <a:prstClr val="black"/>
                </a:solidFill>
              </a:rPr>
              <a:t>a</a:t>
            </a:r>
            <a:r>
              <a:rPr lang="ro-RO" sz="2000" b="1">
                <a:solidFill>
                  <a:prstClr val="black"/>
                </a:solidFill>
              </a:rPr>
              <a:t> </a:t>
            </a:r>
            <a:r>
              <a:rPr lang="ro-RO" sz="2000" b="1" smtClean="0">
                <a:solidFill>
                  <a:prstClr val="black"/>
                </a:solidFill>
              </a:rPr>
              <a:t>fost</a:t>
            </a:r>
            <a:r>
              <a:rPr lang="ro-RO" sz="2000" b="1">
                <a:solidFill>
                  <a:prstClr val="black"/>
                </a:solidFill>
              </a:rPr>
              <a:t> </a:t>
            </a:r>
            <a:r>
              <a:rPr lang="ro-RO" sz="2000" b="1" smtClean="0">
                <a:solidFill>
                  <a:prstClr val="black"/>
                </a:solidFill>
              </a:rPr>
              <a:t>distrus</a:t>
            </a:r>
            <a:r>
              <a:rPr lang="ro-RO" sz="2000" b="1">
                <a:solidFill>
                  <a:prstClr val="black"/>
                </a:solidFill>
              </a:rPr>
              <a:t> </a:t>
            </a:r>
            <a:r>
              <a:rPr lang="ro-RO" sz="2000" b="1" smtClean="0">
                <a:solidFill>
                  <a:prstClr val="black"/>
                </a:solidFill>
              </a:rPr>
              <a:t>și</a:t>
            </a:r>
            <a:r>
              <a:rPr lang="ro-RO" sz="2000" b="1">
                <a:solidFill>
                  <a:prstClr val="black"/>
                </a:solidFill>
              </a:rPr>
              <a:t> </a:t>
            </a:r>
            <a:r>
              <a:rPr lang="ro-RO" sz="2000" b="1" smtClean="0">
                <a:solidFill>
                  <a:prstClr val="black"/>
                </a:solidFill>
              </a:rPr>
              <a:t>Templul,</a:t>
            </a:r>
            <a:r>
              <a:rPr lang="ro-RO" sz="2000" b="1">
                <a:solidFill>
                  <a:prstClr val="black"/>
                </a:solidFill>
              </a:rPr>
              <a:t> </a:t>
            </a:r>
            <a:r>
              <a:rPr lang="ro-RO" sz="2000" b="1" smtClean="0">
                <a:solidFill>
                  <a:prstClr val="black"/>
                </a:solidFill>
              </a:rPr>
              <a:t>centrul</a:t>
            </a:r>
            <a:r>
              <a:rPr lang="ro-RO" sz="2000" b="1">
                <a:solidFill>
                  <a:prstClr val="black"/>
                </a:solidFill>
              </a:rPr>
              <a:t> </a:t>
            </a:r>
            <a:r>
              <a:rPr lang="ro-RO" sz="2000" b="1" smtClean="0">
                <a:solidFill>
                  <a:prstClr val="black"/>
                </a:solidFill>
              </a:rPr>
              <a:t>religios</a:t>
            </a:r>
            <a:r>
              <a:rPr lang="ro-RO" sz="2000" b="1">
                <a:solidFill>
                  <a:prstClr val="black"/>
                </a:solidFill>
              </a:rPr>
              <a:t> </a:t>
            </a:r>
            <a:r>
              <a:rPr lang="ro-RO" sz="2000" b="1" smtClean="0">
                <a:solidFill>
                  <a:prstClr val="black"/>
                </a:solidFill>
              </a:rPr>
              <a:t>al</a:t>
            </a:r>
            <a:r>
              <a:rPr lang="ro-RO" sz="2000" b="1">
                <a:solidFill>
                  <a:prstClr val="black"/>
                </a:solidFill>
              </a:rPr>
              <a:t> </a:t>
            </a:r>
            <a:r>
              <a:rPr lang="ro-RO" sz="2000" b="1" smtClean="0">
                <a:solidFill>
                  <a:prstClr val="black"/>
                </a:solidFill>
              </a:rPr>
              <a:t>lui</a:t>
            </a:r>
            <a:r>
              <a:rPr lang="ro-RO" sz="2000" b="1">
                <a:solidFill>
                  <a:prstClr val="black"/>
                </a:solidFill>
              </a:rPr>
              <a:t> </a:t>
            </a:r>
            <a:r>
              <a:rPr lang="ro-RO" sz="2000" b="1" smtClean="0">
                <a:solidFill>
                  <a:prstClr val="black"/>
                </a:solidFill>
              </a:rPr>
              <a:t>Israel.</a:t>
            </a:r>
            <a:r>
              <a:rPr lang="ro-RO" sz="2000" b="1">
                <a:solidFill>
                  <a:prstClr val="black"/>
                </a:solidFill>
              </a:rPr>
              <a:t> </a:t>
            </a:r>
          </a:p>
          <a:p>
            <a:pPr lvl="0">
              <a:spcBef>
                <a:spcPts val="600"/>
              </a:spcBef>
            </a:pPr>
            <a:r>
              <a:rPr lang="ro-RO" sz="2000" b="1" smtClean="0">
                <a:solidFill>
                  <a:prstClr val="black"/>
                </a:solidFill>
              </a:rPr>
              <a:t>Acolo au murit profeții falși și au fost distruși idolii în care se încredeau.</a:t>
            </a:r>
            <a:endParaRPr lang="ro-RO" sz="2000" b="1">
              <a:solidFill>
                <a:prstClr val="black"/>
              </a:solidFill>
            </a:endParaRPr>
          </a:p>
        </p:txBody>
      </p:sp>
    </p:spTree>
    <p:extLst>
      <p:ext uri="{BB962C8B-B14F-4D97-AF65-F5344CB8AC3E}">
        <p14:creationId xmlns:p14="http://schemas.microsoft.com/office/powerpoint/2010/main" xmlns="" val="35098891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4">
                                            <p:bg/>
                                          </p:spTgt>
                                        </p:tgtEl>
                                        <p:attrNameLst>
                                          <p:attrName>style.visibility</p:attrName>
                                        </p:attrNameLst>
                                      </p:cBhvr>
                                      <p:to>
                                        <p:strVal val="visible"/>
                                      </p:to>
                                    </p:set>
                                    <p:animEffect transition="in" filter="randombar(horizontal)">
                                      <p:cBhvr>
                                        <p:cTn id="23" dur="500"/>
                                        <p:tgtEl>
                                          <p:spTgt spid="4">
                                            <p:bg/>
                                          </p:spTgt>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left)">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wipe(left)">
                                      <p:cBhvr>
                                        <p:cTn id="32" dur="500"/>
                                        <p:tgtEl>
                                          <p:spTgt spid="4">
                                            <p:txEl>
                                              <p:pRg st="1" end="1"/>
                                            </p:txEl>
                                          </p:spTgt>
                                        </p:tgtEl>
                                      </p:cBhvr>
                                    </p:animEffect>
                                  </p:childTnLst>
                                </p:cTn>
                              </p:par>
                              <p:par>
                                <p:cTn id="33" presetID="42" presetClass="entr" presetSubtype="0" fill="hold" nodeType="withEffect">
                                  <p:stCondLst>
                                    <p:cond delay="0"/>
                                  </p:stCondLst>
                                  <p:childTnLst>
                                    <p:set>
                                      <p:cBhvr>
                                        <p:cTn id="34" dur="1" fill="hold">
                                          <p:stCondLst>
                                            <p:cond delay="0"/>
                                          </p:stCondLst>
                                        </p:cTn>
                                        <p:tgtEl>
                                          <p:spTgt spid="2050"/>
                                        </p:tgtEl>
                                        <p:attrNameLst>
                                          <p:attrName>style.visibility</p:attrName>
                                        </p:attrNameLst>
                                      </p:cBhvr>
                                      <p:to>
                                        <p:strVal val="visible"/>
                                      </p:to>
                                    </p:set>
                                    <p:animEffect transition="in" filter="fade">
                                      <p:cBhvr>
                                        <p:cTn id="35" dur="1000"/>
                                        <p:tgtEl>
                                          <p:spTgt spid="2050"/>
                                        </p:tgtEl>
                                      </p:cBhvr>
                                    </p:animEffect>
                                    <p:anim calcmode="lin" valueType="num">
                                      <p:cBhvr>
                                        <p:cTn id="36" dur="1000" fill="hold"/>
                                        <p:tgtEl>
                                          <p:spTgt spid="2050"/>
                                        </p:tgtEl>
                                        <p:attrNameLst>
                                          <p:attrName>ppt_x</p:attrName>
                                        </p:attrNameLst>
                                      </p:cBhvr>
                                      <p:tavLst>
                                        <p:tav tm="0">
                                          <p:val>
                                            <p:strVal val="#ppt_x"/>
                                          </p:val>
                                        </p:tav>
                                        <p:tav tm="100000">
                                          <p:val>
                                            <p:strVal val="#ppt_x"/>
                                          </p:val>
                                        </p:tav>
                                      </p:tavLst>
                                    </p:anim>
                                    <p:anim calcmode="lin" valueType="num">
                                      <p:cBhvr>
                                        <p:cTn id="37"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052"/>
                                        </p:tgtEl>
                                        <p:attrNameLst>
                                          <p:attrName>style.visibility</p:attrName>
                                        </p:attrNameLst>
                                      </p:cBhvr>
                                      <p:to>
                                        <p:strVal val="visible"/>
                                      </p:to>
                                    </p:set>
                                    <p:animEffect transition="in" filter="randombar(horizontal)">
                                      <p:cBhvr>
                                        <p:cTn id="42" dur="500"/>
                                        <p:tgtEl>
                                          <p:spTgt spid="2052"/>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5">
                                            <p:bg/>
                                          </p:spTgt>
                                        </p:tgtEl>
                                        <p:attrNameLst>
                                          <p:attrName>style.visibility</p:attrName>
                                        </p:attrNameLst>
                                      </p:cBhvr>
                                      <p:to>
                                        <p:strVal val="visible"/>
                                      </p:to>
                                    </p:set>
                                    <p:animEffect transition="in" filter="randombar(horizontal)">
                                      <p:cBhvr>
                                        <p:cTn id="45" dur="500"/>
                                        <p:tgtEl>
                                          <p:spTgt spid="5">
                                            <p:bg/>
                                          </p:spTgt>
                                        </p:tgtEl>
                                      </p:cBhvr>
                                    </p:animEffect>
                                  </p:childTnLst>
                                </p:cTn>
                              </p:par>
                              <p:par>
                                <p:cTn id="46" presetID="14" presetClass="entr" presetSubtype="10" fill="hold" nodeType="withEffect">
                                  <p:stCondLst>
                                    <p:cond delay="0"/>
                                  </p:stCondLst>
                                  <p:childTnLst>
                                    <p:set>
                                      <p:cBhvr>
                                        <p:cTn id="47" dur="1" fill="hold">
                                          <p:stCondLst>
                                            <p:cond delay="0"/>
                                          </p:stCondLst>
                                        </p:cTn>
                                        <p:tgtEl>
                                          <p:spTgt spid="2051"/>
                                        </p:tgtEl>
                                        <p:attrNameLst>
                                          <p:attrName>style.visibility</p:attrName>
                                        </p:attrNameLst>
                                      </p:cBhvr>
                                      <p:to>
                                        <p:strVal val="visible"/>
                                      </p:to>
                                    </p:set>
                                    <p:animEffect transition="in" filter="randombar(horizontal)">
                                      <p:cBhvr>
                                        <p:cTn id="48" dur="500"/>
                                        <p:tgtEl>
                                          <p:spTgt spid="2051"/>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5">
                                            <p:txEl>
                                              <p:pRg st="0" end="0"/>
                                            </p:txEl>
                                          </p:spTgt>
                                        </p:tgtEl>
                                        <p:attrNameLst>
                                          <p:attrName>style.visibility</p:attrName>
                                        </p:attrNameLst>
                                      </p:cBhvr>
                                      <p:to>
                                        <p:strVal val="visible"/>
                                      </p:to>
                                    </p:set>
                                    <p:animEffect transition="in" filter="wipe(left)">
                                      <p:cBhvr>
                                        <p:cTn id="52" dur="500"/>
                                        <p:tgtEl>
                                          <p:spTgt spid="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
                                            <p:txEl>
                                              <p:pRg st="1" end="1"/>
                                            </p:txEl>
                                          </p:spTgt>
                                        </p:tgtEl>
                                        <p:attrNameLst>
                                          <p:attrName>style.visibility</p:attrName>
                                        </p:attrNameLst>
                                      </p:cBhvr>
                                      <p:to>
                                        <p:strVal val="visible"/>
                                      </p:to>
                                    </p:set>
                                    <p:animEffect transition="in" filter="wipe(left)">
                                      <p:cBhvr>
                                        <p:cTn id="5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uiExpand="1" build="p" animBg="1"/>
      <p:bldP spid="5"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BEBA8EAE-BF5A-486C-A8C5-ECC9F3942E4B}">
                <a14:imgProps xmlns:a14="http://schemas.microsoft.com/office/drawing/2010/main" xmlns="">
                  <a14:imgLayer r:embed="rId3">
                    <a14:imgEffect>
                      <a14:artisticBlur/>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27384"/>
            <a:ext cx="9144000" cy="769441"/>
          </a:xfrm>
          <a:prstGeom prst="rect">
            <a:avLst/>
          </a:prstGeom>
          <a:noFill/>
        </p:spPr>
        <p:txBody>
          <a:bodyPr wrap="square" rtlCol="0">
            <a:spAutoFit/>
          </a:bodyPr>
          <a:lstStyle/>
          <a:p>
            <a:pPr algn="ctr"/>
            <a:r>
              <a:rPr lang="ro-RO" sz="4400" b="1" spc="60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IEREMIA ELIBERAT</a:t>
            </a:r>
            <a:endParaRPr lang="es-ES" sz="4400" b="1" spc="60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 name="2 Rectángulo"/>
          <p:cNvSpPr/>
          <p:nvPr/>
        </p:nvSpPr>
        <p:spPr>
          <a:xfrm>
            <a:off x="107504" y="647529"/>
            <a:ext cx="8568952" cy="1066959"/>
          </a:xfrm>
          <a:prstGeom prst="rect">
            <a:avLst/>
          </a:prstGeom>
        </p:spPr>
        <p:txBody>
          <a:bodyPr wrap="square">
            <a:spAutoFit/>
          </a:bodyPr>
          <a:lstStyle/>
          <a:p>
            <a:pPr>
              <a:lnSpc>
                <a:spcPts val="1900"/>
              </a:lnSpc>
            </a:pPr>
            <a:r>
              <a:rPr lang="es-ES" b="1" dirty="0" smtClean="0">
                <a:solidFill>
                  <a:srgbClr val="C9DBFF"/>
                </a:solidFill>
                <a:effectLst>
                  <a:outerShdw blurRad="50800" dist="50800" dir="5400000" algn="ctr" rotWithShape="0">
                    <a:schemeClr val="tx1"/>
                  </a:outerShdw>
                </a:effectLst>
                <a:latin typeface="Comic Sans MS" pitchFamily="66" charset="0"/>
              </a:rPr>
              <a:t>«Iată Cuvântul care a venit la Ieremia din partea Domnului, după ce Nebuzaradan, căpetenia gărzilor, l-a eliberat din Rama. El îl găsise pe Ieremia legat în lanțuri, în mijlocul tuturor exilaților din Ierusalim și Iuda, care erau duși în captivitate în Babilon.» </a:t>
            </a:r>
            <a:r>
              <a:rPr lang="es-ES" sz="1100" b="1" dirty="0" smtClean="0">
                <a:solidFill>
                  <a:srgbClr val="C9DBFF"/>
                </a:solidFill>
                <a:effectLst>
                  <a:outerShdw blurRad="50800" dist="50800" dir="5400000" algn="ctr" rotWithShape="0">
                    <a:schemeClr val="tx1"/>
                  </a:outerShdw>
                </a:effectLst>
                <a:latin typeface="Comic Sans MS" pitchFamily="66" charset="0"/>
              </a:rPr>
              <a:t>(</a:t>
            </a:r>
            <a:r>
              <a:rPr lang="ro-RO" sz="1100" b="1" dirty="0" smtClean="0">
                <a:solidFill>
                  <a:srgbClr val="C9DBFF"/>
                </a:solidFill>
                <a:effectLst>
                  <a:outerShdw blurRad="50800" dist="50800" dir="5400000" algn="ctr" rotWithShape="0">
                    <a:schemeClr val="tx1"/>
                  </a:outerShdw>
                </a:effectLst>
                <a:latin typeface="Comic Sans MS" pitchFamily="66" charset="0"/>
              </a:rPr>
              <a:t>Ieremia</a:t>
            </a:r>
            <a:r>
              <a:rPr lang="es-ES" sz="1100" b="1" dirty="0" smtClean="0">
                <a:solidFill>
                  <a:srgbClr val="C9DBFF"/>
                </a:solidFill>
                <a:effectLst>
                  <a:outerShdw blurRad="50800" dist="50800" dir="5400000" algn="ctr" rotWithShape="0">
                    <a:schemeClr val="tx1"/>
                  </a:outerShdw>
                </a:effectLst>
                <a:latin typeface="Comic Sans MS" pitchFamily="66" charset="0"/>
              </a:rPr>
              <a:t> </a:t>
            </a:r>
            <a:r>
              <a:rPr lang="es-ES" sz="1100" b="1" dirty="0">
                <a:solidFill>
                  <a:srgbClr val="C9DBFF"/>
                </a:solidFill>
                <a:effectLst>
                  <a:outerShdw blurRad="50800" dist="50800" dir="5400000" algn="ctr" rotWithShape="0">
                    <a:schemeClr val="tx1"/>
                  </a:outerShdw>
                </a:effectLst>
                <a:latin typeface="Comic Sans MS" pitchFamily="66" charset="0"/>
              </a:rPr>
              <a:t>40:1)</a:t>
            </a:r>
          </a:p>
        </p:txBody>
      </p:sp>
      <p:sp>
        <p:nvSpPr>
          <p:cNvPr id="4" name="3 CuadroTexto"/>
          <p:cNvSpPr txBox="1"/>
          <p:nvPr/>
        </p:nvSpPr>
        <p:spPr>
          <a:xfrm>
            <a:off x="2626268" y="2132856"/>
            <a:ext cx="6504564" cy="2015936"/>
          </a:xfrm>
          <a:prstGeom prst="rect">
            <a:avLst/>
          </a:prstGeom>
          <a:noFill/>
        </p:spPr>
        <p:txBody>
          <a:bodyPr wrap="square" rtlCol="0">
            <a:spAutoFit/>
          </a:bodyPr>
          <a:lstStyle/>
          <a:p>
            <a:pPr>
              <a:spcBef>
                <a:spcPts val="600"/>
              </a:spcBef>
            </a:pPr>
            <a:r>
              <a:rPr lang="ro-RO" sz="2000" b="1" dirty="0" smtClean="0">
                <a:solidFill>
                  <a:schemeClr val="bg1"/>
                </a:solidFill>
                <a:effectLst>
                  <a:outerShdw blurRad="50800" dist="50800" dir="5400000" algn="ctr" rotWithShape="0">
                    <a:schemeClr val="tx1"/>
                  </a:outerShdw>
                </a:effectLst>
              </a:rPr>
              <a:t>Să ne imaginăm</a:t>
            </a:r>
            <a:r>
              <a:rPr lang="ro-RO" sz="2000" b="1" dirty="0">
                <a:solidFill>
                  <a:schemeClr val="bg1"/>
                </a:solidFill>
                <a:effectLst>
                  <a:outerShdw blurRad="50800" dist="50800" dir="5400000" algn="ctr" rotWithShape="0">
                    <a:schemeClr val="tx1"/>
                  </a:outerShdw>
                </a:effectLst>
              </a:rPr>
              <a:t> </a:t>
            </a:r>
            <a:r>
              <a:rPr lang="ro-RO" sz="2000" b="1" dirty="0" smtClean="0">
                <a:solidFill>
                  <a:schemeClr val="bg1"/>
                </a:solidFill>
                <a:effectLst>
                  <a:outerShdw blurRad="50800" dist="50800" dir="5400000" algn="ctr" rotWithShape="0">
                    <a:schemeClr val="tx1"/>
                  </a:outerShdw>
                </a:effectLst>
              </a:rPr>
              <a:t>situați</a:t>
            </a:r>
            <a:r>
              <a:rPr lang="ro-RO" sz="2000" b="1" dirty="0">
                <a:solidFill>
                  <a:schemeClr val="bg1"/>
                </a:solidFill>
                <a:effectLst>
                  <a:outerShdw blurRad="50800" dist="50800" dir="5400000" algn="ctr" rotWithShape="0">
                    <a:schemeClr val="tx1"/>
                  </a:outerShdw>
                </a:effectLst>
              </a:rPr>
              <a:t>a</a:t>
            </a:r>
            <a:r>
              <a:rPr lang="es-ES" sz="2000" b="1" dirty="0" smtClean="0">
                <a:solidFill>
                  <a:schemeClr val="bg1"/>
                </a:solidFill>
                <a:effectLst>
                  <a:outerShdw blurRad="50800" dist="50800" dir="5400000" algn="ctr" rotWithShape="0">
                    <a:schemeClr val="tx1"/>
                  </a:outerShdw>
                </a:effectLst>
              </a:rPr>
              <a:t>…</a:t>
            </a:r>
            <a:r>
              <a:rPr lang="ro-RO" sz="2000" b="1" dirty="0" smtClean="0">
                <a:solidFill>
                  <a:schemeClr val="bg1"/>
                </a:solidFill>
                <a:effectLst>
                  <a:outerShdw blurRad="50800" dist="50800" dir="5400000" algn="ctr" rotWithShape="0">
                    <a:schemeClr val="tx1"/>
                  </a:outerShdw>
                </a:effectLst>
              </a:rPr>
              <a:t> Trupele babiloniene înconjoară Ierusalimul</a:t>
            </a:r>
            <a:r>
              <a:rPr lang="es-ES" sz="2000" b="1" dirty="0" smtClean="0">
                <a:solidFill>
                  <a:schemeClr val="bg1"/>
                </a:solidFill>
                <a:effectLst>
                  <a:outerShdw blurRad="50800" dist="50800" dir="5400000" algn="ctr" rotWithShape="0">
                    <a:schemeClr val="tx1"/>
                  </a:outerShdw>
                </a:effectLst>
              </a:rPr>
              <a:t>. </a:t>
            </a:r>
            <a:r>
              <a:rPr lang="ro-RO" sz="2000" b="1" dirty="0" smtClean="0">
                <a:solidFill>
                  <a:schemeClr val="bg1"/>
                </a:solidFill>
                <a:effectLst>
                  <a:outerShdw blurRad="50800" dist="50800" dir="5400000" algn="ctr" rotWithShape="0">
                    <a:schemeClr val="tx1"/>
                  </a:outerShdw>
                </a:effectLst>
              </a:rPr>
              <a:t>Unii locuitori ai orașului fug și ajung în taberele lor. </a:t>
            </a:r>
            <a:endParaRPr lang="es-ES" sz="2000" b="1" dirty="0" smtClean="0">
              <a:solidFill>
                <a:schemeClr val="bg1"/>
              </a:solidFill>
              <a:effectLst>
                <a:outerShdw blurRad="50800" dist="50800" dir="5400000" algn="ctr" rotWithShape="0">
                  <a:schemeClr val="tx1"/>
                </a:outerShdw>
              </a:effectLst>
            </a:endParaRPr>
          </a:p>
          <a:p>
            <a:pPr>
              <a:spcBef>
                <a:spcPts val="600"/>
              </a:spcBef>
            </a:pPr>
            <a:r>
              <a:rPr lang="ro-RO" sz="2000" b="1" dirty="0" smtClean="0">
                <a:solidFill>
                  <a:schemeClr val="bg1"/>
                </a:solidFill>
                <a:effectLst>
                  <a:outerShdw blurRad="50800" dist="50800" dir="5400000" algn="ctr" rotWithShape="0">
                    <a:schemeClr val="tx1"/>
                  </a:outerShdw>
                </a:effectLst>
              </a:rPr>
              <a:t>Întrebați de ce au abandonat orașul, li se povestește că profetul Ieremia a primit de la Dumnezeu ordinul să se predea babilonienilor.</a:t>
            </a:r>
            <a:endParaRPr lang="es-ES" sz="2000" b="1" dirty="0" smtClean="0">
              <a:solidFill>
                <a:schemeClr val="bg1"/>
              </a:solidFill>
              <a:effectLst>
                <a:outerShdw blurRad="50800" dist="50800" dir="5400000" algn="ctr" rotWithShape="0">
                  <a:schemeClr val="tx1"/>
                </a:outerShdw>
              </a:effectLst>
            </a:endParaRPr>
          </a:p>
        </p:txBody>
      </p:sp>
      <p:pic>
        <p:nvPicPr>
          <p:cNvPr id="1026" name="Picture 2" descr="\\EUNICE\FondosTematicos\Sedequías\MA-49.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5148064" y="4112728"/>
            <a:ext cx="3888432" cy="27006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1027" name="Picture 3" descr="\\EUNICE\FondosTematicos\Sedequías\SUBMISSION_OF_CONIAH_TO_NEBUCHADNEZZAR_-1.jp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107504" y="2132856"/>
            <a:ext cx="2387916" cy="34518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6" name="5 Rectángulo"/>
          <p:cNvSpPr/>
          <p:nvPr/>
        </p:nvSpPr>
        <p:spPr>
          <a:xfrm>
            <a:off x="0" y="1700808"/>
            <a:ext cx="9130832" cy="400110"/>
          </a:xfrm>
          <a:prstGeom prst="rect">
            <a:avLst/>
          </a:prstGeom>
        </p:spPr>
        <p:txBody>
          <a:bodyPr wrap="square">
            <a:spAutoFit/>
          </a:bodyPr>
          <a:lstStyle/>
          <a:p>
            <a:pPr lvl="0" algn="ctr">
              <a:spcBef>
                <a:spcPts val="600"/>
              </a:spcBef>
            </a:pPr>
            <a:r>
              <a:rPr lang="ro-RO" sz="2000" b="1" smtClean="0">
                <a:solidFill>
                  <a:schemeClr val="bg1"/>
                </a:solidFill>
              </a:rPr>
              <a:t>De ce l-a eliberat Nabuzaradan pe Ieremia și l-a tratat cu respect</a:t>
            </a:r>
            <a:r>
              <a:rPr lang="es-ES" sz="2000" b="1" smtClean="0">
                <a:solidFill>
                  <a:schemeClr val="bg1"/>
                </a:solidFill>
              </a:rPr>
              <a:t>?</a:t>
            </a:r>
            <a:endParaRPr lang="es-ES" sz="2000" b="1" dirty="0">
              <a:solidFill>
                <a:schemeClr val="bg1"/>
              </a:solidFill>
            </a:endParaRPr>
          </a:p>
        </p:txBody>
      </p:sp>
      <p:sp>
        <p:nvSpPr>
          <p:cNvPr id="7" name="6 Rectángulo"/>
          <p:cNvSpPr/>
          <p:nvPr/>
        </p:nvSpPr>
        <p:spPr>
          <a:xfrm>
            <a:off x="-6584" y="5561945"/>
            <a:ext cx="5154648" cy="1323439"/>
          </a:xfrm>
          <a:prstGeom prst="rect">
            <a:avLst/>
          </a:prstGeom>
        </p:spPr>
        <p:txBody>
          <a:bodyPr wrap="square">
            <a:spAutoFit/>
          </a:bodyPr>
          <a:lstStyle/>
          <a:p>
            <a:pPr lvl="0">
              <a:spcBef>
                <a:spcPts val="600"/>
              </a:spcBef>
            </a:pPr>
            <a:r>
              <a:rPr lang="ro-RO" sz="2000" b="1" smtClean="0">
                <a:solidFill>
                  <a:prstClr val="black"/>
                </a:solidFill>
              </a:rPr>
              <a:t>Prin acești martori, babilonienii au avut oportunitatea de a conștientiza că erau folosiți de Dumnezeu pentru a pedepsi poporul iudeu</a:t>
            </a:r>
            <a:r>
              <a:rPr lang="es-ES" sz="2000" b="1" smtClean="0">
                <a:solidFill>
                  <a:prstClr val="black"/>
                </a:solidFill>
              </a:rPr>
              <a:t> </a:t>
            </a:r>
            <a:r>
              <a:rPr lang="ro-RO" sz="2000" b="1" smtClean="0">
                <a:solidFill>
                  <a:prstClr val="black"/>
                </a:solidFill>
              </a:rPr>
              <a:t>(Ieremia</a:t>
            </a:r>
            <a:r>
              <a:rPr lang="es-ES" sz="2000" b="1" smtClean="0">
                <a:solidFill>
                  <a:prstClr val="black"/>
                </a:solidFill>
              </a:rPr>
              <a:t> </a:t>
            </a:r>
            <a:r>
              <a:rPr lang="es-ES" sz="2000" b="1" dirty="0">
                <a:solidFill>
                  <a:prstClr val="black"/>
                </a:solidFill>
              </a:rPr>
              <a:t>40:2-3).</a:t>
            </a:r>
          </a:p>
        </p:txBody>
      </p:sp>
      <p:pic>
        <p:nvPicPr>
          <p:cNvPr id="1029" name="Picture 5" descr="\\EUNICE\FondosTematicos\Jeremias\97.png"/>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2582082" y="4293096"/>
            <a:ext cx="2479319" cy="12688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830371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6" dur="1000" fill="hold"/>
                                        <p:tgtEl>
                                          <p:spTgt spid="6"/>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27"/>
                                        </p:tgtEl>
                                        <p:attrNameLst>
                                          <p:attrName>style.visibility</p:attrName>
                                        </p:attrNameLst>
                                      </p:cBhvr>
                                      <p:to>
                                        <p:strVal val="visible"/>
                                      </p:to>
                                    </p:set>
                                    <p:animEffect transition="in" filter="fade">
                                      <p:cBhvr>
                                        <p:cTn id="35" dur="1000"/>
                                        <p:tgtEl>
                                          <p:spTgt spid="1027"/>
                                        </p:tgtEl>
                                      </p:cBhvr>
                                    </p:animEffect>
                                    <p:anim calcmode="lin" valueType="num">
                                      <p:cBhvr>
                                        <p:cTn id="36" dur="1000" fill="hold"/>
                                        <p:tgtEl>
                                          <p:spTgt spid="1027"/>
                                        </p:tgtEl>
                                        <p:attrNameLst>
                                          <p:attrName>ppt_x</p:attrName>
                                        </p:attrNameLst>
                                      </p:cBhvr>
                                      <p:tavLst>
                                        <p:tav tm="0">
                                          <p:val>
                                            <p:strVal val="#ppt_x"/>
                                          </p:val>
                                        </p:tav>
                                        <p:tav tm="100000">
                                          <p:val>
                                            <p:strVal val="#ppt_x"/>
                                          </p:val>
                                        </p:tav>
                                      </p:tavLst>
                                    </p:anim>
                                    <p:anim calcmode="lin" valueType="num">
                                      <p:cBhvr>
                                        <p:cTn id="37" dur="1000" fill="hold"/>
                                        <p:tgtEl>
                                          <p:spTgt spid="102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Effect transition="in" filter="fade">
                                      <p:cBhvr>
                                        <p:cTn id="40" dur="1000"/>
                                        <p:tgtEl>
                                          <p:spTgt spid="4">
                                            <p:txEl>
                                              <p:pRg st="0" end="0"/>
                                            </p:txEl>
                                          </p:spTgt>
                                        </p:tgtEl>
                                      </p:cBhvr>
                                    </p:animEffect>
                                    <p:anim calcmode="lin" valueType="num">
                                      <p:cBhvr>
                                        <p:cTn id="4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fade">
                                      <p:cBhvr>
                                        <p:cTn id="47" dur="1000"/>
                                        <p:tgtEl>
                                          <p:spTgt spid="4">
                                            <p:txEl>
                                              <p:pRg st="1" end="1"/>
                                            </p:txEl>
                                          </p:spTgt>
                                        </p:tgtEl>
                                      </p:cBhvr>
                                    </p:animEffect>
                                    <p:anim calcmode="lin" valueType="num">
                                      <p:cBhvr>
                                        <p:cTn id="4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026"/>
                                        </p:tgtEl>
                                        <p:attrNameLst>
                                          <p:attrName>style.visibility</p:attrName>
                                        </p:attrNameLst>
                                      </p:cBhvr>
                                      <p:to>
                                        <p:strVal val="visible"/>
                                      </p:to>
                                    </p:set>
                                    <p:animEffect transition="in" filter="fade">
                                      <p:cBhvr>
                                        <p:cTn id="52" dur="1000"/>
                                        <p:tgtEl>
                                          <p:spTgt spid="1026"/>
                                        </p:tgtEl>
                                      </p:cBhvr>
                                    </p:animEffect>
                                    <p:anim calcmode="lin" valueType="num">
                                      <p:cBhvr>
                                        <p:cTn id="53" dur="1000" fill="hold"/>
                                        <p:tgtEl>
                                          <p:spTgt spid="1026"/>
                                        </p:tgtEl>
                                        <p:attrNameLst>
                                          <p:attrName>ppt_x</p:attrName>
                                        </p:attrNameLst>
                                      </p:cBhvr>
                                      <p:tavLst>
                                        <p:tav tm="0">
                                          <p:val>
                                            <p:strVal val="#ppt_x"/>
                                          </p:val>
                                        </p:tav>
                                        <p:tav tm="100000">
                                          <p:val>
                                            <p:strVal val="#ppt_x"/>
                                          </p:val>
                                        </p:tav>
                                      </p:tavLst>
                                    </p:anim>
                                    <p:anim calcmode="lin" valueType="num">
                                      <p:cBhvr>
                                        <p:cTn id="5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1000"/>
                                        <p:tgtEl>
                                          <p:spTgt spid="7"/>
                                        </p:tgtEl>
                                      </p:cBhvr>
                                    </p:animEffect>
                                    <p:anim calcmode="lin" valueType="num">
                                      <p:cBhvr>
                                        <p:cTn id="60" dur="1000" fill="hold"/>
                                        <p:tgtEl>
                                          <p:spTgt spid="7"/>
                                        </p:tgtEl>
                                        <p:attrNameLst>
                                          <p:attrName>ppt_x</p:attrName>
                                        </p:attrNameLst>
                                      </p:cBhvr>
                                      <p:tavLst>
                                        <p:tav tm="0">
                                          <p:val>
                                            <p:strVal val="#ppt_x"/>
                                          </p:val>
                                        </p:tav>
                                        <p:tav tm="100000">
                                          <p:val>
                                            <p:strVal val="#ppt_x"/>
                                          </p:val>
                                        </p:tav>
                                      </p:tavLst>
                                    </p:anim>
                                    <p:anim calcmode="lin" valueType="num">
                                      <p:cBhvr>
                                        <p:cTn id="61" dur="1000" fill="hold"/>
                                        <p:tgtEl>
                                          <p:spTgt spid="7"/>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029"/>
                                        </p:tgtEl>
                                        <p:attrNameLst>
                                          <p:attrName>style.visibility</p:attrName>
                                        </p:attrNameLst>
                                      </p:cBhvr>
                                      <p:to>
                                        <p:strVal val="visible"/>
                                      </p:to>
                                    </p:set>
                                    <p:animEffect transition="in" filter="fade">
                                      <p:cBhvr>
                                        <p:cTn id="64" dur="1000"/>
                                        <p:tgtEl>
                                          <p:spTgt spid="1029"/>
                                        </p:tgtEl>
                                      </p:cBhvr>
                                    </p:animEffect>
                                    <p:anim calcmode="lin" valueType="num">
                                      <p:cBhvr>
                                        <p:cTn id="65" dur="1000" fill="hold"/>
                                        <p:tgtEl>
                                          <p:spTgt spid="1029"/>
                                        </p:tgtEl>
                                        <p:attrNameLst>
                                          <p:attrName>ppt_x</p:attrName>
                                        </p:attrNameLst>
                                      </p:cBhvr>
                                      <p:tavLst>
                                        <p:tav tm="0">
                                          <p:val>
                                            <p:strVal val="#ppt_x"/>
                                          </p:val>
                                        </p:tav>
                                        <p:tav tm="100000">
                                          <p:val>
                                            <p:strVal val="#ppt_x"/>
                                          </p:val>
                                        </p:tav>
                                      </p:tavLst>
                                    </p:anim>
                                    <p:anim calcmode="lin" valueType="num">
                                      <p:cBhvr>
                                        <p:cTn id="66"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5122" name="Picture 2" descr="\\EUNICE\FondosTematicos\Jeremias\nuevopacto.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500430" y="2643182"/>
            <a:ext cx="5614944" cy="421412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1 CuadroTexto"/>
          <p:cNvSpPr txBox="1"/>
          <p:nvPr/>
        </p:nvSpPr>
        <p:spPr>
          <a:xfrm>
            <a:off x="0" y="0"/>
            <a:ext cx="9144000" cy="707886"/>
          </a:xfrm>
          <a:prstGeom prst="rect">
            <a:avLst/>
          </a:prstGeom>
          <a:noFill/>
        </p:spPr>
        <p:txBody>
          <a:bodyPr wrap="square" rtlCol="0">
            <a:spAutoFit/>
          </a:bodyPr>
          <a:lstStyle/>
          <a:p>
            <a:pPr algn="ctr"/>
            <a:r>
              <a:rPr lang="ro-RO" sz="4000" b="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CONDIȚII PENTRU ÎNTOARCERE</a:t>
            </a:r>
            <a:endParaRPr lang="ro-RO" sz="4000" b="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2 Rectángulo"/>
          <p:cNvSpPr/>
          <p:nvPr/>
        </p:nvSpPr>
        <p:spPr>
          <a:xfrm>
            <a:off x="0" y="704717"/>
            <a:ext cx="9065232" cy="654928"/>
          </a:xfrm>
          <a:prstGeom prst="rect">
            <a:avLst/>
          </a:prstGeom>
        </p:spPr>
        <p:txBody>
          <a:bodyPr wrap="square">
            <a:spAutoFit/>
          </a:bodyPr>
          <a:lstStyle/>
          <a:p>
            <a:pPr algn="ctr"/>
            <a:r>
              <a:rPr lang="ro-RO" b="1" dirty="0" smtClean="0">
                <a:solidFill>
                  <a:srgbClr val="592E03"/>
                </a:solidFill>
                <a:latin typeface="Comic Sans MS" pitchFamily="66" charset="0"/>
              </a:rPr>
              <a:t>«Mă veți chema și veți veni să vă rugați Mie, iar Eu vă voi asculta. Mă veți căuta și Mă veți găsi, dacă Mă veți căuta din toată inima.» </a:t>
            </a:r>
            <a:r>
              <a:rPr lang="ro-RO" sz="1100" b="1" dirty="0" smtClean="0">
                <a:solidFill>
                  <a:srgbClr val="592E03"/>
                </a:solidFill>
                <a:latin typeface="Comic Sans MS" pitchFamily="66" charset="0"/>
              </a:rPr>
              <a:t>(Ieremia 29:12-13)</a:t>
            </a:r>
            <a:endParaRPr lang="ro-RO" sz="1100" b="1" dirty="0">
              <a:solidFill>
                <a:srgbClr val="592E03"/>
              </a:solidFill>
              <a:latin typeface="Comic Sans MS" pitchFamily="66" charset="0"/>
            </a:endParaRPr>
          </a:p>
        </p:txBody>
      </p:sp>
      <p:sp>
        <p:nvSpPr>
          <p:cNvPr id="4" name="3 CuadroTexto"/>
          <p:cNvSpPr txBox="1"/>
          <p:nvPr/>
        </p:nvSpPr>
        <p:spPr>
          <a:xfrm>
            <a:off x="108520" y="1457489"/>
            <a:ext cx="9035480" cy="1323439"/>
          </a:xfrm>
          <a:prstGeom prst="rect">
            <a:avLst/>
          </a:prstGeom>
          <a:noFill/>
        </p:spPr>
        <p:txBody>
          <a:bodyPr wrap="square" rtlCol="0">
            <a:spAutoFit/>
          </a:bodyPr>
          <a:lstStyle/>
          <a:p>
            <a:pPr>
              <a:spcBef>
                <a:spcPts val="600"/>
              </a:spcBef>
            </a:pPr>
            <a:r>
              <a:rPr lang="ro-RO" sz="2000" b="1" smtClean="0"/>
              <a:t>Dumnezeu cunoaște finalul încă de la început. În timp ce oamenii din Ierusalim se luptă cu babilonienii, sperând ca cuvintele profeților falși să fie adevărate, Dumnezeu îl folosea pe Ieremia pentru a vorbi despre viitor celor care erau deja în Babilon și celor ce în final vor ajunge acolo. </a:t>
            </a:r>
          </a:p>
        </p:txBody>
      </p:sp>
      <p:sp>
        <p:nvSpPr>
          <p:cNvPr id="5" name="4 Pergamino horizontal"/>
          <p:cNvSpPr/>
          <p:nvPr/>
        </p:nvSpPr>
        <p:spPr>
          <a:xfrm>
            <a:off x="3581128" y="4976693"/>
            <a:ext cx="4120747" cy="1595021"/>
          </a:xfrm>
          <a:prstGeom prst="horizontalScroll">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gradFill>
          <a:ln w="28575"/>
        </p:spPr>
        <p:style>
          <a:lnRef idx="1">
            <a:schemeClr val="accent1"/>
          </a:lnRef>
          <a:fillRef idx="2">
            <a:schemeClr val="accent1"/>
          </a:fillRef>
          <a:effectRef idx="1">
            <a:schemeClr val="accent1"/>
          </a:effectRef>
          <a:fontRef idx="minor">
            <a:schemeClr val="dk1"/>
          </a:fontRef>
        </p:style>
        <p:txBody>
          <a:bodyPr wrap="square">
            <a:spAutoFit/>
          </a:bodyPr>
          <a:lstStyle/>
          <a:p>
            <a:r>
              <a:rPr lang="ro-RO" b="1" dirty="0" smtClean="0">
                <a:solidFill>
                  <a:srgbClr val="592E03"/>
                </a:solidFill>
                <a:latin typeface="Comic Sans MS" pitchFamily="66" charset="0"/>
              </a:rPr>
              <a:t>«Nu, mâna DOMNULUI nu este prea scurtă să mântuiască, nici urechea Lui prea surdă ca să audă» </a:t>
            </a:r>
            <a:r>
              <a:rPr lang="ro-RO" sz="1400" b="1" dirty="0" smtClean="0">
                <a:solidFill>
                  <a:srgbClr val="592E03"/>
                </a:solidFill>
                <a:latin typeface="Comic Sans MS" pitchFamily="66" charset="0"/>
              </a:rPr>
              <a:t>(Isaia 59:1)</a:t>
            </a:r>
            <a:endParaRPr lang="ro-RO" sz="1400" b="1" dirty="0">
              <a:solidFill>
                <a:srgbClr val="592E03"/>
              </a:solidFill>
              <a:latin typeface="Comic Sans MS" pitchFamily="66" charset="0"/>
            </a:endParaRPr>
          </a:p>
        </p:txBody>
      </p:sp>
      <p:sp>
        <p:nvSpPr>
          <p:cNvPr id="6" name="5 Rectángulo"/>
          <p:cNvSpPr/>
          <p:nvPr/>
        </p:nvSpPr>
        <p:spPr>
          <a:xfrm>
            <a:off x="108521" y="2878772"/>
            <a:ext cx="3403134" cy="3323987"/>
          </a:xfrm>
          <a:prstGeom prst="rect">
            <a:avLst/>
          </a:prstGeom>
        </p:spPr>
        <p:txBody>
          <a:bodyPr wrap="square">
            <a:spAutoFit/>
          </a:bodyPr>
          <a:lstStyle/>
          <a:p>
            <a:pPr lvl="0">
              <a:spcBef>
                <a:spcPts val="600"/>
              </a:spcBef>
            </a:pPr>
            <a:r>
              <a:rPr lang="ro-RO" sz="2000" b="1" dirty="0" smtClean="0">
                <a:solidFill>
                  <a:prstClr val="black"/>
                </a:solidFill>
              </a:rPr>
              <a:t>Cum au fost pedepsiți pentru păcate, se puteau întoarce numai după ce s-au pocăit sincer de ele.</a:t>
            </a:r>
          </a:p>
          <a:p>
            <a:pPr lvl="0">
              <a:spcBef>
                <a:spcPts val="600"/>
              </a:spcBef>
            </a:pPr>
            <a:r>
              <a:rPr lang="ro-RO" sz="2000" b="1" dirty="0" smtClean="0">
                <a:solidFill>
                  <a:prstClr val="black"/>
                </a:solidFill>
              </a:rPr>
              <a:t>Dispoziția lui Dumnezeu de a-și ierta copiii răzvrătiți a fost prezisă secole mai înainte </a:t>
            </a:r>
            <a:r>
              <a:rPr lang="ro-RO" sz="1600" b="1" dirty="0" smtClean="0">
                <a:solidFill>
                  <a:prstClr val="black"/>
                </a:solidFill>
              </a:rPr>
              <a:t>(Deuteronomul 30:1-4)</a:t>
            </a:r>
            <a:r>
              <a:rPr lang="ro-RO" sz="2000" b="1" dirty="0" smtClean="0">
                <a:solidFill>
                  <a:prstClr val="black"/>
                </a:solidFill>
              </a:rPr>
              <a:t>. </a:t>
            </a:r>
          </a:p>
          <a:p>
            <a:pPr lvl="0">
              <a:spcBef>
                <a:spcPts val="600"/>
              </a:spcBef>
            </a:pPr>
            <a:r>
              <a:rPr lang="ro-RO" sz="2000" b="1" dirty="0" smtClean="0">
                <a:solidFill>
                  <a:prstClr val="black"/>
                </a:solidFill>
              </a:rPr>
              <a:t>Azi, continuă să fie milos și răbdător cu noi.</a:t>
            </a:r>
            <a:endParaRPr lang="ro-RO" sz="2000" b="1" dirty="0">
              <a:solidFill>
                <a:prstClr val="black"/>
              </a:solidFill>
            </a:endParaRPr>
          </a:p>
        </p:txBody>
      </p:sp>
    </p:spTree>
    <p:extLst>
      <p:ext uri="{BB962C8B-B14F-4D97-AF65-F5344CB8AC3E}">
        <p14:creationId xmlns:p14="http://schemas.microsoft.com/office/powerpoint/2010/main" xmlns="" val="13914848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5"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5122"/>
                                        </p:tgtEl>
                                        <p:attrNameLst>
                                          <p:attrName>style.visibility</p:attrName>
                                        </p:attrNameLst>
                                      </p:cBhvr>
                                      <p:to>
                                        <p:strVal val="visible"/>
                                      </p:to>
                                    </p:set>
                                    <p:anim calcmode="lin" valueType="num">
                                      <p:cBhvr>
                                        <p:cTn id="29" dur="500" fill="hold"/>
                                        <p:tgtEl>
                                          <p:spTgt spid="5122"/>
                                        </p:tgtEl>
                                        <p:attrNameLst>
                                          <p:attrName>ppt_w</p:attrName>
                                        </p:attrNameLst>
                                      </p:cBhvr>
                                      <p:tavLst>
                                        <p:tav tm="0">
                                          <p:val>
                                            <p:fltVal val="0"/>
                                          </p:val>
                                        </p:tav>
                                        <p:tav tm="100000">
                                          <p:val>
                                            <p:strVal val="#ppt_w"/>
                                          </p:val>
                                        </p:tav>
                                      </p:tavLst>
                                    </p:anim>
                                    <p:anim calcmode="lin" valueType="num">
                                      <p:cBhvr>
                                        <p:cTn id="30" dur="500" fill="hold"/>
                                        <p:tgtEl>
                                          <p:spTgt spid="5122"/>
                                        </p:tgtEl>
                                        <p:attrNameLst>
                                          <p:attrName>ppt_h</p:attrName>
                                        </p:attrNameLst>
                                      </p:cBhvr>
                                      <p:tavLst>
                                        <p:tav tm="0">
                                          <p:val>
                                            <p:fltVal val="0"/>
                                          </p:val>
                                        </p:tav>
                                        <p:tav tm="100000">
                                          <p:val>
                                            <p:strVal val="#ppt_h"/>
                                          </p:val>
                                        </p:tav>
                                      </p:tavLst>
                                    </p:anim>
                                    <p:animEffect transition="in" filter="fade">
                                      <p:cBhvr>
                                        <p:cTn id="31" dur="500"/>
                                        <p:tgtEl>
                                          <p:spTgt spid="5122"/>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wipe(left)">
                                      <p:cBhvr>
                                        <p:cTn id="35" dur="500"/>
                                        <p:tgtEl>
                                          <p:spTgt spid="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wipe(left)">
                                      <p:cBhvr>
                                        <p:cTn id="40" dur="500"/>
                                        <p:tgtEl>
                                          <p:spTgt spid="6">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Effect transition="in" filter="wipe(left)">
                                      <p:cBhvr>
                                        <p:cTn id="45" dur="500"/>
                                        <p:tgtEl>
                                          <p:spTgt spid="6">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6" presetClass="entr" presetSubtype="0" fill="hold" grpId="0" nodeType="clickEffect">
                                  <p:stCondLst>
                                    <p:cond delay="0"/>
                                  </p:stCondLst>
                                  <p:iterate type="lt">
                                    <p:tmPct val="10000"/>
                                  </p:iterate>
                                  <p:childTnLst>
                                    <p:set>
                                      <p:cBhvr>
                                        <p:cTn id="49" dur="1" fill="hold">
                                          <p:stCondLst>
                                            <p:cond delay="0"/>
                                          </p:stCondLst>
                                        </p:cTn>
                                        <p:tgtEl>
                                          <p:spTgt spid="5">
                                            <p:bg/>
                                          </p:spTgt>
                                        </p:tgtEl>
                                        <p:attrNameLst>
                                          <p:attrName>style.visibility</p:attrName>
                                        </p:attrNameLst>
                                      </p:cBhvr>
                                      <p:to>
                                        <p:strVal val="visible"/>
                                      </p:to>
                                    </p:set>
                                    <p:anim by="(-#ppt_w*2)" calcmode="lin" valueType="num">
                                      <p:cBhvr rctx="PPT">
                                        <p:cTn id="50" dur="500" autoRev="1" fill="hold">
                                          <p:stCondLst>
                                            <p:cond delay="0"/>
                                          </p:stCondLst>
                                        </p:cTn>
                                        <p:tgtEl>
                                          <p:spTgt spid="5">
                                            <p:bg/>
                                          </p:spTgt>
                                        </p:tgtEl>
                                        <p:attrNameLst>
                                          <p:attrName>ppt_w</p:attrName>
                                        </p:attrNameLst>
                                      </p:cBhvr>
                                    </p:anim>
                                    <p:anim by="(#ppt_w*0.50)" calcmode="lin" valueType="num">
                                      <p:cBhvr>
                                        <p:cTn id="51" dur="500" decel="50000" autoRev="1" fill="hold">
                                          <p:stCondLst>
                                            <p:cond delay="0"/>
                                          </p:stCondLst>
                                        </p:cTn>
                                        <p:tgtEl>
                                          <p:spTgt spid="5">
                                            <p:bg/>
                                          </p:spTgt>
                                        </p:tgtEl>
                                        <p:attrNameLst>
                                          <p:attrName>ppt_x</p:attrName>
                                        </p:attrNameLst>
                                      </p:cBhvr>
                                    </p:anim>
                                    <p:anim from="(-#ppt_h/2)" to="(#ppt_y)" calcmode="lin" valueType="num">
                                      <p:cBhvr>
                                        <p:cTn id="52" dur="1000" fill="hold">
                                          <p:stCondLst>
                                            <p:cond delay="0"/>
                                          </p:stCondLst>
                                        </p:cTn>
                                        <p:tgtEl>
                                          <p:spTgt spid="5">
                                            <p:bg/>
                                          </p:spTgt>
                                        </p:tgtEl>
                                        <p:attrNameLst>
                                          <p:attrName>ppt_y</p:attrName>
                                        </p:attrNameLst>
                                      </p:cBhvr>
                                    </p:anim>
                                    <p:animRot by="21600000">
                                      <p:cBhvr>
                                        <p:cTn id="53" dur="1000" fill="hold">
                                          <p:stCondLst>
                                            <p:cond delay="0"/>
                                          </p:stCondLst>
                                        </p:cTn>
                                        <p:tgtEl>
                                          <p:spTgt spid="5">
                                            <p:bg/>
                                          </p:spTgt>
                                        </p:tgtEl>
                                        <p:attrNameLst>
                                          <p:attrName>r</p:attrName>
                                        </p:attrNameLst>
                                      </p:cBhvr>
                                    </p:animRot>
                                  </p:childTnLst>
                                </p:cTn>
                              </p:par>
                            </p:childTnLst>
                          </p:cTn>
                        </p:par>
                        <p:par>
                          <p:cTn id="54" fill="hold">
                            <p:stCondLst>
                              <p:cond delay="1000"/>
                            </p:stCondLst>
                            <p:childTnLst>
                              <p:par>
                                <p:cTn id="55" presetID="14" presetClass="entr" presetSubtype="10" fill="hold" grpId="0" nodeType="afterEffect">
                                  <p:stCondLst>
                                    <p:cond delay="0"/>
                                  </p:stCondLst>
                                  <p:childTnLst>
                                    <p:set>
                                      <p:cBhvr>
                                        <p:cTn id="5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5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uiExpand="1" build="p" animBg="1"/>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15190"/>
            <a:ext cx="7164288" cy="784830"/>
          </a:xfrm>
          <a:prstGeom prst="rect">
            <a:avLst/>
          </a:prstGeom>
          <a:noFill/>
        </p:spPr>
        <p:txBody>
          <a:bodyPr wrap="square" tIns="0" rtlCol="0">
            <a:spAutoFit/>
          </a:bodyPr>
          <a:lstStyle/>
          <a:p>
            <a:pPr algn="ctr"/>
            <a:r>
              <a:rPr lang="ro-RO" sz="4800" b="1" spc="3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CEI ȘAPTEZECI DE ANI</a:t>
            </a:r>
            <a:endParaRPr lang="ro-RO" sz="4800" b="1" spc="3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Rectángulo"/>
          <p:cNvSpPr/>
          <p:nvPr/>
        </p:nvSpPr>
        <p:spPr>
          <a:xfrm>
            <a:off x="179512" y="698632"/>
            <a:ext cx="7056784" cy="1066959"/>
          </a:xfrm>
          <a:prstGeom prst="rect">
            <a:avLst/>
          </a:prstGeom>
        </p:spPr>
        <p:txBody>
          <a:bodyPr wrap="square">
            <a:spAutoFit/>
          </a:bodyPr>
          <a:lstStyle/>
          <a:p>
            <a:pPr>
              <a:lnSpc>
                <a:spcPts val="1900"/>
              </a:lnSpc>
            </a:pPr>
            <a:r>
              <a:rPr lang="ro-RO" b="1" dirty="0" smtClean="0">
                <a:solidFill>
                  <a:schemeClr val="accent6">
                    <a:lumMod val="60000"/>
                    <a:lumOff val="40000"/>
                  </a:schemeClr>
                </a:solidFill>
                <a:latin typeface="Comic Sans MS" pitchFamily="66" charset="0"/>
              </a:rPr>
              <a:t>«Așa vorbește Domnul: «Când se vor împlini șaptezeci de ani ai Babilonului, voi veni la voi și Îmi voi împlini față de voi promisiunea Mea cea bună, aducându-vă înapoi în locul acesta.» </a:t>
            </a:r>
            <a:r>
              <a:rPr lang="ro-RO" sz="1100" b="1" dirty="0" smtClean="0">
                <a:solidFill>
                  <a:schemeClr val="accent6">
                    <a:lumMod val="60000"/>
                    <a:lumOff val="40000"/>
                  </a:schemeClr>
                </a:solidFill>
                <a:latin typeface="Comic Sans MS" pitchFamily="66" charset="0"/>
              </a:rPr>
              <a:t>(Ieremia 29:10)</a:t>
            </a:r>
            <a:endParaRPr lang="ro-RO" b="1" dirty="0">
              <a:solidFill>
                <a:schemeClr val="accent6">
                  <a:lumMod val="60000"/>
                  <a:lumOff val="40000"/>
                </a:schemeClr>
              </a:solidFill>
              <a:latin typeface="Comic Sans MS" pitchFamily="66" charset="0"/>
            </a:endParaRPr>
          </a:p>
        </p:txBody>
      </p:sp>
      <p:sp>
        <p:nvSpPr>
          <p:cNvPr id="4" name="3 CuadroTexto"/>
          <p:cNvSpPr txBox="1"/>
          <p:nvPr/>
        </p:nvSpPr>
        <p:spPr>
          <a:xfrm>
            <a:off x="4101814" y="1899404"/>
            <a:ext cx="4862674" cy="4985980"/>
          </a:xfrm>
          <a:prstGeom prst="rect">
            <a:avLst/>
          </a:prstGeom>
          <a:noFill/>
        </p:spPr>
        <p:txBody>
          <a:bodyPr wrap="square" rtlCol="0">
            <a:spAutoFit/>
          </a:bodyPr>
          <a:lstStyle/>
          <a:p>
            <a:pPr>
              <a:spcBef>
                <a:spcPts val="600"/>
              </a:spcBef>
            </a:pPr>
            <a:r>
              <a:rPr lang="ro-RO" sz="2200" b="1" dirty="0" smtClean="0"/>
              <a:t>Deși nu aveau templu, Dumnezeu a cerut poporului să se roage pe teritoriul exilului. Trebuia să se roage pentru prosperitatea orașului în care au fost deportați, «pentru că fericirea voastră atârnă de fericirea ei» (Ier. 29:7).</a:t>
            </a:r>
          </a:p>
          <a:p>
            <a:pPr>
              <a:spcBef>
                <a:spcPts val="600"/>
              </a:spcBef>
            </a:pPr>
            <a:r>
              <a:rPr lang="ro-RO" sz="2200" b="1" dirty="0" smtClean="0"/>
              <a:t>Trebuia să trăiască în Babilonia ca și cum niciodată nu se vor mai întoarce (Ier. 29:5-6), dar cu siguranța că o vor face la momentul potrivit.</a:t>
            </a:r>
          </a:p>
          <a:p>
            <a:pPr>
              <a:spcBef>
                <a:spcPts val="600"/>
              </a:spcBef>
            </a:pPr>
            <a:r>
              <a:rPr lang="ro-RO" sz="2200" b="1" dirty="0" smtClean="0"/>
              <a:t>La 70 de ani după </a:t>
            </a:r>
            <a:r>
              <a:rPr lang="ro-RO" sz="2200" b="1" smtClean="0"/>
              <a:t>prima deportare (</a:t>
            </a:r>
            <a:r>
              <a:rPr lang="ro-RO" sz="2200" b="1" dirty="0" smtClean="0"/>
              <a:t>605 </a:t>
            </a:r>
            <a:r>
              <a:rPr lang="ro-RO" sz="2200" b="1" dirty="0" err="1" smtClean="0"/>
              <a:t>a.C</a:t>
            </a:r>
            <a:r>
              <a:rPr lang="ro-RO" sz="2200" b="1" dirty="0" smtClean="0"/>
              <a:t>.), Daniel mijlocește pentru poporul său înaintea lui Dumnezeu (Daniel 9) și înaintea lui Cir.</a:t>
            </a:r>
          </a:p>
        </p:txBody>
      </p:sp>
      <p:pic>
        <p:nvPicPr>
          <p:cNvPr id="6146" name="Picture 2" descr="\\EUNICE\FondosTematicos\Daniel\Daniele e venuta del Messia p. 180.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06415" y="1785926"/>
            <a:ext cx="3721497" cy="4961996"/>
          </a:xfrm>
          <a:prstGeom prst="rect">
            <a:avLst/>
          </a:prstGeom>
          <a:ln w="76200" cap="sq">
            <a:solidFill>
              <a:schemeClr val="accent6">
                <a:lumMod val="75000"/>
              </a:schemeClr>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a:sp3d>
          <a:extLst>
            <a:ext uri="{909E8E84-426E-40DD-AFC4-6F175D3DCCD1}">
              <a14:hiddenFill xmlns:a14="http://schemas.microsoft.com/office/drawing/2010/main" xmlns="">
                <a:solidFill>
                  <a:srgbClr val="FFFFFF"/>
                </a:solidFill>
              </a14:hiddenFill>
            </a:ext>
          </a:extLst>
        </p:spPr>
      </p:pic>
      <p:pic>
        <p:nvPicPr>
          <p:cNvPr id="6148" name="Picture 4" descr="http://www.buenanueva.net/biblia/imag_leccion16/reconstruc-templo.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7236296" y="123583"/>
            <a:ext cx="1800200" cy="187665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432322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6148"/>
                                        </p:tgtEl>
                                        <p:attrNameLst>
                                          <p:attrName>style.visibility</p:attrName>
                                        </p:attrNameLst>
                                      </p:cBhvr>
                                      <p:to>
                                        <p:strVal val="visible"/>
                                      </p:to>
                                    </p:set>
                                    <p:animEffect transition="in" filter="fade">
                                      <p:cBhvr>
                                        <p:cTn id="22" dur="1000"/>
                                        <p:tgtEl>
                                          <p:spTgt spid="6148"/>
                                        </p:tgtEl>
                                      </p:cBhvr>
                                    </p:animEffect>
                                    <p:anim calcmode="lin" valueType="num">
                                      <p:cBhvr>
                                        <p:cTn id="23" dur="1000" fill="hold"/>
                                        <p:tgtEl>
                                          <p:spTgt spid="6148"/>
                                        </p:tgtEl>
                                        <p:attrNameLst>
                                          <p:attrName>ppt_x</p:attrName>
                                        </p:attrNameLst>
                                      </p:cBhvr>
                                      <p:tavLst>
                                        <p:tav tm="0">
                                          <p:val>
                                            <p:strVal val="#ppt_x"/>
                                          </p:val>
                                        </p:tav>
                                        <p:tav tm="100000">
                                          <p:val>
                                            <p:strVal val="#ppt_x"/>
                                          </p:val>
                                        </p:tav>
                                      </p:tavLst>
                                    </p:anim>
                                    <p:anim calcmode="lin" valueType="num">
                                      <p:cBhvr>
                                        <p:cTn id="24"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fade">
                                      <p:cBhvr>
                                        <p:cTn id="29" dur="1000"/>
                                        <p:tgtEl>
                                          <p:spTgt spid="4">
                                            <p:txEl>
                                              <p:pRg st="0" end="0"/>
                                            </p:txEl>
                                          </p:spTgt>
                                        </p:tgtEl>
                                      </p:cBhvr>
                                    </p:animEffect>
                                    <p:anim calcmode="lin" valueType="num">
                                      <p:cBhvr>
                                        <p:cTn id="3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fade">
                                      <p:cBhvr>
                                        <p:cTn id="36" dur="1000"/>
                                        <p:tgtEl>
                                          <p:spTgt spid="4">
                                            <p:txEl>
                                              <p:pRg st="1" end="1"/>
                                            </p:txEl>
                                          </p:spTgt>
                                        </p:tgtEl>
                                      </p:cBhvr>
                                    </p:animEffect>
                                    <p:anim calcmode="lin" valueType="num">
                                      <p:cBhvr>
                                        <p:cTn id="3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fade">
                                      <p:cBhvr>
                                        <p:cTn id="43" dur="1000"/>
                                        <p:tgtEl>
                                          <p:spTgt spid="4">
                                            <p:txEl>
                                              <p:pRg st="2" end="2"/>
                                            </p:txEl>
                                          </p:spTgt>
                                        </p:tgtEl>
                                      </p:cBhvr>
                                    </p:animEffect>
                                    <p:anim calcmode="lin" valueType="num">
                                      <p:cBhvr>
                                        <p:cTn id="4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2" end="2"/>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146"/>
                                        </p:tgtEl>
                                        <p:attrNameLst>
                                          <p:attrName>style.visibility</p:attrName>
                                        </p:attrNameLst>
                                      </p:cBhvr>
                                      <p:to>
                                        <p:strVal val="visible"/>
                                      </p:to>
                                    </p:set>
                                    <p:animEffect transition="in" filter="fade">
                                      <p:cBhvr>
                                        <p:cTn id="48" dur="1000"/>
                                        <p:tgtEl>
                                          <p:spTgt spid="6146"/>
                                        </p:tgtEl>
                                      </p:cBhvr>
                                    </p:animEffect>
                                    <p:anim calcmode="lin" valueType="num">
                                      <p:cBhvr>
                                        <p:cTn id="49" dur="1000" fill="hold"/>
                                        <p:tgtEl>
                                          <p:spTgt spid="6146"/>
                                        </p:tgtEl>
                                        <p:attrNameLst>
                                          <p:attrName>ppt_x</p:attrName>
                                        </p:attrNameLst>
                                      </p:cBhvr>
                                      <p:tavLst>
                                        <p:tav tm="0">
                                          <p:val>
                                            <p:strVal val="#ppt_x"/>
                                          </p:val>
                                        </p:tav>
                                        <p:tav tm="100000">
                                          <p:val>
                                            <p:strVal val="#ppt_x"/>
                                          </p:val>
                                        </p:tav>
                                      </p:tavLst>
                                    </p:anim>
                                    <p:anim calcmode="lin" valueType="num">
                                      <p:cBhvr>
                                        <p:cTn id="50"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341530" y="6452"/>
            <a:ext cx="8694966" cy="5065622"/>
          </a:xfrm>
          <a:prstGeom prst="rect">
            <a:avLst/>
          </a:prstGeom>
        </p:spPr>
        <p:txBody>
          <a:bodyPr wrap="square" tIns="144000">
            <a:spAutoFit/>
          </a:bodyPr>
          <a:lstStyle/>
          <a:p>
            <a:pPr indent="361950" algn="just">
              <a:lnSpc>
                <a:spcPts val="2700"/>
              </a:lnSpc>
            </a:pPr>
            <a:r>
              <a:rPr lang="ro-RO" sz="2200" b="1" i="1" dirty="0" smtClean="0">
                <a:latin typeface="Arial" pitchFamily="34" charset="0"/>
                <a:cs typeface="Arial" pitchFamily="34" charset="0"/>
              </a:rPr>
              <a:t>«</a:t>
            </a:r>
            <a:r>
              <a:rPr lang="ro-RO" sz="2400" b="1" i="1" dirty="0" smtClean="0">
                <a:solidFill>
                  <a:srgbClr val="161A23"/>
                </a:solidFill>
                <a:effectLst/>
                <a:latin typeface="Arial" pitchFamily="34" charset="0"/>
                <a:cs typeface="Arial" pitchFamily="34" charset="0"/>
              </a:rPr>
              <a:t>Printre copiii lui Israel care au fost duși robi în Babilon, la începutul celor șaptezeci de ani de robie, se găseau și credincioși patrioți, bărbați care au fost tot atât de tari în principii ca și oțelul, care nu au fost corupți de egoism și care L-au onorat pe Dumnezeu cu riscul de a pierde toate bunurile. În țara robiei lor, acești bărbați trebuiau să aducă la îndeplinire planul lui Dumnezeu, dând popoarelor păgâne binecuvântările care vin printr-o cunoaștere a lui Iehova. Ei trebuia să fie reprezentanții Săi. Niciodată nu urmau să se compromită înaintea închinătorilor la idoli; credința și numele lor ca închinători ai viului Dumnezeu trebuia să le păstreze ca fiind o mare cinste. Și așa au și făcut. Atât în prosperitate cât și în împotrivire ei au onorat pe Dumnezeu; și Dumnezeu i-a onorat</a:t>
            </a:r>
            <a:r>
              <a:rPr lang="ro-RO" sz="2400" b="0" i="0" dirty="0" smtClean="0">
                <a:solidFill>
                  <a:srgbClr val="161A23"/>
                </a:solidFill>
                <a:effectLst/>
                <a:latin typeface="Arial" pitchFamily="34" charset="0"/>
                <a:cs typeface="Arial" pitchFamily="34" charset="0"/>
              </a:rPr>
              <a:t>.</a:t>
            </a:r>
            <a:r>
              <a:rPr lang="ro-RO" sz="2200" dirty="0" smtClean="0">
                <a:latin typeface="Arial" pitchFamily="34" charset="0"/>
                <a:cs typeface="Arial" pitchFamily="34" charset="0"/>
              </a:rPr>
              <a:t>»</a:t>
            </a:r>
            <a:endParaRPr lang="ro-RO" sz="2200" dirty="0">
              <a:latin typeface="Arial" pitchFamily="34" charset="0"/>
              <a:cs typeface="Arial" pitchFamily="34" charset="0"/>
            </a:endParaRPr>
          </a:p>
        </p:txBody>
      </p:sp>
      <p:sp>
        <p:nvSpPr>
          <p:cNvPr id="3" name="2 CuadroTexto"/>
          <p:cNvSpPr txBox="1"/>
          <p:nvPr/>
        </p:nvSpPr>
        <p:spPr>
          <a:xfrm>
            <a:off x="5225143" y="5050049"/>
            <a:ext cx="3347358" cy="307777"/>
          </a:xfrm>
          <a:prstGeom prst="rect">
            <a:avLst/>
          </a:prstGeom>
          <a:noFill/>
        </p:spPr>
        <p:txBody>
          <a:bodyPr wrap="square" rtlCol="0">
            <a:spAutoFit/>
          </a:bodyPr>
          <a:lstStyle/>
          <a:p>
            <a:pPr algn="r"/>
            <a:r>
              <a:rPr lang="ro-RO" sz="1400" b="1" dirty="0" smtClean="0"/>
              <a:t>Ellen G. White (Profeți și Regi, pag. 479)</a:t>
            </a:r>
            <a:endParaRPr lang="ro-RO" sz="1400" b="1" dirty="0"/>
          </a:p>
        </p:txBody>
      </p:sp>
      <p:sp>
        <p:nvSpPr>
          <p:cNvPr id="4" name="3 Rectángulo"/>
          <p:cNvSpPr/>
          <p:nvPr/>
        </p:nvSpPr>
        <p:spPr>
          <a:xfrm>
            <a:off x="378848" y="5657671"/>
            <a:ext cx="8620330" cy="1200329"/>
          </a:xfrm>
          <a:prstGeom prst="rect">
            <a:avLst/>
          </a:prstGeom>
        </p:spPr>
        <p:txBody>
          <a:bodyPr wrap="square">
            <a:spAutoFit/>
          </a:bodyPr>
          <a:lstStyle/>
          <a:p>
            <a:pPr lvl="0" indent="361950" algn="just">
              <a:spcBef>
                <a:spcPts val="600"/>
              </a:spcBef>
            </a:pPr>
            <a:r>
              <a:rPr lang="ro-RO" sz="2400" b="1" dirty="0" smtClean="0">
                <a:solidFill>
                  <a:prstClr val="black"/>
                </a:solidFill>
              </a:rPr>
              <a:t>Tu și eu trăim în această lume așteptând apropiata eliberare din captivitatea păcatului. Decide astăzi să fii fidel principiilor lui Dumnezeu și ia hotărârea de a-L onora, așa cum au făcut-o aceștia.</a:t>
            </a:r>
            <a:endParaRPr lang="ro-RO" sz="2400" b="1" dirty="0">
              <a:solidFill>
                <a:prstClr val="black"/>
              </a:solidFill>
            </a:endParaRPr>
          </a:p>
        </p:txBody>
      </p:sp>
    </p:spTree>
    <p:extLst>
      <p:ext uri="{BB962C8B-B14F-4D97-AF65-F5344CB8AC3E}">
        <p14:creationId xmlns:p14="http://schemas.microsoft.com/office/powerpoint/2010/main" xmlns="" val="11336811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heme/theme1.xml><?xml version="1.0" encoding="utf-8"?>
<a:theme xmlns:a="http://schemas.openxmlformats.org/drawingml/2006/main" name="Tema de Office">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541</TotalTime>
  <Words>1223</Words>
  <Application>Microsoft Office PowerPoint</Application>
  <PresentationFormat>Expunere pe ecran (4:3)</PresentationFormat>
  <Paragraphs>51</Paragraphs>
  <Slides>9</Slides>
  <Notes>0</Notes>
  <HiddenSlides>0</HiddenSlides>
  <MMClips>0</MMClips>
  <ScaleCrop>false</ScaleCrop>
  <HeadingPairs>
    <vt:vector size="4" baseType="variant">
      <vt:variant>
        <vt:lpstr>Temă</vt:lpstr>
      </vt:variant>
      <vt:variant>
        <vt:i4>1</vt:i4>
      </vt:variant>
      <vt:variant>
        <vt:lpstr>Titluri diapozitive</vt:lpstr>
      </vt:variant>
      <vt:variant>
        <vt:i4>9</vt:i4>
      </vt:variant>
    </vt:vector>
  </HeadingPairs>
  <TitlesOfParts>
    <vt:vector size="10" baseType="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10 - Distrugerea Ierusalimului</dc:title>
  <dc:subject>Studii Biblice 2015 trim. IV - Ieremia</dc:subject>
  <dc:creator>Sergio Fustero Carreras</dc:creator>
  <cp:keywords>http://www.fustero.net/es/index_ro.php</cp:keywords>
  <cp:lastModifiedBy>isj</cp:lastModifiedBy>
  <cp:revision>76</cp:revision>
  <dcterms:created xsi:type="dcterms:W3CDTF">2015-11-21T14:29:59Z</dcterms:created>
  <dcterms:modified xsi:type="dcterms:W3CDTF">2015-12-02T14:26:02Z</dcterms:modified>
</cp:coreProperties>
</file>