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8" r:id="rId4"/>
    <p:sldId id="259" r:id="rId5"/>
    <p:sldId id="260" r:id="rId6"/>
    <p:sldId id="266" r:id="rId7"/>
    <p:sldId id="261" r:id="rId8"/>
    <p:sldId id="262" r:id="rId9"/>
    <p:sldId id="263"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AFCF"/>
    <a:srgbClr val="8530A0"/>
    <a:srgbClr val="8E72AA"/>
    <a:srgbClr val="433219"/>
    <a:srgbClr val="DAC29E"/>
    <a:srgbClr val="B88A46"/>
    <a:srgbClr val="350D12"/>
    <a:srgbClr val="73B98E"/>
    <a:srgbClr val="ACD6BC"/>
    <a:srgbClr val="091D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D6001-A392-43C3-B316-C99782A8C9EF}" type="doc">
      <dgm:prSet loTypeId="urn:microsoft.com/office/officeart/2005/8/layout/vList5" loCatId="list" qsTypeId="urn:microsoft.com/office/officeart/2005/8/quickstyle/3d3" qsCatId="3D" csTypeId="urn:microsoft.com/office/officeart/2005/8/colors/colorful3" csCatId="colorful" phldr="1"/>
      <dgm:spPr/>
      <dgm:t>
        <a:bodyPr/>
        <a:lstStyle/>
        <a:p>
          <a:endParaRPr lang="es-ES"/>
        </a:p>
      </dgm:t>
    </dgm:pt>
    <dgm:pt modelId="{EA074B55-9FDA-4CAE-A2EC-AFCB993E030A}">
      <dgm:prSet custT="1"/>
      <dgm:spPr/>
      <dgm:t>
        <a:bodyPr/>
        <a:lstStyle/>
        <a:p>
          <a:pPr rtl="0"/>
          <a:r>
            <a:rPr lang="ro-RO" sz="2000" b="1" noProof="0" dirty="0" smtClean="0"/>
            <a:t>Nu te vei căsători și nu vei avea copii…</a:t>
          </a:r>
          <a:br>
            <a:rPr lang="ro-RO" sz="2000" b="1" noProof="0" dirty="0" smtClean="0"/>
          </a:br>
          <a:r>
            <a:rPr lang="ro-RO" sz="1600" b="1" noProof="0" dirty="0" smtClean="0"/>
            <a:t>(Ier. 16:1-4)</a:t>
          </a:r>
          <a:endParaRPr lang="ro-RO" sz="2000" b="1" noProof="0" dirty="0"/>
        </a:p>
      </dgm:t>
    </dgm:pt>
    <dgm:pt modelId="{3184A41E-2E8F-455D-94A8-FC0A31D67EE4}" type="parTrans" cxnId="{FEF793D9-042E-4005-BC60-7D5499A52F26}">
      <dgm:prSet/>
      <dgm:spPr/>
      <dgm:t>
        <a:bodyPr/>
        <a:lstStyle/>
        <a:p>
          <a:endParaRPr lang="es-ES" sz="2000" b="1"/>
        </a:p>
      </dgm:t>
    </dgm:pt>
    <dgm:pt modelId="{4EDD0B2A-BBCA-497E-91EA-FCD39633CDA5}" type="sibTrans" cxnId="{FEF793D9-042E-4005-BC60-7D5499A52F26}">
      <dgm:prSet/>
      <dgm:spPr/>
      <dgm:t>
        <a:bodyPr/>
        <a:lstStyle/>
        <a:p>
          <a:endParaRPr lang="es-ES" sz="2000" b="1"/>
        </a:p>
      </dgm:t>
    </dgm:pt>
    <dgm:pt modelId="{AB940E72-E789-4854-82BA-CC350848FE4D}">
      <dgm:prSet custT="1"/>
      <dgm:spPr/>
      <dgm:t>
        <a:bodyPr/>
        <a:lstStyle/>
        <a:p>
          <a:pPr rtl="0"/>
          <a:r>
            <a:rPr lang="ro-RO" sz="2000" b="1" noProof="0" dirty="0" smtClean="0"/>
            <a:t>Deoarece vor muri de boală sau război.</a:t>
          </a:r>
          <a:endParaRPr lang="ro-RO" sz="2000" b="1" noProof="0" dirty="0"/>
        </a:p>
      </dgm:t>
    </dgm:pt>
    <dgm:pt modelId="{F85FF19F-FD29-4EA0-ACAA-36D5039D263C}" type="parTrans" cxnId="{4CB450B8-F42F-4162-80DD-4396AE7B57E6}">
      <dgm:prSet/>
      <dgm:spPr/>
      <dgm:t>
        <a:bodyPr/>
        <a:lstStyle/>
        <a:p>
          <a:endParaRPr lang="es-ES" sz="2000" b="1"/>
        </a:p>
      </dgm:t>
    </dgm:pt>
    <dgm:pt modelId="{B99F5761-1B0B-49DE-966D-185E1BE29796}" type="sibTrans" cxnId="{4CB450B8-F42F-4162-80DD-4396AE7B57E6}">
      <dgm:prSet/>
      <dgm:spPr/>
      <dgm:t>
        <a:bodyPr/>
        <a:lstStyle/>
        <a:p>
          <a:endParaRPr lang="es-ES" sz="2000" b="1"/>
        </a:p>
      </dgm:t>
    </dgm:pt>
    <dgm:pt modelId="{9B726A0D-376B-4896-B52B-93D2239B3B73}">
      <dgm:prSet custT="1"/>
      <dgm:spPr/>
      <dgm:t>
        <a:bodyPr/>
        <a:lstStyle/>
        <a:p>
          <a:pPr rtl="0"/>
          <a:r>
            <a:rPr lang="ro-RO" sz="2000" b="1" noProof="0" dirty="0" smtClean="0"/>
            <a:t>Nu intra într-o casă de jale…</a:t>
          </a:r>
          <a:br>
            <a:rPr lang="ro-RO" sz="2000" b="1" noProof="0" dirty="0" smtClean="0"/>
          </a:br>
          <a:r>
            <a:rPr lang="ro-RO" sz="1600" b="1" noProof="0" dirty="0" smtClean="0"/>
            <a:t>(Ier. 16:5-7)</a:t>
          </a:r>
          <a:endParaRPr lang="ro-RO" sz="2000" b="1" noProof="0" dirty="0"/>
        </a:p>
      </dgm:t>
    </dgm:pt>
    <dgm:pt modelId="{8831A745-851A-45D7-AA0B-784D62D3C8B1}" type="parTrans" cxnId="{BE21F596-F944-47B4-916B-D2C76E7EA353}">
      <dgm:prSet/>
      <dgm:spPr/>
      <dgm:t>
        <a:bodyPr/>
        <a:lstStyle/>
        <a:p>
          <a:endParaRPr lang="es-ES" sz="2000" b="1"/>
        </a:p>
      </dgm:t>
    </dgm:pt>
    <dgm:pt modelId="{4394A81B-13C8-4397-8585-FEC8233BBC57}" type="sibTrans" cxnId="{BE21F596-F944-47B4-916B-D2C76E7EA353}">
      <dgm:prSet/>
      <dgm:spPr/>
      <dgm:t>
        <a:bodyPr/>
        <a:lstStyle/>
        <a:p>
          <a:endParaRPr lang="es-ES" sz="2000" b="1"/>
        </a:p>
      </dgm:t>
    </dgm:pt>
    <dgm:pt modelId="{C27062B1-3D04-42F2-9355-722C936DF3A2}">
      <dgm:prSet custT="1"/>
      <dgm:spPr/>
      <dgm:t>
        <a:bodyPr/>
        <a:lstStyle/>
        <a:p>
          <a:pPr rtl="0">
            <a:lnSpc>
              <a:spcPts val="1800"/>
            </a:lnSpc>
          </a:pPr>
          <a:r>
            <a:rPr lang="ro-RO" sz="2000" b="1" noProof="0" dirty="0" smtClean="0"/>
            <a:t>Deoarece vor veni zile fără pace când morții nu vor putea fi plânși sau îngropați.</a:t>
          </a:r>
          <a:endParaRPr lang="ro-RO" sz="2000" b="1" noProof="0" dirty="0"/>
        </a:p>
      </dgm:t>
    </dgm:pt>
    <dgm:pt modelId="{2099A93D-EF8B-4B4C-BDAF-F2FFC6E30DA3}" type="parTrans" cxnId="{FB854F98-8BF0-42C4-A3D7-D61FD1FB4A07}">
      <dgm:prSet/>
      <dgm:spPr/>
      <dgm:t>
        <a:bodyPr/>
        <a:lstStyle/>
        <a:p>
          <a:endParaRPr lang="es-ES" sz="2000" b="1"/>
        </a:p>
      </dgm:t>
    </dgm:pt>
    <dgm:pt modelId="{4955C658-A963-4987-9944-2E4D3567490C}" type="sibTrans" cxnId="{FB854F98-8BF0-42C4-A3D7-D61FD1FB4A07}">
      <dgm:prSet/>
      <dgm:spPr/>
      <dgm:t>
        <a:bodyPr/>
        <a:lstStyle/>
        <a:p>
          <a:endParaRPr lang="es-ES" sz="2000" b="1"/>
        </a:p>
      </dgm:t>
    </dgm:pt>
    <dgm:pt modelId="{8F7B756F-3F3E-4C88-9E3F-68C06FCBA09D}">
      <dgm:prSet custT="1"/>
      <dgm:spPr/>
      <dgm:t>
        <a:bodyPr/>
        <a:lstStyle/>
        <a:p>
          <a:pPr rtl="0"/>
          <a:r>
            <a:rPr lang="ro-RO" sz="2000" b="1" noProof="0" dirty="0" smtClean="0"/>
            <a:t>Nu intra într-o casă de petrecere…</a:t>
          </a:r>
          <a:br>
            <a:rPr lang="ro-RO" sz="2000" b="1" noProof="0" dirty="0" smtClean="0"/>
          </a:br>
          <a:r>
            <a:rPr lang="ro-RO" sz="1600" b="1" noProof="0" dirty="0" smtClean="0"/>
            <a:t>(Ier. 16:8-9)</a:t>
          </a:r>
          <a:endParaRPr lang="ro-RO" sz="2000" b="1" noProof="0" dirty="0"/>
        </a:p>
      </dgm:t>
    </dgm:pt>
    <dgm:pt modelId="{F0E20884-1390-4D7D-A6AF-554E1D61EA91}" type="parTrans" cxnId="{98ADAABD-0324-4E99-8F11-346D2076C7D7}">
      <dgm:prSet/>
      <dgm:spPr/>
      <dgm:t>
        <a:bodyPr/>
        <a:lstStyle/>
        <a:p>
          <a:endParaRPr lang="es-ES" sz="2000" b="1"/>
        </a:p>
      </dgm:t>
    </dgm:pt>
    <dgm:pt modelId="{F0710AE9-05A8-4B40-9617-C6B5366AC36E}" type="sibTrans" cxnId="{98ADAABD-0324-4E99-8F11-346D2076C7D7}">
      <dgm:prSet/>
      <dgm:spPr/>
      <dgm:t>
        <a:bodyPr/>
        <a:lstStyle/>
        <a:p>
          <a:endParaRPr lang="es-ES" sz="2000" b="1"/>
        </a:p>
      </dgm:t>
    </dgm:pt>
    <dgm:pt modelId="{2AB0C87A-297E-4AD1-9568-A123C56B85EA}">
      <dgm:prSet custT="1"/>
      <dgm:spPr/>
      <dgm:t>
        <a:bodyPr/>
        <a:lstStyle/>
        <a:p>
          <a:pPr rtl="0"/>
          <a:r>
            <a:rPr lang="ro-RO" sz="2000" b="1" noProof="0" dirty="0" smtClean="0"/>
            <a:t>Deoarece eu voi stinge orice voce de bucurie și fericire.</a:t>
          </a:r>
          <a:endParaRPr lang="ro-RO" sz="2000" b="1" noProof="0" dirty="0"/>
        </a:p>
      </dgm:t>
    </dgm:pt>
    <dgm:pt modelId="{83B1506E-40F0-44C0-A200-503D9D3460CE}" type="parTrans" cxnId="{C1FA7D1B-4B16-4B80-A496-96E3BA704AD3}">
      <dgm:prSet/>
      <dgm:spPr/>
      <dgm:t>
        <a:bodyPr/>
        <a:lstStyle/>
        <a:p>
          <a:endParaRPr lang="es-ES" sz="2000" b="1"/>
        </a:p>
      </dgm:t>
    </dgm:pt>
    <dgm:pt modelId="{CCE95CC1-D682-4034-8B9D-52F980EA8710}" type="sibTrans" cxnId="{C1FA7D1B-4B16-4B80-A496-96E3BA704AD3}">
      <dgm:prSet/>
      <dgm:spPr/>
      <dgm:t>
        <a:bodyPr/>
        <a:lstStyle/>
        <a:p>
          <a:endParaRPr lang="es-ES" sz="2000" b="1"/>
        </a:p>
      </dgm:t>
    </dgm:pt>
    <dgm:pt modelId="{A569CF20-5D32-4F1B-ACE3-C350433AA17E}" type="pres">
      <dgm:prSet presAssocID="{BDDD6001-A392-43C3-B316-C99782A8C9EF}" presName="Name0" presStyleCnt="0">
        <dgm:presLayoutVars>
          <dgm:dir/>
          <dgm:animLvl val="lvl"/>
          <dgm:resizeHandles val="exact"/>
        </dgm:presLayoutVars>
      </dgm:prSet>
      <dgm:spPr/>
      <dgm:t>
        <a:bodyPr/>
        <a:lstStyle/>
        <a:p>
          <a:endParaRPr lang="es-ES"/>
        </a:p>
      </dgm:t>
    </dgm:pt>
    <dgm:pt modelId="{24B5CE95-04A3-42DD-851D-CF762FCED141}" type="pres">
      <dgm:prSet presAssocID="{EA074B55-9FDA-4CAE-A2EC-AFCB993E030A}" presName="linNode" presStyleCnt="0"/>
      <dgm:spPr/>
      <dgm:t>
        <a:bodyPr/>
        <a:lstStyle/>
        <a:p>
          <a:endParaRPr lang="es-ES"/>
        </a:p>
      </dgm:t>
    </dgm:pt>
    <dgm:pt modelId="{C7ACD370-1574-4448-8BA5-5085783E8657}" type="pres">
      <dgm:prSet presAssocID="{EA074B55-9FDA-4CAE-A2EC-AFCB993E030A}" presName="parentText" presStyleLbl="node1" presStyleIdx="0" presStyleCnt="3">
        <dgm:presLayoutVars>
          <dgm:chMax val="1"/>
          <dgm:bulletEnabled val="1"/>
        </dgm:presLayoutVars>
      </dgm:prSet>
      <dgm:spPr/>
      <dgm:t>
        <a:bodyPr/>
        <a:lstStyle/>
        <a:p>
          <a:endParaRPr lang="es-ES"/>
        </a:p>
      </dgm:t>
    </dgm:pt>
    <dgm:pt modelId="{F63D26D1-124B-488B-981A-08C21CAB32A3}" type="pres">
      <dgm:prSet presAssocID="{EA074B55-9FDA-4CAE-A2EC-AFCB993E030A}" presName="descendantText" presStyleLbl="alignAccFollowNode1" presStyleIdx="0" presStyleCnt="3">
        <dgm:presLayoutVars>
          <dgm:bulletEnabled val="1"/>
        </dgm:presLayoutVars>
      </dgm:prSet>
      <dgm:spPr/>
      <dgm:t>
        <a:bodyPr/>
        <a:lstStyle/>
        <a:p>
          <a:endParaRPr lang="es-ES"/>
        </a:p>
      </dgm:t>
    </dgm:pt>
    <dgm:pt modelId="{345C1809-F58B-4546-9EC8-867008156F30}" type="pres">
      <dgm:prSet presAssocID="{4EDD0B2A-BBCA-497E-91EA-FCD39633CDA5}" presName="sp" presStyleCnt="0"/>
      <dgm:spPr/>
      <dgm:t>
        <a:bodyPr/>
        <a:lstStyle/>
        <a:p>
          <a:endParaRPr lang="es-ES"/>
        </a:p>
      </dgm:t>
    </dgm:pt>
    <dgm:pt modelId="{2FEE7F8A-3B3A-4E0C-8696-A70537297585}" type="pres">
      <dgm:prSet presAssocID="{9B726A0D-376B-4896-B52B-93D2239B3B73}" presName="linNode" presStyleCnt="0"/>
      <dgm:spPr/>
      <dgm:t>
        <a:bodyPr/>
        <a:lstStyle/>
        <a:p>
          <a:endParaRPr lang="es-ES"/>
        </a:p>
      </dgm:t>
    </dgm:pt>
    <dgm:pt modelId="{42E9B811-7AFC-47D0-8715-48D93767885D}" type="pres">
      <dgm:prSet presAssocID="{9B726A0D-376B-4896-B52B-93D2239B3B73}" presName="parentText" presStyleLbl="node1" presStyleIdx="1" presStyleCnt="3">
        <dgm:presLayoutVars>
          <dgm:chMax val="1"/>
          <dgm:bulletEnabled val="1"/>
        </dgm:presLayoutVars>
      </dgm:prSet>
      <dgm:spPr/>
      <dgm:t>
        <a:bodyPr/>
        <a:lstStyle/>
        <a:p>
          <a:endParaRPr lang="es-ES"/>
        </a:p>
      </dgm:t>
    </dgm:pt>
    <dgm:pt modelId="{F6B9AAEF-C278-45C5-B699-1EBA0DFBC1B8}" type="pres">
      <dgm:prSet presAssocID="{9B726A0D-376B-4896-B52B-93D2239B3B73}" presName="descendantText" presStyleLbl="alignAccFollowNode1" presStyleIdx="1" presStyleCnt="3">
        <dgm:presLayoutVars>
          <dgm:bulletEnabled val="1"/>
        </dgm:presLayoutVars>
      </dgm:prSet>
      <dgm:spPr/>
      <dgm:t>
        <a:bodyPr/>
        <a:lstStyle/>
        <a:p>
          <a:endParaRPr lang="es-ES"/>
        </a:p>
      </dgm:t>
    </dgm:pt>
    <dgm:pt modelId="{EB9C931A-529A-4343-8C59-3429FACA899C}" type="pres">
      <dgm:prSet presAssocID="{4394A81B-13C8-4397-8585-FEC8233BBC57}" presName="sp" presStyleCnt="0"/>
      <dgm:spPr/>
      <dgm:t>
        <a:bodyPr/>
        <a:lstStyle/>
        <a:p>
          <a:endParaRPr lang="es-ES"/>
        </a:p>
      </dgm:t>
    </dgm:pt>
    <dgm:pt modelId="{F89B70F3-0333-4B1C-BF2E-BA8ABF684F0A}" type="pres">
      <dgm:prSet presAssocID="{8F7B756F-3F3E-4C88-9E3F-68C06FCBA09D}" presName="linNode" presStyleCnt="0"/>
      <dgm:spPr/>
      <dgm:t>
        <a:bodyPr/>
        <a:lstStyle/>
        <a:p>
          <a:endParaRPr lang="es-ES"/>
        </a:p>
      </dgm:t>
    </dgm:pt>
    <dgm:pt modelId="{B080D969-0F1B-4F13-881A-1BB1A6DC1EBF}" type="pres">
      <dgm:prSet presAssocID="{8F7B756F-3F3E-4C88-9E3F-68C06FCBA09D}" presName="parentText" presStyleLbl="node1" presStyleIdx="2" presStyleCnt="3">
        <dgm:presLayoutVars>
          <dgm:chMax val="1"/>
          <dgm:bulletEnabled val="1"/>
        </dgm:presLayoutVars>
      </dgm:prSet>
      <dgm:spPr/>
      <dgm:t>
        <a:bodyPr/>
        <a:lstStyle/>
        <a:p>
          <a:endParaRPr lang="es-ES"/>
        </a:p>
      </dgm:t>
    </dgm:pt>
    <dgm:pt modelId="{6EF01AAB-889F-4D57-B434-52BE682B0FA0}" type="pres">
      <dgm:prSet presAssocID="{8F7B756F-3F3E-4C88-9E3F-68C06FCBA09D}" presName="descendantText" presStyleLbl="alignAccFollowNode1" presStyleIdx="2" presStyleCnt="3">
        <dgm:presLayoutVars>
          <dgm:bulletEnabled val="1"/>
        </dgm:presLayoutVars>
      </dgm:prSet>
      <dgm:spPr/>
      <dgm:t>
        <a:bodyPr/>
        <a:lstStyle/>
        <a:p>
          <a:endParaRPr lang="es-ES"/>
        </a:p>
      </dgm:t>
    </dgm:pt>
  </dgm:ptLst>
  <dgm:cxnLst>
    <dgm:cxn modelId="{AFDF3115-C29F-4034-834D-70847B974E47}" type="presOf" srcId="{EA074B55-9FDA-4CAE-A2EC-AFCB993E030A}" destId="{C7ACD370-1574-4448-8BA5-5085783E8657}" srcOrd="0" destOrd="0" presId="urn:microsoft.com/office/officeart/2005/8/layout/vList5"/>
    <dgm:cxn modelId="{4CB450B8-F42F-4162-80DD-4396AE7B57E6}" srcId="{EA074B55-9FDA-4CAE-A2EC-AFCB993E030A}" destId="{AB940E72-E789-4854-82BA-CC350848FE4D}" srcOrd="0" destOrd="0" parTransId="{F85FF19F-FD29-4EA0-ACAA-36D5039D263C}" sibTransId="{B99F5761-1B0B-49DE-966D-185E1BE29796}"/>
    <dgm:cxn modelId="{082F96E7-F45D-4636-A6B3-539595C6A780}" type="presOf" srcId="{8F7B756F-3F3E-4C88-9E3F-68C06FCBA09D}" destId="{B080D969-0F1B-4F13-881A-1BB1A6DC1EBF}" srcOrd="0" destOrd="0" presId="urn:microsoft.com/office/officeart/2005/8/layout/vList5"/>
    <dgm:cxn modelId="{BE21F596-F944-47B4-916B-D2C76E7EA353}" srcId="{BDDD6001-A392-43C3-B316-C99782A8C9EF}" destId="{9B726A0D-376B-4896-B52B-93D2239B3B73}" srcOrd="1" destOrd="0" parTransId="{8831A745-851A-45D7-AA0B-784D62D3C8B1}" sibTransId="{4394A81B-13C8-4397-8585-FEC8233BBC57}"/>
    <dgm:cxn modelId="{FEF793D9-042E-4005-BC60-7D5499A52F26}" srcId="{BDDD6001-A392-43C3-B316-C99782A8C9EF}" destId="{EA074B55-9FDA-4CAE-A2EC-AFCB993E030A}" srcOrd="0" destOrd="0" parTransId="{3184A41E-2E8F-455D-94A8-FC0A31D67EE4}" sibTransId="{4EDD0B2A-BBCA-497E-91EA-FCD39633CDA5}"/>
    <dgm:cxn modelId="{86A3976C-9A22-412A-990F-9CA8391EFCD0}" type="presOf" srcId="{BDDD6001-A392-43C3-B316-C99782A8C9EF}" destId="{A569CF20-5D32-4F1B-ACE3-C350433AA17E}" srcOrd="0" destOrd="0" presId="urn:microsoft.com/office/officeart/2005/8/layout/vList5"/>
    <dgm:cxn modelId="{98ADAABD-0324-4E99-8F11-346D2076C7D7}" srcId="{BDDD6001-A392-43C3-B316-C99782A8C9EF}" destId="{8F7B756F-3F3E-4C88-9E3F-68C06FCBA09D}" srcOrd="2" destOrd="0" parTransId="{F0E20884-1390-4D7D-A6AF-554E1D61EA91}" sibTransId="{F0710AE9-05A8-4B40-9617-C6B5366AC36E}"/>
    <dgm:cxn modelId="{354D8022-1603-48F0-A5EE-8DDA9E95CDAD}" type="presOf" srcId="{9B726A0D-376B-4896-B52B-93D2239B3B73}" destId="{42E9B811-7AFC-47D0-8715-48D93767885D}" srcOrd="0" destOrd="0" presId="urn:microsoft.com/office/officeart/2005/8/layout/vList5"/>
    <dgm:cxn modelId="{83F1A4A3-BE13-43C9-8AB6-EE2416063E03}" type="presOf" srcId="{2AB0C87A-297E-4AD1-9568-A123C56B85EA}" destId="{6EF01AAB-889F-4D57-B434-52BE682B0FA0}" srcOrd="0" destOrd="0" presId="urn:microsoft.com/office/officeart/2005/8/layout/vList5"/>
    <dgm:cxn modelId="{FB854F98-8BF0-42C4-A3D7-D61FD1FB4A07}" srcId="{9B726A0D-376B-4896-B52B-93D2239B3B73}" destId="{C27062B1-3D04-42F2-9355-722C936DF3A2}" srcOrd="0" destOrd="0" parTransId="{2099A93D-EF8B-4B4C-BDAF-F2FFC6E30DA3}" sibTransId="{4955C658-A963-4987-9944-2E4D3567490C}"/>
    <dgm:cxn modelId="{C1FA7D1B-4B16-4B80-A496-96E3BA704AD3}" srcId="{8F7B756F-3F3E-4C88-9E3F-68C06FCBA09D}" destId="{2AB0C87A-297E-4AD1-9568-A123C56B85EA}" srcOrd="0" destOrd="0" parTransId="{83B1506E-40F0-44C0-A200-503D9D3460CE}" sibTransId="{CCE95CC1-D682-4034-8B9D-52F980EA8710}"/>
    <dgm:cxn modelId="{A7080F11-E6BC-4B16-80AD-B09A2B263A25}" type="presOf" srcId="{AB940E72-E789-4854-82BA-CC350848FE4D}" destId="{F63D26D1-124B-488B-981A-08C21CAB32A3}" srcOrd="0" destOrd="0" presId="urn:microsoft.com/office/officeart/2005/8/layout/vList5"/>
    <dgm:cxn modelId="{CAB74395-C3E0-4B04-AABF-92242193C4BA}" type="presOf" srcId="{C27062B1-3D04-42F2-9355-722C936DF3A2}" destId="{F6B9AAEF-C278-45C5-B699-1EBA0DFBC1B8}" srcOrd="0" destOrd="0" presId="urn:microsoft.com/office/officeart/2005/8/layout/vList5"/>
    <dgm:cxn modelId="{1AA939D7-3188-4273-98E0-0464156D3CC4}" type="presParOf" srcId="{A569CF20-5D32-4F1B-ACE3-C350433AA17E}" destId="{24B5CE95-04A3-42DD-851D-CF762FCED141}" srcOrd="0" destOrd="0" presId="urn:microsoft.com/office/officeart/2005/8/layout/vList5"/>
    <dgm:cxn modelId="{A6E3305F-5B22-440C-90A1-9A508C549E94}" type="presParOf" srcId="{24B5CE95-04A3-42DD-851D-CF762FCED141}" destId="{C7ACD370-1574-4448-8BA5-5085783E8657}" srcOrd="0" destOrd="0" presId="urn:microsoft.com/office/officeart/2005/8/layout/vList5"/>
    <dgm:cxn modelId="{6FC44EF3-D669-4B6F-A281-ADB5CAD0EA37}" type="presParOf" srcId="{24B5CE95-04A3-42DD-851D-CF762FCED141}" destId="{F63D26D1-124B-488B-981A-08C21CAB32A3}" srcOrd="1" destOrd="0" presId="urn:microsoft.com/office/officeart/2005/8/layout/vList5"/>
    <dgm:cxn modelId="{91970AEA-3B9B-4C3E-BFF0-84704ABE4DCE}" type="presParOf" srcId="{A569CF20-5D32-4F1B-ACE3-C350433AA17E}" destId="{345C1809-F58B-4546-9EC8-867008156F30}" srcOrd="1" destOrd="0" presId="urn:microsoft.com/office/officeart/2005/8/layout/vList5"/>
    <dgm:cxn modelId="{221261B2-C3BE-4B30-830C-91C5AD999E74}" type="presParOf" srcId="{A569CF20-5D32-4F1B-ACE3-C350433AA17E}" destId="{2FEE7F8A-3B3A-4E0C-8696-A70537297585}" srcOrd="2" destOrd="0" presId="urn:microsoft.com/office/officeart/2005/8/layout/vList5"/>
    <dgm:cxn modelId="{CEAF7D38-470F-435E-B9BF-03D0AFB2F2A7}" type="presParOf" srcId="{2FEE7F8A-3B3A-4E0C-8696-A70537297585}" destId="{42E9B811-7AFC-47D0-8715-48D93767885D}" srcOrd="0" destOrd="0" presId="urn:microsoft.com/office/officeart/2005/8/layout/vList5"/>
    <dgm:cxn modelId="{075729A9-D2D8-4095-ABD7-C5E76007AC31}" type="presParOf" srcId="{2FEE7F8A-3B3A-4E0C-8696-A70537297585}" destId="{F6B9AAEF-C278-45C5-B699-1EBA0DFBC1B8}" srcOrd="1" destOrd="0" presId="urn:microsoft.com/office/officeart/2005/8/layout/vList5"/>
    <dgm:cxn modelId="{23C455F5-8166-4CE6-B24B-B99603B11B72}" type="presParOf" srcId="{A569CF20-5D32-4F1B-ACE3-C350433AA17E}" destId="{EB9C931A-529A-4343-8C59-3429FACA899C}" srcOrd="3" destOrd="0" presId="urn:microsoft.com/office/officeart/2005/8/layout/vList5"/>
    <dgm:cxn modelId="{AD784537-BEE1-46F6-9237-64D31EAC6639}" type="presParOf" srcId="{A569CF20-5D32-4F1B-ACE3-C350433AA17E}" destId="{F89B70F3-0333-4B1C-BF2E-BA8ABF684F0A}" srcOrd="4" destOrd="0" presId="urn:microsoft.com/office/officeart/2005/8/layout/vList5"/>
    <dgm:cxn modelId="{5CE16403-7455-4429-8250-BF2DA9711FF7}" type="presParOf" srcId="{F89B70F3-0333-4B1C-BF2E-BA8ABF684F0A}" destId="{B080D969-0F1B-4F13-881A-1BB1A6DC1EBF}" srcOrd="0" destOrd="0" presId="urn:microsoft.com/office/officeart/2005/8/layout/vList5"/>
    <dgm:cxn modelId="{9523EBE7-A8DD-448D-B6E8-CF16EA2C8316}" type="presParOf" srcId="{F89B70F3-0333-4B1C-BF2E-BA8ABF684F0A}" destId="{6EF01AAB-889F-4D57-B434-52BE682B0FA0}"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70684-462E-4A2E-875F-F9657B2DFAB8}" type="datetimeFigureOut">
              <a:rPr lang="ro-RO" smtClean="0"/>
              <a:pPr/>
              <a:t>24.11.2015</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6F1D1-99EF-43A7-A219-B4510693A704}"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E256F1D1-99EF-43A7-A219-B4510693A704}" type="slidenum">
              <a:rPr lang="ro-RO" smtClean="0"/>
              <a:pPr/>
              <a:t>2</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2000031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3796264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1876262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1487205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208416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1562352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589674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2238476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3565063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2093713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EB1AB4-7FBD-44F0-A669-399162862579}" type="datetimeFigureOut">
              <a:rPr lang="es-ES" smtClean="0"/>
              <a:pPr/>
              <a:t>24/11/2015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650141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1AB4-7FBD-44F0-A669-399162862579}" type="datetimeFigureOut">
              <a:rPr lang="es-ES" smtClean="0"/>
              <a:pPr/>
              <a:t>24/11/2015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8888D-547F-4C3D-8B9F-1B0BE59B26A4}" type="slidenum">
              <a:rPr lang="es-ES" smtClean="0"/>
              <a:pPr/>
              <a:t>‹#›</a:t>
            </a:fld>
            <a:endParaRPr lang="es-ES"/>
          </a:p>
        </p:txBody>
      </p:sp>
    </p:spTree>
    <p:extLst>
      <p:ext uri="{BB962C8B-B14F-4D97-AF65-F5344CB8AC3E}">
        <p14:creationId xmlns:p14="http://schemas.microsoft.com/office/powerpoint/2010/main" xmlns="" val="330840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3.jpeg"/><Relationship Id="rId4" Type="http://schemas.microsoft.com/office/2007/relationships/hdphoto" Target="../media/hdphoto1.wdp"/><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4" name="3 CuadroTexto"/>
          <p:cNvSpPr txBox="1"/>
          <p:nvPr/>
        </p:nvSpPr>
        <p:spPr>
          <a:xfrm>
            <a:off x="1" y="-3577"/>
            <a:ext cx="9139238" cy="1200329"/>
          </a:xfrm>
          <a:prstGeom prst="rect">
            <a:avLst/>
          </a:prstGeom>
          <a:noFill/>
        </p:spPr>
        <p:txBody>
          <a:bodyPr wrap="square" rtlCol="0">
            <a:spAutoFit/>
          </a:bodyPr>
          <a:lstStyle/>
          <a:p>
            <a:pPr algn="ctr"/>
            <a:r>
              <a:rPr lang="ro-RO" sz="7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JUGUL LUI IEREMIA</a:t>
            </a:r>
            <a:endParaRPr lang="ro-RO" sz="7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CuadroTexto"/>
          <p:cNvSpPr txBox="1"/>
          <p:nvPr/>
        </p:nvSpPr>
        <p:spPr>
          <a:xfrm>
            <a:off x="0" y="6453336"/>
            <a:ext cx="9144000" cy="369332"/>
          </a:xfrm>
          <a:prstGeom prst="rect">
            <a:avLst/>
          </a:prstGeom>
          <a:noFill/>
        </p:spPr>
        <p:txBody>
          <a:bodyPr wrap="square" rtlCol="0">
            <a:spAutoFit/>
          </a:bodyPr>
          <a:lstStyle/>
          <a:p>
            <a:pPr algn="ctr"/>
            <a:r>
              <a:rPr lang="ro-RO" b="1" smtClean="0">
                <a:solidFill>
                  <a:srgbClr val="B88A46"/>
                </a:solidFill>
              </a:rPr>
              <a:t>Studiul 9 pentru 28 noiembrie 2015</a:t>
            </a:r>
            <a:endParaRPr lang="ro-RO" b="1">
              <a:solidFill>
                <a:srgbClr val="B88A46"/>
              </a:solidFill>
            </a:endParaRPr>
          </a:p>
        </p:txBody>
      </p:sp>
      <p:pic>
        <p:nvPicPr>
          <p:cNvPr id="1026" name="Picture 2" descr="\\EUNICE\FondosTematicos\Jeremias\estudo-de-tres-meses-vai-analisar-vida-e-missao-do-profeta-jeremia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1128445"/>
            <a:ext cx="9134475" cy="532489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7618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xmlns="">
                  <a14:imgLayer r:embed="rId4">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075" name="Picture 3" descr="G:\Dibujos\Jeremias\Jeremias2 (6).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45929" y="1124744"/>
            <a:ext cx="4598071" cy="57332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4737"/>
            <a:ext cx="9144000" cy="769441"/>
          </a:xfrm>
          <a:prstGeom prst="rect">
            <a:avLst/>
          </a:prstGeom>
          <a:noFill/>
        </p:spPr>
        <p:txBody>
          <a:bodyPr wrap="square" rtlCol="0">
            <a:spAutoFit/>
          </a:bodyPr>
          <a:lstStyle/>
          <a:p>
            <a:pPr algn="ctr"/>
            <a:r>
              <a:rPr lang="ro-RO" sz="4400" b="1" spc="300" smtClean="0">
                <a:ln w="17780" cmpd="sng">
                  <a:solidFill>
                    <a:schemeClr val="accent1">
                      <a:tint val="3000"/>
                    </a:schemeClr>
                  </a:solidFill>
                  <a:prstDash val="solid"/>
                  <a:miter lim="800000"/>
                </a:ln>
                <a:gradFill>
                  <a:gsLst>
                    <a:gs pos="10000">
                      <a:srgbClr val="C5AFCF"/>
                    </a:gs>
                    <a:gs pos="90000">
                      <a:srgbClr val="8530A0"/>
                    </a:gs>
                  </a:gsLst>
                  <a:lin ang="5400000"/>
                </a:gradFill>
                <a:effectLst>
                  <a:outerShdw blurRad="55000" dist="50800" dir="5400000" algn="tl">
                    <a:srgbClr val="000000">
                      <a:alpha val="33000"/>
                    </a:srgbClr>
                  </a:outerShdw>
                </a:effectLst>
              </a:rPr>
              <a:t>IEREMIA: O PARABOLĂ VIE</a:t>
            </a:r>
            <a:endParaRPr lang="ro-RO" sz="4400" b="1" spc="300">
              <a:ln w="17780" cmpd="sng">
                <a:solidFill>
                  <a:schemeClr val="accent1">
                    <a:tint val="3000"/>
                  </a:schemeClr>
                </a:solidFill>
                <a:prstDash val="solid"/>
                <a:miter lim="800000"/>
              </a:ln>
              <a:gradFill>
                <a:gsLst>
                  <a:gs pos="10000">
                    <a:srgbClr val="C5AFCF"/>
                  </a:gs>
                  <a:gs pos="90000">
                    <a:srgbClr val="8530A0"/>
                  </a:gs>
                </a:gsLst>
                <a:lin ang="5400000"/>
              </a:gradFill>
              <a:effectLst>
                <a:outerShdw blurRad="55000" dist="50800" dir="5400000" algn="tl">
                  <a:srgbClr val="000000">
                    <a:alpha val="33000"/>
                  </a:srgbClr>
                </a:outerShdw>
              </a:effectLst>
            </a:endParaRPr>
          </a:p>
        </p:txBody>
      </p:sp>
      <p:sp>
        <p:nvSpPr>
          <p:cNvPr id="3" name="2 Rectángulo"/>
          <p:cNvSpPr/>
          <p:nvPr/>
        </p:nvSpPr>
        <p:spPr>
          <a:xfrm>
            <a:off x="0" y="620688"/>
            <a:ext cx="9144000" cy="369332"/>
          </a:xfrm>
          <a:prstGeom prst="rect">
            <a:avLst/>
          </a:prstGeom>
        </p:spPr>
        <p:txBody>
          <a:bodyPr wrap="square">
            <a:spAutoFit/>
          </a:bodyPr>
          <a:lstStyle/>
          <a:p>
            <a:pPr algn="ctr"/>
            <a:r>
              <a:rPr lang="ro-RO" b="1" smtClean="0">
                <a:solidFill>
                  <a:schemeClr val="accent4">
                    <a:lumMod val="40000"/>
                    <a:lumOff val="60000"/>
                  </a:schemeClr>
                </a:solidFill>
                <a:effectLst>
                  <a:glow rad="127000">
                    <a:schemeClr val="tx1"/>
                  </a:glow>
                </a:effectLst>
                <a:latin typeface="Comic Sans MS" pitchFamily="66" charset="0"/>
              </a:rPr>
              <a:t>«Să nu-ți iei soție și să nu ai în locul acesta nici fii, nici fiice!» </a:t>
            </a:r>
            <a:r>
              <a:rPr lang="ro-RO" sz="1100" b="1" smtClean="0">
                <a:solidFill>
                  <a:schemeClr val="accent4">
                    <a:lumMod val="40000"/>
                    <a:lumOff val="60000"/>
                  </a:schemeClr>
                </a:solidFill>
                <a:effectLst>
                  <a:glow rad="127000">
                    <a:schemeClr val="tx1"/>
                  </a:glow>
                </a:effectLst>
                <a:latin typeface="Comic Sans MS" pitchFamily="66" charset="0"/>
              </a:rPr>
              <a:t>(Ieremia 16:2)</a:t>
            </a:r>
            <a:endParaRPr lang="ro-RO" sz="1100" b="1">
              <a:solidFill>
                <a:schemeClr val="accent4">
                  <a:lumMod val="40000"/>
                  <a:lumOff val="60000"/>
                </a:schemeClr>
              </a:solidFill>
              <a:effectLst>
                <a:glow rad="127000">
                  <a:schemeClr val="tx1"/>
                </a:glow>
              </a:effectLst>
              <a:latin typeface="Comic Sans MS" pitchFamily="66" charset="0"/>
            </a:endParaRPr>
          </a:p>
        </p:txBody>
      </p:sp>
      <p:sp>
        <p:nvSpPr>
          <p:cNvPr id="4" name="3 CuadroTexto"/>
          <p:cNvSpPr txBox="1"/>
          <p:nvPr/>
        </p:nvSpPr>
        <p:spPr>
          <a:xfrm>
            <a:off x="144365" y="1060721"/>
            <a:ext cx="4392488" cy="1323439"/>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Asemeni vieții lui Osea, viața lui Ieremia trebuia să fie o parabolă, o reprezentare a adevărului pe care era chemat să îl prezinte.</a:t>
            </a:r>
          </a:p>
        </p:txBody>
      </p:sp>
      <p:graphicFrame>
        <p:nvGraphicFramePr>
          <p:cNvPr id="6" name="5 Diagrama"/>
          <p:cNvGraphicFramePr/>
          <p:nvPr>
            <p:extLst>
              <p:ext uri="{D42A27DB-BD31-4B8C-83A1-F6EECF244321}">
                <p14:modId xmlns:p14="http://schemas.microsoft.com/office/powerpoint/2010/main" xmlns="" val="408201476"/>
              </p:ext>
            </p:extLst>
          </p:nvPr>
        </p:nvGraphicFramePr>
        <p:xfrm>
          <a:off x="144364" y="2492896"/>
          <a:ext cx="6803900" cy="3024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6 CuadroTexto"/>
          <p:cNvSpPr txBox="1"/>
          <p:nvPr/>
        </p:nvSpPr>
        <p:spPr>
          <a:xfrm>
            <a:off x="0" y="5517232"/>
            <a:ext cx="4644008" cy="1323439"/>
          </a:xfrm>
          <a:prstGeom prst="rect">
            <a:avLst/>
          </a:prstGeom>
          <a:noFill/>
        </p:spPr>
        <p:txBody>
          <a:bodyPr wrap="square" rtlCol="0">
            <a:spAutoFit/>
          </a:bodyPr>
          <a:lstStyle/>
          <a:p>
            <a:r>
              <a:rPr lang="ro-RO" sz="2000" b="1" dirty="0" smtClean="0">
                <a:solidFill>
                  <a:schemeClr val="bg1"/>
                </a:solidFill>
                <a:effectLst>
                  <a:glow rad="127000">
                    <a:schemeClr val="tx1"/>
                  </a:glow>
                </a:effectLst>
              </a:rPr>
              <a:t>Când era întrebat de ce anunța lucruri atât de negative, Ieremia arăta păcatul poporului </a:t>
            </a:r>
            <a:r>
              <a:rPr lang="ro-RO" sz="1600" b="1" dirty="0" smtClean="0">
                <a:solidFill>
                  <a:schemeClr val="bg1"/>
                </a:solidFill>
                <a:effectLst>
                  <a:glow rad="127000">
                    <a:schemeClr val="tx1"/>
                  </a:glow>
                </a:effectLst>
              </a:rPr>
              <a:t>(Ier. 16:10-13)</a:t>
            </a:r>
            <a:r>
              <a:rPr lang="ro-RO" sz="2000" b="1" dirty="0" smtClean="0">
                <a:solidFill>
                  <a:schemeClr val="bg1"/>
                </a:solidFill>
                <a:effectLst>
                  <a:glow rad="127000">
                    <a:schemeClr val="tx1"/>
                  </a:glow>
                </a:effectLst>
              </a:rPr>
              <a:t> și harul divin</a:t>
            </a:r>
            <a:br>
              <a:rPr lang="ro-RO" sz="2000" b="1" dirty="0" smtClean="0">
                <a:solidFill>
                  <a:schemeClr val="bg1"/>
                </a:solidFill>
                <a:effectLst>
                  <a:glow rad="127000">
                    <a:schemeClr val="tx1"/>
                  </a:glow>
                </a:effectLst>
              </a:rPr>
            </a:br>
            <a:r>
              <a:rPr lang="ro-RO" sz="1600" b="1" dirty="0" smtClean="0">
                <a:solidFill>
                  <a:schemeClr val="bg1"/>
                </a:solidFill>
                <a:effectLst>
                  <a:glow rad="127000">
                    <a:schemeClr val="tx1"/>
                  </a:glow>
                </a:effectLst>
              </a:rPr>
              <a:t>(Ier. 16:14-15)</a:t>
            </a:r>
            <a:r>
              <a:rPr lang="ro-RO" sz="2000" b="1" dirty="0" smtClean="0">
                <a:solidFill>
                  <a:schemeClr val="bg1"/>
                </a:solidFill>
                <a:effectLst>
                  <a:glow rad="127000">
                    <a:schemeClr val="tx1"/>
                  </a:glow>
                </a:effectLst>
              </a:rPr>
              <a:t>.</a:t>
            </a:r>
            <a:endParaRPr lang="ro-RO" sz="2000" b="1" dirty="0">
              <a:solidFill>
                <a:schemeClr val="bg1"/>
              </a:solidFill>
              <a:effectLst>
                <a:glow rad="127000">
                  <a:schemeClr val="tx1"/>
                </a:glow>
              </a:effectLst>
            </a:endParaRPr>
          </a:p>
        </p:txBody>
      </p:sp>
    </p:spTree>
    <p:extLst>
      <p:ext uri="{BB962C8B-B14F-4D97-AF65-F5344CB8AC3E}">
        <p14:creationId xmlns:p14="http://schemas.microsoft.com/office/powerpoint/2010/main" xmlns="" val="857871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900" decel="100000" fill="hold"/>
                                        <p:tgtEl>
                                          <p:spTgt spid="307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graphicEl>
                                              <a:dgm id="{C7ACD370-1574-4448-8BA5-5085783E8657}"/>
                                            </p:graphicEl>
                                          </p:spTgt>
                                        </p:tgtEl>
                                        <p:attrNameLst>
                                          <p:attrName>style.visibility</p:attrName>
                                        </p:attrNameLst>
                                      </p:cBhvr>
                                      <p:to>
                                        <p:strVal val="visible"/>
                                      </p:to>
                                    </p:set>
                                    <p:anim calcmode="lin" valueType="num">
                                      <p:cBhvr>
                                        <p:cTn id="35" dur="500" fill="hold"/>
                                        <p:tgtEl>
                                          <p:spTgt spid="6">
                                            <p:graphicEl>
                                              <a:dgm id="{C7ACD370-1574-4448-8BA5-5085783E8657}"/>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C7ACD370-1574-4448-8BA5-5085783E8657}"/>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C7ACD370-1574-4448-8BA5-5085783E865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graphicEl>
                                              <a:dgm id="{F63D26D1-124B-488B-981A-08C21CAB32A3}"/>
                                            </p:graphicEl>
                                          </p:spTgt>
                                        </p:tgtEl>
                                        <p:attrNameLst>
                                          <p:attrName>style.visibility</p:attrName>
                                        </p:attrNameLst>
                                      </p:cBhvr>
                                      <p:to>
                                        <p:strVal val="visible"/>
                                      </p:to>
                                    </p:set>
                                    <p:animEffect transition="in" filter="wipe(left)">
                                      <p:cBhvr>
                                        <p:cTn id="42" dur="500"/>
                                        <p:tgtEl>
                                          <p:spTgt spid="6">
                                            <p:graphicEl>
                                              <a:dgm id="{F63D26D1-124B-488B-981A-08C21CAB32A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graphicEl>
                                              <a:dgm id="{42E9B811-7AFC-47D0-8715-48D93767885D}"/>
                                            </p:graphicEl>
                                          </p:spTgt>
                                        </p:tgtEl>
                                        <p:attrNameLst>
                                          <p:attrName>style.visibility</p:attrName>
                                        </p:attrNameLst>
                                      </p:cBhvr>
                                      <p:to>
                                        <p:strVal val="visible"/>
                                      </p:to>
                                    </p:set>
                                    <p:anim calcmode="lin" valueType="num">
                                      <p:cBhvr>
                                        <p:cTn id="47" dur="500" fill="hold"/>
                                        <p:tgtEl>
                                          <p:spTgt spid="6">
                                            <p:graphicEl>
                                              <a:dgm id="{42E9B811-7AFC-47D0-8715-48D93767885D}"/>
                                            </p:graphicEl>
                                          </p:spTgt>
                                        </p:tgtEl>
                                        <p:attrNameLst>
                                          <p:attrName>ppt_w</p:attrName>
                                        </p:attrNameLst>
                                      </p:cBhvr>
                                      <p:tavLst>
                                        <p:tav tm="0">
                                          <p:val>
                                            <p:fltVal val="0"/>
                                          </p:val>
                                        </p:tav>
                                        <p:tav tm="100000">
                                          <p:val>
                                            <p:strVal val="#ppt_w"/>
                                          </p:val>
                                        </p:tav>
                                      </p:tavLst>
                                    </p:anim>
                                    <p:anim calcmode="lin" valueType="num">
                                      <p:cBhvr>
                                        <p:cTn id="48" dur="500" fill="hold"/>
                                        <p:tgtEl>
                                          <p:spTgt spid="6">
                                            <p:graphicEl>
                                              <a:dgm id="{42E9B811-7AFC-47D0-8715-48D93767885D}"/>
                                            </p:graphicEl>
                                          </p:spTgt>
                                        </p:tgtEl>
                                        <p:attrNameLst>
                                          <p:attrName>ppt_h</p:attrName>
                                        </p:attrNameLst>
                                      </p:cBhvr>
                                      <p:tavLst>
                                        <p:tav tm="0">
                                          <p:val>
                                            <p:fltVal val="0"/>
                                          </p:val>
                                        </p:tav>
                                        <p:tav tm="100000">
                                          <p:val>
                                            <p:strVal val="#ppt_h"/>
                                          </p:val>
                                        </p:tav>
                                      </p:tavLst>
                                    </p:anim>
                                    <p:animEffect transition="in" filter="fade">
                                      <p:cBhvr>
                                        <p:cTn id="49" dur="500"/>
                                        <p:tgtEl>
                                          <p:spTgt spid="6">
                                            <p:graphicEl>
                                              <a:dgm id="{42E9B811-7AFC-47D0-8715-48D93767885D}"/>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graphicEl>
                                              <a:dgm id="{F6B9AAEF-C278-45C5-B699-1EBA0DFBC1B8}"/>
                                            </p:graphicEl>
                                          </p:spTgt>
                                        </p:tgtEl>
                                        <p:attrNameLst>
                                          <p:attrName>style.visibility</p:attrName>
                                        </p:attrNameLst>
                                      </p:cBhvr>
                                      <p:to>
                                        <p:strVal val="visible"/>
                                      </p:to>
                                    </p:set>
                                    <p:animEffect transition="in" filter="wipe(left)">
                                      <p:cBhvr>
                                        <p:cTn id="54" dur="500"/>
                                        <p:tgtEl>
                                          <p:spTgt spid="6">
                                            <p:graphicEl>
                                              <a:dgm id="{F6B9AAEF-C278-45C5-B699-1EBA0DFBC1B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6">
                                            <p:graphicEl>
                                              <a:dgm id="{B080D969-0F1B-4F13-881A-1BB1A6DC1EBF}"/>
                                            </p:graphicEl>
                                          </p:spTgt>
                                        </p:tgtEl>
                                        <p:attrNameLst>
                                          <p:attrName>style.visibility</p:attrName>
                                        </p:attrNameLst>
                                      </p:cBhvr>
                                      <p:to>
                                        <p:strVal val="visible"/>
                                      </p:to>
                                    </p:set>
                                    <p:anim calcmode="lin" valueType="num">
                                      <p:cBhvr>
                                        <p:cTn id="59" dur="500" fill="hold"/>
                                        <p:tgtEl>
                                          <p:spTgt spid="6">
                                            <p:graphicEl>
                                              <a:dgm id="{B080D969-0F1B-4F13-881A-1BB1A6DC1EBF}"/>
                                            </p:graphicEl>
                                          </p:spTgt>
                                        </p:tgtEl>
                                        <p:attrNameLst>
                                          <p:attrName>ppt_w</p:attrName>
                                        </p:attrNameLst>
                                      </p:cBhvr>
                                      <p:tavLst>
                                        <p:tav tm="0">
                                          <p:val>
                                            <p:fltVal val="0"/>
                                          </p:val>
                                        </p:tav>
                                        <p:tav tm="100000">
                                          <p:val>
                                            <p:strVal val="#ppt_w"/>
                                          </p:val>
                                        </p:tav>
                                      </p:tavLst>
                                    </p:anim>
                                    <p:anim calcmode="lin" valueType="num">
                                      <p:cBhvr>
                                        <p:cTn id="60" dur="500" fill="hold"/>
                                        <p:tgtEl>
                                          <p:spTgt spid="6">
                                            <p:graphicEl>
                                              <a:dgm id="{B080D969-0F1B-4F13-881A-1BB1A6DC1EBF}"/>
                                            </p:graphicEl>
                                          </p:spTgt>
                                        </p:tgtEl>
                                        <p:attrNameLst>
                                          <p:attrName>ppt_h</p:attrName>
                                        </p:attrNameLst>
                                      </p:cBhvr>
                                      <p:tavLst>
                                        <p:tav tm="0">
                                          <p:val>
                                            <p:fltVal val="0"/>
                                          </p:val>
                                        </p:tav>
                                        <p:tav tm="100000">
                                          <p:val>
                                            <p:strVal val="#ppt_h"/>
                                          </p:val>
                                        </p:tav>
                                      </p:tavLst>
                                    </p:anim>
                                    <p:animEffect transition="in" filter="fade">
                                      <p:cBhvr>
                                        <p:cTn id="61" dur="500"/>
                                        <p:tgtEl>
                                          <p:spTgt spid="6">
                                            <p:graphicEl>
                                              <a:dgm id="{B080D969-0F1B-4F13-881A-1BB1A6DC1EB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graphicEl>
                                              <a:dgm id="{6EF01AAB-889F-4D57-B434-52BE682B0FA0}"/>
                                            </p:graphicEl>
                                          </p:spTgt>
                                        </p:tgtEl>
                                        <p:attrNameLst>
                                          <p:attrName>style.visibility</p:attrName>
                                        </p:attrNameLst>
                                      </p:cBhvr>
                                      <p:to>
                                        <p:strVal val="visible"/>
                                      </p:to>
                                    </p:set>
                                    <p:animEffect transition="in" filter="wipe(left)">
                                      <p:cBhvr>
                                        <p:cTn id="66" dur="500"/>
                                        <p:tgtEl>
                                          <p:spTgt spid="6">
                                            <p:graphicEl>
                                              <a:dgm id="{6EF01AAB-889F-4D57-B434-52BE682B0FA0}"/>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1000" fill="hold"/>
                                        <p:tgtEl>
                                          <p:spTgt spid="7"/>
                                        </p:tgtEl>
                                        <p:attrNameLst>
                                          <p:attrName>ppt_w</p:attrName>
                                        </p:attrNameLst>
                                      </p:cBhvr>
                                      <p:tavLst>
                                        <p:tav tm="0">
                                          <p:val>
                                            <p:fltVal val="0"/>
                                          </p:val>
                                        </p:tav>
                                        <p:tav tm="100000">
                                          <p:val>
                                            <p:strVal val="#ppt_w"/>
                                          </p:val>
                                        </p:tav>
                                      </p:tavLst>
                                    </p:anim>
                                    <p:anim calcmode="lin" valueType="num">
                                      <p:cBhvr>
                                        <p:cTn id="72" dur="1000" fill="hold"/>
                                        <p:tgtEl>
                                          <p:spTgt spid="7"/>
                                        </p:tgtEl>
                                        <p:attrNameLst>
                                          <p:attrName>ppt_h</p:attrName>
                                        </p:attrNameLst>
                                      </p:cBhvr>
                                      <p:tavLst>
                                        <p:tav tm="0">
                                          <p:val>
                                            <p:fltVal val="0"/>
                                          </p:val>
                                        </p:tav>
                                        <p:tav tm="100000">
                                          <p:val>
                                            <p:strVal val="#ppt_h"/>
                                          </p:val>
                                        </p:tav>
                                      </p:tavLst>
                                    </p:anim>
                                    <p:anim calcmode="lin" valueType="num">
                                      <p:cBhvr>
                                        <p:cTn id="7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uiExpand="1">
        <p:bldSub>
          <a:bldDgm bld="one"/>
        </p:bldSub>
      </p:bldGraphic>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1">
                <a:tint val="45000"/>
                <a:satMod val="400000"/>
              </a:schemeClr>
            </a:duotone>
            <a:extLst>
              <a:ext uri="{BEBA8EAE-BF5A-486C-A8C5-ECC9F3942E4B}">
                <a14:imgProps xmlns:a14="http://schemas.microsoft.com/office/drawing/2010/main" xmlns="">
                  <a14:imgLayer r:embed="rId3">
                    <a14:imgEffect>
                      <a14:saturation sat="0"/>
                    </a14:imgEffect>
                    <a14:imgEffect>
                      <a14:brightnessContrast bright="20000"/>
                    </a14:imgEffect>
                  </a14:imgLayer>
                </a14:imgProps>
              </a:ext>
            </a:extLst>
          </a:blip>
          <a:srcRect/>
          <a:stretch>
            <a:fillRect l="-33000" r="-3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scene3d>
              <a:camera prst="orthographicFront"/>
              <a:lightRig rig="flat" dir="tl"/>
            </a:scene3d>
            <a:sp3d contourW="12700">
              <a:bevelT w="25400" h="25400"/>
              <a:contourClr>
                <a:schemeClr val="accent6">
                  <a:shade val="73000"/>
                </a:schemeClr>
              </a:contourClr>
            </a:sp3d>
          </a:bodyPr>
          <a:lstStyle/>
          <a:p>
            <a:pPr algn="ctr"/>
            <a:r>
              <a:rPr lang="ro-RO" sz="4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JUGUL DE LEMN</a:t>
            </a:r>
            <a:endParaRPr lang="ro-RO" sz="4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212068" y="620688"/>
            <a:ext cx="8719864" cy="923330"/>
          </a:xfrm>
          <a:prstGeom prst="rect">
            <a:avLst/>
          </a:prstGeom>
        </p:spPr>
        <p:txBody>
          <a:bodyPr wrap="square">
            <a:spAutoFit/>
          </a:bodyPr>
          <a:lstStyle/>
          <a:p>
            <a:r>
              <a:rPr lang="ro-RO" b="1" dirty="0" smtClean="0">
                <a:solidFill>
                  <a:schemeClr val="accent6">
                    <a:lumMod val="60000"/>
                    <a:lumOff val="40000"/>
                  </a:schemeClr>
                </a:solidFill>
                <a:latin typeface="Comic Sans MS" pitchFamily="66" charset="0"/>
              </a:rPr>
              <a:t>«Dar pe poporul care își va pleca gâtul sub jugul împăratului Babilonului și care-i va sluji, îl voi lăsa în țara lui, zice Domnul, ca să o cultive și să locuiască în ea» </a:t>
            </a:r>
            <a:r>
              <a:rPr lang="ro-RO" sz="1100" b="1" dirty="0" smtClean="0">
                <a:solidFill>
                  <a:schemeClr val="accent6">
                    <a:lumMod val="60000"/>
                    <a:lumOff val="40000"/>
                  </a:schemeClr>
                </a:solidFill>
                <a:latin typeface="Comic Sans MS" pitchFamily="66" charset="0"/>
              </a:rPr>
              <a:t>(Ieremia 27:11)</a:t>
            </a:r>
            <a:endParaRPr lang="ro-RO" sz="1100" b="1" dirty="0">
              <a:solidFill>
                <a:schemeClr val="accent6">
                  <a:lumMod val="60000"/>
                  <a:lumOff val="40000"/>
                </a:schemeClr>
              </a:solidFill>
              <a:latin typeface="Comic Sans MS" pitchFamily="66" charset="0"/>
            </a:endParaRPr>
          </a:p>
        </p:txBody>
      </p:sp>
      <p:sp>
        <p:nvSpPr>
          <p:cNvPr id="4" name="3 CuadroTexto"/>
          <p:cNvSpPr txBox="1"/>
          <p:nvPr/>
        </p:nvSpPr>
        <p:spPr>
          <a:xfrm>
            <a:off x="4067944" y="1484784"/>
            <a:ext cx="5076056" cy="3323987"/>
          </a:xfrm>
          <a:prstGeom prst="rect">
            <a:avLst/>
          </a:prstGeom>
          <a:noFill/>
        </p:spPr>
        <p:txBody>
          <a:bodyPr wrap="square" rtlCol="0">
            <a:spAutoFit/>
          </a:bodyPr>
          <a:lstStyle/>
          <a:p>
            <a:pPr>
              <a:spcBef>
                <a:spcPts val="600"/>
              </a:spcBef>
            </a:pPr>
            <a:r>
              <a:rPr lang="ro-RO" sz="2000" b="1" dirty="0" smtClean="0">
                <a:solidFill>
                  <a:schemeClr val="bg1"/>
                </a:solidFill>
              </a:rPr>
              <a:t>În capitolul 27 din Ieremia, i se cerea profetului să facă juguri de lemn.</a:t>
            </a:r>
          </a:p>
          <a:p>
            <a:pPr>
              <a:spcBef>
                <a:spcPts val="600"/>
              </a:spcBef>
            </a:pPr>
            <a:r>
              <a:rPr lang="ro-RO" sz="2000" b="1" dirty="0" smtClean="0">
                <a:solidFill>
                  <a:schemeClr val="bg1"/>
                </a:solidFill>
              </a:rPr>
              <a:t>El însuși trebuia să poarte unul. Celelalte trebuiau oferite reprezentanților tuturor națiunilor, care s-au reunit cu </a:t>
            </a:r>
            <a:r>
              <a:rPr lang="ro-RO" sz="2000" b="1" dirty="0" err="1" smtClean="0">
                <a:solidFill>
                  <a:schemeClr val="bg1"/>
                </a:solidFill>
              </a:rPr>
              <a:t>Zedechia</a:t>
            </a:r>
            <a:r>
              <a:rPr lang="ro-RO" sz="2000" b="1" dirty="0" smtClean="0">
                <a:solidFill>
                  <a:schemeClr val="bg1"/>
                </a:solidFill>
              </a:rPr>
              <a:t> pentru a se alia împotriva Babilonului.</a:t>
            </a:r>
          </a:p>
          <a:p>
            <a:pPr>
              <a:spcBef>
                <a:spcPts val="600"/>
              </a:spcBef>
            </a:pPr>
            <a:r>
              <a:rPr lang="ro-RO" sz="2000" b="1" dirty="0" smtClean="0">
                <a:solidFill>
                  <a:schemeClr val="bg1"/>
                </a:solidFill>
              </a:rPr>
              <a:t>Mesajul era clar: Nu ascultați de profeții și proorocii voștri care vă spun că Babilonul va fi înfrânt. Cine se supune Babilonului va trăi, iar cel care nu o face va fi deportat sau distrus.</a:t>
            </a:r>
          </a:p>
        </p:txBody>
      </p:sp>
      <p:pic>
        <p:nvPicPr>
          <p:cNvPr id="4098" name="Picture 2" descr="\\EUNICE\FondosTematicos\Jeremias\www-St-Takla-org--Bible-Slides-jeremiah-1482.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020" t="7433"/>
          <a:stretch/>
        </p:blipFill>
        <p:spPr bwMode="auto">
          <a:xfrm>
            <a:off x="107504" y="4242723"/>
            <a:ext cx="3840843" cy="2476494"/>
          </a:xfrm>
          <a:prstGeom prst="rect">
            <a:avLst/>
          </a:prstGeom>
          <a:ln w="38100" cap="sq">
            <a:solidFill>
              <a:srgbClr val="3D2E1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EUNICE\FondosTematicos\Jeremias\1-9-2013-2-45-03-PM-815297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03" y="1556792"/>
            <a:ext cx="3840843" cy="2560562"/>
          </a:xfrm>
          <a:prstGeom prst="rect">
            <a:avLst/>
          </a:prstGeom>
          <a:ln w="38100" cap="sq">
            <a:solidFill>
              <a:srgbClr val="3D2E1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067943" y="5085184"/>
            <a:ext cx="3192771" cy="1708160"/>
          </a:xfrm>
          <a:prstGeom prst="rect">
            <a:avLst/>
          </a:prstGeom>
        </p:spPr>
        <p:txBody>
          <a:bodyPr wrap="square">
            <a:spAutoFit/>
          </a:bodyPr>
          <a:lstStyle/>
          <a:p>
            <a:pPr>
              <a:spcBef>
                <a:spcPts val="600"/>
              </a:spcBef>
            </a:pPr>
            <a:r>
              <a:rPr lang="ro-RO" sz="2000" b="1" smtClean="0">
                <a:solidFill>
                  <a:schemeClr val="bg1"/>
                </a:solidFill>
              </a:rPr>
              <a:t>Neascultarea acestui mesaj însemna neascultarea de Dumnezeu însuși.</a:t>
            </a:r>
          </a:p>
          <a:p>
            <a:pPr>
              <a:spcBef>
                <a:spcPts val="600"/>
              </a:spcBef>
            </a:pPr>
            <a:r>
              <a:rPr lang="ro-RO" sz="2000" b="1" smtClean="0">
                <a:solidFill>
                  <a:prstClr val="black"/>
                </a:solidFill>
              </a:rPr>
              <a:t>Dumnezeu decide destinul tuturor națiunilor. </a:t>
            </a:r>
            <a:endParaRPr lang="ro-RO" sz="2000" b="1">
              <a:solidFill>
                <a:prstClr val="black"/>
              </a:solidFill>
            </a:endParaRPr>
          </a:p>
        </p:txBody>
      </p:sp>
      <p:pic>
        <p:nvPicPr>
          <p:cNvPr id="4100" name="Picture 4" descr="G:\Dibujos\Daniel\Capitulo02\600-Daniel-Statue-Rockets212 (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3985"/>
          <a:stretch/>
        </p:blipFill>
        <p:spPr bwMode="auto">
          <a:xfrm>
            <a:off x="7380312" y="4790802"/>
            <a:ext cx="1519064" cy="1944713"/>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2945751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randombar(horizontal)">
                                      <p:cBhvr>
                                        <p:cTn id="28" dur="500"/>
                                        <p:tgtEl>
                                          <p:spTgt spid="409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randombar(horizontal)">
                                      <p:cBhvr>
                                        <p:cTn id="37" dur="500"/>
                                        <p:tgtEl>
                                          <p:spTgt spid="409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left)">
                                      <p:cBhvr>
                                        <p:cTn id="46" dur="500"/>
                                        <p:tgtEl>
                                          <p:spTgt spid="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par>
                                <p:cTn id="57" presetID="22" presetClass="entr" presetSubtype="2" fill="hold" nodeType="withEffect">
                                  <p:stCondLst>
                                    <p:cond delay="0"/>
                                  </p:stCondLst>
                                  <p:childTnLst>
                                    <p:set>
                                      <p:cBhvr>
                                        <p:cTn id="58" dur="1" fill="hold">
                                          <p:stCondLst>
                                            <p:cond delay="0"/>
                                          </p:stCondLst>
                                        </p:cTn>
                                        <p:tgtEl>
                                          <p:spTgt spid="4100"/>
                                        </p:tgtEl>
                                        <p:attrNameLst>
                                          <p:attrName>style.visibility</p:attrName>
                                        </p:attrNameLst>
                                      </p:cBhvr>
                                      <p:to>
                                        <p:strVal val="visible"/>
                                      </p:to>
                                    </p:set>
                                    <p:animEffect transition="in" filter="wipe(right)">
                                      <p:cBhvr>
                                        <p:cTn id="5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75656" y="1484784"/>
            <a:ext cx="6336704" cy="5170646"/>
          </a:xfrm>
          <a:prstGeom prst="rect">
            <a:avLst/>
          </a:prstGeom>
        </p:spPr>
        <p:txBody>
          <a:bodyPr wrap="square">
            <a:spAutoFit/>
          </a:bodyPr>
          <a:lstStyle/>
          <a:p>
            <a:pPr indent="269875" algn="just">
              <a:lnSpc>
                <a:spcPts val="3500"/>
              </a:lnSpc>
            </a:pPr>
            <a:r>
              <a:rPr lang="ro-RO" sz="3000" dirty="0" smtClean="0">
                <a:solidFill>
                  <a:schemeClr val="accent3">
                    <a:lumMod val="5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«Istoria națiunilor ne vorbește astăzi. Fiecărei națiuni și fiecăruia personal Dumnezeu le-a desemnat un loc în planul Său cel mare. Astăzi indivizi și popoare sunt puși la încercare cu ajutorul balanței din mâna Aceluia care nu face nici o greșeală. Toți își hotărăsc soarta prin propria alegere, iar Dumnezeu dirijează totul pentru împlinirea planurilor Sale»</a:t>
            </a:r>
            <a:endParaRPr lang="ro-RO" sz="3000" dirty="0">
              <a:solidFill>
                <a:schemeClr val="accent3">
                  <a:lumMod val="5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 name="2 CuadroTexto"/>
          <p:cNvSpPr txBox="1"/>
          <p:nvPr/>
        </p:nvSpPr>
        <p:spPr>
          <a:xfrm>
            <a:off x="5001419" y="6453336"/>
            <a:ext cx="2557495" cy="307777"/>
          </a:xfrm>
          <a:prstGeom prst="rect">
            <a:avLst/>
          </a:prstGeom>
          <a:noFill/>
        </p:spPr>
        <p:txBody>
          <a:bodyPr wrap="none" rtlCol="0">
            <a:spAutoFit/>
          </a:bodyPr>
          <a:lstStyle/>
          <a:p>
            <a:pPr algn="r"/>
            <a:r>
              <a:rPr lang="ro-RO" sz="1400" b="1" dirty="0" smtClean="0">
                <a:solidFill>
                  <a:schemeClr val="accent3">
                    <a:lumMod val="50000"/>
                  </a:schemeClr>
                </a:solidFill>
              </a:rPr>
              <a:t>E.G.W. (Profeţi și Regi, pag. 356)</a:t>
            </a:r>
            <a:endParaRPr lang="ro-RO" sz="1400" b="1" dirty="0">
              <a:solidFill>
                <a:schemeClr val="accent3">
                  <a:lumMod val="50000"/>
                </a:schemeClr>
              </a:solidFill>
            </a:endParaRPr>
          </a:p>
        </p:txBody>
      </p:sp>
    </p:spTree>
    <p:extLst>
      <p:ext uri="{BB962C8B-B14F-4D97-AF65-F5344CB8AC3E}">
        <p14:creationId xmlns:p14="http://schemas.microsoft.com/office/powerpoint/2010/main" xmlns="" val="1854414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1027" name="Picture 3" descr="\\EUNICE\FondosTematicos\Jeremias\1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71068" y="2060848"/>
            <a:ext cx="6972931" cy="48229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332656"/>
            <a:ext cx="914400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4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RĂZBOI ÎNTRE PROFEȚI</a:t>
            </a:r>
            <a:endParaRPr lang="ro-RO" sz="4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323528" y="932527"/>
            <a:ext cx="8568952" cy="1200329"/>
          </a:xfrm>
          <a:prstGeom prst="rect">
            <a:avLst/>
          </a:prstGeom>
        </p:spPr>
        <p:txBody>
          <a:bodyPr wrap="square">
            <a:spAutoFit/>
          </a:bodyPr>
          <a:lstStyle/>
          <a:p>
            <a:r>
              <a:rPr lang="ro-RO" b="1" dirty="0" smtClean="0">
                <a:solidFill>
                  <a:srgbClr val="DAC29E"/>
                </a:solidFill>
                <a:effectLst>
                  <a:glow rad="127000">
                    <a:srgbClr val="433219"/>
                  </a:glow>
                </a:effectLst>
                <a:latin typeface="Comic Sans MS" pitchFamily="66" charset="0"/>
              </a:rPr>
              <a:t>«Așa vorbește Domnul Oștirilor, Dumnezeul lui Israel: „Voi sfărâma jugul împăratului Babilonului. Peste doi ani voi aduce înapoi în locul acesta toate uneltele Casei Domnului pe care le-a luat de aici Nebucadnețar, împăratul Babilonului, și le-a dus în Babilon» </a:t>
            </a:r>
            <a:r>
              <a:rPr lang="ro-RO" sz="1200" b="1" dirty="0" smtClean="0">
                <a:solidFill>
                  <a:srgbClr val="DAC29E"/>
                </a:solidFill>
                <a:effectLst>
                  <a:glow rad="127000">
                    <a:srgbClr val="433219"/>
                  </a:glow>
                </a:effectLst>
                <a:latin typeface="Comic Sans MS" pitchFamily="66" charset="0"/>
              </a:rPr>
              <a:t>(Ieremia 28:2-3)</a:t>
            </a:r>
            <a:endParaRPr lang="ro-RO" sz="1200" b="1" dirty="0">
              <a:solidFill>
                <a:srgbClr val="DAC29E"/>
              </a:solidFill>
              <a:effectLst>
                <a:glow rad="127000">
                  <a:srgbClr val="433219"/>
                </a:glow>
              </a:effectLst>
              <a:latin typeface="Comic Sans MS" pitchFamily="66" charset="0"/>
            </a:endParaRPr>
          </a:p>
        </p:txBody>
      </p:sp>
      <p:sp>
        <p:nvSpPr>
          <p:cNvPr id="4" name="3 CuadroTexto"/>
          <p:cNvSpPr txBox="1"/>
          <p:nvPr/>
        </p:nvSpPr>
        <p:spPr>
          <a:xfrm>
            <a:off x="0" y="2181339"/>
            <a:ext cx="2195736" cy="4632037"/>
          </a:xfrm>
          <a:prstGeom prst="rect">
            <a:avLst/>
          </a:prstGeom>
          <a:noFill/>
        </p:spPr>
        <p:txBody>
          <a:bodyPr wrap="square" rtlCol="0">
            <a:spAutoFit/>
          </a:bodyPr>
          <a:lstStyle/>
          <a:p>
            <a:pPr algn="ctr">
              <a:spcBef>
                <a:spcPts val="600"/>
              </a:spcBef>
            </a:pPr>
            <a:r>
              <a:rPr lang="ro-RO" sz="2000" b="1" dirty="0" smtClean="0"/>
              <a:t>Anania a vorbit cu aceeași autoritate si cu cuvinte asemănătoare celor spuse de Ieremia («Așa vorbește Domnul»).</a:t>
            </a:r>
          </a:p>
          <a:p>
            <a:pPr algn="ctr">
              <a:spcBef>
                <a:spcPts val="600"/>
              </a:spcBef>
            </a:pPr>
            <a:r>
              <a:rPr lang="ro-RO" sz="2000" b="1" dirty="0" smtClean="0"/>
              <a:t>Dar mesajul celor doi profeți era contradictoriu.</a:t>
            </a:r>
          </a:p>
          <a:p>
            <a:pPr algn="ctr">
              <a:spcBef>
                <a:spcPts val="600"/>
              </a:spcBef>
            </a:pPr>
            <a:r>
              <a:rPr lang="ro-RO" sz="2000" b="1" dirty="0" smtClean="0"/>
              <a:t>Pe cine să crezi?</a:t>
            </a:r>
          </a:p>
          <a:p>
            <a:pPr algn="ctr">
              <a:spcBef>
                <a:spcPts val="600"/>
              </a:spcBef>
            </a:pPr>
            <a:r>
              <a:rPr lang="ro-RO" sz="2000" b="1" dirty="0" smtClean="0"/>
              <a:t>Cum ai rezolva o dilemă similară?</a:t>
            </a:r>
          </a:p>
        </p:txBody>
      </p:sp>
    </p:spTree>
    <p:extLst>
      <p:ext uri="{BB962C8B-B14F-4D97-AF65-F5344CB8AC3E}">
        <p14:creationId xmlns:p14="http://schemas.microsoft.com/office/powerpoint/2010/main" xmlns="" val="3041288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1000"/>
                                        <p:tgtEl>
                                          <p:spTgt spid="1027"/>
                                        </p:tgtEl>
                                      </p:cBhvr>
                                    </p:animEffect>
                                    <p:anim calcmode="lin" valueType="num">
                                      <p:cBhvr>
                                        <p:cTn id="31" dur="1000" fill="hold"/>
                                        <p:tgtEl>
                                          <p:spTgt spid="1027"/>
                                        </p:tgtEl>
                                        <p:attrNameLst>
                                          <p:attrName>ppt_x</p:attrName>
                                        </p:attrNameLst>
                                      </p:cBhvr>
                                      <p:tavLst>
                                        <p:tav tm="0">
                                          <p:val>
                                            <p:strVal val="#ppt_x"/>
                                          </p:val>
                                        </p:tav>
                                        <p:tav tm="100000">
                                          <p:val>
                                            <p:strVal val="#ppt_x"/>
                                          </p:val>
                                        </p:tav>
                                      </p:tavLst>
                                    </p:anim>
                                    <p:anim calcmode="lin" valueType="num">
                                      <p:cBhvr>
                                        <p:cTn id="3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1000"/>
                                        <p:tgtEl>
                                          <p:spTgt spid="4">
                                            <p:txEl>
                                              <p:pRg st="3" end="3"/>
                                            </p:txEl>
                                          </p:spTgt>
                                        </p:tgtEl>
                                      </p:cBhvr>
                                    </p:animEffect>
                                    <p:anim calcmode="lin" valueType="num">
                                      <p:cBhvr>
                                        <p:cTn id="5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radius="22"/>
                    </a14:imgEffect>
                    <a14:imgEffect>
                      <a14:brightnessContrast bright="20000" contrast="-20000"/>
                    </a14:imgEffect>
                  </a14:imgLayer>
                </a14:imgProps>
              </a:ext>
            </a:extLst>
          </a:blip>
          <a:srcRect/>
          <a:stretch>
            <a:fillRect b="-19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ro-RO" sz="4000" b="1"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RĂZBOI ÎNTRE PROFEȚI</a:t>
            </a:r>
            <a:endParaRPr lang="ro-RO" sz="4000" b="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p:txBody>
      </p:sp>
      <p:sp>
        <p:nvSpPr>
          <p:cNvPr id="3" name="2 Rectángulo"/>
          <p:cNvSpPr/>
          <p:nvPr/>
        </p:nvSpPr>
        <p:spPr>
          <a:xfrm>
            <a:off x="323528" y="707886"/>
            <a:ext cx="8568952"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ro-RO" b="1" dirty="0" smtClean="0">
                <a:latin typeface="Comic Sans MS" pitchFamily="66" charset="0"/>
              </a:rPr>
              <a:t>«Așa vorbește Domnul Oștirilor, Dumnezeul lui Israel: „Voi sfărâma jugul împăratului Babilonului. Peste doi ani voi aduce înapoi în locul acesta toate uneltele Casei Domnului pe care le-a luat de aici Nebucadnețar, împăratul Babilonului, și le-a dus în Babilon» </a:t>
            </a:r>
            <a:r>
              <a:rPr lang="ro-RO" sz="1200" b="1" dirty="0" smtClean="0">
                <a:latin typeface="Comic Sans MS" pitchFamily="66" charset="0"/>
              </a:rPr>
              <a:t>(Ieremia 28:2-3)</a:t>
            </a:r>
            <a:endParaRPr lang="ro-RO" sz="1200" b="1" dirty="0">
              <a:latin typeface="Comic Sans MS" pitchFamily="66" charset="0"/>
            </a:endParaRPr>
          </a:p>
        </p:txBody>
      </p:sp>
      <p:sp>
        <p:nvSpPr>
          <p:cNvPr id="4" name="3 CuadroTexto"/>
          <p:cNvSpPr txBox="1"/>
          <p:nvPr/>
        </p:nvSpPr>
        <p:spPr>
          <a:xfrm>
            <a:off x="3131840" y="1916832"/>
            <a:ext cx="6048672" cy="400110"/>
          </a:xfrm>
          <a:prstGeom prst="rect">
            <a:avLst/>
          </a:prstGeom>
          <a:noFill/>
        </p:spPr>
        <p:txBody>
          <a:bodyPr wrap="square" rtlCol="0">
            <a:spAutoFit/>
          </a:bodyPr>
          <a:lstStyle/>
          <a:p>
            <a:r>
              <a:rPr lang="ro-RO" sz="2000" b="1" smtClean="0">
                <a:solidFill>
                  <a:schemeClr val="bg1"/>
                </a:solidFill>
                <a:effectLst>
                  <a:glow rad="127000">
                    <a:schemeClr val="accent5">
                      <a:lumMod val="50000"/>
                    </a:schemeClr>
                  </a:glow>
                </a:effectLst>
              </a:rPr>
              <a:t>Ieremia și-a apărat mesajul astfel:</a:t>
            </a:r>
            <a:endParaRPr lang="ro-RO" sz="2000" b="1">
              <a:solidFill>
                <a:schemeClr val="bg1"/>
              </a:solidFill>
              <a:effectLst>
                <a:glow rad="127000">
                  <a:schemeClr val="accent5">
                    <a:lumMod val="50000"/>
                  </a:schemeClr>
                </a:glow>
              </a:effectLst>
            </a:endParaRPr>
          </a:p>
        </p:txBody>
      </p:sp>
      <p:sp>
        <p:nvSpPr>
          <p:cNvPr id="5" name="4 CuadroTexto"/>
          <p:cNvSpPr txBox="1"/>
          <p:nvPr/>
        </p:nvSpPr>
        <p:spPr>
          <a:xfrm>
            <a:off x="3131840" y="2348880"/>
            <a:ext cx="6007180" cy="2554545"/>
          </a:xfrm>
          <a:prstGeom prst="rect">
            <a:avLst/>
          </a:prstGeom>
          <a:noFill/>
        </p:spPr>
        <p:txBody>
          <a:bodyPr wrap="square" rtlCol="0">
            <a:spAutoFit/>
          </a:bodyPr>
          <a:lstStyle/>
          <a:p>
            <a:pPr marL="342900" indent="-342900">
              <a:buClr>
                <a:srgbClr val="FFFF66"/>
              </a:buClr>
              <a:buFont typeface="+mj-lt"/>
              <a:buAutoNum type="arabicPeriod"/>
            </a:pPr>
            <a:r>
              <a:rPr lang="ro-RO" sz="2000" b="1" smtClean="0">
                <a:solidFill>
                  <a:schemeClr val="bg1"/>
                </a:solidFill>
                <a:effectLst>
                  <a:glow rad="127000">
                    <a:schemeClr val="accent5">
                      <a:lumMod val="50000"/>
                    </a:schemeClr>
                  </a:glow>
                </a:effectLst>
              </a:rPr>
              <a:t>«Amin! Așa să facă Domnul!» (Ier. 28:6):</a:t>
            </a:r>
          </a:p>
          <a:p>
            <a:pPr marL="800100" lvl="1" indent="-342900">
              <a:buClr>
                <a:srgbClr val="7030A0"/>
              </a:buClr>
              <a:buFont typeface="Wingdings" pitchFamily="2" charset="2"/>
              <a:buChar char="q"/>
            </a:pPr>
            <a:r>
              <a:rPr lang="ro-RO" sz="2000" b="1" smtClean="0">
                <a:solidFill>
                  <a:schemeClr val="bg1"/>
                </a:solidFill>
                <a:effectLst>
                  <a:glow rad="127000">
                    <a:schemeClr val="accent5">
                      <a:lumMod val="50000"/>
                    </a:schemeClr>
                  </a:glow>
                </a:effectLst>
              </a:rPr>
              <a:t>Mesajul lui Anania era ceea ce poporul și Ieremia însuși doreau să se întâmple. Dar aceasta nu îl făcea adevărat.</a:t>
            </a:r>
          </a:p>
          <a:p>
            <a:pPr marL="342900" indent="-342900">
              <a:buClr>
                <a:srgbClr val="FFFF66"/>
              </a:buClr>
              <a:buFont typeface="+mj-lt"/>
              <a:buAutoNum type="arabicPeriod"/>
            </a:pPr>
            <a:r>
              <a:rPr lang="ro-RO" sz="2000" b="1" smtClean="0">
                <a:solidFill>
                  <a:schemeClr val="bg1"/>
                </a:solidFill>
                <a:effectLst>
                  <a:glow rad="127000">
                    <a:schemeClr val="accent5">
                      <a:lumMod val="50000"/>
                    </a:schemeClr>
                  </a:glow>
                </a:effectLst>
              </a:rPr>
              <a:t>«Proorocii care au fost înaintea mea și înaintea ta…» (Ier. 28:8):</a:t>
            </a:r>
          </a:p>
          <a:p>
            <a:pPr marL="800100" lvl="1" indent="-342900">
              <a:buClr>
                <a:srgbClr val="7030A0"/>
              </a:buClr>
              <a:buFont typeface="Wingdings" pitchFamily="2" charset="2"/>
              <a:buChar char="q"/>
            </a:pPr>
            <a:r>
              <a:rPr lang="ro-RO" sz="2000" b="1" smtClean="0">
                <a:solidFill>
                  <a:schemeClr val="bg1"/>
                </a:solidFill>
                <a:effectLst>
                  <a:glow rad="127000">
                    <a:schemeClr val="accent5">
                      <a:lumMod val="50000"/>
                    </a:schemeClr>
                  </a:glow>
                </a:effectLst>
              </a:rPr>
              <a:t>Mesajele profeților anteriori erau coerente cu cele ale lui Ieremia.</a:t>
            </a:r>
            <a:endParaRPr lang="ro-RO" sz="2000" b="1">
              <a:solidFill>
                <a:schemeClr val="bg1"/>
              </a:solidFill>
              <a:effectLst>
                <a:glow rad="127000">
                  <a:schemeClr val="accent5">
                    <a:lumMod val="50000"/>
                  </a:schemeClr>
                </a:glow>
              </a:effectLst>
            </a:endParaRPr>
          </a:p>
        </p:txBody>
      </p:sp>
      <p:sp>
        <p:nvSpPr>
          <p:cNvPr id="6" name="5 CuadroTexto"/>
          <p:cNvSpPr txBox="1"/>
          <p:nvPr/>
        </p:nvSpPr>
        <p:spPr>
          <a:xfrm>
            <a:off x="2720538" y="5013176"/>
            <a:ext cx="3867686" cy="1631216"/>
          </a:xfrm>
          <a:prstGeom prst="rect">
            <a:avLst/>
          </a:prstGeom>
          <a:noFill/>
        </p:spPr>
        <p:txBody>
          <a:bodyPr wrap="square" rtlCol="0">
            <a:spAutoFit/>
          </a:bodyPr>
          <a:lstStyle/>
          <a:p>
            <a:r>
              <a:rPr lang="ro-RO" sz="2000" b="1" smtClean="0"/>
              <a:t>Ieremia încerca să convingă poporul din epoca sa să se pocăiască de trecutul lor cu scopul de a nu repeta aceleași greșeli ca și predecesorii lor.</a:t>
            </a:r>
            <a:endParaRPr lang="ro-RO" sz="2000" b="1"/>
          </a:p>
        </p:txBody>
      </p:sp>
      <p:pic>
        <p:nvPicPr>
          <p:cNvPr id="2050" name="Picture 2" descr="\\EUNICE\FondosTematicos\Profetas\Isaia, Geremia e Danie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57541" y="3789040"/>
            <a:ext cx="2398235"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1" name="Picture 3" descr="\\EUNICE\FondosTematicos\Jerusalen\TheHebronRoadreachingJerusalemfromthesouth.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1988840"/>
            <a:ext cx="2971921" cy="17122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2" name="Picture 4" descr="\\EUNICE\FondosTematicos\Jerusalen\old_testament_67.gif"/>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28274"/>
          <a:stretch/>
        </p:blipFill>
        <p:spPr bwMode="auto">
          <a:xfrm>
            <a:off x="6660232" y="4856261"/>
            <a:ext cx="2160240" cy="19401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5870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wipe(right)">
                                      <p:cBhvr>
                                        <p:cTn id="28" dur="5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500"/>
                                        <p:tgtEl>
                                          <p:spTgt spid="5">
                                            <p:txEl>
                                              <p:pRg st="2" end="2"/>
                                            </p:txEl>
                                          </p:spTgt>
                                        </p:tgtEl>
                                      </p:cBhvr>
                                    </p:animEffect>
                                  </p:childTnLst>
                                </p:cTn>
                              </p:par>
                              <p:par>
                                <p:cTn id="39" presetID="2" presetClass="entr" presetSubtype="3"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additive="base">
                                        <p:cTn id="41" dur="500" fill="hold"/>
                                        <p:tgtEl>
                                          <p:spTgt spid="2050"/>
                                        </p:tgtEl>
                                        <p:attrNameLst>
                                          <p:attrName>ppt_x</p:attrName>
                                        </p:attrNameLst>
                                      </p:cBhvr>
                                      <p:tavLst>
                                        <p:tav tm="0">
                                          <p:val>
                                            <p:strVal val="1+#ppt_w/2"/>
                                          </p:val>
                                        </p:tav>
                                        <p:tav tm="100000">
                                          <p:val>
                                            <p:strVal val="#ppt_x"/>
                                          </p:val>
                                        </p:tav>
                                      </p:tavLst>
                                    </p:anim>
                                    <p:anim calcmode="lin" valueType="num">
                                      <p:cBhvr additive="base">
                                        <p:cTn id="42"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wipe(left)">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2052"/>
                                        </p:tgtEl>
                                        <p:attrNameLst>
                                          <p:attrName>style.visibility</p:attrName>
                                        </p:attrNameLst>
                                      </p:cBhvr>
                                      <p:to>
                                        <p:strVal val="visible"/>
                                      </p:to>
                                    </p:set>
                                    <p:animEffect transition="in" filter="fade">
                                      <p:cBhvr>
                                        <p:cTn id="5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69441"/>
          </a:xfrm>
          <a:prstGeom prst="rect">
            <a:avLst/>
          </a:prstGeom>
          <a:noFill/>
        </p:spPr>
        <p:txBody>
          <a:bodyPr wrap="square" rtlCol="0">
            <a:spAutoFit/>
          </a:bodyPr>
          <a:lstStyle/>
          <a:p>
            <a:pPr algn="ctr"/>
            <a:r>
              <a:rPr lang="ro-RO" sz="4400" b="1" spc="3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JUGUL </a:t>
            </a:r>
            <a:r>
              <a:rPr lang="ro-RO" sz="4400" b="1" spc="3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 FIER</a:t>
            </a:r>
            <a:endParaRPr lang="ro-RO" sz="4400" b="1" spc="3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467544" y="676407"/>
            <a:ext cx="8496944" cy="1200329"/>
          </a:xfrm>
          <a:prstGeom prst="rect">
            <a:avLst/>
          </a:prstGeom>
        </p:spPr>
        <p:txBody>
          <a:bodyPr wrap="square">
            <a:spAutoFit/>
          </a:bodyPr>
          <a:lstStyle/>
          <a:p>
            <a:r>
              <a:rPr lang="ro-RO" b="1" dirty="0" smtClean="0">
                <a:solidFill>
                  <a:srgbClr val="091D29"/>
                </a:solidFill>
                <a:effectLst>
                  <a:glow rad="127000">
                    <a:schemeClr val="accent3">
                      <a:lumMod val="20000"/>
                      <a:lumOff val="80000"/>
                    </a:schemeClr>
                  </a:glow>
                </a:effectLst>
                <a:latin typeface="Comic Sans MS" pitchFamily="66" charset="0"/>
              </a:rPr>
              <a:t>«După ce profetul </a:t>
            </a:r>
            <a:r>
              <a:rPr lang="ro-RO" b="1" dirty="0" err="1" smtClean="0">
                <a:solidFill>
                  <a:srgbClr val="091D29"/>
                </a:solidFill>
                <a:effectLst>
                  <a:glow rad="127000">
                    <a:schemeClr val="accent3">
                      <a:lumMod val="20000"/>
                      <a:lumOff val="80000"/>
                    </a:schemeClr>
                  </a:glow>
                </a:effectLst>
                <a:latin typeface="Comic Sans MS" pitchFamily="66" charset="0"/>
              </a:rPr>
              <a:t>Hanania</a:t>
            </a:r>
            <a:r>
              <a:rPr lang="ro-RO" b="1" dirty="0" smtClean="0">
                <a:solidFill>
                  <a:srgbClr val="091D29"/>
                </a:solidFill>
                <a:effectLst>
                  <a:glow rad="127000">
                    <a:schemeClr val="accent3">
                      <a:lumMod val="20000"/>
                      <a:lumOff val="80000"/>
                    </a:schemeClr>
                  </a:glow>
                </a:effectLst>
                <a:latin typeface="Comic Sans MS" pitchFamily="66" charset="0"/>
              </a:rPr>
              <a:t> a sfărâmat jugul de pe gâtul profetului Ieremia, Cuvântul Domnului i-a vorbit lui Ieremia astfel: „Du-te și spune-i lui </a:t>
            </a:r>
            <a:r>
              <a:rPr lang="ro-RO" b="1" dirty="0" err="1" smtClean="0">
                <a:solidFill>
                  <a:srgbClr val="091D29"/>
                </a:solidFill>
                <a:effectLst>
                  <a:glow rad="127000">
                    <a:schemeClr val="accent3">
                      <a:lumMod val="20000"/>
                      <a:lumOff val="80000"/>
                    </a:schemeClr>
                  </a:glow>
                </a:effectLst>
                <a:latin typeface="Comic Sans MS" pitchFamily="66" charset="0"/>
              </a:rPr>
              <a:t>Hanania</a:t>
            </a:r>
            <a:r>
              <a:rPr lang="ro-RO" b="1" dirty="0" smtClean="0">
                <a:solidFill>
                  <a:srgbClr val="091D29"/>
                </a:solidFill>
                <a:effectLst>
                  <a:glow rad="127000">
                    <a:schemeClr val="accent3">
                      <a:lumMod val="20000"/>
                      <a:lumOff val="80000"/>
                    </a:schemeClr>
                  </a:glow>
                </a:effectLst>
                <a:latin typeface="Comic Sans MS" pitchFamily="66" charset="0"/>
              </a:rPr>
              <a:t>: «Ai sfărâmat un jug de lemn, zice Domnul, dar în locul lui ai făcut un jug de fier» </a:t>
            </a:r>
            <a:r>
              <a:rPr lang="ro-RO" sz="1100" b="1" dirty="0" smtClean="0">
                <a:solidFill>
                  <a:srgbClr val="091D29"/>
                </a:solidFill>
                <a:effectLst>
                  <a:glow rad="127000">
                    <a:schemeClr val="accent3">
                      <a:lumMod val="20000"/>
                      <a:lumOff val="80000"/>
                    </a:schemeClr>
                  </a:glow>
                </a:effectLst>
                <a:latin typeface="Comic Sans MS" pitchFamily="66" charset="0"/>
              </a:rPr>
              <a:t>(Ieremia 28:12-13)</a:t>
            </a:r>
            <a:endParaRPr lang="ro-RO" b="1" dirty="0">
              <a:solidFill>
                <a:srgbClr val="091D29"/>
              </a:solidFill>
              <a:effectLst>
                <a:glow rad="127000">
                  <a:schemeClr val="accent3">
                    <a:lumMod val="20000"/>
                    <a:lumOff val="80000"/>
                  </a:schemeClr>
                </a:glow>
              </a:effectLst>
              <a:latin typeface="Comic Sans MS" pitchFamily="66" charset="0"/>
            </a:endParaRPr>
          </a:p>
        </p:txBody>
      </p:sp>
      <p:sp>
        <p:nvSpPr>
          <p:cNvPr id="4" name="3 CuadroTexto"/>
          <p:cNvSpPr txBox="1"/>
          <p:nvPr/>
        </p:nvSpPr>
        <p:spPr>
          <a:xfrm>
            <a:off x="0" y="1872694"/>
            <a:ext cx="7380312" cy="1015663"/>
          </a:xfrm>
          <a:prstGeom prst="rect">
            <a:avLst/>
          </a:prstGeom>
          <a:noFill/>
        </p:spPr>
        <p:txBody>
          <a:bodyPr wrap="square" rtlCol="0">
            <a:spAutoFit/>
          </a:bodyPr>
          <a:lstStyle/>
          <a:p>
            <a:pPr>
              <a:spcBef>
                <a:spcPts val="600"/>
              </a:spcBef>
            </a:pPr>
            <a:r>
              <a:rPr lang="ro-RO" sz="2000" b="1" smtClean="0"/>
              <a:t>Neavând argumente pentru ași apăra poziția, Hanania a repetat aceleași cuvinte și le-a însoțit de o aplicație simbolică: a rupt jugul de lemn al lui Ieremia (Ier. 28:10-11).</a:t>
            </a:r>
          </a:p>
        </p:txBody>
      </p:sp>
      <p:pic>
        <p:nvPicPr>
          <p:cNvPr id="2053" name="Picture 5" descr="http://wol.jw.org/en/wol/mp/r1/lp-e/jr/2010/1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6048" y="2996952"/>
            <a:ext cx="5861956" cy="388843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4" name="Picture 6" descr="G:\Dibujos\Jeremias\yugo de hierro.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80312" y="1700808"/>
            <a:ext cx="1669620" cy="14317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813" y="2996952"/>
            <a:ext cx="3424685" cy="3862596"/>
          </a:xfrm>
          <a:prstGeom prst="rect">
            <a:avLst/>
          </a:prstGeom>
        </p:spPr>
        <p:txBody>
          <a:bodyPr wrap="square">
            <a:spAutoFit/>
          </a:bodyPr>
          <a:lstStyle/>
          <a:p>
            <a:pPr lvl="0">
              <a:spcBef>
                <a:spcPts val="600"/>
              </a:spcBef>
            </a:pPr>
            <a:r>
              <a:rPr lang="ro-RO" sz="2000" b="1" dirty="0" smtClean="0">
                <a:solidFill>
                  <a:prstClr val="black"/>
                </a:solidFill>
              </a:rPr>
              <a:t>«Prorocul Ieremia a plecat». A prezentat argumentele sale necesare pentru a-și confirma mesajul. Oferindu-se exemplu, a lăsat acest «război» în mâinile lui Dumnezeu.</a:t>
            </a:r>
          </a:p>
          <a:p>
            <a:pPr lvl="0">
              <a:spcBef>
                <a:spcPts val="600"/>
              </a:spcBef>
            </a:pPr>
            <a:r>
              <a:rPr lang="ro-RO" sz="2000" b="1" dirty="0" smtClean="0">
                <a:solidFill>
                  <a:prstClr val="black"/>
                </a:solidFill>
              </a:rPr>
              <a:t>Răspunsul lui Dumnezeu vorbea despre un «jug de fier» (Ier. 28:12-14). Nimic nu putea distruge cuvântul ferm al lui Dumnezeu cu privire la Babilonia.</a:t>
            </a:r>
            <a:endParaRPr lang="ro-RO" sz="2000" b="1" dirty="0">
              <a:solidFill>
                <a:prstClr val="black"/>
              </a:solidFill>
            </a:endParaRPr>
          </a:p>
        </p:txBody>
      </p:sp>
    </p:spTree>
    <p:extLst>
      <p:ext uri="{BB962C8B-B14F-4D97-AF65-F5344CB8AC3E}">
        <p14:creationId xmlns:p14="http://schemas.microsoft.com/office/powerpoint/2010/main" xmlns="" val="2446654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35" dur="1000" fill="hold"/>
                                        <p:tgtEl>
                                          <p:spTgt spid="2053"/>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05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fade">
                                      <p:cBhvr>
                                        <p:cTn id="51" dur="1000"/>
                                        <p:tgtEl>
                                          <p:spTgt spid="5">
                                            <p:txEl>
                                              <p:pRg st="1" end="1"/>
                                            </p:txEl>
                                          </p:spTgt>
                                        </p:tgtEl>
                                      </p:cBhvr>
                                    </p:animEffect>
                                    <p:anim calcmode="lin" valueType="num">
                                      <p:cBhvr>
                                        <p:cTn id="5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t="-22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4624"/>
            <a:ext cx="9144000" cy="707886"/>
          </a:xfrm>
          <a:prstGeom prst="rect">
            <a:avLst/>
          </a:prstGeom>
          <a:noFill/>
        </p:spPr>
        <p:txBody>
          <a:bodyPr wrap="square" rtlCol="0">
            <a:spAutoFit/>
          </a:bodyPr>
          <a:lstStyle/>
          <a:p>
            <a:pPr algn="ctr"/>
            <a:r>
              <a:rPr lang="ro-RO" sz="4000" b="1" spc="300" smtClean="0">
                <a:ln w="29210">
                  <a:solidFill>
                    <a:schemeClr val="accent3">
                      <a:tint val="10000"/>
                      <a:alpha val="77000"/>
                    </a:schemeClr>
                  </a:solidFill>
                </a:ln>
                <a:solidFill>
                  <a:srgbClr val="73B98E">
                    <a:alpha val="49804"/>
                  </a:srgbClr>
                </a:solidFill>
                <a:effectLst>
                  <a:innerShdw blurRad="50800" dist="50800" dir="8100000">
                    <a:srgbClr val="7D7D7D">
                      <a:alpha val="73000"/>
                    </a:srgbClr>
                  </a:innerShdw>
                </a:effectLst>
              </a:rPr>
              <a:t>ÎNCREDERE ÎN MINCIUNI</a:t>
            </a:r>
            <a:endParaRPr lang="ro-RO" sz="4000" b="1" spc="300">
              <a:ln w="29210">
                <a:solidFill>
                  <a:schemeClr val="accent3">
                    <a:tint val="10000"/>
                    <a:alpha val="77000"/>
                  </a:schemeClr>
                </a:solidFill>
              </a:ln>
              <a:solidFill>
                <a:srgbClr val="73B98E">
                  <a:alpha val="49804"/>
                </a:srgbClr>
              </a:solidFill>
              <a:effectLst>
                <a:innerShdw blurRad="50800" dist="50800" dir="8100000">
                  <a:srgbClr val="7D7D7D">
                    <a:alpha val="73000"/>
                  </a:srgbClr>
                </a:innerShdw>
              </a:effectLst>
            </a:endParaRPr>
          </a:p>
        </p:txBody>
      </p:sp>
      <p:sp>
        <p:nvSpPr>
          <p:cNvPr id="3" name="2 Rectángulo"/>
          <p:cNvSpPr/>
          <p:nvPr/>
        </p:nvSpPr>
        <p:spPr>
          <a:xfrm>
            <a:off x="0" y="727536"/>
            <a:ext cx="9144000" cy="1477328"/>
          </a:xfrm>
          <a:prstGeom prst="rect">
            <a:avLst/>
          </a:prstGeom>
        </p:spPr>
        <p:txBody>
          <a:bodyPr wrap="square">
            <a:spAutoFit/>
          </a:bodyPr>
          <a:lstStyle/>
          <a:p>
            <a:r>
              <a:rPr lang="ro-RO" b="1" dirty="0" smtClean="0">
                <a:solidFill>
                  <a:srgbClr val="ACD6BC"/>
                </a:solidFill>
                <a:latin typeface="Comic Sans MS" pitchFamily="66" charset="0"/>
              </a:rPr>
              <a:t>«Profetul Ieremia i-a mai zis profetului </a:t>
            </a:r>
            <a:r>
              <a:rPr lang="ro-RO" b="1" dirty="0" err="1" smtClean="0">
                <a:solidFill>
                  <a:srgbClr val="ACD6BC"/>
                </a:solidFill>
                <a:latin typeface="Comic Sans MS" pitchFamily="66" charset="0"/>
              </a:rPr>
              <a:t>Hanania</a:t>
            </a:r>
            <a:r>
              <a:rPr lang="ro-RO" b="1" dirty="0" smtClean="0">
                <a:solidFill>
                  <a:srgbClr val="ACD6BC"/>
                </a:solidFill>
                <a:latin typeface="Comic Sans MS" pitchFamily="66" charset="0"/>
              </a:rPr>
              <a:t>: „Ascultă, </a:t>
            </a:r>
            <a:r>
              <a:rPr lang="ro-RO" b="1" dirty="0" err="1" smtClean="0">
                <a:solidFill>
                  <a:srgbClr val="ACD6BC"/>
                </a:solidFill>
                <a:latin typeface="Comic Sans MS" pitchFamily="66" charset="0"/>
              </a:rPr>
              <a:t>Hanania</a:t>
            </a:r>
            <a:r>
              <a:rPr lang="ro-RO" b="1" dirty="0" smtClean="0">
                <a:solidFill>
                  <a:srgbClr val="ACD6BC"/>
                </a:solidFill>
                <a:latin typeface="Comic Sans MS" pitchFamily="66" charset="0"/>
              </a:rPr>
              <a:t>! Nu Domnul te-a trimis, ci tu faci poporul acesta să se încreadă într-o minciună. De aceea, așa vorbește Domnul: «Iată, te voi alunga de pe fața pământului și vei muri chiar anul acesta, căci cuvintele tale sunt o răzvrătire împotriva Domnului.»“ </a:t>
            </a:r>
            <a:r>
              <a:rPr lang="ro-RO" b="1" dirty="0" err="1" smtClean="0">
                <a:solidFill>
                  <a:srgbClr val="ACD6BC"/>
                </a:solidFill>
                <a:latin typeface="Comic Sans MS" pitchFamily="66" charset="0"/>
              </a:rPr>
              <a:t>Hanania</a:t>
            </a:r>
            <a:r>
              <a:rPr lang="ro-RO" b="1" dirty="0" smtClean="0">
                <a:solidFill>
                  <a:srgbClr val="ACD6BC"/>
                </a:solidFill>
                <a:latin typeface="Comic Sans MS" pitchFamily="66" charset="0"/>
              </a:rPr>
              <a:t> a murit chiar în anul acela, în luna a șaptea» </a:t>
            </a:r>
            <a:r>
              <a:rPr lang="ro-RO" sz="1100" b="1" dirty="0" smtClean="0">
                <a:solidFill>
                  <a:srgbClr val="ACD6BC"/>
                </a:solidFill>
                <a:latin typeface="Comic Sans MS" pitchFamily="66" charset="0"/>
              </a:rPr>
              <a:t>(Ieremia 28:15-17)</a:t>
            </a:r>
            <a:endParaRPr lang="ro-RO" b="1" dirty="0">
              <a:solidFill>
                <a:srgbClr val="ACD6BC"/>
              </a:solidFill>
              <a:latin typeface="Comic Sans MS" pitchFamily="66" charset="0"/>
            </a:endParaRPr>
          </a:p>
        </p:txBody>
      </p:sp>
      <p:sp>
        <p:nvSpPr>
          <p:cNvPr id="4" name="3 CuadroTexto"/>
          <p:cNvSpPr txBox="1"/>
          <p:nvPr/>
        </p:nvSpPr>
        <p:spPr>
          <a:xfrm>
            <a:off x="107504" y="2503924"/>
            <a:ext cx="5472608" cy="4093428"/>
          </a:xfrm>
          <a:prstGeom prst="rect">
            <a:avLst/>
          </a:prstGeom>
          <a:noFill/>
        </p:spPr>
        <p:txBody>
          <a:bodyPr wrap="square" rtlCol="0">
            <a:spAutoFit/>
          </a:bodyPr>
          <a:lstStyle/>
          <a:p>
            <a:pPr>
              <a:spcBef>
                <a:spcPts val="600"/>
              </a:spcBef>
            </a:pPr>
            <a:r>
              <a:rPr lang="ro-RO" sz="2000" b="1" smtClean="0">
                <a:solidFill>
                  <a:schemeClr val="bg1"/>
                </a:solidFill>
              </a:rPr>
              <a:t>La numai două luni după ce a rupt jugul de lemn, Hanania a murit așa cum a profetizat Ieremia.</a:t>
            </a:r>
          </a:p>
          <a:p>
            <a:pPr>
              <a:spcBef>
                <a:spcPts val="600"/>
              </a:spcBef>
            </a:pPr>
            <a:r>
              <a:rPr lang="ro-RO" sz="2000" b="1" smtClean="0">
                <a:solidFill>
                  <a:schemeClr val="bg1"/>
                </a:solidFill>
              </a:rPr>
              <a:t>În ciuda dovezii că Ieremia avea adevărul, poporul a preferat să se încreadă în minciunile lui Hanania.</a:t>
            </a:r>
          </a:p>
          <a:p>
            <a:pPr>
              <a:spcBef>
                <a:spcPts val="600"/>
              </a:spcBef>
            </a:pPr>
            <a:r>
              <a:rPr lang="ro-RO" sz="2000" b="1" smtClean="0">
                <a:solidFill>
                  <a:schemeClr val="bg1"/>
                </a:solidFill>
              </a:rPr>
              <a:t>Astăzi, oamenii preferă să creadă orice minciună (oricât de absurdă) în loc să accepte adevărul așa cum este în Hristos.</a:t>
            </a:r>
          </a:p>
          <a:p>
            <a:pPr>
              <a:spcBef>
                <a:spcPts val="600"/>
              </a:spcBef>
            </a:pPr>
            <a:r>
              <a:rPr lang="ro-RO" sz="2000" b="1" smtClean="0">
                <a:solidFill>
                  <a:schemeClr val="bg1"/>
                </a:solidFill>
              </a:rPr>
              <a:t>Așa cum e profetizat, «Își vor întoarce urechea de la adevăr și se vor duce după mituri» </a:t>
            </a:r>
            <a:r>
              <a:rPr lang="ro-RO" sz="1600" b="1" smtClean="0">
                <a:solidFill>
                  <a:schemeClr val="bg1"/>
                </a:solidFill>
              </a:rPr>
              <a:t>(2 Timotei 4:4)</a:t>
            </a:r>
            <a:r>
              <a:rPr lang="ro-RO" sz="2000" b="1" smtClean="0">
                <a:solidFill>
                  <a:schemeClr val="bg1"/>
                </a:solidFill>
              </a:rPr>
              <a:t>.</a:t>
            </a:r>
          </a:p>
          <a:p>
            <a:pPr>
              <a:spcBef>
                <a:spcPts val="600"/>
              </a:spcBef>
            </a:pPr>
            <a:r>
              <a:rPr lang="ro-RO" sz="2000" b="1" smtClean="0">
                <a:solidFill>
                  <a:schemeClr val="bg1"/>
                </a:solidFill>
              </a:rPr>
              <a:t>Respingându-L pe Dumnezeu, El le permite să «creadă o minciună» </a:t>
            </a:r>
            <a:r>
              <a:rPr lang="ro-RO" sz="1600" b="1" smtClean="0">
                <a:solidFill>
                  <a:schemeClr val="bg1"/>
                </a:solidFill>
              </a:rPr>
              <a:t>(2 Tesaloniceni 2:11)</a:t>
            </a:r>
            <a:r>
              <a:rPr lang="ro-RO" sz="2000" b="1" smtClean="0">
                <a:solidFill>
                  <a:schemeClr val="bg1"/>
                </a:solidFill>
              </a:rPr>
              <a:t>.</a:t>
            </a:r>
            <a:endParaRPr lang="ro-RO" sz="2000" b="1">
              <a:solidFill>
                <a:schemeClr val="bg1"/>
              </a:solidFill>
            </a:endParaRPr>
          </a:p>
        </p:txBody>
      </p:sp>
    </p:spTree>
    <p:extLst>
      <p:ext uri="{BB962C8B-B14F-4D97-AF65-F5344CB8AC3E}">
        <p14:creationId xmlns:p14="http://schemas.microsoft.com/office/powerpoint/2010/main" xmlns="" val="10291758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1 Rectángulo"/>
          <p:cNvSpPr/>
          <p:nvPr/>
        </p:nvSpPr>
        <p:spPr>
          <a:xfrm>
            <a:off x="755576" y="859464"/>
            <a:ext cx="7745571" cy="4926990"/>
          </a:xfrm>
          <a:prstGeom prst="rect">
            <a:avLst/>
          </a:prstGeom>
        </p:spPr>
        <p:txBody>
          <a:bodyPr wrap="square">
            <a:spAutoFit/>
          </a:bodyPr>
          <a:lstStyle/>
          <a:p>
            <a:pPr indent="269875" algn="just">
              <a:lnSpc>
                <a:spcPts val="2900"/>
              </a:lnSpc>
            </a:pPr>
            <a:r>
              <a:rPr lang="ro-RO" sz="26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«La sfârșitul vremii, se vor ridica bărbați care vor produce încurcătură și răzvrătire printre aceia care pretind a fi reprezentanții adevăratului Dumnezeu. Aceia care proorocesc minciuni, vor încuraja pe oameni să privească păcatul cu ușurință. Când urmările grozave ale faptelor lor rele vor fi date pe față, ei vor căuta, dacă se va putea, să facă răspunzător pentru greutățile lor pe acela care i-a avertizat cu credincioșie, așa cum iudeii l-au acuzat pe Ieremia pentru nenorocirile lor. Dar tot atât de sigur cum au fost susținute cuvintele lui Dumnezeu prin proorocul Său, tot atât de sigur astăzi certitudinea solilor Sale va fi întărită.»</a:t>
            </a:r>
            <a:endParaRPr lang="ro-RO" sz="260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 name="2 CuadroTexto"/>
          <p:cNvSpPr txBox="1"/>
          <p:nvPr/>
        </p:nvSpPr>
        <p:spPr>
          <a:xfrm>
            <a:off x="5124377" y="5857892"/>
            <a:ext cx="2471959" cy="307777"/>
          </a:xfrm>
          <a:prstGeom prst="rect">
            <a:avLst/>
          </a:prstGeom>
          <a:noFill/>
        </p:spPr>
        <p:txBody>
          <a:bodyPr wrap="none" rtlCol="0">
            <a:spAutoFit/>
          </a:bodyPr>
          <a:lstStyle/>
          <a:p>
            <a:pPr algn="r"/>
            <a:r>
              <a:rPr lang="ro-RO" sz="1400" b="1" dirty="0" smtClean="0"/>
              <a:t>E.G.W. (Profeţi și regi, pag 442)</a:t>
            </a:r>
            <a:endParaRPr lang="ro-RO" sz="1400" b="1" dirty="0"/>
          </a:p>
        </p:txBody>
      </p:sp>
    </p:spTree>
    <p:extLst>
      <p:ext uri="{BB962C8B-B14F-4D97-AF65-F5344CB8AC3E}">
        <p14:creationId xmlns:p14="http://schemas.microsoft.com/office/powerpoint/2010/main" xmlns="" val="124062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1066</Words>
  <Application>Microsoft Office PowerPoint</Application>
  <PresentationFormat>Expunere pe ecran (4:3)</PresentationFormat>
  <Paragraphs>50</Paragraphs>
  <Slides>9</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Wingdings</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Jugul lui Ieremia</dc:title>
  <dc:subject>Studii Biblice 2015 trim. IV - Ieremia</dc:subject>
  <dc:creator>Sergio Fustero Carreras</dc:creator>
  <cp:keywords>http://www.fustero.net/es/index_ro.php</cp:keywords>
  <cp:lastModifiedBy>isj</cp:lastModifiedBy>
  <cp:revision>69</cp:revision>
  <dcterms:created xsi:type="dcterms:W3CDTF">2015-11-18T17:13:23Z</dcterms:created>
  <dcterms:modified xsi:type="dcterms:W3CDTF">2015-11-24T08:51:43Z</dcterms:modified>
</cp:coreProperties>
</file>