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58" r:id="rId3"/>
    <p:sldId id="259" r:id="rId4"/>
    <p:sldId id="260" r:id="rId5"/>
    <p:sldId id="261" r:id="rId6"/>
    <p:sldId id="262" r:id="rId7"/>
    <p:sldId id="266" r:id="rId8"/>
    <p:sldId id="264" r:id="rId9"/>
    <p:sldId id="265" r:id="rId10"/>
  </p:sldIdLst>
  <p:sldSz cx="9144000" cy="6858000" type="screen4x3"/>
  <p:notesSz cx="6858000" cy="9144000"/>
  <p:embeddedFontLst>
    <p:embeddedFont>
      <p:font typeface="Calibri" pitchFamily="34" charset="0"/>
      <p:regular r:id="rId11"/>
      <p:bold r:id="rId12"/>
      <p:italic r:id="rId13"/>
      <p:boldItalic r:id="rId14"/>
    </p:embeddedFont>
    <p:embeddedFont>
      <p:font typeface="Comic Sans MS" pitchFamily="66" charset="0"/>
      <p:regular r:id="rId15"/>
      <p:bold r:id="rId16"/>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4D2F2"/>
    <a:srgbClr val="4F2E0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1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4BB81EE-03F8-47B6-A4B8-3F4D87A3D7CB}" type="datetimeFigureOut">
              <a:rPr lang="es-ES" smtClean="0"/>
              <a:pPr/>
              <a:t>19/11/2015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2782B30-9980-4836-936D-C4897EE38C5B}" type="slidenum">
              <a:rPr lang="es-ES" smtClean="0"/>
              <a:pPr/>
              <a:t>‹#›</a:t>
            </a:fld>
            <a:endParaRPr lang="es-ES"/>
          </a:p>
        </p:txBody>
      </p:sp>
    </p:spTree>
    <p:extLst>
      <p:ext uri="{BB962C8B-B14F-4D97-AF65-F5344CB8AC3E}">
        <p14:creationId xmlns:p14="http://schemas.microsoft.com/office/powerpoint/2010/main" xmlns="" val="31907480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4BB81EE-03F8-47B6-A4B8-3F4D87A3D7CB}" type="datetimeFigureOut">
              <a:rPr lang="es-ES" smtClean="0"/>
              <a:pPr/>
              <a:t>19/11/2015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2782B30-9980-4836-936D-C4897EE38C5B}" type="slidenum">
              <a:rPr lang="es-ES" smtClean="0"/>
              <a:pPr/>
              <a:t>‹#›</a:t>
            </a:fld>
            <a:endParaRPr lang="es-ES"/>
          </a:p>
        </p:txBody>
      </p:sp>
    </p:spTree>
    <p:extLst>
      <p:ext uri="{BB962C8B-B14F-4D97-AF65-F5344CB8AC3E}">
        <p14:creationId xmlns:p14="http://schemas.microsoft.com/office/powerpoint/2010/main" xmlns="" val="25255321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4BB81EE-03F8-47B6-A4B8-3F4D87A3D7CB}" type="datetimeFigureOut">
              <a:rPr lang="es-ES" smtClean="0"/>
              <a:pPr/>
              <a:t>19/11/2015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2782B30-9980-4836-936D-C4897EE38C5B}" type="slidenum">
              <a:rPr lang="es-ES" smtClean="0"/>
              <a:pPr/>
              <a:t>‹#›</a:t>
            </a:fld>
            <a:endParaRPr lang="es-ES"/>
          </a:p>
        </p:txBody>
      </p:sp>
    </p:spTree>
    <p:extLst>
      <p:ext uri="{BB962C8B-B14F-4D97-AF65-F5344CB8AC3E}">
        <p14:creationId xmlns:p14="http://schemas.microsoft.com/office/powerpoint/2010/main" xmlns="" val="24585995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4BB81EE-03F8-47B6-A4B8-3F4D87A3D7CB}" type="datetimeFigureOut">
              <a:rPr lang="es-ES" smtClean="0"/>
              <a:pPr/>
              <a:t>19/11/2015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2782B30-9980-4836-936D-C4897EE38C5B}" type="slidenum">
              <a:rPr lang="es-ES" smtClean="0"/>
              <a:pPr/>
              <a:t>‹#›</a:t>
            </a:fld>
            <a:endParaRPr lang="es-ES"/>
          </a:p>
        </p:txBody>
      </p:sp>
    </p:spTree>
    <p:extLst>
      <p:ext uri="{BB962C8B-B14F-4D97-AF65-F5344CB8AC3E}">
        <p14:creationId xmlns:p14="http://schemas.microsoft.com/office/powerpoint/2010/main" xmlns="" val="24652886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4BB81EE-03F8-47B6-A4B8-3F4D87A3D7CB}" type="datetimeFigureOut">
              <a:rPr lang="es-ES" smtClean="0"/>
              <a:pPr/>
              <a:t>19/11/2015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2782B30-9980-4836-936D-C4897EE38C5B}" type="slidenum">
              <a:rPr lang="es-ES" smtClean="0"/>
              <a:pPr/>
              <a:t>‹#›</a:t>
            </a:fld>
            <a:endParaRPr lang="es-ES"/>
          </a:p>
        </p:txBody>
      </p:sp>
    </p:spTree>
    <p:extLst>
      <p:ext uri="{BB962C8B-B14F-4D97-AF65-F5344CB8AC3E}">
        <p14:creationId xmlns:p14="http://schemas.microsoft.com/office/powerpoint/2010/main" xmlns="" val="2738455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4BB81EE-03F8-47B6-A4B8-3F4D87A3D7CB}" type="datetimeFigureOut">
              <a:rPr lang="es-ES" smtClean="0"/>
              <a:pPr/>
              <a:t>19/11/2015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2782B30-9980-4836-936D-C4897EE38C5B}" type="slidenum">
              <a:rPr lang="es-ES" smtClean="0"/>
              <a:pPr/>
              <a:t>‹#›</a:t>
            </a:fld>
            <a:endParaRPr lang="es-ES"/>
          </a:p>
        </p:txBody>
      </p:sp>
    </p:spTree>
    <p:extLst>
      <p:ext uri="{BB962C8B-B14F-4D97-AF65-F5344CB8AC3E}">
        <p14:creationId xmlns:p14="http://schemas.microsoft.com/office/powerpoint/2010/main" xmlns="" val="41814402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4BB81EE-03F8-47B6-A4B8-3F4D87A3D7CB}" type="datetimeFigureOut">
              <a:rPr lang="es-ES" smtClean="0"/>
              <a:pPr/>
              <a:t>19/11/2015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2782B30-9980-4836-936D-C4897EE38C5B}" type="slidenum">
              <a:rPr lang="es-ES" smtClean="0"/>
              <a:pPr/>
              <a:t>‹#›</a:t>
            </a:fld>
            <a:endParaRPr lang="es-ES"/>
          </a:p>
        </p:txBody>
      </p:sp>
    </p:spTree>
    <p:extLst>
      <p:ext uri="{BB962C8B-B14F-4D97-AF65-F5344CB8AC3E}">
        <p14:creationId xmlns:p14="http://schemas.microsoft.com/office/powerpoint/2010/main" xmlns="" val="7496963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4BB81EE-03F8-47B6-A4B8-3F4D87A3D7CB}" type="datetimeFigureOut">
              <a:rPr lang="es-ES" smtClean="0"/>
              <a:pPr/>
              <a:t>19/11/2015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2782B30-9980-4836-936D-C4897EE38C5B}" type="slidenum">
              <a:rPr lang="es-ES" smtClean="0"/>
              <a:pPr/>
              <a:t>‹#›</a:t>
            </a:fld>
            <a:endParaRPr lang="es-ES"/>
          </a:p>
        </p:txBody>
      </p:sp>
    </p:spTree>
    <p:extLst>
      <p:ext uri="{BB962C8B-B14F-4D97-AF65-F5344CB8AC3E}">
        <p14:creationId xmlns:p14="http://schemas.microsoft.com/office/powerpoint/2010/main" xmlns="" val="31971175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4BB81EE-03F8-47B6-A4B8-3F4D87A3D7CB}" type="datetimeFigureOut">
              <a:rPr lang="es-ES" smtClean="0"/>
              <a:pPr/>
              <a:t>19/11/2015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2782B30-9980-4836-936D-C4897EE38C5B}" type="slidenum">
              <a:rPr lang="es-ES" smtClean="0"/>
              <a:pPr/>
              <a:t>‹#›</a:t>
            </a:fld>
            <a:endParaRPr lang="es-ES"/>
          </a:p>
        </p:txBody>
      </p:sp>
    </p:spTree>
    <p:extLst>
      <p:ext uri="{BB962C8B-B14F-4D97-AF65-F5344CB8AC3E}">
        <p14:creationId xmlns:p14="http://schemas.microsoft.com/office/powerpoint/2010/main" xmlns="" val="18946288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4BB81EE-03F8-47B6-A4B8-3F4D87A3D7CB}" type="datetimeFigureOut">
              <a:rPr lang="es-ES" smtClean="0"/>
              <a:pPr/>
              <a:t>19/11/2015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2782B30-9980-4836-936D-C4897EE38C5B}" type="slidenum">
              <a:rPr lang="es-ES" smtClean="0"/>
              <a:pPr/>
              <a:t>‹#›</a:t>
            </a:fld>
            <a:endParaRPr lang="es-ES"/>
          </a:p>
        </p:txBody>
      </p:sp>
    </p:spTree>
    <p:extLst>
      <p:ext uri="{BB962C8B-B14F-4D97-AF65-F5344CB8AC3E}">
        <p14:creationId xmlns:p14="http://schemas.microsoft.com/office/powerpoint/2010/main" xmlns="" val="18747686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4BB81EE-03F8-47B6-A4B8-3F4D87A3D7CB}" type="datetimeFigureOut">
              <a:rPr lang="es-ES" smtClean="0"/>
              <a:pPr/>
              <a:t>19/11/2015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2782B30-9980-4836-936D-C4897EE38C5B}" type="slidenum">
              <a:rPr lang="es-ES" smtClean="0"/>
              <a:pPr/>
              <a:t>‹#›</a:t>
            </a:fld>
            <a:endParaRPr lang="es-ES"/>
          </a:p>
        </p:txBody>
      </p:sp>
    </p:spTree>
    <p:extLst>
      <p:ext uri="{BB962C8B-B14F-4D97-AF65-F5344CB8AC3E}">
        <p14:creationId xmlns:p14="http://schemas.microsoft.com/office/powerpoint/2010/main" xmlns="" val="1721175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BB81EE-03F8-47B6-A4B8-3F4D87A3D7CB}" type="datetimeFigureOut">
              <a:rPr lang="es-ES" smtClean="0"/>
              <a:pPr/>
              <a:t>19/11/2015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782B30-9980-4836-936D-C4897EE38C5B}" type="slidenum">
              <a:rPr lang="es-ES" smtClean="0"/>
              <a:pPr/>
              <a:t>‹#›</a:t>
            </a:fld>
            <a:endParaRPr lang="es-ES"/>
          </a:p>
        </p:txBody>
      </p:sp>
    </p:spTree>
    <p:extLst>
      <p:ext uri="{BB962C8B-B14F-4D97-AF65-F5344CB8AC3E}">
        <p14:creationId xmlns:p14="http://schemas.microsoft.com/office/powerpoint/2010/main" xmlns="" val="3809817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052488" y="69635"/>
            <a:ext cx="5903887" cy="1754326"/>
          </a:xfrm>
          <a:prstGeom prst="rect">
            <a:avLst/>
          </a:prstGeom>
          <a:noFill/>
        </p:spPr>
        <p:txBody>
          <a:bodyPr wrap="square" rtlCol="0">
            <a:spAutoFit/>
          </a:bodyPr>
          <a:lstStyle/>
          <a:p>
            <a:pPr algn="ctr"/>
            <a:r>
              <a:rPr lang="ro-RO" sz="5400" b="1" smtClean="0">
                <a:ln w="19050">
                  <a:solidFill>
                    <a:schemeClr val="tx2">
                      <a:tint val="1000"/>
                    </a:schemeClr>
                  </a:solidFill>
                  <a:prstDash val="solid"/>
                </a:ln>
                <a:solidFill>
                  <a:srgbClr val="7030A0"/>
                </a:solidFill>
                <a:effectLst>
                  <a:outerShdw blurRad="50000" dist="50800" dir="7500000" algn="tl">
                    <a:srgbClr val="000000">
                      <a:shade val="5000"/>
                    </a:srgbClr>
                  </a:outerShdw>
                </a:effectLst>
              </a:rPr>
              <a:t>REFORMELE </a:t>
            </a:r>
            <a:r>
              <a:rPr lang="ro-RO" sz="5400" b="1" smtClean="0">
                <a:ln w="19050">
                  <a:solidFill>
                    <a:schemeClr val="tx2">
                      <a:tint val="1000"/>
                    </a:schemeClr>
                  </a:solidFill>
                  <a:prstDash val="solid"/>
                </a:ln>
                <a:solidFill>
                  <a:srgbClr val="7030A0"/>
                </a:solidFill>
                <a:effectLst>
                  <a:outerShdw blurRad="50000" dist="50800" dir="7500000" algn="tl">
                    <a:srgbClr val="000000">
                      <a:shade val="5000"/>
                    </a:srgbClr>
                  </a:outerShdw>
                </a:effectLst>
              </a:rPr>
              <a:t>LUI </a:t>
            </a:r>
            <a:r>
              <a:rPr lang="ro-RO" sz="5400" b="1" smtClean="0">
                <a:ln w="19050">
                  <a:solidFill>
                    <a:schemeClr val="tx2">
                      <a:tint val="1000"/>
                    </a:schemeClr>
                  </a:solidFill>
                  <a:prstDash val="solid"/>
                </a:ln>
                <a:solidFill>
                  <a:srgbClr val="7030A0"/>
                </a:solidFill>
                <a:effectLst>
                  <a:outerShdw blurRad="50000" dist="50800" dir="7500000" algn="tl">
                    <a:srgbClr val="000000">
                      <a:shade val="5000"/>
                    </a:srgbClr>
                  </a:outerShdw>
                </a:effectLst>
              </a:rPr>
              <a:t>IOSIA</a:t>
            </a:r>
            <a:endParaRPr lang="ro-RO" sz="5400" b="1">
              <a:ln w="19050">
                <a:solidFill>
                  <a:schemeClr val="tx2">
                    <a:tint val="1000"/>
                  </a:schemeClr>
                </a:solidFill>
                <a:prstDash val="solid"/>
              </a:ln>
              <a:solidFill>
                <a:srgbClr val="7030A0"/>
              </a:solidFill>
              <a:effectLst>
                <a:outerShdw blurRad="50000" dist="50800" dir="7500000" algn="tl">
                  <a:srgbClr val="000000">
                    <a:shade val="5000"/>
                  </a:srgbClr>
                </a:outerShdw>
              </a:effectLst>
            </a:endParaRPr>
          </a:p>
        </p:txBody>
      </p:sp>
      <p:sp>
        <p:nvSpPr>
          <p:cNvPr id="3" name="2 CuadroTexto"/>
          <p:cNvSpPr txBox="1"/>
          <p:nvPr/>
        </p:nvSpPr>
        <p:spPr>
          <a:xfrm>
            <a:off x="35496" y="6444044"/>
            <a:ext cx="3568093" cy="369332"/>
          </a:xfrm>
          <a:prstGeom prst="rect">
            <a:avLst/>
          </a:prstGeom>
          <a:solidFill>
            <a:srgbClr val="E4D2F2"/>
          </a:solidFill>
          <a:ln>
            <a:solidFill>
              <a:srgbClr val="7030A0"/>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ro-RO" b="1" smtClean="0"/>
              <a:t>Studiul</a:t>
            </a:r>
            <a:r>
              <a:rPr lang="ro-RO" b="1" smtClean="0"/>
              <a:t> 8 </a:t>
            </a:r>
            <a:r>
              <a:rPr lang="ro-RO" b="1" smtClean="0"/>
              <a:t>pentru </a:t>
            </a:r>
            <a:r>
              <a:rPr lang="ro-RO" b="1" smtClean="0"/>
              <a:t>21 </a:t>
            </a:r>
            <a:r>
              <a:rPr lang="ro-RO" b="1" smtClean="0"/>
              <a:t>noiembrie </a:t>
            </a:r>
            <a:r>
              <a:rPr lang="ro-RO" b="1" smtClean="0"/>
              <a:t>2015</a:t>
            </a:r>
            <a:endParaRPr lang="ro-RO" b="1"/>
          </a:p>
        </p:txBody>
      </p:sp>
    </p:spTree>
    <p:extLst>
      <p:ext uri="{BB962C8B-B14F-4D97-AF65-F5344CB8AC3E}">
        <p14:creationId xmlns:p14="http://schemas.microsoft.com/office/powerpoint/2010/main" xmlns="" val="36979780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8986" y="0"/>
            <a:ext cx="9135013" cy="70788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o-RO" sz="4000" b="1" smtClean="0">
                <a:ln w="50800"/>
                <a:solidFill>
                  <a:schemeClr val="bg1">
                    <a:shade val="50000"/>
                  </a:schemeClr>
                </a:solidFill>
              </a:rPr>
              <a:t>DOMNIILE LUI MANASE </a:t>
            </a:r>
            <a:r>
              <a:rPr lang="ro-RO" sz="4000" b="1" smtClean="0">
                <a:ln w="50800"/>
                <a:solidFill>
                  <a:schemeClr val="bg1">
                    <a:shade val="50000"/>
                  </a:schemeClr>
                </a:solidFill>
              </a:rPr>
              <a:t>ȘI </a:t>
            </a:r>
            <a:r>
              <a:rPr lang="ro-RO" sz="4000" b="1" smtClean="0">
                <a:ln w="50800"/>
                <a:solidFill>
                  <a:schemeClr val="bg1">
                    <a:shade val="50000"/>
                  </a:schemeClr>
                </a:solidFill>
              </a:rPr>
              <a:t>AMON</a:t>
            </a:r>
            <a:endParaRPr lang="ro-RO" sz="4000" b="1">
              <a:ln w="50800"/>
              <a:solidFill>
                <a:schemeClr val="bg1">
                  <a:shade val="50000"/>
                </a:schemeClr>
              </a:solidFill>
            </a:endParaRPr>
          </a:p>
        </p:txBody>
      </p:sp>
      <p:sp>
        <p:nvSpPr>
          <p:cNvPr id="3" name="2 Rectángulo"/>
          <p:cNvSpPr/>
          <p:nvPr/>
        </p:nvSpPr>
        <p:spPr>
          <a:xfrm>
            <a:off x="107504" y="620688"/>
            <a:ext cx="8856984" cy="861774"/>
          </a:xfrm>
          <a:prstGeom prst="rect">
            <a:avLst/>
          </a:prstGeom>
        </p:spPr>
        <p:txBody>
          <a:bodyPr wrap="square">
            <a:spAutoFit/>
          </a:bodyPr>
          <a:lstStyle/>
          <a:p>
            <a:pPr>
              <a:lnSpc>
                <a:spcPts val="2000"/>
              </a:lnSpc>
            </a:pPr>
            <a:r>
              <a:rPr lang="ro-RO" b="1" dirty="0" smtClean="0">
                <a:solidFill>
                  <a:schemeClr val="accent4">
                    <a:lumMod val="40000"/>
                    <a:lumOff val="60000"/>
                  </a:schemeClr>
                </a:solidFill>
                <a:effectLst>
                  <a:glow rad="114300">
                    <a:schemeClr val="tx1"/>
                  </a:glow>
                  <a:outerShdw blurRad="50800" dist="50800" dir="5400000" algn="ctr" rotWithShape="0">
                    <a:schemeClr val="tx1">
                      <a:alpha val="17000"/>
                    </a:schemeClr>
                  </a:outerShdw>
                </a:effectLst>
                <a:latin typeface="Comic Sans MS" pitchFamily="66" charset="0"/>
              </a:rPr>
              <a:t>«Dar ei n-au ascultat; şi Manase a fost pricina pentru care s-au rătăcit şi au făcut rău mai mult decât neamurile, pe care le nimicise Domnul dinaintea copiilor lui Israel.» </a:t>
            </a:r>
            <a:r>
              <a:rPr lang="ro-RO" sz="1100" b="1" dirty="0" smtClean="0">
                <a:solidFill>
                  <a:schemeClr val="accent4">
                    <a:lumMod val="40000"/>
                    <a:lumOff val="60000"/>
                  </a:schemeClr>
                </a:solidFill>
                <a:effectLst>
                  <a:glow rad="114300">
                    <a:schemeClr val="tx1"/>
                  </a:glow>
                  <a:outerShdw blurRad="50800" dist="50800" dir="5400000" algn="ctr" rotWithShape="0">
                    <a:schemeClr val="tx1">
                      <a:alpha val="17000"/>
                    </a:schemeClr>
                  </a:outerShdw>
                </a:effectLst>
                <a:latin typeface="Comic Sans MS" pitchFamily="66" charset="0"/>
              </a:rPr>
              <a:t>(2 </a:t>
            </a:r>
            <a:r>
              <a:rPr lang="ro-RO" sz="1100" b="1" dirty="0" err="1" smtClean="0">
                <a:solidFill>
                  <a:schemeClr val="accent4">
                    <a:lumMod val="40000"/>
                    <a:lumOff val="60000"/>
                  </a:schemeClr>
                </a:solidFill>
                <a:effectLst>
                  <a:glow rad="114300">
                    <a:schemeClr val="tx1"/>
                  </a:glow>
                  <a:outerShdw blurRad="50800" dist="50800" dir="5400000" algn="ctr" rotWithShape="0">
                    <a:schemeClr val="tx1">
                      <a:alpha val="17000"/>
                    </a:schemeClr>
                  </a:outerShdw>
                </a:effectLst>
                <a:latin typeface="Comic Sans MS" pitchFamily="66" charset="0"/>
              </a:rPr>
              <a:t>Împ</a:t>
            </a:r>
            <a:r>
              <a:rPr lang="ro-RO" sz="1100" b="1" dirty="0" smtClean="0">
                <a:solidFill>
                  <a:schemeClr val="accent4">
                    <a:lumMod val="40000"/>
                    <a:lumOff val="60000"/>
                  </a:schemeClr>
                </a:solidFill>
                <a:effectLst>
                  <a:glow rad="114300">
                    <a:schemeClr val="tx1"/>
                  </a:glow>
                  <a:outerShdw blurRad="50800" dist="50800" dir="5400000" algn="ctr" rotWithShape="0">
                    <a:schemeClr val="tx1">
                      <a:alpha val="17000"/>
                    </a:schemeClr>
                  </a:outerShdw>
                </a:effectLst>
                <a:latin typeface="Comic Sans MS" pitchFamily="66" charset="0"/>
              </a:rPr>
              <a:t>. 21:9)</a:t>
            </a:r>
            <a:endParaRPr lang="ro-RO" b="1" dirty="0">
              <a:solidFill>
                <a:schemeClr val="accent4">
                  <a:lumMod val="40000"/>
                  <a:lumOff val="60000"/>
                </a:schemeClr>
              </a:solidFill>
              <a:effectLst>
                <a:glow rad="114300">
                  <a:schemeClr val="tx1"/>
                </a:glow>
                <a:outerShdw blurRad="50800" dist="50800" dir="5400000" algn="ctr" rotWithShape="0">
                  <a:schemeClr val="tx1">
                    <a:alpha val="17000"/>
                  </a:schemeClr>
                </a:outerShdw>
              </a:effectLst>
              <a:latin typeface="Comic Sans MS" pitchFamily="66" charset="0"/>
            </a:endParaRPr>
          </a:p>
        </p:txBody>
      </p:sp>
      <p:sp>
        <p:nvSpPr>
          <p:cNvPr id="4" name="3 Rectángulo"/>
          <p:cNvSpPr/>
          <p:nvPr/>
        </p:nvSpPr>
        <p:spPr>
          <a:xfrm>
            <a:off x="107504" y="2823706"/>
            <a:ext cx="8856984" cy="605294"/>
          </a:xfrm>
          <a:prstGeom prst="rect">
            <a:avLst/>
          </a:prstGeom>
        </p:spPr>
        <p:txBody>
          <a:bodyPr wrap="square">
            <a:spAutoFit/>
          </a:bodyPr>
          <a:lstStyle/>
          <a:p>
            <a:pPr>
              <a:lnSpc>
                <a:spcPts val="2000"/>
              </a:lnSpc>
            </a:pPr>
            <a:r>
              <a:rPr lang="ro-RO" b="1" dirty="0" smtClean="0">
                <a:solidFill>
                  <a:schemeClr val="accent4">
                    <a:lumMod val="40000"/>
                    <a:lumOff val="60000"/>
                  </a:schemeClr>
                </a:solidFill>
                <a:effectLst>
                  <a:glow rad="114300">
                    <a:schemeClr val="tx1"/>
                  </a:glow>
                  <a:outerShdw blurRad="50800" dist="50800" dir="5400000" algn="ctr" rotWithShape="0">
                    <a:schemeClr val="tx1">
                      <a:alpha val="17000"/>
                    </a:schemeClr>
                  </a:outerShdw>
                </a:effectLst>
                <a:latin typeface="Comic Sans MS" pitchFamily="66" charset="0"/>
              </a:rPr>
              <a:t>«Şi nu s-a smerit înaintea Domnului, cum se smerise tatăl său Manase, căci Amon s-a făcut din ce în ce mai vinovat.» </a:t>
            </a:r>
            <a:r>
              <a:rPr lang="ro-RO" sz="1100" b="1" dirty="0" smtClean="0">
                <a:solidFill>
                  <a:schemeClr val="accent4">
                    <a:lumMod val="40000"/>
                    <a:lumOff val="60000"/>
                  </a:schemeClr>
                </a:solidFill>
                <a:effectLst>
                  <a:glow rad="114300">
                    <a:schemeClr val="tx1"/>
                  </a:glow>
                  <a:outerShdw blurRad="50800" dist="50800" dir="5400000" algn="ctr" rotWithShape="0">
                    <a:schemeClr val="tx1">
                      <a:alpha val="17000"/>
                    </a:schemeClr>
                  </a:outerShdw>
                </a:effectLst>
                <a:latin typeface="Comic Sans MS" pitchFamily="66" charset="0"/>
              </a:rPr>
              <a:t>(2 </a:t>
            </a:r>
            <a:r>
              <a:rPr lang="ro-RO" sz="1100" b="1" dirty="0" smtClean="0">
                <a:solidFill>
                  <a:schemeClr val="accent4">
                    <a:lumMod val="40000"/>
                    <a:lumOff val="60000"/>
                  </a:schemeClr>
                </a:solidFill>
                <a:effectLst>
                  <a:glow rad="114300">
                    <a:schemeClr val="tx1"/>
                  </a:glow>
                  <a:outerShdw blurRad="50800" dist="50800" dir="5400000" algn="ctr" rotWithShape="0">
                    <a:schemeClr val="tx1">
                      <a:alpha val="17000"/>
                    </a:schemeClr>
                  </a:outerShdw>
                </a:effectLst>
                <a:latin typeface="Comic Sans MS" pitchFamily="66" charset="0"/>
              </a:rPr>
              <a:t>Cronici </a:t>
            </a:r>
            <a:r>
              <a:rPr lang="ro-RO" sz="1100" b="1" dirty="0" smtClean="0">
                <a:solidFill>
                  <a:schemeClr val="accent4">
                    <a:lumMod val="40000"/>
                    <a:lumOff val="60000"/>
                  </a:schemeClr>
                </a:solidFill>
                <a:effectLst>
                  <a:glow rad="114300">
                    <a:schemeClr val="tx1"/>
                  </a:glow>
                  <a:outerShdw blurRad="50800" dist="50800" dir="5400000" algn="ctr" rotWithShape="0">
                    <a:schemeClr val="tx1">
                      <a:alpha val="17000"/>
                    </a:schemeClr>
                  </a:outerShdw>
                </a:effectLst>
                <a:latin typeface="Comic Sans MS" pitchFamily="66" charset="0"/>
              </a:rPr>
              <a:t>33:23)</a:t>
            </a:r>
            <a:endParaRPr lang="ro-RO" b="1" dirty="0">
              <a:solidFill>
                <a:schemeClr val="accent4">
                  <a:lumMod val="40000"/>
                  <a:lumOff val="60000"/>
                </a:schemeClr>
              </a:solidFill>
              <a:effectLst>
                <a:glow rad="114300">
                  <a:schemeClr val="tx1"/>
                </a:glow>
                <a:outerShdw blurRad="50800" dist="50800" dir="5400000" algn="ctr" rotWithShape="0">
                  <a:schemeClr val="tx1">
                    <a:alpha val="17000"/>
                  </a:schemeClr>
                </a:outerShdw>
              </a:effectLst>
              <a:latin typeface="Comic Sans MS" pitchFamily="66" charset="0"/>
            </a:endParaRPr>
          </a:p>
        </p:txBody>
      </p:sp>
      <p:sp>
        <p:nvSpPr>
          <p:cNvPr id="5" name="4 Rectángulo"/>
          <p:cNvSpPr/>
          <p:nvPr/>
        </p:nvSpPr>
        <p:spPr>
          <a:xfrm>
            <a:off x="107504" y="1511486"/>
            <a:ext cx="8856984" cy="1346010"/>
          </a:xfrm>
          <a:prstGeom prst="rect">
            <a:avLst/>
          </a:prstGeom>
        </p:spPr>
        <p:txBody>
          <a:bodyPr wrap="square">
            <a:spAutoFit/>
          </a:bodyPr>
          <a:lstStyle/>
          <a:p>
            <a:pPr>
              <a:lnSpc>
                <a:spcPts val="2000"/>
              </a:lnSpc>
            </a:pPr>
            <a:r>
              <a:rPr lang="ro-RO" b="1" dirty="0" smtClean="0">
                <a:solidFill>
                  <a:schemeClr val="accent4">
                    <a:lumMod val="40000"/>
                    <a:lumOff val="60000"/>
                  </a:schemeClr>
                </a:solidFill>
                <a:effectLst>
                  <a:glow rad="114300">
                    <a:schemeClr val="tx1"/>
                  </a:glow>
                  <a:outerShdw blurRad="50800" dist="50800" dir="5400000" algn="ctr" rotWithShape="0">
                    <a:schemeClr val="tx1">
                      <a:alpha val="17000"/>
                    </a:schemeClr>
                  </a:outerShdw>
                </a:effectLst>
                <a:latin typeface="Comic Sans MS" pitchFamily="66" charset="0"/>
              </a:rPr>
              <a:t>«Când a fost la strâmtoare, s-a rugat Domnului, Dumnezeului lui, şi s-a smerit adânc înaintea Dumnezeului părinţilor săi. I-a făcut rugăciuni; şi Domnul, lăsându-Se înduplecat, i-a ascultat cererile, şi l-a adus înapoi la Ierusalim în împărăţia lui. Şi Manase a cunoscut că Domnul este Dumnezeu.» </a:t>
            </a:r>
            <a:r>
              <a:rPr lang="ro-RO" sz="1100" b="1" dirty="0" smtClean="0">
                <a:solidFill>
                  <a:schemeClr val="accent4">
                    <a:lumMod val="40000"/>
                    <a:lumOff val="60000"/>
                  </a:schemeClr>
                </a:solidFill>
                <a:effectLst>
                  <a:glow rad="114300">
                    <a:schemeClr val="tx1"/>
                  </a:glow>
                  <a:outerShdw blurRad="50800" dist="50800" dir="5400000" algn="ctr" rotWithShape="0">
                    <a:schemeClr val="tx1">
                      <a:alpha val="17000"/>
                    </a:schemeClr>
                  </a:outerShdw>
                </a:effectLst>
                <a:latin typeface="Comic Sans MS" pitchFamily="66" charset="0"/>
              </a:rPr>
              <a:t>(2 Cronici 33:12-13)</a:t>
            </a:r>
            <a:endParaRPr lang="ro-RO" b="1" dirty="0">
              <a:solidFill>
                <a:schemeClr val="accent4">
                  <a:lumMod val="40000"/>
                  <a:lumOff val="60000"/>
                </a:schemeClr>
              </a:solidFill>
              <a:effectLst>
                <a:glow rad="114300">
                  <a:schemeClr val="tx1"/>
                </a:glow>
                <a:outerShdw blurRad="50800" dist="50800" dir="5400000" algn="ctr" rotWithShape="0">
                  <a:schemeClr val="tx1">
                    <a:alpha val="17000"/>
                  </a:schemeClr>
                </a:outerShdw>
              </a:effectLst>
              <a:latin typeface="Comic Sans MS" pitchFamily="66" charset="0"/>
            </a:endParaRPr>
          </a:p>
        </p:txBody>
      </p:sp>
      <p:sp>
        <p:nvSpPr>
          <p:cNvPr id="6" name="5 CuadroTexto"/>
          <p:cNvSpPr txBox="1"/>
          <p:nvPr/>
        </p:nvSpPr>
        <p:spPr>
          <a:xfrm>
            <a:off x="107504" y="3429000"/>
            <a:ext cx="4248472" cy="707886"/>
          </a:xfrm>
          <a:prstGeom prst="rect">
            <a:avLst/>
          </a:prstGeom>
          <a:noFill/>
        </p:spPr>
        <p:txBody>
          <a:bodyPr wrap="square" rtlCol="0">
            <a:spAutoFit/>
          </a:bodyPr>
          <a:lstStyle/>
          <a:p>
            <a:r>
              <a:rPr lang="ro-RO" sz="2000" b="1" dirty="0" smtClean="0"/>
              <a:t>Odată cu moartea regelui Ezechia, Iuda și-a pecetluit distrugerea. </a:t>
            </a:r>
            <a:endParaRPr lang="ro-RO" sz="2000" b="1" dirty="0"/>
          </a:p>
        </p:txBody>
      </p:sp>
      <p:sp>
        <p:nvSpPr>
          <p:cNvPr id="7" name="6 CuadroTexto"/>
          <p:cNvSpPr txBox="1"/>
          <p:nvPr/>
        </p:nvSpPr>
        <p:spPr>
          <a:xfrm>
            <a:off x="28410" y="4221088"/>
            <a:ext cx="5407686" cy="2554545"/>
          </a:xfrm>
          <a:prstGeom prst="rect">
            <a:avLst/>
          </a:prstGeom>
          <a:noFill/>
        </p:spPr>
        <p:txBody>
          <a:bodyPr wrap="square" rtlCol="0">
            <a:spAutoFit/>
          </a:bodyPr>
          <a:lstStyle/>
          <a:p>
            <a:pPr marL="342900" indent="-342900">
              <a:buClr>
                <a:srgbClr val="441D61"/>
              </a:buClr>
              <a:buFont typeface="+mj-lt"/>
              <a:buAutoNum type="arabicPeriod"/>
            </a:pPr>
            <a:r>
              <a:rPr lang="ro-RO" sz="2000" b="1" dirty="0" smtClean="0"/>
              <a:t>Manase </a:t>
            </a:r>
            <a:r>
              <a:rPr lang="ro-RO" sz="2000" b="1" dirty="0" smtClean="0"/>
              <a:t>l-a învățat păcatele cele mai urâte, incluzând ritualul de asasinare a propriilor copii. </a:t>
            </a:r>
          </a:p>
          <a:p>
            <a:pPr marL="342900" indent="-342900">
              <a:buClr>
                <a:srgbClr val="441D61"/>
              </a:buClr>
              <a:buFont typeface="+mj-lt"/>
              <a:buAutoNum type="arabicPeriod"/>
            </a:pPr>
            <a:r>
              <a:rPr lang="ro-RO" sz="2000" b="1" dirty="0" smtClean="0"/>
              <a:t>Cu toate că Manase s-a pocăit,  poporul gustase deja </a:t>
            </a:r>
            <a:r>
              <a:rPr lang="ro-RO" sz="2000" b="1" dirty="0" smtClean="0"/>
              <a:t>«adâncimile Satanei» (Ap. 2:24).</a:t>
            </a:r>
          </a:p>
          <a:p>
            <a:pPr marL="342900" indent="-342900">
              <a:buClr>
                <a:srgbClr val="441D61"/>
              </a:buClr>
              <a:buFont typeface="+mj-lt"/>
              <a:buAutoNum type="arabicPeriod"/>
            </a:pPr>
            <a:r>
              <a:rPr lang="ro-RO" sz="2000" b="1" dirty="0" smtClean="0"/>
              <a:t>Amon, prin </a:t>
            </a:r>
            <a:r>
              <a:rPr lang="ro-RO" sz="2000" b="1" dirty="0" smtClean="0"/>
              <a:t>exemplul său a anulat toate reformele lui Manase și a confirmat  </a:t>
            </a:r>
            <a:r>
              <a:rPr lang="ro-RO" sz="2000" b="1" dirty="0" smtClean="0"/>
              <a:t>apostazia.</a:t>
            </a:r>
            <a:endParaRPr lang="ro-RO" sz="2000" b="1" dirty="0"/>
          </a:p>
        </p:txBody>
      </p:sp>
      <p:pic>
        <p:nvPicPr>
          <p:cNvPr id="1026" name="Picture 2" descr="\\EUNICE\FondosTematicos\Manasés\Manasse (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24328" y="3494663"/>
            <a:ext cx="1512168" cy="32563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27" name="Picture 3" descr="\\EUNICE\FondosTematicos\Manasés\110_06_0029_BiblePaintings.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92080" y="3494662"/>
            <a:ext cx="2088232" cy="32563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421416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1000"/>
                                        <p:tgtEl>
                                          <p:spTgt spid="1027"/>
                                        </p:tgtEl>
                                      </p:cBhvr>
                                    </p:animEffect>
                                    <p:anim calcmode="lin" valueType="num">
                                      <p:cBhvr>
                                        <p:cTn id="28" dur="1000" fill="hold"/>
                                        <p:tgtEl>
                                          <p:spTgt spid="1027"/>
                                        </p:tgtEl>
                                        <p:attrNameLst>
                                          <p:attrName>ppt_x</p:attrName>
                                        </p:attrNameLst>
                                      </p:cBhvr>
                                      <p:tavLst>
                                        <p:tav tm="0">
                                          <p:val>
                                            <p:strVal val="#ppt_x"/>
                                          </p:val>
                                        </p:tav>
                                        <p:tav tm="100000">
                                          <p:val>
                                            <p:strVal val="#ppt_x"/>
                                          </p:val>
                                        </p:tav>
                                      </p:tavLst>
                                    </p:anim>
                                    <p:anim calcmode="lin" valueType="num">
                                      <p:cBhvr>
                                        <p:cTn id="2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7" dur="1000" fill="hold"/>
                                        <p:tgtEl>
                                          <p:spTgt spid="5"/>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5"/>
                                        </p:tgtEl>
                                      </p:cBhvr>
                                    </p:animEffect>
                                  </p:childTnLst>
                                </p:cTn>
                              </p:par>
                            </p:childTnLst>
                          </p:cTn>
                        </p:par>
                        <p:par>
                          <p:cTn id="42" fill="hold">
                            <p:stCondLst>
                              <p:cond delay="1000"/>
                            </p:stCondLst>
                            <p:childTnLst>
                              <p:par>
                                <p:cTn id="43" presetID="47" presetClass="entr" presetSubtype="0" fill="hold" nodeType="afterEffect">
                                  <p:stCondLst>
                                    <p:cond delay="0"/>
                                  </p:stCondLst>
                                  <p:childTnLst>
                                    <p:set>
                                      <p:cBhvr>
                                        <p:cTn id="44" dur="1" fill="hold">
                                          <p:stCondLst>
                                            <p:cond delay="0"/>
                                          </p:stCondLst>
                                        </p:cTn>
                                        <p:tgtEl>
                                          <p:spTgt spid="1026"/>
                                        </p:tgtEl>
                                        <p:attrNameLst>
                                          <p:attrName>style.visibility</p:attrName>
                                        </p:attrNameLst>
                                      </p:cBhvr>
                                      <p:to>
                                        <p:strVal val="visible"/>
                                      </p:to>
                                    </p:set>
                                    <p:animEffect transition="in" filter="fade">
                                      <p:cBhvr>
                                        <p:cTn id="45" dur="1000"/>
                                        <p:tgtEl>
                                          <p:spTgt spid="1026"/>
                                        </p:tgtEl>
                                      </p:cBhvr>
                                    </p:animEffect>
                                    <p:anim calcmode="lin" valueType="num">
                                      <p:cBhvr>
                                        <p:cTn id="46" dur="1000" fill="hold"/>
                                        <p:tgtEl>
                                          <p:spTgt spid="1026"/>
                                        </p:tgtEl>
                                        <p:attrNameLst>
                                          <p:attrName>ppt_x</p:attrName>
                                        </p:attrNameLst>
                                      </p:cBhvr>
                                      <p:tavLst>
                                        <p:tav tm="0">
                                          <p:val>
                                            <p:strVal val="#ppt_x"/>
                                          </p:val>
                                        </p:tav>
                                        <p:tav tm="100000">
                                          <p:val>
                                            <p:strVal val="#ppt_x"/>
                                          </p:val>
                                        </p:tav>
                                      </p:tavLst>
                                    </p:anim>
                                    <p:anim calcmode="lin" valueType="num">
                                      <p:cBhvr>
                                        <p:cTn id="4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800" decel="100000"/>
                                        <p:tgtEl>
                                          <p:spTgt spid="4"/>
                                        </p:tgtEl>
                                      </p:cBhvr>
                                    </p:animEffect>
                                    <p:anim calcmode="lin" valueType="num">
                                      <p:cBhvr>
                                        <p:cTn id="53" dur="800" decel="100000" fill="hold"/>
                                        <p:tgtEl>
                                          <p:spTgt spid="4"/>
                                        </p:tgtEl>
                                        <p:attrNameLst>
                                          <p:attrName>style.rotation</p:attrName>
                                        </p:attrNameLst>
                                      </p:cBhvr>
                                      <p:tavLst>
                                        <p:tav tm="0">
                                          <p:val>
                                            <p:fltVal val="-90"/>
                                          </p:val>
                                        </p:tav>
                                        <p:tav tm="100000">
                                          <p:val>
                                            <p:fltVal val="0"/>
                                          </p:val>
                                        </p:tav>
                                      </p:tavLst>
                                    </p:anim>
                                    <p:anim calcmode="lin" valueType="num">
                                      <p:cBhvr>
                                        <p:cTn id="54" dur="800" decel="100000" fill="hold"/>
                                        <p:tgtEl>
                                          <p:spTgt spid="4"/>
                                        </p:tgtEl>
                                        <p:attrNameLst>
                                          <p:attrName>ppt_x</p:attrName>
                                        </p:attrNameLst>
                                      </p:cBhvr>
                                      <p:tavLst>
                                        <p:tav tm="0">
                                          <p:val>
                                            <p:strVal val="#ppt_x+0.4"/>
                                          </p:val>
                                        </p:tav>
                                        <p:tav tm="100000">
                                          <p:val>
                                            <p:strVal val="#ppt_x-0.05"/>
                                          </p:val>
                                        </p:tav>
                                      </p:tavLst>
                                    </p:anim>
                                    <p:anim calcmode="lin" valueType="num">
                                      <p:cBhvr>
                                        <p:cTn id="55" dur="800" decel="100000" fill="hold"/>
                                        <p:tgtEl>
                                          <p:spTgt spid="4"/>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additive="base">
                                        <p:cTn id="62" dur="500" fill="hold"/>
                                        <p:tgtEl>
                                          <p:spTgt spid="6"/>
                                        </p:tgtEl>
                                        <p:attrNameLst>
                                          <p:attrName>ppt_x</p:attrName>
                                        </p:attrNameLst>
                                      </p:cBhvr>
                                      <p:tavLst>
                                        <p:tav tm="0">
                                          <p:val>
                                            <p:strVal val="#ppt_x"/>
                                          </p:val>
                                        </p:tav>
                                        <p:tav tm="100000">
                                          <p:val>
                                            <p:strVal val="#ppt_x"/>
                                          </p:val>
                                        </p:tav>
                                      </p:tavLst>
                                    </p:anim>
                                    <p:anim calcmode="lin" valueType="num">
                                      <p:cBhvr additive="base">
                                        <p:cTn id="6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7">
                                            <p:txEl>
                                              <p:pRg st="0" end="0"/>
                                            </p:txEl>
                                          </p:spTgt>
                                        </p:tgtEl>
                                        <p:attrNameLst>
                                          <p:attrName>style.visibility</p:attrName>
                                        </p:attrNameLst>
                                      </p:cBhvr>
                                      <p:to>
                                        <p:strVal val="visible"/>
                                      </p:to>
                                    </p:set>
                                    <p:animEffect transition="in" filter="wipe(left)">
                                      <p:cBhvr>
                                        <p:cTn id="68" dur="500"/>
                                        <p:tgtEl>
                                          <p:spTgt spid="7">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7">
                                            <p:txEl>
                                              <p:pRg st="1" end="1"/>
                                            </p:txEl>
                                          </p:spTgt>
                                        </p:tgtEl>
                                        <p:attrNameLst>
                                          <p:attrName>style.visibility</p:attrName>
                                        </p:attrNameLst>
                                      </p:cBhvr>
                                      <p:to>
                                        <p:strVal val="visible"/>
                                      </p:to>
                                    </p:set>
                                    <p:animEffect transition="in" filter="wipe(left)">
                                      <p:cBhvr>
                                        <p:cTn id="73" dur="500"/>
                                        <p:tgtEl>
                                          <p:spTgt spid="7">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7">
                                            <p:txEl>
                                              <p:pRg st="2" end="2"/>
                                            </p:txEl>
                                          </p:spTgt>
                                        </p:tgtEl>
                                        <p:attrNameLst>
                                          <p:attrName>style.visibility</p:attrName>
                                        </p:attrNameLst>
                                      </p:cBhvr>
                                      <p:to>
                                        <p:strVal val="visible"/>
                                      </p:to>
                                    </p:set>
                                    <p:animEffect transition="in" filter="wipe(left)">
                                      <p:cBhvr>
                                        <p:cTn id="7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1 Rectángulo"/>
          <p:cNvSpPr/>
          <p:nvPr/>
        </p:nvSpPr>
        <p:spPr>
          <a:xfrm>
            <a:off x="611560" y="357445"/>
            <a:ext cx="7920880" cy="5786199"/>
          </a:xfrm>
          <a:prstGeom prst="rect">
            <a:avLst/>
          </a:prstGeom>
        </p:spPr>
        <p:txBody>
          <a:bodyPr wrap="square">
            <a:spAutoFit/>
          </a:bodyPr>
          <a:lstStyle/>
          <a:p>
            <a:pPr indent="361950" algn="just">
              <a:spcBef>
                <a:spcPts val="600"/>
              </a:spcBef>
            </a:pPr>
            <a:r>
              <a:rPr lang="ro-RO" sz="2000" dirty="0" smtClean="0">
                <a:latin typeface="Arial (Corp)"/>
              </a:rPr>
              <a:t>«</a:t>
            </a:r>
            <a:r>
              <a:rPr lang="ro-RO" sz="2000" b="1" dirty="0" smtClean="0">
                <a:effectLst>
                  <a:outerShdw blurRad="38100" dist="38100" dir="2700000" algn="tl">
                    <a:srgbClr val="000000">
                      <a:alpha val="43137"/>
                    </a:srgbClr>
                  </a:outerShdw>
                </a:effectLst>
                <a:latin typeface="Arial (Corp)"/>
              </a:rPr>
              <a:t>Și totuși, acele vremuri rele n-au fost fără martori pentru Dumnezeu și pentru dreptate. Experiențele grele prin care Iuda trecuse cu bine în timpul domniei lui Ezechia dezvoltaseră în inimile multora, o tărie de caracter care acum slujea ca un zăgaz împotriva nelegiuirii copleșitoare. Mărturia lor în favoarea adevărului și a neprihănirii a trezit mânia lui Manase și a tovarășilor lui de autoritate, care au căutat să se împietrească în păcătuire, prin aducerea la tăcere a oricărui glas de dezaprobare. …</a:t>
            </a:r>
          </a:p>
          <a:p>
            <a:pPr indent="361950" algn="just">
              <a:spcBef>
                <a:spcPts val="600"/>
              </a:spcBef>
            </a:pPr>
            <a:r>
              <a:rPr lang="ro-RO" sz="2000" b="1" dirty="0" smtClean="0">
                <a:effectLst>
                  <a:outerShdw blurRad="38100" dist="38100" dir="2700000" algn="tl">
                    <a:srgbClr val="000000">
                      <a:alpha val="43137"/>
                    </a:srgbClr>
                  </a:outerShdw>
                </a:effectLst>
                <a:latin typeface="Arial (Corp)"/>
              </a:rPr>
              <a:t>Proorocii</a:t>
            </a:r>
            <a:r>
              <a:rPr lang="ro-RO" sz="2000" b="1" dirty="0" smtClean="0">
                <a:effectLst>
                  <a:outerShdw blurRad="38100" dist="38100" dir="2700000" algn="tl">
                    <a:srgbClr val="000000">
                      <a:alpha val="43137"/>
                    </a:srgbClr>
                  </a:outerShdw>
                </a:effectLst>
                <a:latin typeface="Arial (Corp)"/>
              </a:rPr>
              <a:t> au continuat să dea cu credincioșie avertizările și îndemnurile lor; neînfricați au vorbit lui Manase și poporului lui; dar solii au fost batjocoriți. Iuda cel apostat n-a luat aminte.  …</a:t>
            </a:r>
          </a:p>
          <a:p>
            <a:pPr indent="361950" algn="just">
              <a:spcBef>
                <a:spcPts val="600"/>
              </a:spcBef>
            </a:pPr>
            <a:r>
              <a:rPr lang="ro-RO" sz="2000" b="1" dirty="0" smtClean="0">
                <a:effectLst>
                  <a:outerShdw blurRad="38100" dist="38100" dir="2700000" algn="tl">
                    <a:srgbClr val="000000">
                      <a:alpha val="43137"/>
                    </a:srgbClr>
                  </a:outerShdw>
                </a:effectLst>
                <a:latin typeface="Arial (Corp)"/>
              </a:rPr>
              <a:t>Printre aceia a căror experiență de viață fusese modelată fără putință de întoarcere de la apostazia fatală a lui Manase, a fost chiar propriul lui fiu … Nelegiuitului împărat nu i s-a îngăduit să mai domnească mult. În toiul nelegiuirilor sale sfidătoare, la numai doi ani după venirea lui la domnie, a fost ucis în palat de propriii lui slujitori.</a:t>
            </a:r>
            <a:r>
              <a:rPr lang="ro-RO" sz="2000" dirty="0" smtClean="0">
                <a:latin typeface="Arial (Corp)"/>
              </a:rPr>
              <a:t>»</a:t>
            </a:r>
            <a:endParaRPr lang="ro-RO" sz="2000" dirty="0">
              <a:latin typeface="Arial (Corp)"/>
            </a:endParaRPr>
          </a:p>
        </p:txBody>
      </p:sp>
      <p:sp>
        <p:nvSpPr>
          <p:cNvPr id="3" name="2 CuadroTexto"/>
          <p:cNvSpPr txBox="1"/>
          <p:nvPr/>
        </p:nvSpPr>
        <p:spPr>
          <a:xfrm>
            <a:off x="5758944" y="6087586"/>
            <a:ext cx="2848665" cy="307777"/>
          </a:xfrm>
          <a:prstGeom prst="rect">
            <a:avLst/>
          </a:prstGeom>
          <a:noFill/>
        </p:spPr>
        <p:txBody>
          <a:bodyPr wrap="none" rtlCol="0">
            <a:spAutoFit/>
          </a:bodyPr>
          <a:lstStyle/>
          <a:p>
            <a:pPr algn="r"/>
            <a:r>
              <a:rPr lang="ro-RO" sz="1400" b="1" smtClean="0"/>
              <a:t>E.G.W. (Profeți </a:t>
            </a:r>
            <a:r>
              <a:rPr lang="ro-RO" sz="1400" b="1" smtClean="0"/>
              <a:t>și </a:t>
            </a:r>
            <a:r>
              <a:rPr lang="ro-RO" sz="1400" b="1" smtClean="0"/>
              <a:t>regi</a:t>
            </a:r>
            <a:r>
              <a:rPr lang="ro-RO" sz="1400" b="1" smtClean="0"/>
              <a:t>, </a:t>
            </a:r>
            <a:r>
              <a:rPr lang="ro-RO" sz="1400" b="1" smtClean="0"/>
              <a:t>pag</a:t>
            </a:r>
            <a:r>
              <a:rPr lang="ro-RO" sz="1400" b="1" smtClean="0"/>
              <a:t>. </a:t>
            </a:r>
            <a:r>
              <a:rPr lang="ro-RO" sz="1400" b="1" smtClean="0"/>
              <a:t>380-381)</a:t>
            </a:r>
            <a:endParaRPr lang="ro-RO" sz="1400" b="1"/>
          </a:p>
        </p:txBody>
      </p:sp>
    </p:spTree>
    <p:extLst>
      <p:ext uri="{BB962C8B-B14F-4D97-AF65-F5344CB8AC3E}">
        <p14:creationId xmlns:p14="http://schemas.microsoft.com/office/powerpoint/2010/main" xmlns="" val="12827408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6000"/>
          </a:stretch>
        </a:blipFill>
        <a:effectLst/>
      </p:bgPr>
    </p:bg>
    <p:spTree>
      <p:nvGrpSpPr>
        <p:cNvPr id="1" name=""/>
        <p:cNvGrpSpPr/>
        <p:nvPr/>
      </p:nvGrpSpPr>
      <p:grpSpPr>
        <a:xfrm>
          <a:off x="0" y="0"/>
          <a:ext cx="0" cy="0"/>
          <a:chOff x="0" y="0"/>
          <a:chExt cx="0" cy="0"/>
        </a:xfrm>
      </p:grpSpPr>
      <p:sp>
        <p:nvSpPr>
          <p:cNvPr id="2" name="1 CuadroTexto"/>
          <p:cNvSpPr txBox="1"/>
          <p:nvPr/>
        </p:nvSpPr>
        <p:spPr>
          <a:xfrm>
            <a:off x="3992" y="-76745"/>
            <a:ext cx="9140008" cy="769441"/>
          </a:xfrm>
          <a:prstGeom prst="rect">
            <a:avLst/>
          </a:prstGeom>
          <a:noFill/>
        </p:spPr>
        <p:txBody>
          <a:bodyPr wrap="square" rtlCol="0">
            <a:spAutoFit/>
          </a:bodyPr>
          <a:lstStyle/>
          <a:p>
            <a:pPr algn="ctr"/>
            <a:r>
              <a:rPr lang="ro-RO" sz="4400" b="1" spc="60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TRANZIȚIA</a:t>
            </a:r>
            <a:endParaRPr lang="ro-RO" sz="4400" b="1" spc="60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Rectángulo"/>
          <p:cNvSpPr/>
          <p:nvPr/>
        </p:nvSpPr>
        <p:spPr>
          <a:xfrm>
            <a:off x="7345" y="597168"/>
            <a:ext cx="9029151" cy="646331"/>
          </a:xfrm>
          <a:prstGeom prst="rect">
            <a:avLst/>
          </a:prstGeom>
        </p:spPr>
        <p:txBody>
          <a:bodyPr wrap="square">
            <a:spAutoFit/>
          </a:bodyPr>
          <a:lstStyle/>
          <a:p>
            <a:pPr algn="ctr"/>
            <a:r>
              <a:rPr lang="ro-RO" b="1" dirty="0" smtClean="0">
                <a:solidFill>
                  <a:schemeClr val="tx2">
                    <a:lumMod val="50000"/>
                  </a:schemeClr>
                </a:solidFill>
                <a:latin typeface="Comic Sans MS" pitchFamily="66" charset="0"/>
              </a:rPr>
              <a:t>«Dar poporul ţării a ucis pe toţi cei ce uneltiseră împotriva împăratului Amon. Şi, în locul lui, poporul ţării a pus împărat pe fiul său Iosia.» </a:t>
            </a:r>
            <a:r>
              <a:rPr lang="ro-RO" sz="1100" b="1" dirty="0" smtClean="0">
                <a:solidFill>
                  <a:schemeClr val="tx2">
                    <a:lumMod val="50000"/>
                  </a:schemeClr>
                </a:solidFill>
                <a:latin typeface="Comic Sans MS" pitchFamily="66" charset="0"/>
              </a:rPr>
              <a:t>(2 Cronici 33:25)</a:t>
            </a:r>
            <a:endParaRPr lang="ro-RO" sz="1100" b="1" dirty="0">
              <a:solidFill>
                <a:schemeClr val="tx2">
                  <a:lumMod val="50000"/>
                </a:schemeClr>
              </a:solidFill>
              <a:latin typeface="Comic Sans MS" pitchFamily="66" charset="0"/>
            </a:endParaRPr>
          </a:p>
        </p:txBody>
      </p:sp>
      <p:sp>
        <p:nvSpPr>
          <p:cNvPr id="5" name="4 CuadroTexto"/>
          <p:cNvSpPr txBox="1"/>
          <p:nvPr/>
        </p:nvSpPr>
        <p:spPr>
          <a:xfrm>
            <a:off x="4149479" y="1412776"/>
            <a:ext cx="4994521" cy="4601260"/>
          </a:xfrm>
          <a:prstGeom prst="rect">
            <a:avLst/>
          </a:prstGeom>
          <a:noFill/>
        </p:spPr>
        <p:txBody>
          <a:bodyPr wrap="square" rtlCol="0">
            <a:spAutoFit/>
          </a:bodyPr>
          <a:lstStyle/>
          <a:p>
            <a:pPr>
              <a:spcBef>
                <a:spcPts val="600"/>
              </a:spcBef>
            </a:pPr>
            <a:r>
              <a:rPr lang="ro-RO" sz="2100" b="1" dirty="0" smtClean="0"/>
              <a:t>Amon </a:t>
            </a:r>
            <a:r>
              <a:rPr lang="ro-RO" sz="2100" b="1" dirty="0" smtClean="0"/>
              <a:t>a semănat violență și a strâns violență. Cei care l-au omorât, au primit și ei tot violență. </a:t>
            </a:r>
          </a:p>
          <a:p>
            <a:pPr>
              <a:spcBef>
                <a:spcPts val="600"/>
              </a:spcBef>
            </a:pPr>
            <a:r>
              <a:rPr lang="ro-RO" sz="2100" b="1" dirty="0" smtClean="0"/>
              <a:t>Reacția poporului înaintea asasinatului nu poate fi numită nicidecum </a:t>
            </a:r>
            <a:r>
              <a:rPr lang="ro-RO" sz="2100" b="1" dirty="0" smtClean="0"/>
              <a:t>«democrație populară». A </a:t>
            </a:r>
            <a:r>
              <a:rPr lang="ro-RO" sz="2100" b="1" dirty="0" smtClean="0"/>
              <a:t>fost un linșaj în toată </a:t>
            </a:r>
            <a:r>
              <a:rPr lang="ro-RO" sz="2100" b="1" dirty="0" smtClean="0"/>
              <a:t>regula.</a:t>
            </a:r>
          </a:p>
          <a:p>
            <a:pPr>
              <a:spcBef>
                <a:spcPts val="600"/>
              </a:spcBef>
            </a:pPr>
            <a:r>
              <a:rPr lang="ro-RO" sz="2100" b="1" dirty="0" smtClean="0"/>
              <a:t>Pentru </a:t>
            </a:r>
            <a:r>
              <a:rPr lang="ro-RO" sz="2100" b="1" dirty="0" smtClean="0"/>
              <a:t>a perpetua răul, au pus pe tron o </a:t>
            </a:r>
            <a:r>
              <a:rPr lang="ro-RO" sz="2100" b="1" dirty="0" smtClean="0"/>
              <a:t>«marionetă», un copil </a:t>
            </a:r>
            <a:r>
              <a:rPr lang="ro-RO" sz="2100" b="1" dirty="0" smtClean="0"/>
              <a:t>de numai 8 ani. </a:t>
            </a:r>
          </a:p>
          <a:p>
            <a:pPr>
              <a:spcBef>
                <a:spcPts val="600"/>
              </a:spcBef>
            </a:pPr>
            <a:r>
              <a:rPr lang="ro-RO" sz="2100" b="1" dirty="0" smtClean="0"/>
              <a:t>Profetul </a:t>
            </a:r>
            <a:r>
              <a:rPr lang="ro-RO" sz="2100" b="1" dirty="0" err="1" smtClean="0"/>
              <a:t>Habacuc</a:t>
            </a:r>
            <a:r>
              <a:rPr lang="ro-RO" sz="2100" b="1" dirty="0" smtClean="0"/>
              <a:t> a fost vocea acelora care se întrebau până când Dumnezeu nu va lua atitudine pentru a opri această răutate. </a:t>
            </a:r>
          </a:p>
          <a:p>
            <a:pPr>
              <a:spcBef>
                <a:spcPts val="600"/>
              </a:spcBef>
            </a:pPr>
            <a:r>
              <a:rPr lang="ro-RO" sz="2100" b="1" dirty="0" smtClean="0"/>
              <a:t>Dar Dumnezeu deja acționa în inima tânărului rege Iosia. </a:t>
            </a:r>
            <a:endParaRPr lang="ro-RO" sz="2100" b="1" dirty="0"/>
          </a:p>
        </p:txBody>
      </p:sp>
      <p:pic>
        <p:nvPicPr>
          <p:cNvPr id="2051" name="Picture 3" descr="\\EUNICE\FondosTematicos\Josías\raja-yoas-yang-masih-muda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45" y="1244104"/>
            <a:ext cx="4142134" cy="571328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17988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051"/>
                                        </p:tgtEl>
                                        <p:attrNameLst>
                                          <p:attrName>style.visibility</p:attrName>
                                        </p:attrNameLst>
                                      </p:cBhvr>
                                      <p:to>
                                        <p:strVal val="visible"/>
                                      </p:to>
                                    </p:set>
                                    <p:animEffect transition="in" filter="fade">
                                      <p:cBhvr>
                                        <p:cTn id="21" dur="1000"/>
                                        <p:tgtEl>
                                          <p:spTgt spid="2051"/>
                                        </p:tgtEl>
                                      </p:cBhvr>
                                    </p:animEffect>
                                    <p:anim calcmode="lin" valueType="num">
                                      <p:cBhvr>
                                        <p:cTn id="22" dur="1000" fill="hold"/>
                                        <p:tgtEl>
                                          <p:spTgt spid="2051"/>
                                        </p:tgtEl>
                                        <p:attrNameLst>
                                          <p:attrName>ppt_x</p:attrName>
                                        </p:attrNameLst>
                                      </p:cBhvr>
                                      <p:tavLst>
                                        <p:tav tm="0">
                                          <p:val>
                                            <p:strVal val="#ppt_x"/>
                                          </p:val>
                                        </p:tav>
                                        <p:tav tm="100000">
                                          <p:val>
                                            <p:strVal val="#ppt_x"/>
                                          </p:val>
                                        </p:tav>
                                      </p:tavLst>
                                    </p:anim>
                                    <p:anim calcmode="lin" valueType="num">
                                      <p:cBhvr>
                                        <p:cTn id="23"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left)">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left)">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wipe(left)">
                                      <p:cBhvr>
                                        <p:cTn id="38" dur="500"/>
                                        <p:tgtEl>
                                          <p:spTgt spid="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wipe(left)">
                                      <p:cBhvr>
                                        <p:cTn id="43" dur="500"/>
                                        <p:tgtEl>
                                          <p:spTgt spid="5">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wipe(left)">
                                      <p:cBhvr>
                                        <p:cTn id="4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48000"/>
          </a:stretch>
        </a:blipFill>
        <a:effectLst/>
      </p:bgPr>
    </p:bg>
    <p:spTree>
      <p:nvGrpSpPr>
        <p:cNvPr id="1" name=""/>
        <p:cNvGrpSpPr/>
        <p:nvPr/>
      </p:nvGrpSpPr>
      <p:grpSpPr>
        <a:xfrm>
          <a:off x="0" y="0"/>
          <a:ext cx="0" cy="0"/>
          <a:chOff x="0" y="0"/>
          <a:chExt cx="0" cy="0"/>
        </a:xfrm>
      </p:grpSpPr>
      <p:sp>
        <p:nvSpPr>
          <p:cNvPr id="2" name="1 CuadroTexto"/>
          <p:cNvSpPr txBox="1"/>
          <p:nvPr/>
        </p:nvSpPr>
        <p:spPr>
          <a:xfrm>
            <a:off x="1871700" y="-27384"/>
            <a:ext cx="7272300" cy="769441"/>
          </a:xfrm>
          <a:prstGeom prst="rect">
            <a:avLst/>
          </a:prstGeom>
          <a:noFill/>
        </p:spPr>
        <p:txBody>
          <a:bodyPr wrap="square" rtlCol="0">
            <a:spAutoFit/>
          </a:bodyPr>
          <a:lstStyle/>
          <a:p>
            <a:pPr algn="ctr"/>
            <a:r>
              <a:rPr lang="ro-RO" sz="4400" b="1" spc="30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DOMNIA </a:t>
            </a:r>
            <a:r>
              <a:rPr lang="ro-RO" sz="4400" b="1" spc="30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LUI </a:t>
            </a:r>
            <a:r>
              <a:rPr lang="ro-RO" sz="4400" b="1" spc="30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IOSIA</a:t>
            </a:r>
            <a:endParaRPr lang="ro-RO" sz="4400" b="1" spc="30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2 Rectángulo"/>
          <p:cNvSpPr/>
          <p:nvPr/>
        </p:nvSpPr>
        <p:spPr>
          <a:xfrm>
            <a:off x="1979712" y="620688"/>
            <a:ext cx="7164288" cy="1374735"/>
          </a:xfrm>
          <a:prstGeom prst="rect">
            <a:avLst/>
          </a:prstGeom>
        </p:spPr>
        <p:txBody>
          <a:bodyPr wrap="square">
            <a:spAutoFit/>
          </a:bodyPr>
          <a:lstStyle/>
          <a:p>
            <a:pPr>
              <a:lnSpc>
                <a:spcPts val="2000"/>
              </a:lnSpc>
            </a:pPr>
            <a:r>
              <a:rPr lang="ro-RO" b="1" dirty="0" smtClean="0">
                <a:solidFill>
                  <a:srgbClr val="4F2E01"/>
                </a:solidFill>
                <a:latin typeface="Comic Sans MS" pitchFamily="66" charset="0"/>
              </a:rPr>
              <a:t>«În al optulea an al domniei lui, pe când era încă tânăr, a început să caute pe Dumnezeul tatălui său David. Şi în al doisprezecelea an, a început să curăţească Iuda şi Ierusalimul de înălţimi, de idolii </a:t>
            </a:r>
            <a:r>
              <a:rPr lang="ro-RO" b="1" dirty="0" err="1" smtClean="0">
                <a:solidFill>
                  <a:srgbClr val="4F2E01"/>
                </a:solidFill>
                <a:latin typeface="Comic Sans MS" pitchFamily="66" charset="0"/>
              </a:rPr>
              <a:t>Astarteei</a:t>
            </a:r>
            <a:r>
              <a:rPr lang="ro-RO" b="1" dirty="0" smtClean="0">
                <a:solidFill>
                  <a:srgbClr val="4F2E01"/>
                </a:solidFill>
                <a:latin typeface="Comic Sans MS" pitchFamily="66" charset="0"/>
              </a:rPr>
              <a:t>, de chipuri cioplite şi de chipuri turnate.» </a:t>
            </a:r>
            <a:r>
              <a:rPr lang="ro-RO" sz="1100" b="1" dirty="0" smtClean="0">
                <a:solidFill>
                  <a:srgbClr val="4F2E01"/>
                </a:solidFill>
                <a:latin typeface="Comic Sans MS" pitchFamily="66" charset="0"/>
              </a:rPr>
              <a:t>(2 Cronici 34:3)</a:t>
            </a:r>
            <a:endParaRPr lang="ro-RO" sz="1100" b="1" dirty="0">
              <a:solidFill>
                <a:srgbClr val="4F2E01"/>
              </a:solidFill>
              <a:latin typeface="Comic Sans MS" pitchFamily="66" charset="0"/>
            </a:endParaRPr>
          </a:p>
        </p:txBody>
      </p:sp>
      <p:sp>
        <p:nvSpPr>
          <p:cNvPr id="4" name="3 CuadroTexto"/>
          <p:cNvSpPr txBox="1"/>
          <p:nvPr/>
        </p:nvSpPr>
        <p:spPr>
          <a:xfrm>
            <a:off x="-36513" y="1916832"/>
            <a:ext cx="3913695" cy="4687253"/>
          </a:xfrm>
          <a:prstGeom prst="roundRect">
            <a:avLst>
              <a:gd name="adj" fmla="val 6518"/>
            </a:avLst>
          </a:prstGeom>
          <a:solidFill>
            <a:schemeClr val="bg1">
              <a:alpha val="55000"/>
            </a:schemeClr>
          </a:solidFill>
          <a:effectLst>
            <a:softEdge rad="76200"/>
          </a:effectLst>
        </p:spPr>
        <p:txBody>
          <a:bodyPr wrap="square" rtlCol="0">
            <a:spAutoFit/>
          </a:bodyPr>
          <a:lstStyle/>
          <a:p>
            <a:pPr>
              <a:spcBef>
                <a:spcPts val="600"/>
              </a:spcBef>
            </a:pPr>
            <a:r>
              <a:rPr lang="ro-RO" sz="2000" b="1" dirty="0" smtClean="0"/>
              <a:t>La 16 ani, Iosia îl caută pe Dumnezeu; și la 20 </a:t>
            </a:r>
            <a:r>
              <a:rPr lang="ro-RO" sz="2000" b="1" dirty="0" smtClean="0"/>
              <a:t>de ani a </a:t>
            </a:r>
            <a:r>
              <a:rPr lang="ro-RO" sz="2000" b="1" dirty="0" smtClean="0"/>
              <a:t>început o mișcare de redeșteptare și reformă în Iuda. </a:t>
            </a:r>
          </a:p>
          <a:p>
            <a:pPr>
              <a:spcBef>
                <a:spcPts val="600"/>
              </a:spcBef>
            </a:pPr>
            <a:r>
              <a:rPr lang="ro-RO" sz="2000" b="1" dirty="0" smtClean="0"/>
              <a:t>Șase ani mai târziu, și-a concentrat eforturile în restaurarea templului, inima vieții religioase a lui Iuda. </a:t>
            </a:r>
          </a:p>
          <a:p>
            <a:pPr>
              <a:spcBef>
                <a:spcPts val="600"/>
              </a:spcBef>
            </a:pPr>
            <a:r>
              <a:rPr lang="ro-RO" sz="2000" b="1" dirty="0" smtClean="0"/>
              <a:t>Reforma și-a făcut efectul. Oamenii cărora li s-a încredințat repararea templului au devenit așa de cinstiți </a:t>
            </a:r>
            <a:r>
              <a:rPr lang="ro-RO" sz="2000" b="1" dirty="0" smtClean="0"/>
              <a:t>încât «</a:t>
            </a:r>
            <a:r>
              <a:rPr lang="ro-RO" sz="2000" b="1" dirty="0" smtClean="0">
                <a:latin typeface="Calibri" pitchFamily="34" charset="0"/>
              </a:rPr>
              <a:t>să nu li se ceară socoteala de argintul dat în mâinile lor</a:t>
            </a:r>
            <a:r>
              <a:rPr lang="ro-RO" sz="2000" b="1" dirty="0" smtClean="0"/>
              <a:t>» (2 Împărați 22:7).</a:t>
            </a:r>
            <a:endParaRPr lang="ro-RO" sz="2000" b="1" dirty="0"/>
          </a:p>
        </p:txBody>
      </p:sp>
      <p:pic>
        <p:nvPicPr>
          <p:cNvPr id="3074" name="Picture 2" descr="\\EUNICE\FondosTematicos\Josías\old_testament_64.gif"/>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679" t="7579" r="4198" b="5072"/>
          <a:stretch/>
        </p:blipFill>
        <p:spPr bwMode="auto">
          <a:xfrm>
            <a:off x="3877183" y="1990294"/>
            <a:ext cx="5122801" cy="4751074"/>
          </a:xfrm>
          <a:prstGeom prst="roundRect">
            <a:avLst>
              <a:gd name="adj" fmla="val 998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3075" name="Picture 3" descr="\\EUNICE\FondosTematicos\Josías\old_testament_65.gif"/>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5839" t="5634" r="6436" b="12829"/>
          <a:stretch/>
        </p:blipFill>
        <p:spPr bwMode="auto">
          <a:xfrm>
            <a:off x="146093" y="116632"/>
            <a:ext cx="1617596" cy="1808333"/>
          </a:xfrm>
          <a:prstGeom prst="round2DiagRect">
            <a:avLst>
              <a:gd name="adj1" fmla="val 16667"/>
              <a:gd name="adj2" fmla="val 0"/>
            </a:avLst>
          </a:prstGeom>
          <a:ln w="1905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635322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2" fill="hold" nodeType="with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wipe(right)">
                                      <p:cBhvr>
                                        <p:cTn id="19" dur="500"/>
                                        <p:tgtEl>
                                          <p:spTgt spid="307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4">
                                            <p:bg/>
                                          </p:spTgt>
                                        </p:tgtEl>
                                        <p:attrNameLst>
                                          <p:attrName>style.visibility</p:attrName>
                                        </p:attrNameLst>
                                      </p:cBhvr>
                                      <p:to>
                                        <p:strVal val="visible"/>
                                      </p:to>
                                    </p:set>
                                    <p:animEffect transition="in" filter="barn(outVertical)">
                                      <p:cBhvr>
                                        <p:cTn id="24" dur="500"/>
                                        <p:tgtEl>
                                          <p:spTgt spid="4">
                                            <p:bg/>
                                          </p:spTgt>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left)">
                                      <p:cBhvr>
                                        <p:cTn id="32" dur="500"/>
                                        <p:tgtEl>
                                          <p:spTgt spid="4">
                                            <p:txEl>
                                              <p:pRg st="1" end="1"/>
                                            </p:txEl>
                                          </p:spTgt>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wipe(left)">
                                      <p:cBhvr>
                                        <p:cTn id="36" dur="500"/>
                                        <p:tgtEl>
                                          <p:spTgt spid="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074"/>
                                        </p:tgtEl>
                                        <p:attrNameLst>
                                          <p:attrName>style.visibility</p:attrName>
                                        </p:attrNameLst>
                                      </p:cBhvr>
                                      <p:to>
                                        <p:strVal val="visible"/>
                                      </p:to>
                                    </p:set>
                                    <p:animEffect transition="in" filter="fade">
                                      <p:cBhvr>
                                        <p:cTn id="4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102" name="Picture 6" descr="G:\Dibujos\Josias\Josias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49705" y="1885462"/>
            <a:ext cx="2877220" cy="23356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4101" name="Picture 5" descr="\\EUNICE\FondosTematicos\Josías\josiah.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709" y="3140968"/>
            <a:ext cx="2507067" cy="3428467"/>
          </a:xfrm>
          <a:prstGeom prst="roundRect">
            <a:avLst>
              <a:gd name="adj" fmla="val 4167"/>
            </a:avLst>
          </a:prstGeom>
          <a:solidFill>
            <a:srgbClr val="FFFFFF"/>
          </a:solidFill>
          <a:ln w="76200" cap="sq">
            <a:solidFill>
              <a:schemeClr val="bg2">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2" name="1 CuadroTexto"/>
          <p:cNvSpPr txBox="1"/>
          <p:nvPr/>
        </p:nvSpPr>
        <p:spPr>
          <a:xfrm>
            <a:off x="2458361" y="0"/>
            <a:ext cx="6660102"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bg2">
                  <a:lumMod val="10000"/>
                </a:schemeClr>
              </a:contourClr>
            </a:sp3d>
          </a:bodyPr>
          <a:lstStyle/>
          <a:p>
            <a:pPr algn="ctr"/>
            <a:r>
              <a:rPr lang="ro-RO" sz="4000" b="1" smtClean="0">
                <a:ln w="11430"/>
                <a:gradFill>
                  <a:gsLst>
                    <a:gs pos="0">
                      <a:schemeClr val="bg2">
                        <a:lumMod val="50000"/>
                      </a:schemeClr>
                    </a:gs>
                    <a:gs pos="75000">
                      <a:schemeClr val="bg2">
                        <a:lumMod val="25000"/>
                      </a:schemeClr>
                    </a:gs>
                    <a:gs pos="100000">
                      <a:schemeClr val="bg2">
                        <a:lumMod val="10000"/>
                      </a:schemeClr>
                    </a:gs>
                  </a:gsLst>
                  <a:lin ang="5400000"/>
                </a:gradFill>
                <a:effectLst>
                  <a:outerShdw blurRad="50800" dist="39000" dir="5460000" algn="tl">
                    <a:srgbClr val="000000">
                      <a:alpha val="38000"/>
                    </a:srgbClr>
                  </a:outerShdw>
                </a:effectLst>
              </a:rPr>
              <a:t>CARTEA </a:t>
            </a:r>
            <a:r>
              <a:rPr lang="ro-RO" sz="4000" b="1" smtClean="0">
                <a:ln w="11430"/>
                <a:gradFill>
                  <a:gsLst>
                    <a:gs pos="0">
                      <a:schemeClr val="bg2">
                        <a:lumMod val="50000"/>
                      </a:schemeClr>
                    </a:gs>
                    <a:gs pos="75000">
                      <a:schemeClr val="bg2">
                        <a:lumMod val="25000"/>
                      </a:schemeClr>
                    </a:gs>
                    <a:gs pos="100000">
                      <a:schemeClr val="bg2">
                        <a:lumMod val="10000"/>
                      </a:schemeClr>
                    </a:gs>
                  </a:gsLst>
                  <a:lin ang="5400000"/>
                </a:gradFill>
                <a:effectLst>
                  <a:outerShdw blurRad="50800" dist="39000" dir="5460000" algn="tl">
                    <a:srgbClr val="000000">
                      <a:alpha val="38000"/>
                    </a:srgbClr>
                  </a:outerShdw>
                </a:effectLst>
              </a:rPr>
              <a:t>LEGII</a:t>
            </a:r>
            <a:endParaRPr lang="ro-RO" sz="4000" b="1">
              <a:ln w="11430"/>
              <a:gradFill>
                <a:gsLst>
                  <a:gs pos="0">
                    <a:schemeClr val="bg2">
                      <a:lumMod val="50000"/>
                    </a:schemeClr>
                  </a:gs>
                  <a:gs pos="75000">
                    <a:schemeClr val="bg2">
                      <a:lumMod val="25000"/>
                    </a:schemeClr>
                  </a:gs>
                  <a:gs pos="100000">
                    <a:schemeClr val="bg2">
                      <a:lumMod val="10000"/>
                    </a:schemeClr>
                  </a:gs>
                </a:gsLst>
                <a:lin ang="5400000"/>
              </a:gradFill>
              <a:effectLst>
                <a:outerShdw blurRad="50800" dist="39000" dir="5460000" algn="tl">
                  <a:srgbClr val="000000">
                    <a:alpha val="38000"/>
                  </a:srgbClr>
                </a:outerShdw>
              </a:effectLst>
            </a:endParaRPr>
          </a:p>
        </p:txBody>
      </p:sp>
      <p:sp>
        <p:nvSpPr>
          <p:cNvPr id="3" name="2 Rectángulo"/>
          <p:cNvSpPr/>
          <p:nvPr/>
        </p:nvSpPr>
        <p:spPr>
          <a:xfrm>
            <a:off x="2555776" y="644495"/>
            <a:ext cx="6562686" cy="1200329"/>
          </a:xfrm>
          <a:prstGeom prst="rect">
            <a:avLst/>
          </a:prstGeom>
        </p:spPr>
        <p:txBody>
          <a:bodyPr wrap="square">
            <a:spAutoFit/>
          </a:bodyPr>
          <a:lstStyle/>
          <a:p>
            <a:r>
              <a:rPr lang="ro-RO" b="1" dirty="0" smtClean="0">
                <a:solidFill>
                  <a:schemeClr val="bg2">
                    <a:lumMod val="25000"/>
                  </a:schemeClr>
                </a:solidFill>
                <a:latin typeface="Comic Sans MS" pitchFamily="66" charset="0"/>
              </a:rPr>
              <a:t>«</a:t>
            </a:r>
            <a:r>
              <a:rPr lang="ro-RO" b="1" dirty="0" err="1" smtClean="0">
                <a:solidFill>
                  <a:schemeClr val="bg2">
                    <a:lumMod val="25000"/>
                  </a:schemeClr>
                </a:solidFill>
                <a:latin typeface="Comic Sans MS" pitchFamily="66" charset="0"/>
              </a:rPr>
              <a:t>Şafan</a:t>
            </a:r>
            <a:r>
              <a:rPr lang="ro-RO" b="1" dirty="0" smtClean="0">
                <a:solidFill>
                  <a:schemeClr val="bg2">
                    <a:lumMod val="25000"/>
                  </a:schemeClr>
                </a:solidFill>
                <a:latin typeface="Comic Sans MS" pitchFamily="66" charset="0"/>
              </a:rPr>
              <a:t>, logofătul, a mai spus împăratului: „Preotul </a:t>
            </a:r>
            <a:r>
              <a:rPr lang="ro-RO" b="1" dirty="0" err="1" smtClean="0">
                <a:solidFill>
                  <a:schemeClr val="bg2">
                    <a:lumMod val="25000"/>
                  </a:schemeClr>
                </a:solidFill>
                <a:latin typeface="Comic Sans MS" pitchFamily="66" charset="0"/>
              </a:rPr>
              <a:t>Hilchia</a:t>
            </a:r>
            <a:r>
              <a:rPr lang="ro-RO" b="1" dirty="0" smtClean="0">
                <a:solidFill>
                  <a:schemeClr val="bg2">
                    <a:lumMod val="25000"/>
                  </a:schemeClr>
                </a:solidFill>
                <a:latin typeface="Comic Sans MS" pitchFamily="66" charset="0"/>
              </a:rPr>
              <a:t> mi-a dat o carte.“ Şi </a:t>
            </a:r>
            <a:r>
              <a:rPr lang="ro-RO" b="1" dirty="0" err="1" smtClean="0">
                <a:solidFill>
                  <a:schemeClr val="bg2">
                    <a:lumMod val="25000"/>
                  </a:schemeClr>
                </a:solidFill>
                <a:latin typeface="Comic Sans MS" pitchFamily="66" charset="0"/>
              </a:rPr>
              <a:t>Şafan</a:t>
            </a:r>
            <a:r>
              <a:rPr lang="ro-RO" b="1" dirty="0" smtClean="0">
                <a:solidFill>
                  <a:schemeClr val="bg2">
                    <a:lumMod val="25000"/>
                  </a:schemeClr>
                </a:solidFill>
                <a:latin typeface="Comic Sans MS" pitchFamily="66" charset="0"/>
              </a:rPr>
              <a:t> a citit-o înaintea împăratului. Când a auzit împăratul cuvintele din cartea legii, şi-a sfâşiat hainele.» </a:t>
            </a:r>
            <a:r>
              <a:rPr lang="ro-RO" sz="1100" b="1" dirty="0" smtClean="0">
                <a:solidFill>
                  <a:schemeClr val="bg2">
                    <a:lumMod val="25000"/>
                  </a:schemeClr>
                </a:solidFill>
                <a:latin typeface="Comic Sans MS" pitchFamily="66" charset="0"/>
              </a:rPr>
              <a:t>(2 </a:t>
            </a:r>
            <a:r>
              <a:rPr lang="ro-RO" sz="1100" b="1" dirty="0" err="1" smtClean="0">
                <a:solidFill>
                  <a:schemeClr val="bg2">
                    <a:lumMod val="25000"/>
                  </a:schemeClr>
                </a:solidFill>
                <a:latin typeface="Comic Sans MS" pitchFamily="66" charset="0"/>
              </a:rPr>
              <a:t>Împ</a:t>
            </a:r>
            <a:r>
              <a:rPr lang="ro-RO" sz="1100" b="1" dirty="0" smtClean="0">
                <a:solidFill>
                  <a:schemeClr val="bg2">
                    <a:lumMod val="25000"/>
                  </a:schemeClr>
                </a:solidFill>
                <a:latin typeface="Comic Sans MS" pitchFamily="66" charset="0"/>
              </a:rPr>
              <a:t>. 22:10-11)</a:t>
            </a:r>
            <a:endParaRPr lang="ro-RO" b="1" dirty="0">
              <a:solidFill>
                <a:schemeClr val="bg2">
                  <a:lumMod val="25000"/>
                </a:schemeClr>
              </a:solidFill>
              <a:latin typeface="Comic Sans MS" pitchFamily="66" charset="0"/>
            </a:endParaRPr>
          </a:p>
        </p:txBody>
      </p:sp>
      <p:sp>
        <p:nvSpPr>
          <p:cNvPr id="4" name="3 CuadroTexto"/>
          <p:cNvSpPr txBox="1"/>
          <p:nvPr/>
        </p:nvSpPr>
        <p:spPr>
          <a:xfrm>
            <a:off x="179512" y="1772816"/>
            <a:ext cx="5904656" cy="1323439"/>
          </a:xfrm>
          <a:prstGeom prst="rect">
            <a:avLst/>
          </a:prstGeom>
          <a:noFill/>
        </p:spPr>
        <p:txBody>
          <a:bodyPr wrap="square" rtlCol="0">
            <a:spAutoFit/>
          </a:bodyPr>
          <a:lstStyle/>
          <a:p>
            <a:pPr>
              <a:spcBef>
                <a:spcPts val="600"/>
              </a:spcBef>
            </a:pPr>
            <a:r>
              <a:rPr lang="ro-RO" sz="2000" b="1" dirty="0" smtClean="0"/>
              <a:t>O reformă </a:t>
            </a:r>
            <a:r>
              <a:rPr lang="ro-RO" sz="2000" b="1" dirty="0" smtClean="0"/>
              <a:t>adevărată nu se poate baza numai pe schimbări superficiale </a:t>
            </a:r>
            <a:r>
              <a:rPr lang="ro-RO" sz="2000" b="1" dirty="0" smtClean="0"/>
              <a:t>(ruperea </a:t>
            </a:r>
            <a:r>
              <a:rPr lang="ro-RO" sz="2000" b="1" dirty="0" smtClean="0"/>
              <a:t>imaginilor, </a:t>
            </a:r>
            <a:r>
              <a:rPr lang="ro-RO" sz="2000" b="1" dirty="0" smtClean="0"/>
              <a:t>reformarea </a:t>
            </a:r>
            <a:r>
              <a:rPr lang="ro-RO" sz="2000" b="1" dirty="0" smtClean="0"/>
              <a:t>templului, schimbări </a:t>
            </a:r>
            <a:r>
              <a:rPr lang="ro-RO" sz="2000" b="1" dirty="0" smtClean="0"/>
              <a:t>externe). Biblia trebuie </a:t>
            </a:r>
            <a:r>
              <a:rPr lang="ro-RO" sz="2000" b="1" dirty="0" smtClean="0"/>
              <a:t>să fie la baza oricărei schimbări profunde și durabile. </a:t>
            </a:r>
          </a:p>
        </p:txBody>
      </p:sp>
      <p:pic>
        <p:nvPicPr>
          <p:cNvPr id="4104" name="Picture 8" descr="http://assets.jw.org/assets/m/ws14/20140815/ws14_20140815.art/402014288_univ_lsr_lg.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1330" r="-1513"/>
          <a:stretch/>
        </p:blipFill>
        <p:spPr bwMode="auto">
          <a:xfrm>
            <a:off x="74116" y="146214"/>
            <a:ext cx="2409652" cy="1614180"/>
          </a:xfrm>
          <a:prstGeom prst="ellipse">
            <a:avLst/>
          </a:prstGeom>
          <a:ln w="63500" cap="rnd">
            <a:solidFill>
              <a:schemeClr val="bg2">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relaxedInset"/>
            <a:contourClr>
              <a:srgbClr val="333333"/>
            </a:contourClr>
          </a:sp3d>
          <a:extLst>
            <a:ext uri="{909E8E84-426E-40DD-AFC4-6F175D3DCCD1}">
              <a14:hiddenFill xmlns:a14="http://schemas.microsoft.com/office/drawing/2010/main" xmlns="">
                <a:solidFill>
                  <a:srgbClr val="FFFFFF"/>
                </a:solidFill>
              </a14:hiddenFill>
            </a:ext>
          </a:extLst>
        </p:spPr>
      </p:pic>
      <p:pic>
        <p:nvPicPr>
          <p:cNvPr id="4105" name="Picture 9" descr="G:\Dibujos\Josias\Hecho\Josias (13).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149705" y="4293096"/>
            <a:ext cx="2874911" cy="25096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2555776" y="2996952"/>
            <a:ext cx="3593928" cy="3877985"/>
          </a:xfrm>
          <a:prstGeom prst="rect">
            <a:avLst/>
          </a:prstGeom>
        </p:spPr>
        <p:txBody>
          <a:bodyPr wrap="square">
            <a:spAutoFit/>
          </a:bodyPr>
          <a:lstStyle/>
          <a:p>
            <a:pPr lvl="0">
              <a:spcBef>
                <a:spcPts val="600"/>
              </a:spcBef>
            </a:pPr>
            <a:r>
              <a:rPr lang="ro-RO" sz="2000" b="1" smtClean="0">
                <a:solidFill>
                  <a:prstClr val="black"/>
                </a:solidFill>
              </a:rPr>
              <a:t>Apariția </a:t>
            </a:r>
            <a:r>
              <a:rPr lang="ro-RO" sz="2000" b="1" smtClean="0">
                <a:solidFill>
                  <a:prstClr val="black"/>
                </a:solidFill>
              </a:rPr>
              <a:t>«</a:t>
            </a:r>
            <a:r>
              <a:rPr lang="ro-RO" sz="2000" b="1" smtClean="0">
                <a:solidFill>
                  <a:prstClr val="black"/>
                </a:solidFill>
              </a:rPr>
              <a:t>cărții </a:t>
            </a:r>
            <a:r>
              <a:rPr lang="ro-RO" sz="2000" b="1" smtClean="0">
                <a:solidFill>
                  <a:prstClr val="black"/>
                </a:solidFill>
              </a:rPr>
              <a:t>legii</a:t>
            </a:r>
            <a:r>
              <a:rPr lang="ro-RO" sz="2000" b="1" smtClean="0">
                <a:solidFill>
                  <a:prstClr val="black"/>
                </a:solidFill>
              </a:rPr>
              <a:t>» </a:t>
            </a:r>
            <a:r>
              <a:rPr lang="ro-RO" sz="2000" b="1" smtClean="0">
                <a:solidFill>
                  <a:prstClr val="black"/>
                </a:solidFill>
              </a:rPr>
              <a:t>în</a:t>
            </a:r>
            <a:r>
              <a:rPr lang="ro-RO" sz="2000" b="1" smtClean="0">
                <a:solidFill>
                  <a:prstClr val="black"/>
                </a:solidFill>
              </a:rPr>
              <a:t> templu </a:t>
            </a:r>
            <a:r>
              <a:rPr lang="ro-RO" sz="2000" b="1" smtClean="0">
                <a:solidFill>
                  <a:prstClr val="black"/>
                </a:solidFill>
              </a:rPr>
              <a:t>(o </a:t>
            </a:r>
            <a:r>
              <a:rPr lang="ro-RO" sz="2000" b="1" smtClean="0">
                <a:solidFill>
                  <a:prstClr val="black"/>
                </a:solidFill>
              </a:rPr>
              <a:t>parte </a:t>
            </a:r>
            <a:r>
              <a:rPr lang="ro-RO" sz="2000" b="1" smtClean="0">
                <a:solidFill>
                  <a:prstClr val="black"/>
                </a:solidFill>
              </a:rPr>
              <a:t>din </a:t>
            </a:r>
            <a:r>
              <a:rPr lang="ro-RO" sz="2000" b="1" smtClean="0">
                <a:solidFill>
                  <a:prstClr val="black"/>
                </a:solidFill>
              </a:rPr>
              <a:t>Pentateuh</a:t>
            </a:r>
            <a:r>
              <a:rPr lang="ro-RO" sz="2000" b="1" smtClean="0">
                <a:solidFill>
                  <a:prstClr val="black"/>
                </a:solidFill>
              </a:rPr>
              <a:t>) a </a:t>
            </a:r>
            <a:r>
              <a:rPr lang="ro-RO" sz="2000" b="1" smtClean="0">
                <a:solidFill>
                  <a:prstClr val="black"/>
                </a:solidFill>
              </a:rPr>
              <a:t>provocat schimbări profunde </a:t>
            </a:r>
            <a:r>
              <a:rPr lang="ro-RO" sz="2000" b="1" smtClean="0">
                <a:solidFill>
                  <a:prstClr val="black"/>
                </a:solidFill>
              </a:rPr>
              <a:t>în </a:t>
            </a:r>
            <a:r>
              <a:rPr lang="ro-RO" sz="2000" b="1" smtClean="0">
                <a:solidFill>
                  <a:prstClr val="black"/>
                </a:solidFill>
              </a:rPr>
              <a:t>Iosia.</a:t>
            </a:r>
            <a:endParaRPr lang="ro-RO" sz="2000" b="1" smtClean="0">
              <a:solidFill>
                <a:prstClr val="black"/>
              </a:solidFill>
            </a:endParaRPr>
          </a:p>
          <a:p>
            <a:pPr lvl="0">
              <a:spcBef>
                <a:spcPts val="600"/>
              </a:spcBef>
            </a:pPr>
            <a:r>
              <a:rPr lang="ro-RO" sz="2000" b="1" smtClean="0">
                <a:solidFill>
                  <a:prstClr val="black"/>
                </a:solidFill>
              </a:rPr>
              <a:t>În </a:t>
            </a:r>
            <a:r>
              <a:rPr lang="ro-RO" sz="2000" b="1" smtClean="0">
                <a:solidFill>
                  <a:prstClr val="black"/>
                </a:solidFill>
              </a:rPr>
              <a:t>acel moment a fost conștient de consecințele finale ale păcatului. </a:t>
            </a:r>
          </a:p>
          <a:p>
            <a:pPr lvl="0">
              <a:spcBef>
                <a:spcPts val="600"/>
              </a:spcBef>
            </a:pPr>
            <a:r>
              <a:rPr lang="ro-RO" sz="2000" b="1" smtClean="0">
                <a:solidFill>
                  <a:prstClr val="black"/>
                </a:solidFill>
              </a:rPr>
              <a:t>A trimis să fie consultat Dumnezeu, prin profeteasa Hulda, cu privire la posibilitatea evitării distrugerii </a:t>
            </a:r>
            <a:r>
              <a:rPr lang="ro-RO" sz="2000" b="1" smtClean="0">
                <a:solidFill>
                  <a:prstClr val="black"/>
                </a:solidFill>
              </a:rPr>
              <a:t>lui </a:t>
            </a:r>
            <a:r>
              <a:rPr lang="ro-RO" sz="2000" b="1" smtClean="0">
                <a:solidFill>
                  <a:prstClr val="black"/>
                </a:solidFill>
              </a:rPr>
              <a:t>Iuda</a:t>
            </a:r>
            <a:r>
              <a:rPr lang="ro-RO" sz="2000" b="1" smtClean="0">
                <a:solidFill>
                  <a:prstClr val="black"/>
                </a:solidFill>
              </a:rPr>
              <a:t/>
            </a:r>
            <a:br>
              <a:rPr lang="ro-RO" sz="2000" b="1" smtClean="0">
                <a:solidFill>
                  <a:prstClr val="black"/>
                </a:solidFill>
              </a:rPr>
            </a:br>
            <a:r>
              <a:rPr lang="ro-RO" sz="1600" b="1" smtClean="0">
                <a:solidFill>
                  <a:prstClr val="black"/>
                </a:solidFill>
              </a:rPr>
              <a:t>(2 </a:t>
            </a:r>
            <a:r>
              <a:rPr lang="ro-RO" sz="1600" b="1" smtClean="0">
                <a:solidFill>
                  <a:prstClr val="black"/>
                </a:solidFill>
              </a:rPr>
              <a:t>Împărați </a:t>
            </a:r>
            <a:r>
              <a:rPr lang="ro-RO" sz="1600" b="1" smtClean="0">
                <a:solidFill>
                  <a:prstClr val="black"/>
                </a:solidFill>
              </a:rPr>
              <a:t>22:13-20</a:t>
            </a:r>
            <a:r>
              <a:rPr lang="ro-RO" sz="1600" b="1" smtClean="0">
                <a:solidFill>
                  <a:prstClr val="black"/>
                </a:solidFill>
              </a:rPr>
              <a:t>).</a:t>
            </a:r>
            <a:endParaRPr lang="ro-RO" sz="2000" b="1">
              <a:solidFill>
                <a:prstClr val="black"/>
              </a:solidFill>
            </a:endParaRPr>
          </a:p>
        </p:txBody>
      </p:sp>
    </p:spTree>
    <p:extLst>
      <p:ext uri="{BB962C8B-B14F-4D97-AF65-F5344CB8AC3E}">
        <p14:creationId xmlns:p14="http://schemas.microsoft.com/office/powerpoint/2010/main" xmlns="" val="25997351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4104"/>
                                        </p:tgtEl>
                                        <p:attrNameLst>
                                          <p:attrName>style.visibility</p:attrName>
                                        </p:attrNameLst>
                                      </p:cBhvr>
                                      <p:to>
                                        <p:strVal val="visible"/>
                                      </p:to>
                                    </p:set>
                                    <p:animEffect transition="in" filter="fade">
                                      <p:cBhvr>
                                        <p:cTn id="16" dur="1000"/>
                                        <p:tgtEl>
                                          <p:spTgt spid="4104"/>
                                        </p:tgtEl>
                                      </p:cBhvr>
                                    </p:animEffect>
                                    <p:anim calcmode="lin" valueType="num">
                                      <p:cBhvr>
                                        <p:cTn id="17" dur="1000" fill="hold"/>
                                        <p:tgtEl>
                                          <p:spTgt spid="4104"/>
                                        </p:tgtEl>
                                        <p:attrNameLst>
                                          <p:attrName>ppt_x</p:attrName>
                                        </p:attrNameLst>
                                      </p:cBhvr>
                                      <p:tavLst>
                                        <p:tav tm="0">
                                          <p:val>
                                            <p:strVal val="#ppt_x"/>
                                          </p:val>
                                        </p:tav>
                                        <p:tav tm="100000">
                                          <p:val>
                                            <p:strVal val="#ppt_x"/>
                                          </p:val>
                                        </p:tav>
                                      </p:tavLst>
                                    </p:anim>
                                    <p:anim calcmode="lin" valueType="num">
                                      <p:cBhvr>
                                        <p:cTn id="18" dur="1000" fill="hold"/>
                                        <p:tgtEl>
                                          <p:spTgt spid="4104"/>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1+#ppt_w/2"/>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4102"/>
                                        </p:tgtEl>
                                        <p:attrNameLst>
                                          <p:attrName>style.visibility</p:attrName>
                                        </p:attrNameLst>
                                      </p:cBhvr>
                                      <p:to>
                                        <p:strVal val="visible"/>
                                      </p:to>
                                    </p:set>
                                    <p:anim calcmode="lin" valueType="num">
                                      <p:cBhvr>
                                        <p:cTn id="34" dur="500" decel="50000" fill="hold">
                                          <p:stCondLst>
                                            <p:cond delay="0"/>
                                          </p:stCondLst>
                                        </p:cTn>
                                        <p:tgtEl>
                                          <p:spTgt spid="4102"/>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4102"/>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4102"/>
                                        </p:tgtEl>
                                        <p:attrNameLst>
                                          <p:attrName>ppt_w</p:attrName>
                                        </p:attrNameLst>
                                      </p:cBhvr>
                                      <p:tavLst>
                                        <p:tav tm="0">
                                          <p:val>
                                            <p:strVal val="#ppt_w*.05"/>
                                          </p:val>
                                        </p:tav>
                                        <p:tav tm="100000">
                                          <p:val>
                                            <p:strVal val="#ppt_w"/>
                                          </p:val>
                                        </p:tav>
                                      </p:tavLst>
                                    </p:anim>
                                    <p:anim calcmode="lin" valueType="num">
                                      <p:cBhvr>
                                        <p:cTn id="37" dur="1000" fill="hold"/>
                                        <p:tgtEl>
                                          <p:spTgt spid="4102"/>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4102"/>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4102"/>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4102"/>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4102"/>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wipe(left)">
                                      <p:cBhvr>
                                        <p:cTn id="45" dur="500"/>
                                        <p:tgtEl>
                                          <p:spTgt spid="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4101"/>
                                        </p:tgtEl>
                                        <p:attrNameLst>
                                          <p:attrName>style.visibility</p:attrName>
                                        </p:attrNameLst>
                                      </p:cBhvr>
                                      <p:to>
                                        <p:strVal val="visible"/>
                                      </p:to>
                                    </p:set>
                                    <p:anim calcmode="lin" valueType="num">
                                      <p:cBhvr>
                                        <p:cTn id="50" dur="500" decel="50000" fill="hold">
                                          <p:stCondLst>
                                            <p:cond delay="0"/>
                                          </p:stCondLst>
                                        </p:cTn>
                                        <p:tgtEl>
                                          <p:spTgt spid="4101"/>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4101"/>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4101"/>
                                        </p:tgtEl>
                                        <p:attrNameLst>
                                          <p:attrName>ppt_w</p:attrName>
                                        </p:attrNameLst>
                                      </p:cBhvr>
                                      <p:tavLst>
                                        <p:tav tm="0">
                                          <p:val>
                                            <p:strVal val="#ppt_w*.05"/>
                                          </p:val>
                                        </p:tav>
                                        <p:tav tm="100000">
                                          <p:val>
                                            <p:strVal val="#ppt_w"/>
                                          </p:val>
                                        </p:tav>
                                      </p:tavLst>
                                    </p:anim>
                                    <p:anim calcmode="lin" valueType="num">
                                      <p:cBhvr>
                                        <p:cTn id="53" dur="1000" fill="hold"/>
                                        <p:tgtEl>
                                          <p:spTgt spid="4101"/>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4101"/>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4101"/>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4101"/>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4101"/>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animEffect transition="in" filter="wipe(left)">
                                      <p:cBhvr>
                                        <p:cTn id="61" dur="500"/>
                                        <p:tgtEl>
                                          <p:spTgt spid="5">
                                            <p:txEl>
                                              <p:pRg st="1" end="1"/>
                                            </p:txEl>
                                          </p:spTgt>
                                        </p:tgtEl>
                                      </p:cBhvr>
                                    </p:animEffect>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5">
                                            <p:txEl>
                                              <p:pRg st="2" end="2"/>
                                            </p:txEl>
                                          </p:spTgt>
                                        </p:tgtEl>
                                        <p:attrNameLst>
                                          <p:attrName>style.visibility</p:attrName>
                                        </p:attrNameLst>
                                      </p:cBhvr>
                                      <p:to>
                                        <p:strVal val="visible"/>
                                      </p:to>
                                    </p:set>
                                    <p:animEffect transition="in" filter="wipe(left)">
                                      <p:cBhvr>
                                        <p:cTn id="65" dur="500"/>
                                        <p:tgtEl>
                                          <p:spTgt spid="5">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5" presetClass="entr" presetSubtype="0" fill="hold" nodeType="clickEffect">
                                  <p:stCondLst>
                                    <p:cond delay="0"/>
                                  </p:stCondLst>
                                  <p:childTnLst>
                                    <p:set>
                                      <p:cBhvr>
                                        <p:cTn id="69" dur="1" fill="hold">
                                          <p:stCondLst>
                                            <p:cond delay="0"/>
                                          </p:stCondLst>
                                        </p:cTn>
                                        <p:tgtEl>
                                          <p:spTgt spid="4105"/>
                                        </p:tgtEl>
                                        <p:attrNameLst>
                                          <p:attrName>style.visibility</p:attrName>
                                        </p:attrNameLst>
                                      </p:cBhvr>
                                      <p:to>
                                        <p:strVal val="visible"/>
                                      </p:to>
                                    </p:set>
                                    <p:anim calcmode="lin" valueType="num">
                                      <p:cBhvr>
                                        <p:cTn id="70" dur="500" decel="50000" fill="hold">
                                          <p:stCondLst>
                                            <p:cond delay="0"/>
                                          </p:stCondLst>
                                        </p:cTn>
                                        <p:tgtEl>
                                          <p:spTgt spid="4105"/>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4105"/>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4105"/>
                                        </p:tgtEl>
                                        <p:attrNameLst>
                                          <p:attrName>ppt_w</p:attrName>
                                        </p:attrNameLst>
                                      </p:cBhvr>
                                      <p:tavLst>
                                        <p:tav tm="0">
                                          <p:val>
                                            <p:strVal val="#ppt_w*.05"/>
                                          </p:val>
                                        </p:tav>
                                        <p:tav tm="100000">
                                          <p:val>
                                            <p:strVal val="#ppt_w"/>
                                          </p:val>
                                        </p:tav>
                                      </p:tavLst>
                                    </p:anim>
                                    <p:anim calcmode="lin" valueType="num">
                                      <p:cBhvr>
                                        <p:cTn id="73" dur="1000" fill="hold"/>
                                        <p:tgtEl>
                                          <p:spTgt spid="4105"/>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4105"/>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4105"/>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4105"/>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8000"/>
          </a:stretch>
        </a:blipFill>
        <a:effectLst/>
      </p:bgPr>
    </p:bg>
    <p:spTree>
      <p:nvGrpSpPr>
        <p:cNvPr id="1" name=""/>
        <p:cNvGrpSpPr/>
        <p:nvPr/>
      </p:nvGrpSpPr>
      <p:grpSpPr>
        <a:xfrm>
          <a:off x="0" y="0"/>
          <a:ext cx="0" cy="0"/>
          <a:chOff x="0" y="0"/>
          <a:chExt cx="0" cy="0"/>
        </a:xfrm>
      </p:grpSpPr>
      <p:sp>
        <p:nvSpPr>
          <p:cNvPr id="2" name="1 CuadroTexto"/>
          <p:cNvSpPr txBox="1"/>
          <p:nvPr/>
        </p:nvSpPr>
        <p:spPr>
          <a:xfrm>
            <a:off x="1503930" y="0"/>
            <a:ext cx="7640069" cy="707886"/>
          </a:xfrm>
          <a:prstGeom prst="rect">
            <a:avLst/>
          </a:prstGeom>
          <a:noFill/>
        </p:spPr>
        <p:txBody>
          <a:bodyPr wrap="square" rtlCol="0">
            <a:spAutoFit/>
          </a:bodyPr>
          <a:lstStyle/>
          <a:p>
            <a:pPr algn="ctr"/>
            <a:r>
              <a:rPr lang="ro-RO" sz="4000"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REFORMELE LUI </a:t>
            </a:r>
            <a:r>
              <a:rPr lang="ro-RO" sz="4000"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IOSIA </a:t>
            </a:r>
            <a:r>
              <a:rPr lang="ro-RO" sz="4000"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r>
              <a:rPr lang="ro-RO" sz="4000"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I</a:t>
            </a:r>
            <a:r>
              <a:rPr lang="ro-RO" sz="4000"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endParaRPr lang="ro-RO" sz="4000"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2 Rectángulo"/>
          <p:cNvSpPr/>
          <p:nvPr/>
        </p:nvSpPr>
        <p:spPr>
          <a:xfrm>
            <a:off x="1503930" y="666562"/>
            <a:ext cx="7640069" cy="1754326"/>
          </a:xfrm>
          <a:prstGeom prst="rect">
            <a:avLst/>
          </a:prstGeom>
        </p:spPr>
        <p:txBody>
          <a:bodyPr wrap="square">
            <a:spAutoFit/>
          </a:bodyPr>
          <a:lstStyle/>
          <a:p>
            <a:r>
              <a:rPr lang="ro-RO" b="1" dirty="0" smtClean="0">
                <a:latin typeface="Comic Sans MS" pitchFamily="66" charset="0"/>
              </a:rPr>
              <a:t>«Împăratul stătea pe scaunul lui împărătesc, şi a făcut legământ înaintea Domnului, îndatorindu-se să urmeze pe Domnul, şi să păzească poruncile, învăţăturile şi legile Lui, din toată inima şi din tot sufletul lui, ca să împlinească astfel cuvintele legământului acestuia, scrise în cartea aceasta. Şi tot poporul a intrat în legământ.» </a:t>
            </a:r>
            <a:r>
              <a:rPr lang="ro-RO" sz="1100" b="1" dirty="0" smtClean="0">
                <a:latin typeface="Comic Sans MS" pitchFamily="66" charset="0"/>
              </a:rPr>
              <a:t>(2 </a:t>
            </a:r>
            <a:r>
              <a:rPr lang="ro-RO" sz="1100" b="1" dirty="0" err="1" smtClean="0">
                <a:latin typeface="Comic Sans MS" pitchFamily="66" charset="0"/>
              </a:rPr>
              <a:t>Împaraţi</a:t>
            </a:r>
            <a:r>
              <a:rPr lang="ro-RO" sz="1100" b="1" dirty="0" smtClean="0">
                <a:latin typeface="Comic Sans MS" pitchFamily="66" charset="0"/>
              </a:rPr>
              <a:t> 23:3)</a:t>
            </a:r>
            <a:endParaRPr lang="ro-RO" sz="1100" b="1" dirty="0">
              <a:latin typeface="Comic Sans MS" pitchFamily="66" charset="0"/>
            </a:endParaRPr>
          </a:p>
        </p:txBody>
      </p:sp>
      <p:sp>
        <p:nvSpPr>
          <p:cNvPr id="4" name="3 CuadroTexto"/>
          <p:cNvSpPr txBox="1"/>
          <p:nvPr/>
        </p:nvSpPr>
        <p:spPr>
          <a:xfrm>
            <a:off x="63181" y="2492896"/>
            <a:ext cx="5300907" cy="1015663"/>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ro-RO" sz="2000" b="1" smtClean="0"/>
              <a:t>Având în vedere răspunsul lui Dumnezeu în sensul că Iuda va fi distrus iremediabil, ce sens mai avea continuarea redeșteptării </a:t>
            </a:r>
            <a:r>
              <a:rPr lang="ro-RO" sz="2000" b="1" smtClean="0"/>
              <a:t>și </a:t>
            </a:r>
            <a:r>
              <a:rPr lang="ro-RO" sz="2000" b="1" smtClean="0"/>
              <a:t>reformei?</a:t>
            </a:r>
            <a:endParaRPr lang="ro-RO" sz="2000" b="1"/>
          </a:p>
        </p:txBody>
      </p:sp>
      <p:sp>
        <p:nvSpPr>
          <p:cNvPr id="5" name="4 Rectángulo"/>
          <p:cNvSpPr/>
          <p:nvPr/>
        </p:nvSpPr>
        <p:spPr>
          <a:xfrm>
            <a:off x="0" y="3874110"/>
            <a:ext cx="5458802" cy="2539157"/>
          </a:xfrm>
          <a:prstGeom prst="rect">
            <a:avLst/>
          </a:prstGeom>
        </p:spPr>
        <p:txBody>
          <a:bodyPr wrap="square">
            <a:spAutoFit/>
          </a:bodyPr>
          <a:lstStyle/>
          <a:p>
            <a:pPr lvl="0">
              <a:spcBef>
                <a:spcPts val="600"/>
              </a:spcBef>
            </a:pPr>
            <a:r>
              <a:rPr lang="ro-RO" sz="2200" b="1" smtClean="0">
                <a:solidFill>
                  <a:prstClr val="black"/>
                </a:solidFill>
              </a:rPr>
              <a:t>Răspunsul lui Hulda la întrebarea lui Iosia este valabil și în zilele noastre: umanitatea este condamnată, dar fiecare poate obține mântuirea în mod individual.  </a:t>
            </a:r>
          </a:p>
          <a:p>
            <a:pPr lvl="0">
              <a:spcBef>
                <a:spcPts val="600"/>
              </a:spcBef>
            </a:pPr>
            <a:r>
              <a:rPr lang="ro-RO" sz="2200" b="1" smtClean="0">
                <a:solidFill>
                  <a:prstClr val="black"/>
                </a:solidFill>
              </a:rPr>
              <a:t>Din acest motiv, Iosia era determinat să încerce ca cea mai mare parte posibilă din subalternii săi să ajungă mântuiți</a:t>
            </a:r>
            <a:r>
              <a:rPr lang="ro-RO" sz="2200" b="1" smtClean="0">
                <a:solidFill>
                  <a:prstClr val="black"/>
                </a:solidFill>
              </a:rPr>
              <a:t>. </a:t>
            </a:r>
            <a:endParaRPr lang="ro-RO" sz="2200" b="1">
              <a:solidFill>
                <a:prstClr val="black"/>
              </a:solidFill>
            </a:endParaRPr>
          </a:p>
        </p:txBody>
      </p:sp>
      <p:pic>
        <p:nvPicPr>
          <p:cNvPr id="9" name="Picture 2" descr="G:\Dibujos\Josias\Josias (1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504" y="191387"/>
            <a:ext cx="1381633" cy="20854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6146" name="Picture 2" descr="\\EUNICE\FondosTematicos\Josías\MB-15.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58802" y="2162685"/>
            <a:ext cx="3618126" cy="462544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19282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42"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outHorizont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ipe(left)">
                                      <p:cBhvr>
                                        <p:cTn id="31" dur="5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wipe(left)">
                                      <p:cBhvr>
                                        <p:cTn id="36" dur="500"/>
                                        <p:tgtEl>
                                          <p:spTgt spid="5">
                                            <p:txEl>
                                              <p:pRg st="1" end="1"/>
                                            </p:txEl>
                                          </p:spTgt>
                                        </p:tgtEl>
                                      </p:cBhvr>
                                    </p:animEffect>
                                  </p:childTnLst>
                                </p:cTn>
                              </p:par>
                            </p:childTnLst>
                          </p:cTn>
                        </p:par>
                        <p:par>
                          <p:cTn id="37" fill="hold">
                            <p:stCondLst>
                              <p:cond delay="500"/>
                            </p:stCondLst>
                            <p:childTnLst>
                              <p:par>
                                <p:cTn id="38" presetID="42" presetClass="entr" presetSubtype="0" fill="hold" nodeType="afterEffect">
                                  <p:stCondLst>
                                    <p:cond delay="0"/>
                                  </p:stCondLst>
                                  <p:childTnLst>
                                    <p:set>
                                      <p:cBhvr>
                                        <p:cTn id="39" dur="1" fill="hold">
                                          <p:stCondLst>
                                            <p:cond delay="0"/>
                                          </p:stCondLst>
                                        </p:cTn>
                                        <p:tgtEl>
                                          <p:spTgt spid="6146"/>
                                        </p:tgtEl>
                                        <p:attrNameLst>
                                          <p:attrName>style.visibility</p:attrName>
                                        </p:attrNameLst>
                                      </p:cBhvr>
                                      <p:to>
                                        <p:strVal val="visible"/>
                                      </p:to>
                                    </p:set>
                                    <p:animEffect transition="in" filter="fade">
                                      <p:cBhvr>
                                        <p:cTn id="40" dur="1000"/>
                                        <p:tgtEl>
                                          <p:spTgt spid="6146"/>
                                        </p:tgtEl>
                                      </p:cBhvr>
                                    </p:animEffect>
                                    <p:anim calcmode="lin" valueType="num">
                                      <p:cBhvr>
                                        <p:cTn id="41" dur="1000" fill="hold"/>
                                        <p:tgtEl>
                                          <p:spTgt spid="6146"/>
                                        </p:tgtEl>
                                        <p:attrNameLst>
                                          <p:attrName>ppt_x</p:attrName>
                                        </p:attrNameLst>
                                      </p:cBhvr>
                                      <p:tavLst>
                                        <p:tav tm="0">
                                          <p:val>
                                            <p:strVal val="#ppt_x"/>
                                          </p:val>
                                        </p:tav>
                                        <p:tav tm="100000">
                                          <p:val>
                                            <p:strVal val="#ppt_x"/>
                                          </p:val>
                                        </p:tav>
                                      </p:tavLst>
                                    </p:anim>
                                    <p:anim calcmode="lin" valueType="num">
                                      <p:cBhvr>
                                        <p:cTn id="42"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6516216" cy="707886"/>
          </a:xfrm>
          <a:prstGeom prst="rect">
            <a:avLst/>
          </a:prstGeom>
          <a:noFill/>
        </p:spPr>
        <p:txBody>
          <a:bodyPr wrap="squar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ro-RO" sz="4000" b="1" smtClean="0">
                <a:ln/>
                <a:solidFill>
                  <a:schemeClr val="accent5">
                    <a:tint val="50000"/>
                    <a:satMod val="180000"/>
                  </a:schemeClr>
                </a:solidFill>
              </a:rPr>
              <a:t>REFORMELE LUI </a:t>
            </a:r>
            <a:r>
              <a:rPr lang="ro-RO" sz="4000" b="1" smtClean="0">
                <a:ln/>
                <a:solidFill>
                  <a:schemeClr val="accent5">
                    <a:tint val="50000"/>
                    <a:satMod val="180000"/>
                  </a:schemeClr>
                </a:solidFill>
              </a:rPr>
              <a:t>IOSIA </a:t>
            </a:r>
            <a:r>
              <a:rPr lang="ro-RO" sz="4000" b="1" smtClean="0">
                <a:ln/>
                <a:solidFill>
                  <a:schemeClr val="accent5">
                    <a:tint val="50000"/>
                    <a:satMod val="180000"/>
                  </a:schemeClr>
                </a:solidFill>
              </a:rPr>
              <a:t>(</a:t>
            </a:r>
            <a:r>
              <a:rPr lang="ro-RO" sz="4000" b="1" smtClean="0">
                <a:ln/>
                <a:solidFill>
                  <a:schemeClr val="accent5">
                    <a:tint val="50000"/>
                    <a:satMod val="180000"/>
                  </a:schemeClr>
                </a:solidFill>
              </a:rPr>
              <a:t>II</a:t>
            </a:r>
            <a:r>
              <a:rPr lang="ro-RO" sz="4000" b="1" smtClean="0">
                <a:ln/>
                <a:solidFill>
                  <a:schemeClr val="accent5">
                    <a:tint val="50000"/>
                    <a:satMod val="180000"/>
                  </a:schemeClr>
                </a:solidFill>
              </a:rPr>
              <a:t>)</a:t>
            </a:r>
            <a:endParaRPr lang="ro-RO" sz="4000" b="1">
              <a:ln/>
              <a:solidFill>
                <a:schemeClr val="accent5">
                  <a:tint val="50000"/>
                  <a:satMod val="180000"/>
                </a:schemeClr>
              </a:solidFill>
            </a:endParaRPr>
          </a:p>
        </p:txBody>
      </p:sp>
      <p:sp>
        <p:nvSpPr>
          <p:cNvPr id="3" name="2 CuadroTexto"/>
          <p:cNvSpPr txBox="1"/>
          <p:nvPr/>
        </p:nvSpPr>
        <p:spPr>
          <a:xfrm>
            <a:off x="0" y="1912251"/>
            <a:ext cx="3330116" cy="1015663"/>
          </a:xfrm>
          <a:prstGeom prst="rect">
            <a:avLst/>
          </a:prstGeom>
          <a:noFill/>
        </p:spPr>
        <p:txBody>
          <a:bodyPr wrap="square" rtlCol="0">
            <a:spAutoFit/>
          </a:bodyPr>
          <a:lstStyle/>
          <a:p>
            <a:pPr algn="ctr"/>
            <a:r>
              <a:rPr lang="ro-RO" sz="2000" b="1" dirty="0" smtClean="0">
                <a:solidFill>
                  <a:schemeClr val="bg1"/>
                </a:solidFill>
              </a:rPr>
              <a:t>Cât de ample au fost </a:t>
            </a:r>
            <a:r>
              <a:rPr lang="ro-RO" sz="2000" b="1" dirty="0" err="1" smtClean="0">
                <a:solidFill>
                  <a:schemeClr val="bg1"/>
                </a:solidFill>
              </a:rPr>
              <a:t>refor-mele</a:t>
            </a:r>
            <a:r>
              <a:rPr lang="ro-RO" sz="2000" b="1" dirty="0" smtClean="0">
                <a:solidFill>
                  <a:schemeClr val="bg1"/>
                </a:solidFill>
              </a:rPr>
              <a:t> lui Iosia înregistrate în  2 Împărați 23:4-24?</a:t>
            </a:r>
            <a:endParaRPr lang="ro-RO" sz="2000" b="1" dirty="0">
              <a:solidFill>
                <a:schemeClr val="bg1"/>
              </a:solidFill>
            </a:endParaRPr>
          </a:p>
        </p:txBody>
      </p:sp>
      <p:sp>
        <p:nvSpPr>
          <p:cNvPr id="8" name="7 Redondear rectángulo de esquina diagonal"/>
          <p:cNvSpPr/>
          <p:nvPr/>
        </p:nvSpPr>
        <p:spPr>
          <a:xfrm>
            <a:off x="45147" y="2996953"/>
            <a:ext cx="3446733" cy="3816424"/>
          </a:xfrm>
          <a:prstGeom prst="round2DiagRect">
            <a:avLst/>
          </a:prstGeom>
          <a:blipFill rotWithShape="0">
            <a:blip r:embed="rId3"/>
            <a:stretch>
              <a:fillRect/>
            </a:stretch>
          </a:blipFill>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sp>
      <p:sp>
        <p:nvSpPr>
          <p:cNvPr id="9" name="8 Forma libre"/>
          <p:cNvSpPr/>
          <p:nvPr/>
        </p:nvSpPr>
        <p:spPr>
          <a:xfrm>
            <a:off x="3192887" y="1844824"/>
            <a:ext cx="5843623" cy="327000"/>
          </a:xfrm>
          <a:custGeom>
            <a:avLst/>
            <a:gdLst>
              <a:gd name="connsiteX0" fmla="*/ 0 w 5843623"/>
              <a:gd name="connsiteY0" fmla="*/ 54501 h 327000"/>
              <a:gd name="connsiteX1" fmla="*/ 54501 w 5843623"/>
              <a:gd name="connsiteY1" fmla="*/ 0 h 327000"/>
              <a:gd name="connsiteX2" fmla="*/ 5789122 w 5843623"/>
              <a:gd name="connsiteY2" fmla="*/ 0 h 327000"/>
              <a:gd name="connsiteX3" fmla="*/ 5843623 w 5843623"/>
              <a:gd name="connsiteY3" fmla="*/ 54501 h 327000"/>
              <a:gd name="connsiteX4" fmla="*/ 5843623 w 5843623"/>
              <a:gd name="connsiteY4" fmla="*/ 272499 h 327000"/>
              <a:gd name="connsiteX5" fmla="*/ 5789122 w 5843623"/>
              <a:gd name="connsiteY5" fmla="*/ 327000 h 327000"/>
              <a:gd name="connsiteX6" fmla="*/ 54501 w 5843623"/>
              <a:gd name="connsiteY6" fmla="*/ 327000 h 327000"/>
              <a:gd name="connsiteX7" fmla="*/ 0 w 5843623"/>
              <a:gd name="connsiteY7" fmla="*/ 272499 h 327000"/>
              <a:gd name="connsiteX8" fmla="*/ 0 w 5843623"/>
              <a:gd name="connsiteY8" fmla="*/ 54501 h 3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3623" h="327000">
                <a:moveTo>
                  <a:pt x="0" y="54501"/>
                </a:moveTo>
                <a:cubicBezTo>
                  <a:pt x="0" y="24401"/>
                  <a:pt x="24401" y="0"/>
                  <a:pt x="54501" y="0"/>
                </a:cubicBezTo>
                <a:lnTo>
                  <a:pt x="5789122" y="0"/>
                </a:lnTo>
                <a:cubicBezTo>
                  <a:pt x="5819222" y="0"/>
                  <a:pt x="5843623" y="24401"/>
                  <a:pt x="5843623" y="54501"/>
                </a:cubicBezTo>
                <a:lnTo>
                  <a:pt x="5843623" y="272499"/>
                </a:lnTo>
                <a:cubicBezTo>
                  <a:pt x="5843623" y="302599"/>
                  <a:pt x="5819222" y="327000"/>
                  <a:pt x="5789122" y="327000"/>
                </a:cubicBezTo>
                <a:lnTo>
                  <a:pt x="54501" y="327000"/>
                </a:lnTo>
                <a:cubicBezTo>
                  <a:pt x="24401" y="327000"/>
                  <a:pt x="0" y="302599"/>
                  <a:pt x="0" y="272499"/>
                </a:cubicBezTo>
                <a:lnTo>
                  <a:pt x="0" y="54501"/>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163" tIns="92163" rIns="92163" bIns="92163" numCol="1" spcCol="1270" anchor="ctr" anchorCtr="0">
            <a:noAutofit/>
          </a:bodyPr>
          <a:lstStyle/>
          <a:p>
            <a:pPr lvl="0" algn="ctr" defTabSz="889000" rtl="0">
              <a:lnSpc>
                <a:spcPct val="90000"/>
              </a:lnSpc>
              <a:spcBef>
                <a:spcPct val="0"/>
              </a:spcBef>
              <a:spcAft>
                <a:spcPct val="35000"/>
              </a:spcAft>
            </a:pPr>
            <a:r>
              <a:rPr lang="ro-RO" sz="2000" b="1" kern="1200" smtClean="0"/>
              <a:t>A scos din templu toate </a:t>
            </a:r>
            <a:r>
              <a:rPr lang="ro-RO" sz="2000" b="1" kern="1200" smtClean="0"/>
              <a:t>uneltele </a:t>
            </a:r>
            <a:r>
              <a:rPr lang="ro-RO" sz="2000" b="1" kern="1200" smtClean="0"/>
              <a:t>idolatre.</a:t>
            </a:r>
            <a:endParaRPr lang="ro-RO" sz="2000" kern="1200"/>
          </a:p>
        </p:txBody>
      </p:sp>
      <p:sp>
        <p:nvSpPr>
          <p:cNvPr id="10" name="9 Forma libre"/>
          <p:cNvSpPr/>
          <p:nvPr/>
        </p:nvSpPr>
        <p:spPr>
          <a:xfrm>
            <a:off x="3192887" y="2195507"/>
            <a:ext cx="5843623" cy="327000"/>
          </a:xfrm>
          <a:custGeom>
            <a:avLst/>
            <a:gdLst>
              <a:gd name="connsiteX0" fmla="*/ 0 w 5843623"/>
              <a:gd name="connsiteY0" fmla="*/ 54501 h 327000"/>
              <a:gd name="connsiteX1" fmla="*/ 54501 w 5843623"/>
              <a:gd name="connsiteY1" fmla="*/ 0 h 327000"/>
              <a:gd name="connsiteX2" fmla="*/ 5789122 w 5843623"/>
              <a:gd name="connsiteY2" fmla="*/ 0 h 327000"/>
              <a:gd name="connsiteX3" fmla="*/ 5843623 w 5843623"/>
              <a:gd name="connsiteY3" fmla="*/ 54501 h 327000"/>
              <a:gd name="connsiteX4" fmla="*/ 5843623 w 5843623"/>
              <a:gd name="connsiteY4" fmla="*/ 272499 h 327000"/>
              <a:gd name="connsiteX5" fmla="*/ 5789122 w 5843623"/>
              <a:gd name="connsiteY5" fmla="*/ 327000 h 327000"/>
              <a:gd name="connsiteX6" fmla="*/ 54501 w 5843623"/>
              <a:gd name="connsiteY6" fmla="*/ 327000 h 327000"/>
              <a:gd name="connsiteX7" fmla="*/ 0 w 5843623"/>
              <a:gd name="connsiteY7" fmla="*/ 272499 h 327000"/>
              <a:gd name="connsiteX8" fmla="*/ 0 w 5843623"/>
              <a:gd name="connsiteY8" fmla="*/ 54501 h 3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3623" h="327000">
                <a:moveTo>
                  <a:pt x="0" y="54501"/>
                </a:moveTo>
                <a:cubicBezTo>
                  <a:pt x="0" y="24401"/>
                  <a:pt x="24401" y="0"/>
                  <a:pt x="54501" y="0"/>
                </a:cubicBezTo>
                <a:lnTo>
                  <a:pt x="5789122" y="0"/>
                </a:lnTo>
                <a:cubicBezTo>
                  <a:pt x="5819222" y="0"/>
                  <a:pt x="5843623" y="24401"/>
                  <a:pt x="5843623" y="54501"/>
                </a:cubicBezTo>
                <a:lnTo>
                  <a:pt x="5843623" y="272499"/>
                </a:lnTo>
                <a:cubicBezTo>
                  <a:pt x="5843623" y="302599"/>
                  <a:pt x="5819222" y="327000"/>
                  <a:pt x="5789122" y="327000"/>
                </a:cubicBezTo>
                <a:lnTo>
                  <a:pt x="54501" y="327000"/>
                </a:lnTo>
                <a:cubicBezTo>
                  <a:pt x="24401" y="327000"/>
                  <a:pt x="0" y="302599"/>
                  <a:pt x="0" y="272499"/>
                </a:cubicBezTo>
                <a:lnTo>
                  <a:pt x="0" y="54501"/>
                </a:lnTo>
                <a:close/>
              </a:path>
            </a:pathLst>
          </a:custGeom>
        </p:spPr>
        <p:style>
          <a:lnRef idx="2">
            <a:schemeClr val="accent5">
              <a:hueOff val="243634"/>
              <a:satOff val="-1694"/>
              <a:lumOff val="-2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163" tIns="92163" rIns="92163" bIns="92163" numCol="1" spcCol="1270" anchor="ctr" anchorCtr="0">
            <a:noAutofit/>
          </a:bodyPr>
          <a:lstStyle/>
          <a:p>
            <a:pPr lvl="0" algn="ctr" defTabSz="889000" rtl="0">
              <a:lnSpc>
                <a:spcPct val="90000"/>
              </a:lnSpc>
              <a:spcBef>
                <a:spcPct val="0"/>
              </a:spcBef>
              <a:spcAft>
                <a:spcPct val="35000"/>
              </a:spcAft>
            </a:pPr>
            <a:r>
              <a:rPr lang="ro-RO" sz="2000" b="1" kern="1200" smtClean="0"/>
              <a:t>A îndepărtat preoții idolatri de la </a:t>
            </a:r>
            <a:r>
              <a:rPr lang="ro-RO" sz="2000" b="1" kern="1200" smtClean="0"/>
              <a:t>conducere</a:t>
            </a:r>
            <a:r>
              <a:rPr lang="ro-RO" sz="2000" b="1" kern="1200" smtClean="0"/>
              <a:t>.</a:t>
            </a:r>
            <a:endParaRPr lang="ro-RO" sz="2000" kern="1200"/>
          </a:p>
        </p:txBody>
      </p:sp>
      <p:sp>
        <p:nvSpPr>
          <p:cNvPr id="11" name="10 Forma libre"/>
          <p:cNvSpPr/>
          <p:nvPr/>
        </p:nvSpPr>
        <p:spPr>
          <a:xfrm>
            <a:off x="3192887" y="2546190"/>
            <a:ext cx="5843623" cy="327000"/>
          </a:xfrm>
          <a:custGeom>
            <a:avLst/>
            <a:gdLst>
              <a:gd name="connsiteX0" fmla="*/ 0 w 5843623"/>
              <a:gd name="connsiteY0" fmla="*/ 54501 h 327000"/>
              <a:gd name="connsiteX1" fmla="*/ 54501 w 5843623"/>
              <a:gd name="connsiteY1" fmla="*/ 0 h 327000"/>
              <a:gd name="connsiteX2" fmla="*/ 5789122 w 5843623"/>
              <a:gd name="connsiteY2" fmla="*/ 0 h 327000"/>
              <a:gd name="connsiteX3" fmla="*/ 5843623 w 5843623"/>
              <a:gd name="connsiteY3" fmla="*/ 54501 h 327000"/>
              <a:gd name="connsiteX4" fmla="*/ 5843623 w 5843623"/>
              <a:gd name="connsiteY4" fmla="*/ 272499 h 327000"/>
              <a:gd name="connsiteX5" fmla="*/ 5789122 w 5843623"/>
              <a:gd name="connsiteY5" fmla="*/ 327000 h 327000"/>
              <a:gd name="connsiteX6" fmla="*/ 54501 w 5843623"/>
              <a:gd name="connsiteY6" fmla="*/ 327000 h 327000"/>
              <a:gd name="connsiteX7" fmla="*/ 0 w 5843623"/>
              <a:gd name="connsiteY7" fmla="*/ 272499 h 327000"/>
              <a:gd name="connsiteX8" fmla="*/ 0 w 5843623"/>
              <a:gd name="connsiteY8" fmla="*/ 54501 h 3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3623" h="327000">
                <a:moveTo>
                  <a:pt x="0" y="54501"/>
                </a:moveTo>
                <a:cubicBezTo>
                  <a:pt x="0" y="24401"/>
                  <a:pt x="24401" y="0"/>
                  <a:pt x="54501" y="0"/>
                </a:cubicBezTo>
                <a:lnTo>
                  <a:pt x="5789122" y="0"/>
                </a:lnTo>
                <a:cubicBezTo>
                  <a:pt x="5819222" y="0"/>
                  <a:pt x="5843623" y="24401"/>
                  <a:pt x="5843623" y="54501"/>
                </a:cubicBezTo>
                <a:lnTo>
                  <a:pt x="5843623" y="272499"/>
                </a:lnTo>
                <a:cubicBezTo>
                  <a:pt x="5843623" y="302599"/>
                  <a:pt x="5819222" y="327000"/>
                  <a:pt x="5789122" y="327000"/>
                </a:cubicBezTo>
                <a:lnTo>
                  <a:pt x="54501" y="327000"/>
                </a:lnTo>
                <a:cubicBezTo>
                  <a:pt x="24401" y="327000"/>
                  <a:pt x="0" y="302599"/>
                  <a:pt x="0" y="272499"/>
                </a:cubicBezTo>
                <a:lnTo>
                  <a:pt x="0" y="54501"/>
                </a:lnTo>
                <a:close/>
              </a:path>
            </a:pathLst>
          </a:custGeom>
        </p:spPr>
        <p:style>
          <a:lnRef idx="2">
            <a:schemeClr val="accent5">
              <a:hueOff val="487269"/>
              <a:satOff val="-3388"/>
              <a:lumOff val="-4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163" tIns="92163" rIns="92163" bIns="92163" numCol="1" spcCol="1270" anchor="ctr" anchorCtr="0">
            <a:noAutofit/>
          </a:bodyPr>
          <a:lstStyle/>
          <a:p>
            <a:pPr lvl="0" algn="ctr" defTabSz="889000" rtl="0">
              <a:lnSpc>
                <a:spcPct val="90000"/>
              </a:lnSpc>
              <a:spcBef>
                <a:spcPct val="0"/>
              </a:spcBef>
              <a:spcAft>
                <a:spcPct val="35000"/>
              </a:spcAft>
            </a:pPr>
            <a:r>
              <a:rPr lang="ro-RO" sz="2000" b="1" kern="1200" smtClean="0"/>
              <a:t>A scos imaginea lui Asera </a:t>
            </a:r>
            <a:r>
              <a:rPr lang="ro-RO" sz="2000" b="1" kern="1200" smtClean="0"/>
              <a:t>din </a:t>
            </a:r>
            <a:r>
              <a:rPr lang="ro-RO" sz="2000" b="1" kern="1200" smtClean="0"/>
              <a:t>templu.</a:t>
            </a:r>
            <a:endParaRPr lang="ro-RO" sz="2000" kern="1200"/>
          </a:p>
        </p:txBody>
      </p:sp>
      <p:sp>
        <p:nvSpPr>
          <p:cNvPr id="12" name="11 Forma libre"/>
          <p:cNvSpPr/>
          <p:nvPr/>
        </p:nvSpPr>
        <p:spPr>
          <a:xfrm>
            <a:off x="3192887" y="2928934"/>
            <a:ext cx="5843623" cy="500066"/>
          </a:xfrm>
          <a:custGeom>
            <a:avLst/>
            <a:gdLst>
              <a:gd name="connsiteX0" fmla="*/ 0 w 5843623"/>
              <a:gd name="connsiteY0" fmla="*/ 54501 h 327000"/>
              <a:gd name="connsiteX1" fmla="*/ 54501 w 5843623"/>
              <a:gd name="connsiteY1" fmla="*/ 0 h 327000"/>
              <a:gd name="connsiteX2" fmla="*/ 5789122 w 5843623"/>
              <a:gd name="connsiteY2" fmla="*/ 0 h 327000"/>
              <a:gd name="connsiteX3" fmla="*/ 5843623 w 5843623"/>
              <a:gd name="connsiteY3" fmla="*/ 54501 h 327000"/>
              <a:gd name="connsiteX4" fmla="*/ 5843623 w 5843623"/>
              <a:gd name="connsiteY4" fmla="*/ 272499 h 327000"/>
              <a:gd name="connsiteX5" fmla="*/ 5789122 w 5843623"/>
              <a:gd name="connsiteY5" fmla="*/ 327000 h 327000"/>
              <a:gd name="connsiteX6" fmla="*/ 54501 w 5843623"/>
              <a:gd name="connsiteY6" fmla="*/ 327000 h 327000"/>
              <a:gd name="connsiteX7" fmla="*/ 0 w 5843623"/>
              <a:gd name="connsiteY7" fmla="*/ 272499 h 327000"/>
              <a:gd name="connsiteX8" fmla="*/ 0 w 5843623"/>
              <a:gd name="connsiteY8" fmla="*/ 54501 h 3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3623" h="327000">
                <a:moveTo>
                  <a:pt x="0" y="54501"/>
                </a:moveTo>
                <a:cubicBezTo>
                  <a:pt x="0" y="24401"/>
                  <a:pt x="24401" y="0"/>
                  <a:pt x="54501" y="0"/>
                </a:cubicBezTo>
                <a:lnTo>
                  <a:pt x="5789122" y="0"/>
                </a:lnTo>
                <a:cubicBezTo>
                  <a:pt x="5819222" y="0"/>
                  <a:pt x="5843623" y="24401"/>
                  <a:pt x="5843623" y="54501"/>
                </a:cubicBezTo>
                <a:lnTo>
                  <a:pt x="5843623" y="272499"/>
                </a:lnTo>
                <a:cubicBezTo>
                  <a:pt x="5843623" y="302599"/>
                  <a:pt x="5819222" y="327000"/>
                  <a:pt x="5789122" y="327000"/>
                </a:cubicBezTo>
                <a:lnTo>
                  <a:pt x="54501" y="327000"/>
                </a:lnTo>
                <a:cubicBezTo>
                  <a:pt x="24401" y="327000"/>
                  <a:pt x="0" y="302599"/>
                  <a:pt x="0" y="272499"/>
                </a:cubicBezTo>
                <a:lnTo>
                  <a:pt x="0" y="54501"/>
                </a:lnTo>
                <a:close/>
              </a:path>
            </a:pathLst>
          </a:custGeom>
        </p:spPr>
        <p:style>
          <a:lnRef idx="2">
            <a:schemeClr val="accent5">
              <a:hueOff val="730903"/>
              <a:satOff val="-5082"/>
              <a:lumOff val="-64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163" tIns="92163" rIns="92163" bIns="92163" numCol="1" spcCol="1270" anchor="ctr" anchorCtr="0">
            <a:noAutofit/>
          </a:bodyPr>
          <a:lstStyle/>
          <a:p>
            <a:pPr lvl="0" algn="ctr" defTabSz="889000" rtl="0">
              <a:lnSpc>
                <a:spcPts val="1600"/>
              </a:lnSpc>
              <a:spcBef>
                <a:spcPct val="0"/>
              </a:spcBef>
              <a:spcAft>
                <a:spcPct val="35000"/>
              </a:spcAft>
            </a:pPr>
            <a:r>
              <a:rPr lang="ro-RO" sz="2000" b="1" kern="1200" dirty="0" smtClean="0"/>
              <a:t>A dărâmat locurile pentru prostituție </a:t>
            </a:r>
            <a:r>
              <a:rPr lang="ro-RO" sz="2000" b="1" kern="1200" dirty="0" smtClean="0"/>
              <a:t>idolatră </a:t>
            </a:r>
            <a:r>
              <a:rPr lang="ro-RO" sz="2000" b="1" kern="1200" dirty="0" smtClean="0"/>
              <a:t>din </a:t>
            </a:r>
            <a:r>
              <a:rPr lang="ro-RO" sz="2000" b="1" kern="1200" dirty="0" smtClean="0"/>
              <a:t>templu.</a:t>
            </a:r>
            <a:endParaRPr lang="ro-RO" sz="2000" kern="1200" dirty="0"/>
          </a:p>
        </p:txBody>
      </p:sp>
      <p:sp>
        <p:nvSpPr>
          <p:cNvPr id="13" name="12 Forma libre"/>
          <p:cNvSpPr/>
          <p:nvPr/>
        </p:nvSpPr>
        <p:spPr>
          <a:xfrm>
            <a:off x="3192887" y="3395842"/>
            <a:ext cx="5843623" cy="544144"/>
          </a:xfrm>
          <a:custGeom>
            <a:avLst/>
            <a:gdLst>
              <a:gd name="connsiteX0" fmla="*/ 0 w 5843623"/>
              <a:gd name="connsiteY0" fmla="*/ 54501 h 327000"/>
              <a:gd name="connsiteX1" fmla="*/ 54501 w 5843623"/>
              <a:gd name="connsiteY1" fmla="*/ 0 h 327000"/>
              <a:gd name="connsiteX2" fmla="*/ 5789122 w 5843623"/>
              <a:gd name="connsiteY2" fmla="*/ 0 h 327000"/>
              <a:gd name="connsiteX3" fmla="*/ 5843623 w 5843623"/>
              <a:gd name="connsiteY3" fmla="*/ 54501 h 327000"/>
              <a:gd name="connsiteX4" fmla="*/ 5843623 w 5843623"/>
              <a:gd name="connsiteY4" fmla="*/ 272499 h 327000"/>
              <a:gd name="connsiteX5" fmla="*/ 5789122 w 5843623"/>
              <a:gd name="connsiteY5" fmla="*/ 327000 h 327000"/>
              <a:gd name="connsiteX6" fmla="*/ 54501 w 5843623"/>
              <a:gd name="connsiteY6" fmla="*/ 327000 h 327000"/>
              <a:gd name="connsiteX7" fmla="*/ 0 w 5843623"/>
              <a:gd name="connsiteY7" fmla="*/ 272499 h 327000"/>
              <a:gd name="connsiteX8" fmla="*/ 0 w 5843623"/>
              <a:gd name="connsiteY8" fmla="*/ 54501 h 3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3623" h="327000">
                <a:moveTo>
                  <a:pt x="0" y="54501"/>
                </a:moveTo>
                <a:cubicBezTo>
                  <a:pt x="0" y="24401"/>
                  <a:pt x="24401" y="0"/>
                  <a:pt x="54501" y="0"/>
                </a:cubicBezTo>
                <a:lnTo>
                  <a:pt x="5789122" y="0"/>
                </a:lnTo>
                <a:cubicBezTo>
                  <a:pt x="5819222" y="0"/>
                  <a:pt x="5843623" y="24401"/>
                  <a:pt x="5843623" y="54501"/>
                </a:cubicBezTo>
                <a:lnTo>
                  <a:pt x="5843623" y="272499"/>
                </a:lnTo>
                <a:cubicBezTo>
                  <a:pt x="5843623" y="302599"/>
                  <a:pt x="5819222" y="327000"/>
                  <a:pt x="5789122" y="327000"/>
                </a:cubicBezTo>
                <a:lnTo>
                  <a:pt x="54501" y="327000"/>
                </a:lnTo>
                <a:cubicBezTo>
                  <a:pt x="24401" y="327000"/>
                  <a:pt x="0" y="302599"/>
                  <a:pt x="0" y="272499"/>
                </a:cubicBezTo>
                <a:lnTo>
                  <a:pt x="0" y="54501"/>
                </a:lnTo>
                <a:close/>
              </a:path>
            </a:pathLst>
          </a:custGeom>
        </p:spPr>
        <p:style>
          <a:lnRef idx="2">
            <a:schemeClr val="accent5">
              <a:hueOff val="974537"/>
              <a:satOff val="-6776"/>
              <a:lumOff val="-85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163" tIns="92163" rIns="92163" bIns="92163" numCol="1" spcCol="1270" anchor="ctr" anchorCtr="0">
            <a:noAutofit/>
          </a:bodyPr>
          <a:lstStyle/>
          <a:p>
            <a:pPr lvl="0" algn="ctr" defTabSz="889000" rtl="0">
              <a:lnSpc>
                <a:spcPts val="1800"/>
              </a:lnSpc>
              <a:spcBef>
                <a:spcPct val="0"/>
              </a:spcBef>
              <a:spcAft>
                <a:spcPct val="35000"/>
              </a:spcAft>
            </a:pPr>
            <a:r>
              <a:rPr lang="ro-RO" sz="2000" b="1" kern="1200" dirty="0" smtClean="0"/>
              <a:t>A profanat înălțimile și a dărâmat altarele de la porțile cetății.</a:t>
            </a:r>
          </a:p>
        </p:txBody>
      </p:sp>
      <p:sp>
        <p:nvSpPr>
          <p:cNvPr id="14" name="13 Forma libre"/>
          <p:cNvSpPr/>
          <p:nvPr/>
        </p:nvSpPr>
        <p:spPr>
          <a:xfrm>
            <a:off x="3192887" y="3963669"/>
            <a:ext cx="5843623" cy="572916"/>
          </a:xfrm>
          <a:custGeom>
            <a:avLst/>
            <a:gdLst>
              <a:gd name="connsiteX0" fmla="*/ 0 w 5843623"/>
              <a:gd name="connsiteY0" fmla="*/ 54501 h 327000"/>
              <a:gd name="connsiteX1" fmla="*/ 54501 w 5843623"/>
              <a:gd name="connsiteY1" fmla="*/ 0 h 327000"/>
              <a:gd name="connsiteX2" fmla="*/ 5789122 w 5843623"/>
              <a:gd name="connsiteY2" fmla="*/ 0 h 327000"/>
              <a:gd name="connsiteX3" fmla="*/ 5843623 w 5843623"/>
              <a:gd name="connsiteY3" fmla="*/ 54501 h 327000"/>
              <a:gd name="connsiteX4" fmla="*/ 5843623 w 5843623"/>
              <a:gd name="connsiteY4" fmla="*/ 272499 h 327000"/>
              <a:gd name="connsiteX5" fmla="*/ 5789122 w 5843623"/>
              <a:gd name="connsiteY5" fmla="*/ 327000 h 327000"/>
              <a:gd name="connsiteX6" fmla="*/ 54501 w 5843623"/>
              <a:gd name="connsiteY6" fmla="*/ 327000 h 327000"/>
              <a:gd name="connsiteX7" fmla="*/ 0 w 5843623"/>
              <a:gd name="connsiteY7" fmla="*/ 272499 h 327000"/>
              <a:gd name="connsiteX8" fmla="*/ 0 w 5843623"/>
              <a:gd name="connsiteY8" fmla="*/ 54501 h 3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3623" h="327000">
                <a:moveTo>
                  <a:pt x="0" y="54501"/>
                </a:moveTo>
                <a:cubicBezTo>
                  <a:pt x="0" y="24401"/>
                  <a:pt x="24401" y="0"/>
                  <a:pt x="54501" y="0"/>
                </a:cubicBezTo>
                <a:lnTo>
                  <a:pt x="5789122" y="0"/>
                </a:lnTo>
                <a:cubicBezTo>
                  <a:pt x="5819222" y="0"/>
                  <a:pt x="5843623" y="24401"/>
                  <a:pt x="5843623" y="54501"/>
                </a:cubicBezTo>
                <a:lnTo>
                  <a:pt x="5843623" y="272499"/>
                </a:lnTo>
                <a:cubicBezTo>
                  <a:pt x="5843623" y="302599"/>
                  <a:pt x="5819222" y="327000"/>
                  <a:pt x="5789122" y="327000"/>
                </a:cubicBezTo>
                <a:lnTo>
                  <a:pt x="54501" y="327000"/>
                </a:lnTo>
                <a:cubicBezTo>
                  <a:pt x="24401" y="327000"/>
                  <a:pt x="0" y="302599"/>
                  <a:pt x="0" y="272499"/>
                </a:cubicBezTo>
                <a:lnTo>
                  <a:pt x="0" y="54501"/>
                </a:lnTo>
                <a:close/>
              </a:path>
            </a:pathLst>
          </a:custGeom>
        </p:spPr>
        <p:style>
          <a:lnRef idx="2">
            <a:schemeClr val="accent5">
              <a:hueOff val="1218171"/>
              <a:satOff val="-8470"/>
              <a:lumOff val="-107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163" tIns="92163" rIns="92163" bIns="92163" numCol="1" spcCol="1270" anchor="ctr" anchorCtr="0">
            <a:noAutofit/>
          </a:bodyPr>
          <a:lstStyle/>
          <a:p>
            <a:pPr lvl="0" algn="ctr" defTabSz="889000" rtl="0">
              <a:lnSpc>
                <a:spcPts val="1800"/>
              </a:lnSpc>
              <a:spcBef>
                <a:spcPct val="0"/>
              </a:spcBef>
              <a:spcAft>
                <a:spcPct val="35000"/>
              </a:spcAft>
            </a:pPr>
            <a:r>
              <a:rPr lang="ro-RO" sz="2000" b="1" kern="1200" dirty="0" smtClean="0"/>
              <a:t>A profanat </a:t>
            </a:r>
            <a:r>
              <a:rPr lang="ro-RO" sz="2000" b="1" kern="1200" dirty="0" err="1" smtClean="0"/>
              <a:t>tofetul</a:t>
            </a:r>
            <a:r>
              <a:rPr lang="ro-RO" sz="2000" b="1" kern="1200" dirty="0" smtClean="0"/>
              <a:t> pentru ca nimeni să </a:t>
            </a:r>
            <a:r>
              <a:rPr lang="ro-RO" sz="2000" b="1" kern="1200" dirty="0" smtClean="0"/>
              <a:t>nu-și </a:t>
            </a:r>
            <a:r>
              <a:rPr lang="ro-RO" sz="2000" b="1" kern="1200" dirty="0" smtClean="0"/>
              <a:t>mai sacrifice fiul lui </a:t>
            </a:r>
            <a:r>
              <a:rPr lang="ro-RO" sz="2000" b="1" kern="1200" dirty="0" err="1" smtClean="0"/>
              <a:t>Moloc</a:t>
            </a:r>
            <a:r>
              <a:rPr lang="ro-RO" sz="2000" b="1" kern="1200" dirty="0" smtClean="0"/>
              <a:t>. </a:t>
            </a:r>
            <a:endParaRPr lang="ro-RO" sz="2000" kern="1200" dirty="0"/>
          </a:p>
        </p:txBody>
      </p:sp>
      <p:sp>
        <p:nvSpPr>
          <p:cNvPr id="15" name="14 Forma libre"/>
          <p:cNvSpPr/>
          <p:nvPr/>
        </p:nvSpPr>
        <p:spPr>
          <a:xfrm>
            <a:off x="3192887" y="4560268"/>
            <a:ext cx="5843623" cy="327000"/>
          </a:xfrm>
          <a:custGeom>
            <a:avLst/>
            <a:gdLst>
              <a:gd name="connsiteX0" fmla="*/ 0 w 5843623"/>
              <a:gd name="connsiteY0" fmla="*/ 54501 h 327000"/>
              <a:gd name="connsiteX1" fmla="*/ 54501 w 5843623"/>
              <a:gd name="connsiteY1" fmla="*/ 0 h 327000"/>
              <a:gd name="connsiteX2" fmla="*/ 5789122 w 5843623"/>
              <a:gd name="connsiteY2" fmla="*/ 0 h 327000"/>
              <a:gd name="connsiteX3" fmla="*/ 5843623 w 5843623"/>
              <a:gd name="connsiteY3" fmla="*/ 54501 h 327000"/>
              <a:gd name="connsiteX4" fmla="*/ 5843623 w 5843623"/>
              <a:gd name="connsiteY4" fmla="*/ 272499 h 327000"/>
              <a:gd name="connsiteX5" fmla="*/ 5789122 w 5843623"/>
              <a:gd name="connsiteY5" fmla="*/ 327000 h 327000"/>
              <a:gd name="connsiteX6" fmla="*/ 54501 w 5843623"/>
              <a:gd name="connsiteY6" fmla="*/ 327000 h 327000"/>
              <a:gd name="connsiteX7" fmla="*/ 0 w 5843623"/>
              <a:gd name="connsiteY7" fmla="*/ 272499 h 327000"/>
              <a:gd name="connsiteX8" fmla="*/ 0 w 5843623"/>
              <a:gd name="connsiteY8" fmla="*/ 54501 h 3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3623" h="327000">
                <a:moveTo>
                  <a:pt x="0" y="54501"/>
                </a:moveTo>
                <a:cubicBezTo>
                  <a:pt x="0" y="24401"/>
                  <a:pt x="24401" y="0"/>
                  <a:pt x="54501" y="0"/>
                </a:cubicBezTo>
                <a:lnTo>
                  <a:pt x="5789122" y="0"/>
                </a:lnTo>
                <a:cubicBezTo>
                  <a:pt x="5819222" y="0"/>
                  <a:pt x="5843623" y="24401"/>
                  <a:pt x="5843623" y="54501"/>
                </a:cubicBezTo>
                <a:lnTo>
                  <a:pt x="5843623" y="272499"/>
                </a:lnTo>
                <a:cubicBezTo>
                  <a:pt x="5843623" y="302599"/>
                  <a:pt x="5819222" y="327000"/>
                  <a:pt x="5789122" y="327000"/>
                </a:cubicBezTo>
                <a:lnTo>
                  <a:pt x="54501" y="327000"/>
                </a:lnTo>
                <a:cubicBezTo>
                  <a:pt x="24401" y="327000"/>
                  <a:pt x="0" y="302599"/>
                  <a:pt x="0" y="272499"/>
                </a:cubicBezTo>
                <a:lnTo>
                  <a:pt x="0" y="54501"/>
                </a:lnTo>
                <a:close/>
              </a:path>
            </a:pathLst>
          </a:custGeom>
        </p:spPr>
        <p:style>
          <a:lnRef idx="2">
            <a:schemeClr val="accent5">
              <a:hueOff val="1461806"/>
              <a:satOff val="-10164"/>
              <a:lumOff val="-128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163" tIns="92163" rIns="92163" bIns="92163" numCol="1" spcCol="1270" anchor="ctr" anchorCtr="0">
            <a:noAutofit/>
          </a:bodyPr>
          <a:lstStyle/>
          <a:p>
            <a:pPr lvl="0" algn="ctr" defTabSz="889000" rtl="0">
              <a:lnSpc>
                <a:spcPct val="90000"/>
              </a:lnSpc>
              <a:spcBef>
                <a:spcPct val="0"/>
              </a:spcBef>
              <a:spcAft>
                <a:spcPct val="35000"/>
              </a:spcAft>
            </a:pPr>
            <a:r>
              <a:rPr lang="ro-RO" sz="2000" b="1" smtClean="0"/>
              <a:t>A îndepărtat carele și caii </a:t>
            </a:r>
            <a:r>
              <a:rPr lang="ro-RO" sz="2000" b="1" smtClean="0"/>
              <a:t>dedicați </a:t>
            </a:r>
            <a:r>
              <a:rPr lang="ro-RO" sz="2000" b="1" smtClean="0"/>
              <a:t>soarelui</a:t>
            </a:r>
            <a:r>
              <a:rPr lang="ro-RO" sz="2000" b="1" kern="1200" smtClean="0"/>
              <a:t>.</a:t>
            </a:r>
            <a:endParaRPr lang="ro-RO" sz="2000" kern="1200"/>
          </a:p>
        </p:txBody>
      </p:sp>
      <p:sp>
        <p:nvSpPr>
          <p:cNvPr id="16" name="15 Forma libre"/>
          <p:cNvSpPr/>
          <p:nvPr/>
        </p:nvSpPr>
        <p:spPr>
          <a:xfrm>
            <a:off x="3192887" y="4910951"/>
            <a:ext cx="5843623" cy="499693"/>
          </a:xfrm>
          <a:custGeom>
            <a:avLst/>
            <a:gdLst>
              <a:gd name="connsiteX0" fmla="*/ 0 w 5843623"/>
              <a:gd name="connsiteY0" fmla="*/ 59281 h 355677"/>
              <a:gd name="connsiteX1" fmla="*/ 59281 w 5843623"/>
              <a:gd name="connsiteY1" fmla="*/ 0 h 355677"/>
              <a:gd name="connsiteX2" fmla="*/ 5784342 w 5843623"/>
              <a:gd name="connsiteY2" fmla="*/ 0 h 355677"/>
              <a:gd name="connsiteX3" fmla="*/ 5843623 w 5843623"/>
              <a:gd name="connsiteY3" fmla="*/ 59281 h 355677"/>
              <a:gd name="connsiteX4" fmla="*/ 5843623 w 5843623"/>
              <a:gd name="connsiteY4" fmla="*/ 296396 h 355677"/>
              <a:gd name="connsiteX5" fmla="*/ 5784342 w 5843623"/>
              <a:gd name="connsiteY5" fmla="*/ 355677 h 355677"/>
              <a:gd name="connsiteX6" fmla="*/ 59281 w 5843623"/>
              <a:gd name="connsiteY6" fmla="*/ 355677 h 355677"/>
              <a:gd name="connsiteX7" fmla="*/ 0 w 5843623"/>
              <a:gd name="connsiteY7" fmla="*/ 296396 h 355677"/>
              <a:gd name="connsiteX8" fmla="*/ 0 w 5843623"/>
              <a:gd name="connsiteY8" fmla="*/ 59281 h 35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3623" h="355677">
                <a:moveTo>
                  <a:pt x="0" y="59281"/>
                </a:moveTo>
                <a:cubicBezTo>
                  <a:pt x="0" y="26541"/>
                  <a:pt x="26541" y="0"/>
                  <a:pt x="59281" y="0"/>
                </a:cubicBezTo>
                <a:lnTo>
                  <a:pt x="5784342" y="0"/>
                </a:lnTo>
                <a:cubicBezTo>
                  <a:pt x="5817082" y="0"/>
                  <a:pt x="5843623" y="26541"/>
                  <a:pt x="5843623" y="59281"/>
                </a:cubicBezTo>
                <a:lnTo>
                  <a:pt x="5843623" y="296396"/>
                </a:lnTo>
                <a:cubicBezTo>
                  <a:pt x="5843623" y="329136"/>
                  <a:pt x="5817082" y="355677"/>
                  <a:pt x="5784342" y="355677"/>
                </a:cubicBezTo>
                <a:lnTo>
                  <a:pt x="59281" y="355677"/>
                </a:lnTo>
                <a:cubicBezTo>
                  <a:pt x="26541" y="355677"/>
                  <a:pt x="0" y="329136"/>
                  <a:pt x="0" y="296396"/>
                </a:cubicBezTo>
                <a:lnTo>
                  <a:pt x="0" y="59281"/>
                </a:lnTo>
                <a:close/>
              </a:path>
            </a:pathLst>
          </a:custGeom>
        </p:spPr>
        <p:style>
          <a:lnRef idx="2">
            <a:schemeClr val="accent5">
              <a:hueOff val="1705440"/>
              <a:satOff val="-11858"/>
              <a:lumOff val="-149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563" tIns="93563" rIns="93563" bIns="93563" numCol="1" spcCol="1270" anchor="ctr" anchorCtr="0">
            <a:noAutofit/>
          </a:bodyPr>
          <a:lstStyle/>
          <a:p>
            <a:pPr lvl="0" algn="ctr" defTabSz="889000" rtl="0">
              <a:lnSpc>
                <a:spcPct val="90000"/>
              </a:lnSpc>
              <a:spcBef>
                <a:spcPct val="0"/>
              </a:spcBef>
              <a:spcAft>
                <a:spcPct val="35000"/>
              </a:spcAft>
            </a:pPr>
            <a:r>
              <a:rPr lang="ro-RO" sz="2000" b="1" kern="1200" smtClean="0"/>
              <a:t>A dărâmat altarele pagâne care erau </a:t>
            </a:r>
            <a:r>
              <a:rPr lang="ro-RO" sz="2000" b="1" kern="1200" smtClean="0"/>
              <a:t>în </a:t>
            </a:r>
            <a:r>
              <a:rPr lang="ro-RO" sz="2000" b="1" kern="1200" smtClean="0"/>
              <a:t>templu.</a:t>
            </a:r>
            <a:endParaRPr lang="ro-RO" sz="2000" kern="1200"/>
          </a:p>
        </p:txBody>
      </p:sp>
      <p:sp>
        <p:nvSpPr>
          <p:cNvPr id="17" name="16 Forma libre"/>
          <p:cNvSpPr/>
          <p:nvPr/>
        </p:nvSpPr>
        <p:spPr>
          <a:xfrm>
            <a:off x="3192887" y="5434327"/>
            <a:ext cx="5843623" cy="327000"/>
          </a:xfrm>
          <a:custGeom>
            <a:avLst/>
            <a:gdLst>
              <a:gd name="connsiteX0" fmla="*/ 0 w 5843623"/>
              <a:gd name="connsiteY0" fmla="*/ 54501 h 327000"/>
              <a:gd name="connsiteX1" fmla="*/ 54501 w 5843623"/>
              <a:gd name="connsiteY1" fmla="*/ 0 h 327000"/>
              <a:gd name="connsiteX2" fmla="*/ 5789122 w 5843623"/>
              <a:gd name="connsiteY2" fmla="*/ 0 h 327000"/>
              <a:gd name="connsiteX3" fmla="*/ 5843623 w 5843623"/>
              <a:gd name="connsiteY3" fmla="*/ 54501 h 327000"/>
              <a:gd name="connsiteX4" fmla="*/ 5843623 w 5843623"/>
              <a:gd name="connsiteY4" fmla="*/ 272499 h 327000"/>
              <a:gd name="connsiteX5" fmla="*/ 5789122 w 5843623"/>
              <a:gd name="connsiteY5" fmla="*/ 327000 h 327000"/>
              <a:gd name="connsiteX6" fmla="*/ 54501 w 5843623"/>
              <a:gd name="connsiteY6" fmla="*/ 327000 h 327000"/>
              <a:gd name="connsiteX7" fmla="*/ 0 w 5843623"/>
              <a:gd name="connsiteY7" fmla="*/ 272499 h 327000"/>
              <a:gd name="connsiteX8" fmla="*/ 0 w 5843623"/>
              <a:gd name="connsiteY8" fmla="*/ 54501 h 3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3623" h="327000">
                <a:moveTo>
                  <a:pt x="0" y="54501"/>
                </a:moveTo>
                <a:cubicBezTo>
                  <a:pt x="0" y="24401"/>
                  <a:pt x="24401" y="0"/>
                  <a:pt x="54501" y="0"/>
                </a:cubicBezTo>
                <a:lnTo>
                  <a:pt x="5789122" y="0"/>
                </a:lnTo>
                <a:cubicBezTo>
                  <a:pt x="5819222" y="0"/>
                  <a:pt x="5843623" y="24401"/>
                  <a:pt x="5843623" y="54501"/>
                </a:cubicBezTo>
                <a:lnTo>
                  <a:pt x="5843623" y="272499"/>
                </a:lnTo>
                <a:cubicBezTo>
                  <a:pt x="5843623" y="302599"/>
                  <a:pt x="5819222" y="327000"/>
                  <a:pt x="5789122" y="327000"/>
                </a:cubicBezTo>
                <a:lnTo>
                  <a:pt x="54501" y="327000"/>
                </a:lnTo>
                <a:cubicBezTo>
                  <a:pt x="24401" y="327000"/>
                  <a:pt x="0" y="302599"/>
                  <a:pt x="0" y="272499"/>
                </a:cubicBezTo>
                <a:lnTo>
                  <a:pt x="0" y="54501"/>
                </a:lnTo>
                <a:close/>
              </a:path>
            </a:pathLst>
          </a:custGeom>
        </p:spPr>
        <p:style>
          <a:lnRef idx="2">
            <a:schemeClr val="accent5">
              <a:hueOff val="1949074"/>
              <a:satOff val="-13552"/>
              <a:lumOff val="-171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163" tIns="92163" rIns="92163" bIns="92163" numCol="1" spcCol="1270" anchor="ctr" anchorCtr="0">
            <a:noAutofit/>
          </a:bodyPr>
          <a:lstStyle/>
          <a:p>
            <a:pPr lvl="0" algn="ctr" defTabSz="889000" rtl="0">
              <a:lnSpc>
                <a:spcPct val="90000"/>
              </a:lnSpc>
              <a:spcBef>
                <a:spcPct val="0"/>
              </a:spcBef>
              <a:spcAft>
                <a:spcPct val="35000"/>
              </a:spcAft>
            </a:pPr>
            <a:r>
              <a:rPr lang="ro-RO" sz="2000" b="1" kern="1200" smtClean="0"/>
              <a:t>A ars statuile și a distrus imaginile </a:t>
            </a:r>
            <a:r>
              <a:rPr lang="ro-RO" sz="2000" b="1" kern="1200" smtClean="0"/>
              <a:t>cu </a:t>
            </a:r>
            <a:r>
              <a:rPr lang="ro-RO" sz="2000" b="1" kern="1200" smtClean="0"/>
              <a:t>Asera.</a:t>
            </a:r>
            <a:endParaRPr lang="ro-RO" sz="2000" kern="1200"/>
          </a:p>
        </p:txBody>
      </p:sp>
      <p:sp>
        <p:nvSpPr>
          <p:cNvPr id="18" name="17 Forma libre"/>
          <p:cNvSpPr/>
          <p:nvPr/>
        </p:nvSpPr>
        <p:spPr>
          <a:xfrm>
            <a:off x="3192886" y="5761327"/>
            <a:ext cx="5843623" cy="327000"/>
          </a:xfrm>
          <a:custGeom>
            <a:avLst/>
            <a:gdLst>
              <a:gd name="connsiteX0" fmla="*/ 0 w 5843623"/>
              <a:gd name="connsiteY0" fmla="*/ 54501 h 327000"/>
              <a:gd name="connsiteX1" fmla="*/ 54501 w 5843623"/>
              <a:gd name="connsiteY1" fmla="*/ 0 h 327000"/>
              <a:gd name="connsiteX2" fmla="*/ 5789122 w 5843623"/>
              <a:gd name="connsiteY2" fmla="*/ 0 h 327000"/>
              <a:gd name="connsiteX3" fmla="*/ 5843623 w 5843623"/>
              <a:gd name="connsiteY3" fmla="*/ 54501 h 327000"/>
              <a:gd name="connsiteX4" fmla="*/ 5843623 w 5843623"/>
              <a:gd name="connsiteY4" fmla="*/ 272499 h 327000"/>
              <a:gd name="connsiteX5" fmla="*/ 5789122 w 5843623"/>
              <a:gd name="connsiteY5" fmla="*/ 327000 h 327000"/>
              <a:gd name="connsiteX6" fmla="*/ 54501 w 5843623"/>
              <a:gd name="connsiteY6" fmla="*/ 327000 h 327000"/>
              <a:gd name="connsiteX7" fmla="*/ 0 w 5843623"/>
              <a:gd name="connsiteY7" fmla="*/ 272499 h 327000"/>
              <a:gd name="connsiteX8" fmla="*/ 0 w 5843623"/>
              <a:gd name="connsiteY8" fmla="*/ 54501 h 3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3623" h="327000">
                <a:moveTo>
                  <a:pt x="0" y="54501"/>
                </a:moveTo>
                <a:cubicBezTo>
                  <a:pt x="0" y="24401"/>
                  <a:pt x="24401" y="0"/>
                  <a:pt x="54501" y="0"/>
                </a:cubicBezTo>
                <a:lnTo>
                  <a:pt x="5789122" y="0"/>
                </a:lnTo>
                <a:cubicBezTo>
                  <a:pt x="5819222" y="0"/>
                  <a:pt x="5843623" y="24401"/>
                  <a:pt x="5843623" y="54501"/>
                </a:cubicBezTo>
                <a:lnTo>
                  <a:pt x="5843623" y="272499"/>
                </a:lnTo>
                <a:cubicBezTo>
                  <a:pt x="5843623" y="302599"/>
                  <a:pt x="5819222" y="327000"/>
                  <a:pt x="5789122" y="327000"/>
                </a:cubicBezTo>
                <a:lnTo>
                  <a:pt x="54501" y="327000"/>
                </a:lnTo>
                <a:cubicBezTo>
                  <a:pt x="24401" y="327000"/>
                  <a:pt x="0" y="302599"/>
                  <a:pt x="0" y="272499"/>
                </a:cubicBezTo>
                <a:lnTo>
                  <a:pt x="0" y="54501"/>
                </a:lnTo>
                <a:close/>
              </a:path>
            </a:pathLst>
          </a:custGeom>
        </p:spPr>
        <p:style>
          <a:lnRef idx="2">
            <a:schemeClr val="accent5">
              <a:hueOff val="2192708"/>
              <a:satOff val="-15246"/>
              <a:lumOff val="-192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163" tIns="92163" rIns="92163" bIns="92163" numCol="1" spcCol="1270" anchor="ctr" anchorCtr="0">
            <a:noAutofit/>
          </a:bodyPr>
          <a:lstStyle/>
          <a:p>
            <a:pPr lvl="0" algn="ctr" defTabSz="889000" rtl="0">
              <a:lnSpc>
                <a:spcPct val="90000"/>
              </a:lnSpc>
              <a:spcBef>
                <a:spcPct val="0"/>
              </a:spcBef>
              <a:spcAft>
                <a:spcPct val="35000"/>
              </a:spcAft>
            </a:pPr>
            <a:r>
              <a:rPr lang="ro-RO" sz="2000" b="1" kern="1200" smtClean="0"/>
              <a:t>A disturs vițelul de aur de la </a:t>
            </a:r>
            <a:r>
              <a:rPr lang="ro-RO" sz="2000" b="1" kern="1200" smtClean="0"/>
              <a:t>Betel</a:t>
            </a:r>
            <a:r>
              <a:rPr lang="ro-RO" sz="2000" b="1" kern="1200" smtClean="0"/>
              <a:t>.</a:t>
            </a:r>
            <a:endParaRPr lang="ro-RO" sz="2000" kern="1200"/>
          </a:p>
        </p:txBody>
      </p:sp>
      <p:sp>
        <p:nvSpPr>
          <p:cNvPr id="19" name="18 Forma libre"/>
          <p:cNvSpPr/>
          <p:nvPr/>
        </p:nvSpPr>
        <p:spPr>
          <a:xfrm>
            <a:off x="3192887" y="6135693"/>
            <a:ext cx="5843623" cy="327000"/>
          </a:xfrm>
          <a:custGeom>
            <a:avLst/>
            <a:gdLst>
              <a:gd name="connsiteX0" fmla="*/ 0 w 5843623"/>
              <a:gd name="connsiteY0" fmla="*/ 54501 h 327000"/>
              <a:gd name="connsiteX1" fmla="*/ 54501 w 5843623"/>
              <a:gd name="connsiteY1" fmla="*/ 0 h 327000"/>
              <a:gd name="connsiteX2" fmla="*/ 5789122 w 5843623"/>
              <a:gd name="connsiteY2" fmla="*/ 0 h 327000"/>
              <a:gd name="connsiteX3" fmla="*/ 5843623 w 5843623"/>
              <a:gd name="connsiteY3" fmla="*/ 54501 h 327000"/>
              <a:gd name="connsiteX4" fmla="*/ 5843623 w 5843623"/>
              <a:gd name="connsiteY4" fmla="*/ 272499 h 327000"/>
              <a:gd name="connsiteX5" fmla="*/ 5789122 w 5843623"/>
              <a:gd name="connsiteY5" fmla="*/ 327000 h 327000"/>
              <a:gd name="connsiteX6" fmla="*/ 54501 w 5843623"/>
              <a:gd name="connsiteY6" fmla="*/ 327000 h 327000"/>
              <a:gd name="connsiteX7" fmla="*/ 0 w 5843623"/>
              <a:gd name="connsiteY7" fmla="*/ 272499 h 327000"/>
              <a:gd name="connsiteX8" fmla="*/ 0 w 5843623"/>
              <a:gd name="connsiteY8" fmla="*/ 54501 h 3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3623" h="327000">
                <a:moveTo>
                  <a:pt x="0" y="54501"/>
                </a:moveTo>
                <a:cubicBezTo>
                  <a:pt x="0" y="24401"/>
                  <a:pt x="24401" y="0"/>
                  <a:pt x="54501" y="0"/>
                </a:cubicBezTo>
                <a:lnTo>
                  <a:pt x="5789122" y="0"/>
                </a:lnTo>
                <a:cubicBezTo>
                  <a:pt x="5819222" y="0"/>
                  <a:pt x="5843623" y="24401"/>
                  <a:pt x="5843623" y="54501"/>
                </a:cubicBezTo>
                <a:lnTo>
                  <a:pt x="5843623" y="272499"/>
                </a:lnTo>
                <a:cubicBezTo>
                  <a:pt x="5843623" y="302599"/>
                  <a:pt x="5819222" y="327000"/>
                  <a:pt x="5789122" y="327000"/>
                </a:cubicBezTo>
                <a:lnTo>
                  <a:pt x="54501" y="327000"/>
                </a:lnTo>
                <a:cubicBezTo>
                  <a:pt x="24401" y="327000"/>
                  <a:pt x="0" y="302599"/>
                  <a:pt x="0" y="272499"/>
                </a:cubicBezTo>
                <a:lnTo>
                  <a:pt x="0" y="54501"/>
                </a:lnTo>
                <a:close/>
              </a:path>
            </a:pathLst>
          </a:custGeom>
        </p:spPr>
        <p:style>
          <a:lnRef idx="2">
            <a:schemeClr val="accent5">
              <a:hueOff val="2436343"/>
              <a:satOff val="-16940"/>
              <a:lumOff val="-214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163" tIns="92163" rIns="92163" bIns="92163" numCol="1" spcCol="1270" anchor="ctr" anchorCtr="0">
            <a:noAutofit/>
          </a:bodyPr>
          <a:lstStyle/>
          <a:p>
            <a:pPr lvl="0" algn="ctr" defTabSz="889000" rtl="0">
              <a:lnSpc>
                <a:spcPct val="90000"/>
              </a:lnSpc>
              <a:spcBef>
                <a:spcPct val="0"/>
              </a:spcBef>
              <a:spcAft>
                <a:spcPct val="35000"/>
              </a:spcAft>
            </a:pPr>
            <a:r>
              <a:rPr lang="ro-RO" sz="2000" b="1" kern="1200" smtClean="0"/>
              <a:t>A usic preoții </a:t>
            </a:r>
            <a:r>
              <a:rPr lang="ro-RO" sz="2000" b="1" kern="1200" smtClean="0"/>
              <a:t>păgâni</a:t>
            </a:r>
            <a:r>
              <a:rPr lang="ro-RO" sz="2000" b="1" kern="1200" smtClean="0"/>
              <a:t>.</a:t>
            </a:r>
            <a:endParaRPr lang="ro-RO" sz="2000" kern="1200"/>
          </a:p>
        </p:txBody>
      </p:sp>
      <p:sp>
        <p:nvSpPr>
          <p:cNvPr id="20" name="19 Forma libre"/>
          <p:cNvSpPr/>
          <p:nvPr/>
        </p:nvSpPr>
        <p:spPr>
          <a:xfrm>
            <a:off x="3192887" y="6486376"/>
            <a:ext cx="5843623" cy="327000"/>
          </a:xfrm>
          <a:custGeom>
            <a:avLst/>
            <a:gdLst>
              <a:gd name="connsiteX0" fmla="*/ 0 w 5843623"/>
              <a:gd name="connsiteY0" fmla="*/ 54501 h 327000"/>
              <a:gd name="connsiteX1" fmla="*/ 54501 w 5843623"/>
              <a:gd name="connsiteY1" fmla="*/ 0 h 327000"/>
              <a:gd name="connsiteX2" fmla="*/ 5789122 w 5843623"/>
              <a:gd name="connsiteY2" fmla="*/ 0 h 327000"/>
              <a:gd name="connsiteX3" fmla="*/ 5843623 w 5843623"/>
              <a:gd name="connsiteY3" fmla="*/ 54501 h 327000"/>
              <a:gd name="connsiteX4" fmla="*/ 5843623 w 5843623"/>
              <a:gd name="connsiteY4" fmla="*/ 272499 h 327000"/>
              <a:gd name="connsiteX5" fmla="*/ 5789122 w 5843623"/>
              <a:gd name="connsiteY5" fmla="*/ 327000 h 327000"/>
              <a:gd name="connsiteX6" fmla="*/ 54501 w 5843623"/>
              <a:gd name="connsiteY6" fmla="*/ 327000 h 327000"/>
              <a:gd name="connsiteX7" fmla="*/ 0 w 5843623"/>
              <a:gd name="connsiteY7" fmla="*/ 272499 h 327000"/>
              <a:gd name="connsiteX8" fmla="*/ 0 w 5843623"/>
              <a:gd name="connsiteY8" fmla="*/ 54501 h 3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3623" h="327000">
                <a:moveTo>
                  <a:pt x="0" y="54501"/>
                </a:moveTo>
                <a:cubicBezTo>
                  <a:pt x="0" y="24401"/>
                  <a:pt x="24401" y="0"/>
                  <a:pt x="54501" y="0"/>
                </a:cubicBezTo>
                <a:lnTo>
                  <a:pt x="5789122" y="0"/>
                </a:lnTo>
                <a:cubicBezTo>
                  <a:pt x="5819222" y="0"/>
                  <a:pt x="5843623" y="24401"/>
                  <a:pt x="5843623" y="54501"/>
                </a:cubicBezTo>
                <a:lnTo>
                  <a:pt x="5843623" y="272499"/>
                </a:lnTo>
                <a:cubicBezTo>
                  <a:pt x="5843623" y="302599"/>
                  <a:pt x="5819222" y="327000"/>
                  <a:pt x="5789122" y="327000"/>
                </a:cubicBezTo>
                <a:lnTo>
                  <a:pt x="54501" y="327000"/>
                </a:lnTo>
                <a:cubicBezTo>
                  <a:pt x="24401" y="327000"/>
                  <a:pt x="0" y="302599"/>
                  <a:pt x="0" y="272499"/>
                </a:cubicBezTo>
                <a:lnTo>
                  <a:pt x="0" y="54501"/>
                </a:lnTo>
                <a:close/>
              </a:path>
            </a:pathLst>
          </a:custGeom>
        </p:spPr>
        <p:style>
          <a:lnRef idx="2">
            <a:schemeClr val="accent5">
              <a:hueOff val="2679977"/>
              <a:satOff val="-18634"/>
              <a:lumOff val="-235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163" tIns="92163" rIns="92163" bIns="92163" numCol="1" spcCol="1270" anchor="ctr" anchorCtr="0">
            <a:noAutofit/>
          </a:bodyPr>
          <a:lstStyle/>
          <a:p>
            <a:pPr lvl="0" algn="ctr" defTabSz="889000" rtl="0">
              <a:lnSpc>
                <a:spcPct val="90000"/>
              </a:lnSpc>
              <a:spcBef>
                <a:spcPct val="0"/>
              </a:spcBef>
              <a:spcAft>
                <a:spcPct val="35000"/>
              </a:spcAft>
            </a:pPr>
            <a:r>
              <a:rPr lang="ro-RO" sz="2000" b="1" kern="1200" smtClean="0"/>
              <a:t>A </a:t>
            </a:r>
            <a:r>
              <a:rPr lang="ro-RO" sz="2000" b="1" kern="1200" smtClean="0"/>
              <a:t>sărbătorit </a:t>
            </a:r>
            <a:r>
              <a:rPr lang="ro-RO" sz="2000" b="1" kern="1200" smtClean="0"/>
              <a:t>paștele.</a:t>
            </a:r>
            <a:endParaRPr lang="ro-RO" sz="2000" kern="1200"/>
          </a:p>
        </p:txBody>
      </p:sp>
      <p:pic>
        <p:nvPicPr>
          <p:cNvPr id="7170" name="Picture 2" descr="\\EUNICE\FondosTematicos\Josías\1101978128_univ_lsr_md.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44208" y="188640"/>
            <a:ext cx="2592302" cy="15568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4" name="3 Rectángulo"/>
          <p:cNvSpPr/>
          <p:nvPr/>
        </p:nvSpPr>
        <p:spPr>
          <a:xfrm>
            <a:off x="0" y="561454"/>
            <a:ext cx="6660232" cy="1200329"/>
          </a:xfrm>
          <a:prstGeom prst="rect">
            <a:avLst/>
          </a:prstGeom>
        </p:spPr>
        <p:txBody>
          <a:bodyPr wrap="square" lIns="72000">
            <a:spAutoFit/>
          </a:bodyPr>
          <a:lstStyle/>
          <a:p>
            <a:r>
              <a:rPr lang="ro-RO" sz="1750" b="1" dirty="0" smtClean="0">
                <a:solidFill>
                  <a:schemeClr val="accent2">
                    <a:lumMod val="20000"/>
                    <a:lumOff val="80000"/>
                  </a:schemeClr>
                </a:solidFill>
                <a:latin typeface="Comic Sans MS" pitchFamily="66" charset="0"/>
              </a:rPr>
              <a:t>«Înainte de Iosia, n-a fost niciun împărat care să se întoarcă la Domnul, ca el, din toată inima, din tot sufletul şi din toată puterea lui, întocmai după toată legea lui Moise; şi chiar după el, n-a fost niciunul ca el.» </a:t>
            </a:r>
            <a:r>
              <a:rPr lang="ro-RO" sz="1100" b="1" dirty="0" smtClean="0">
                <a:solidFill>
                  <a:schemeClr val="accent2">
                    <a:lumMod val="20000"/>
                    <a:lumOff val="80000"/>
                  </a:schemeClr>
                </a:solidFill>
                <a:latin typeface="Comic Sans MS" pitchFamily="66" charset="0"/>
              </a:rPr>
              <a:t>(2 </a:t>
            </a:r>
            <a:r>
              <a:rPr lang="ro-RO" sz="1100" b="1" dirty="0" err="1" smtClean="0">
                <a:solidFill>
                  <a:schemeClr val="accent2">
                    <a:lumMod val="20000"/>
                    <a:lumOff val="80000"/>
                  </a:schemeClr>
                </a:solidFill>
                <a:latin typeface="Comic Sans MS" pitchFamily="66" charset="0"/>
              </a:rPr>
              <a:t>Împ</a:t>
            </a:r>
            <a:r>
              <a:rPr lang="ro-RO" sz="1100" b="1" dirty="0" smtClean="0">
                <a:solidFill>
                  <a:schemeClr val="accent2">
                    <a:lumMod val="20000"/>
                    <a:lumOff val="80000"/>
                  </a:schemeClr>
                </a:solidFill>
                <a:latin typeface="Comic Sans MS" pitchFamily="66" charset="0"/>
              </a:rPr>
              <a:t> 23:25)</a:t>
            </a:r>
            <a:endParaRPr lang="ro-RO" sz="1100" b="1" dirty="0">
              <a:solidFill>
                <a:schemeClr val="accent2">
                  <a:lumMod val="20000"/>
                  <a:lumOff val="80000"/>
                </a:schemeClr>
              </a:solidFill>
              <a:latin typeface="Comic Sans MS" pitchFamily="66" charset="0"/>
            </a:endParaRPr>
          </a:p>
        </p:txBody>
      </p:sp>
    </p:spTree>
    <p:extLst>
      <p:ext uri="{BB962C8B-B14F-4D97-AF65-F5344CB8AC3E}">
        <p14:creationId xmlns:p14="http://schemas.microsoft.com/office/powerpoint/2010/main" xmlns="" val="30577688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par>
                                <p:cTn id="17" presetID="22" presetClass="entr" presetSubtype="8"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wipe(left)">
                                      <p:cBhvr>
                                        <p:cTn id="19" dur="500"/>
                                        <p:tgtEl>
                                          <p:spTgt spid="717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left)">
                                      <p:cBhvr>
                                        <p:cTn id="76" dur="500"/>
                                        <p:tgtEl>
                                          <p:spTgt spid="1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left)">
                                      <p:cBhvr>
                                        <p:cTn id="81" dur="5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left)">
                                      <p:cBhvr>
                                        <p:cTn id="9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2000"/>
          </a:stretch>
        </a:blipFill>
        <a:effectLst/>
      </p:bgPr>
    </p:bg>
    <p:spTree>
      <p:nvGrpSpPr>
        <p:cNvPr id="1" name=""/>
        <p:cNvGrpSpPr/>
        <p:nvPr/>
      </p:nvGrpSpPr>
      <p:grpSpPr>
        <a:xfrm>
          <a:off x="0" y="0"/>
          <a:ext cx="0" cy="0"/>
          <a:chOff x="0" y="0"/>
          <a:chExt cx="0" cy="0"/>
        </a:xfrm>
      </p:grpSpPr>
      <p:sp>
        <p:nvSpPr>
          <p:cNvPr id="2" name="1 Rectángulo"/>
          <p:cNvSpPr/>
          <p:nvPr/>
        </p:nvSpPr>
        <p:spPr>
          <a:xfrm>
            <a:off x="35496" y="1875596"/>
            <a:ext cx="9108504" cy="3785652"/>
          </a:xfrm>
          <a:prstGeom prst="rect">
            <a:avLst/>
          </a:prstGeom>
        </p:spPr>
        <p:txBody>
          <a:bodyPr wrap="square">
            <a:spAutoFit/>
          </a:bodyPr>
          <a:lstStyle/>
          <a:p>
            <a:pPr indent="266700" algn="just"/>
            <a:r>
              <a:rPr lang="ro-RO" sz="2000" dirty="0" smtClean="0">
                <a:effectLst>
                  <a:outerShdw blurRad="38100" dist="38100" dir="2700000" algn="tl">
                    <a:srgbClr val="000000">
                      <a:alpha val="43137"/>
                    </a:srgbClr>
                  </a:outerShdw>
                </a:effectLst>
                <a:latin typeface="Arial (Corp)"/>
              </a:rPr>
              <a:t>«</a:t>
            </a:r>
            <a:r>
              <a:rPr lang="ro-RO" sz="2000" b="1" dirty="0" smtClean="0">
                <a:effectLst>
                  <a:outerShdw blurRad="38100" dist="38100" dir="2700000" algn="tl">
                    <a:srgbClr val="000000">
                      <a:alpha val="43137"/>
                    </a:srgbClr>
                  </a:outerShdw>
                </a:effectLst>
                <a:latin typeface="Arial (Corp)"/>
              </a:rPr>
              <a:t>A fi un cititor al cărţii legii care conţine un: “Aşa zice Domnul”, a fost considerat Iosia ca cea mai înaltă poziţie pe care el o putea ocupa... . Cea mai înaltă lucrare a prinţilor lui Israel - a doctorilor, a învăţătorilor din şcolile noastre, cât şi a predicatorilor şi a celor ce ocupă poziţii de încredere în instituţiile Domnului este de a-şi îndeplini răspunderile care apasă asupra lor de a sădi Scripturile în minţile poporului ca un cui bătut la locul potrivit, de a folosi talantul influenţei dăruit lor de Dumnezeu pentru a întipări în inimile lor adevărul că “temerea de Domnul este începutul înţelepciunii”. A răspândi cunoştinţa Scripturilor în toate hotarele lor pentru conducătorii lui Israel înseamnă a face să prospere sănătatea spirituală pentru că Cuvintele lui Dumnezeu sunt frunze din pomul vieţii.</a:t>
            </a:r>
            <a:r>
              <a:rPr lang="ro-RO" sz="2000" dirty="0" smtClean="0">
                <a:latin typeface="Arial (Corp)"/>
              </a:rPr>
              <a:t>»</a:t>
            </a:r>
            <a:endParaRPr lang="ro-RO" sz="2000" dirty="0">
              <a:latin typeface="Arial (Corp)"/>
            </a:endParaRPr>
          </a:p>
        </p:txBody>
      </p:sp>
      <p:sp>
        <p:nvSpPr>
          <p:cNvPr id="3" name="2 CuadroTexto"/>
          <p:cNvSpPr txBox="1"/>
          <p:nvPr/>
        </p:nvSpPr>
        <p:spPr>
          <a:xfrm>
            <a:off x="2771800" y="5786454"/>
            <a:ext cx="6241032" cy="307777"/>
          </a:xfrm>
          <a:prstGeom prst="rect">
            <a:avLst/>
          </a:prstGeom>
          <a:noFill/>
        </p:spPr>
        <p:txBody>
          <a:bodyPr wrap="square" rtlCol="0">
            <a:spAutoFit/>
          </a:bodyPr>
          <a:lstStyle/>
          <a:p>
            <a:pPr algn="ctr"/>
            <a:r>
              <a:rPr lang="ro-RO" sz="1400" b="1" dirty="0" smtClean="0"/>
              <a:t>Comentarii Biblie Adventiste </a:t>
            </a:r>
            <a:r>
              <a:rPr lang="ro-RO" sz="1400" b="1" dirty="0" smtClean="0"/>
              <a:t>de E. G. White asupra </a:t>
            </a:r>
            <a:r>
              <a:rPr lang="ro-RO" sz="1400" b="1" dirty="0" smtClean="0"/>
              <a:t>pasajului din 2 împărați </a:t>
            </a:r>
            <a:r>
              <a:rPr lang="ro-RO" sz="1400" b="1" dirty="0" smtClean="0"/>
              <a:t>23:2</a:t>
            </a:r>
            <a:endParaRPr lang="ro-RO" sz="1400" b="1" dirty="0"/>
          </a:p>
        </p:txBody>
      </p:sp>
      <p:pic>
        <p:nvPicPr>
          <p:cNvPr id="8194" name="Picture 2" descr="\\EUNICE\FondosTematicos\Biblia\398329_332096983525559_1698887762_n.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25527" b="3424"/>
          <a:stretch/>
        </p:blipFill>
        <p:spPr bwMode="auto">
          <a:xfrm>
            <a:off x="4380656" y="16155"/>
            <a:ext cx="3431704" cy="182866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388739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fade">
                                      <p:cBhvr>
                                        <p:cTn id="13"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1178</Words>
  <Application>Microsoft Office PowerPoint</Application>
  <PresentationFormat>Expunere pe ecran (4:3)</PresentationFormat>
  <Paragraphs>54</Paragraphs>
  <Slides>9</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9</vt:i4>
      </vt:variant>
    </vt:vector>
  </HeadingPairs>
  <TitlesOfParts>
    <vt:vector size="14" baseType="lpstr">
      <vt:lpstr>Arial</vt:lpstr>
      <vt:lpstr>Calibri</vt:lpstr>
      <vt:lpstr>Comic Sans MS</vt:lpstr>
      <vt:lpstr>Arial (Corp)</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8 - Reformele lui Iosia</dc:title>
  <dc:subject>Studii Biblice 2015 trim. IV - Ieremia</dc:subject>
  <dc:creator>Sergio Fustero Carreras</dc:creator>
  <cp:keywords>http://www.fustero.net/es/index_ro.php</cp:keywords>
  <cp:lastModifiedBy>Profesor</cp:lastModifiedBy>
  <cp:revision>65</cp:revision>
  <dcterms:created xsi:type="dcterms:W3CDTF">2015-11-08T09:13:45Z</dcterms:created>
  <dcterms:modified xsi:type="dcterms:W3CDTF">2015-11-19T07:31:48Z</dcterms:modified>
</cp:coreProperties>
</file>