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9" r:id="rId4"/>
    <p:sldId id="260" r:id="rId5"/>
    <p:sldId id="261" r:id="rId6"/>
    <p:sldId id="262" r:id="rId7"/>
    <p:sldId id="267"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A65"/>
    <a:srgbClr val="DEA900"/>
    <a:srgbClr val="743806"/>
    <a:srgbClr val="432003"/>
    <a:srgbClr val="974807"/>
    <a:srgbClr val="3B4A1E"/>
    <a:srgbClr val="291F35"/>
    <a:srgbClr val="FEFEF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2079047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648206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1671407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2117575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1713514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1883958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816126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2011128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441109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2913641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B12206-E7BC-4291-BC4F-F92D6A4A2E0A}" type="datetimeFigureOut">
              <a:rPr lang="es-ES" smtClean="0"/>
              <a:pPr/>
              <a:t>28/09/2015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1232315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12206-E7BC-4291-BC4F-F92D6A4A2E0A}" type="datetimeFigureOut">
              <a:rPr lang="es-ES" smtClean="0"/>
              <a:pPr/>
              <a:t>28/09/2015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CE7C0-7CAA-4A86-8252-C87577C3E42A}" type="slidenum">
              <a:rPr lang="es-ES" smtClean="0"/>
              <a:pPr/>
              <a:t>‹#›</a:t>
            </a:fld>
            <a:endParaRPr lang="es-ES"/>
          </a:p>
        </p:txBody>
      </p:sp>
    </p:spTree>
    <p:extLst>
      <p:ext uri="{BB962C8B-B14F-4D97-AF65-F5344CB8AC3E}">
        <p14:creationId xmlns:p14="http://schemas.microsoft.com/office/powerpoint/2010/main" xmlns="" val="40620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5495"/>
            <a:ext cx="9144000" cy="1446550"/>
          </a:xfrm>
          <a:prstGeom prst="rect">
            <a:avLst/>
          </a:prstGeom>
          <a:noFill/>
        </p:spPr>
        <p:txBody>
          <a:bodyPr wrap="square" rtlCol="0">
            <a:spAutoFit/>
            <a:scene3d>
              <a:camera prst="orthographicFront"/>
              <a:lightRig rig="morning" dir="t"/>
            </a:scene3d>
            <a:sp3d extrusionH="57150" contourW="31750">
              <a:bevelT w="82550" h="38100" prst="coolSlant"/>
              <a:contourClr>
                <a:srgbClr val="FFDA65"/>
              </a:contourClr>
            </a:sp3d>
          </a:bodyPr>
          <a:lstStyle/>
          <a:p>
            <a:pPr algn="ctr"/>
            <a:r>
              <a:rPr lang="ro-RO" sz="4400" b="1" smtClean="0">
                <a:ln w="31550" cmpd="sng">
                  <a:noFill/>
                  <a:prstDash val="solid"/>
                </a:ln>
                <a:solidFill>
                  <a:srgbClr val="743806"/>
                </a:solidFill>
                <a:effectLst>
                  <a:outerShdw blurRad="41275" dist="12700" dir="12000000" algn="tl" rotWithShape="0">
                    <a:srgbClr val="000000"/>
                  </a:outerShdw>
                </a:effectLst>
              </a:rPr>
              <a:t>CHEMAREA LUI IEREMIA LA SLUJBA </a:t>
            </a:r>
            <a:r>
              <a:rPr lang="ro-RO" sz="4400" b="1" smtClean="0">
                <a:ln w="31550" cmpd="sng">
                  <a:noFill/>
                  <a:prstDash val="solid"/>
                </a:ln>
                <a:solidFill>
                  <a:srgbClr val="743806"/>
                </a:solidFill>
                <a:effectLst>
                  <a:outerShdw blurRad="41275" dist="12700" dir="12000000" algn="tl" rotWithShape="0">
                    <a:srgbClr val="000000"/>
                  </a:outerShdw>
                </a:effectLst>
              </a:rPr>
              <a:t>DE </a:t>
            </a:r>
            <a:r>
              <a:rPr lang="ro-RO" sz="4400" b="1" smtClean="0">
                <a:ln w="31550" cmpd="sng">
                  <a:noFill/>
                  <a:prstDash val="solid"/>
                </a:ln>
                <a:solidFill>
                  <a:srgbClr val="743806"/>
                </a:solidFill>
                <a:effectLst>
                  <a:outerShdw blurRad="41275" dist="12700" dir="12000000" algn="tl" rotWithShape="0">
                    <a:srgbClr val="000000"/>
                  </a:outerShdw>
                </a:effectLst>
              </a:rPr>
              <a:t>PROFET</a:t>
            </a:r>
            <a:endParaRPr lang="ro-RO" sz="4400" b="1">
              <a:ln w="31550" cmpd="sng">
                <a:noFill/>
                <a:prstDash val="solid"/>
              </a:ln>
              <a:solidFill>
                <a:srgbClr val="743806"/>
              </a:solidFill>
              <a:effectLst>
                <a:outerShdw blurRad="41275" dist="12700" dir="12000000" algn="tl" rotWithShape="0">
                  <a:srgbClr val="000000"/>
                </a:outerShdw>
              </a:effectLst>
            </a:endParaRPr>
          </a:p>
        </p:txBody>
      </p:sp>
      <p:sp>
        <p:nvSpPr>
          <p:cNvPr id="5" name="4 CuadroTexto"/>
          <p:cNvSpPr txBox="1"/>
          <p:nvPr/>
        </p:nvSpPr>
        <p:spPr>
          <a:xfrm>
            <a:off x="35496" y="6444044"/>
            <a:ext cx="3453638" cy="369332"/>
          </a:xfrm>
          <a:prstGeom prst="rect">
            <a:avLst/>
          </a:prstGeom>
          <a:noFill/>
        </p:spPr>
        <p:txBody>
          <a:bodyPr wrap="none" rtlCol="0">
            <a:spAutoFit/>
          </a:bodyPr>
          <a:lstStyle/>
          <a:p>
            <a:r>
              <a:rPr lang="ro-RO" b="1" smtClean="0">
                <a:solidFill>
                  <a:srgbClr val="FFDA65"/>
                </a:solidFill>
              </a:rPr>
              <a:t>Studiul</a:t>
            </a:r>
            <a:r>
              <a:rPr lang="ro-RO" b="1" smtClean="0">
                <a:solidFill>
                  <a:srgbClr val="FFDA65"/>
                </a:solidFill>
              </a:rPr>
              <a:t> 1 pentru 3 octombrie </a:t>
            </a:r>
            <a:r>
              <a:rPr lang="ro-RO" b="1" smtClean="0">
                <a:solidFill>
                  <a:srgbClr val="FFDA65"/>
                </a:solidFill>
              </a:rPr>
              <a:t>2015</a:t>
            </a:r>
            <a:endParaRPr lang="ro-RO" b="1">
              <a:solidFill>
                <a:srgbClr val="FFDA65"/>
              </a:solidFill>
            </a:endParaRPr>
          </a:p>
        </p:txBody>
      </p:sp>
    </p:spTree>
    <p:extLst>
      <p:ext uri="{BB962C8B-B14F-4D97-AF65-F5344CB8AC3E}">
        <p14:creationId xmlns:p14="http://schemas.microsoft.com/office/powerpoint/2010/main" xmlns="" val="14629038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7175" y="0"/>
            <a:ext cx="9144000" cy="707886"/>
          </a:xfrm>
          <a:prstGeom prst="rect">
            <a:avLst/>
          </a:prstGeom>
          <a:noFill/>
        </p:spPr>
        <p:txBody>
          <a:bodyPr wrap="square" rtlCol="0">
            <a:spAutoFit/>
            <a:scene3d>
              <a:camera prst="orthographicFront"/>
              <a:lightRig rig="freezing" dir="t"/>
            </a:scene3d>
            <a:sp3d extrusionH="57150" contourW="19050">
              <a:bevelT w="69850" h="38100" prst="cross"/>
              <a:contourClr>
                <a:srgbClr val="FEFEFE"/>
              </a:contourClr>
            </a:sp3d>
          </a:bodyPr>
          <a:lstStyle/>
          <a:p>
            <a:pPr algn="ctr"/>
            <a:r>
              <a:rPr lang="ro-RO" sz="4000" b="1" spc="300" smtClean="0">
                <a:ln w="19050">
                  <a:noFill/>
                  <a:prstDash val="solid"/>
                </a:ln>
                <a:solidFill>
                  <a:schemeClr val="accent3"/>
                </a:solidFill>
                <a:effectLst>
                  <a:outerShdw blurRad="50000" dist="50800" dir="7500000" algn="tl">
                    <a:srgbClr val="000000">
                      <a:shade val="5000"/>
                      <a:alpha val="67000"/>
                    </a:srgbClr>
                  </a:outerShdw>
                </a:effectLst>
              </a:rPr>
              <a:t>MESAJUL </a:t>
            </a:r>
            <a:r>
              <a:rPr lang="ro-RO" sz="4000" b="1" spc="300" smtClean="0">
                <a:ln w="19050">
                  <a:noFill/>
                  <a:prstDash val="solid"/>
                </a:ln>
                <a:solidFill>
                  <a:schemeClr val="accent3"/>
                </a:solidFill>
                <a:effectLst>
                  <a:outerShdw blurRad="50000" dist="50800" dir="7500000" algn="tl">
                    <a:srgbClr val="000000">
                      <a:shade val="5000"/>
                      <a:alpha val="67000"/>
                    </a:srgbClr>
                  </a:outerShdw>
                </a:effectLst>
              </a:rPr>
              <a:t>PROFEȚILOR</a:t>
            </a:r>
            <a:endParaRPr lang="ro-RO" sz="4000" b="1" spc="300">
              <a:ln w="19050">
                <a:noFill/>
                <a:prstDash val="solid"/>
              </a:ln>
              <a:solidFill>
                <a:schemeClr val="accent3"/>
              </a:solidFill>
              <a:effectLst>
                <a:outerShdw blurRad="50000" dist="50800" dir="7500000" algn="tl">
                  <a:srgbClr val="000000">
                    <a:shade val="5000"/>
                    <a:alpha val="67000"/>
                  </a:srgbClr>
                </a:outerShdw>
              </a:effectLst>
            </a:endParaRPr>
          </a:p>
        </p:txBody>
      </p:sp>
      <p:sp>
        <p:nvSpPr>
          <p:cNvPr id="3" name="2 Rectángulo"/>
          <p:cNvSpPr/>
          <p:nvPr/>
        </p:nvSpPr>
        <p:spPr>
          <a:xfrm>
            <a:off x="-36512" y="646331"/>
            <a:ext cx="4248472" cy="1477328"/>
          </a:xfrm>
          <a:prstGeom prst="rect">
            <a:avLst/>
          </a:prstGeom>
          <a:solidFill>
            <a:schemeClr val="bg1">
              <a:alpha val="62000"/>
            </a:schemeClr>
          </a:solidFill>
          <a:effectLst>
            <a:softEdge rad="63500"/>
          </a:effectLst>
        </p:spPr>
        <p:txBody>
          <a:bodyPr wrap="square">
            <a:spAutoFit/>
          </a:bodyPr>
          <a:lstStyle/>
          <a:p>
            <a:r>
              <a:rPr lang="ro-RO" b="1" dirty="0" smtClean="0">
                <a:effectLst/>
                <a:latin typeface="Comic Sans MS" pitchFamily="66" charset="0"/>
              </a:rPr>
              <a:t>«</a:t>
            </a:r>
            <a:r>
              <a:rPr lang="ro-RO" b="1" dirty="0" smtClean="0">
                <a:latin typeface="Comic Sans MS" pitchFamily="66" charset="0"/>
              </a:rPr>
              <a:t>Dar eu sunt plin de putere, plin de Duhul Domnului, sunt plin de cunoştinţa dreptăţii şi de vlagă, ca să fac cunoscut lui Iacov nelegiuirea lui, şi lui Israel păcatul lui</a:t>
            </a:r>
            <a:r>
              <a:rPr lang="ro-RO" b="1" dirty="0" smtClean="0">
                <a:effectLst/>
                <a:latin typeface="Comic Sans MS" pitchFamily="66" charset="0"/>
              </a:rPr>
              <a:t>» </a:t>
            </a:r>
            <a:r>
              <a:rPr lang="ro-RO" sz="1100" b="1" dirty="0" smtClean="0">
                <a:effectLst/>
                <a:latin typeface="Comic Sans MS" pitchFamily="66" charset="0"/>
              </a:rPr>
              <a:t>(Mica 3:8)</a:t>
            </a:r>
            <a:endParaRPr lang="ro-RO" sz="1100" b="1" dirty="0">
              <a:effectLst/>
              <a:latin typeface="Comic Sans MS" pitchFamily="66" charset="0"/>
            </a:endParaRPr>
          </a:p>
        </p:txBody>
      </p:sp>
      <p:sp>
        <p:nvSpPr>
          <p:cNvPr id="4" name="3 Rectángulo"/>
          <p:cNvSpPr/>
          <p:nvPr/>
        </p:nvSpPr>
        <p:spPr>
          <a:xfrm>
            <a:off x="4211960" y="646330"/>
            <a:ext cx="4461086" cy="1477328"/>
          </a:xfrm>
          <a:custGeom>
            <a:avLst/>
            <a:gdLst>
              <a:gd name="connsiteX0" fmla="*/ 0 w 3888432"/>
              <a:gd name="connsiteY0" fmla="*/ 0 h 1369606"/>
              <a:gd name="connsiteX1" fmla="*/ 3888432 w 3888432"/>
              <a:gd name="connsiteY1" fmla="*/ 0 h 1369606"/>
              <a:gd name="connsiteX2" fmla="*/ 3888432 w 3888432"/>
              <a:gd name="connsiteY2" fmla="*/ 1369606 h 1369606"/>
              <a:gd name="connsiteX3" fmla="*/ 0 w 3888432"/>
              <a:gd name="connsiteY3" fmla="*/ 1369606 h 1369606"/>
              <a:gd name="connsiteX4" fmla="*/ 0 w 3888432"/>
              <a:gd name="connsiteY4" fmla="*/ 0 h 1369606"/>
              <a:gd name="connsiteX0" fmla="*/ 0 w 3888432"/>
              <a:gd name="connsiteY0" fmla="*/ 0 h 1369606"/>
              <a:gd name="connsiteX1" fmla="*/ 3888432 w 3888432"/>
              <a:gd name="connsiteY1" fmla="*/ 0 h 1369606"/>
              <a:gd name="connsiteX2" fmla="*/ 2761595 w 3888432"/>
              <a:gd name="connsiteY2" fmla="*/ 1194115 h 1369606"/>
              <a:gd name="connsiteX3" fmla="*/ 0 w 3888432"/>
              <a:gd name="connsiteY3" fmla="*/ 1369606 h 1369606"/>
              <a:gd name="connsiteX4" fmla="*/ 0 w 3888432"/>
              <a:gd name="connsiteY4" fmla="*/ 0 h 1369606"/>
              <a:gd name="connsiteX0" fmla="*/ 0 w 3888432"/>
              <a:gd name="connsiteY0" fmla="*/ 0 h 1369606"/>
              <a:gd name="connsiteX1" fmla="*/ 3888432 w 3888432"/>
              <a:gd name="connsiteY1" fmla="*/ 0 h 1369606"/>
              <a:gd name="connsiteX2" fmla="*/ 2761595 w 3888432"/>
              <a:gd name="connsiteY2" fmla="*/ 1194115 h 1369606"/>
              <a:gd name="connsiteX3" fmla="*/ 0 w 3888432"/>
              <a:gd name="connsiteY3" fmla="*/ 1369606 h 1369606"/>
              <a:gd name="connsiteX4" fmla="*/ 0 w 3888432"/>
              <a:gd name="connsiteY4" fmla="*/ 0 h 1369606"/>
              <a:gd name="connsiteX0" fmla="*/ 0 w 3888432"/>
              <a:gd name="connsiteY0" fmla="*/ 0 h 1476530"/>
              <a:gd name="connsiteX1" fmla="*/ 3888432 w 3888432"/>
              <a:gd name="connsiteY1" fmla="*/ 0 h 1476530"/>
              <a:gd name="connsiteX2" fmla="*/ 2521449 w 3888432"/>
              <a:gd name="connsiteY2" fmla="*/ 1388079 h 1476530"/>
              <a:gd name="connsiteX3" fmla="*/ 0 w 3888432"/>
              <a:gd name="connsiteY3" fmla="*/ 1369606 h 1476530"/>
              <a:gd name="connsiteX4" fmla="*/ 0 w 3888432"/>
              <a:gd name="connsiteY4" fmla="*/ 0 h 1476530"/>
              <a:gd name="connsiteX0" fmla="*/ 0 w 3888432"/>
              <a:gd name="connsiteY0" fmla="*/ 0 h 1413783"/>
              <a:gd name="connsiteX1" fmla="*/ 3888432 w 3888432"/>
              <a:gd name="connsiteY1" fmla="*/ 0 h 1413783"/>
              <a:gd name="connsiteX2" fmla="*/ 2521449 w 3888432"/>
              <a:gd name="connsiteY2" fmla="*/ 1388079 h 1413783"/>
              <a:gd name="connsiteX3" fmla="*/ 0 w 3888432"/>
              <a:gd name="connsiteY3" fmla="*/ 1369606 h 1413783"/>
              <a:gd name="connsiteX4" fmla="*/ 0 w 3888432"/>
              <a:gd name="connsiteY4" fmla="*/ 0 h 1413783"/>
              <a:gd name="connsiteX0" fmla="*/ 0 w 3888432"/>
              <a:gd name="connsiteY0" fmla="*/ 0 h 1429207"/>
              <a:gd name="connsiteX1" fmla="*/ 3888432 w 3888432"/>
              <a:gd name="connsiteY1" fmla="*/ 0 h 1429207"/>
              <a:gd name="connsiteX2" fmla="*/ 2521449 w 3888432"/>
              <a:gd name="connsiteY2" fmla="*/ 1388079 h 1429207"/>
              <a:gd name="connsiteX3" fmla="*/ 0 w 3888432"/>
              <a:gd name="connsiteY3" fmla="*/ 1369606 h 1429207"/>
              <a:gd name="connsiteX4" fmla="*/ 0 w 3888432"/>
              <a:gd name="connsiteY4" fmla="*/ 0 h 1429207"/>
              <a:gd name="connsiteX0" fmla="*/ 0 w 4562686"/>
              <a:gd name="connsiteY0" fmla="*/ 0 h 1429207"/>
              <a:gd name="connsiteX1" fmla="*/ 4562686 w 4562686"/>
              <a:gd name="connsiteY1" fmla="*/ 92364 h 1429207"/>
              <a:gd name="connsiteX2" fmla="*/ 2521449 w 4562686"/>
              <a:gd name="connsiteY2" fmla="*/ 1388079 h 1429207"/>
              <a:gd name="connsiteX3" fmla="*/ 0 w 4562686"/>
              <a:gd name="connsiteY3" fmla="*/ 1369606 h 1429207"/>
              <a:gd name="connsiteX4" fmla="*/ 0 w 4562686"/>
              <a:gd name="connsiteY4" fmla="*/ 0 h 1429207"/>
              <a:gd name="connsiteX0" fmla="*/ 0 w 4267123"/>
              <a:gd name="connsiteY0" fmla="*/ 0 h 1429207"/>
              <a:gd name="connsiteX1" fmla="*/ 4267123 w 4267123"/>
              <a:gd name="connsiteY1" fmla="*/ 36946 h 1429207"/>
              <a:gd name="connsiteX2" fmla="*/ 2521449 w 4267123"/>
              <a:gd name="connsiteY2" fmla="*/ 1388079 h 1429207"/>
              <a:gd name="connsiteX3" fmla="*/ 0 w 4267123"/>
              <a:gd name="connsiteY3" fmla="*/ 1369606 h 1429207"/>
              <a:gd name="connsiteX4" fmla="*/ 0 w 4267123"/>
              <a:gd name="connsiteY4" fmla="*/ 0 h 1429207"/>
              <a:gd name="connsiteX0" fmla="*/ 0 w 4461086"/>
              <a:gd name="connsiteY0" fmla="*/ 0 h 1429207"/>
              <a:gd name="connsiteX1" fmla="*/ 4461086 w 4461086"/>
              <a:gd name="connsiteY1" fmla="*/ 64655 h 1429207"/>
              <a:gd name="connsiteX2" fmla="*/ 2521449 w 4461086"/>
              <a:gd name="connsiteY2" fmla="*/ 1388079 h 1429207"/>
              <a:gd name="connsiteX3" fmla="*/ 0 w 4461086"/>
              <a:gd name="connsiteY3" fmla="*/ 1369606 h 1429207"/>
              <a:gd name="connsiteX4" fmla="*/ 0 w 4461086"/>
              <a:gd name="connsiteY4" fmla="*/ 0 h 1429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1086" h="1429207">
                <a:moveTo>
                  <a:pt x="0" y="0"/>
                </a:moveTo>
                <a:lnTo>
                  <a:pt x="4461086" y="64655"/>
                </a:lnTo>
                <a:lnTo>
                  <a:pt x="2521449" y="1388079"/>
                </a:lnTo>
                <a:cubicBezTo>
                  <a:pt x="1545498" y="1474285"/>
                  <a:pt x="939005" y="1403472"/>
                  <a:pt x="0" y="1369606"/>
                </a:cubicBezTo>
                <a:lnTo>
                  <a:pt x="0" y="0"/>
                </a:lnTo>
                <a:close/>
              </a:path>
            </a:pathLst>
          </a:custGeom>
          <a:solidFill>
            <a:schemeClr val="accent3">
              <a:lumMod val="60000"/>
              <a:lumOff val="40000"/>
              <a:alpha val="47000"/>
            </a:schemeClr>
          </a:solidFill>
          <a:effectLst>
            <a:softEdge rad="63500"/>
          </a:effectLst>
        </p:spPr>
        <p:txBody>
          <a:bodyPr wrap="square">
            <a:spAutoFit/>
          </a:bodyPr>
          <a:lstStyle/>
          <a:p>
            <a:r>
              <a:rPr lang="ro-RO" b="1" dirty="0" smtClean="0">
                <a:effectLst/>
                <a:latin typeface="Comic Sans MS" pitchFamily="66" charset="0"/>
              </a:rPr>
              <a:t>«</a:t>
            </a:r>
            <a:r>
              <a:rPr lang="ro-RO" b="1" dirty="0" smtClean="0">
                <a:latin typeface="Comic Sans MS" pitchFamily="66" charset="0"/>
              </a:rPr>
              <a:t>Doresc Eu moartea păcătosului? zice Domnul, Dumnezeu. Nu doresc </a:t>
            </a:r>
            <a:endParaRPr lang="ro-RO" b="1" dirty="0" smtClean="0">
              <a:latin typeface="Comic Sans MS" pitchFamily="66" charset="0"/>
            </a:endParaRPr>
          </a:p>
          <a:p>
            <a:r>
              <a:rPr lang="ro-RO" b="1" dirty="0" smtClean="0">
                <a:latin typeface="Comic Sans MS" pitchFamily="66" charset="0"/>
              </a:rPr>
              <a:t>Eu mai degrabă ca el să se</a:t>
            </a:r>
            <a:endParaRPr lang="ro-RO" b="1" dirty="0" smtClean="0">
              <a:latin typeface="Comic Sans MS" pitchFamily="66" charset="0"/>
            </a:endParaRPr>
          </a:p>
          <a:p>
            <a:r>
              <a:rPr lang="ro-RO" b="1" dirty="0" smtClean="0">
                <a:latin typeface="Comic Sans MS" pitchFamily="66" charset="0"/>
              </a:rPr>
              <a:t>întoarcă de pe căile lui şi</a:t>
            </a:r>
            <a:endParaRPr lang="ro-RO" b="1" dirty="0" smtClean="0">
              <a:latin typeface="Comic Sans MS" pitchFamily="66" charset="0"/>
            </a:endParaRPr>
          </a:p>
          <a:p>
            <a:r>
              <a:rPr lang="ro-RO" b="1" dirty="0" smtClean="0">
                <a:latin typeface="Comic Sans MS" pitchFamily="66" charset="0"/>
              </a:rPr>
              <a:t>să trăiască?</a:t>
            </a:r>
            <a:r>
              <a:rPr lang="ro-RO" b="1" dirty="0" smtClean="0">
                <a:effectLst/>
                <a:latin typeface="Comic Sans MS" pitchFamily="66" charset="0"/>
              </a:rPr>
              <a:t>» </a:t>
            </a:r>
            <a:r>
              <a:rPr lang="ro-RO" sz="1100" b="1" dirty="0" smtClean="0">
                <a:effectLst/>
                <a:latin typeface="Comic Sans MS" pitchFamily="66" charset="0"/>
              </a:rPr>
              <a:t>(Ezechiel 18:23)</a:t>
            </a:r>
            <a:endParaRPr lang="ro-RO" sz="1100" b="1" dirty="0">
              <a:effectLst/>
              <a:latin typeface="Comic Sans MS" pitchFamily="66" charset="0"/>
            </a:endParaRPr>
          </a:p>
        </p:txBody>
      </p:sp>
      <p:sp>
        <p:nvSpPr>
          <p:cNvPr id="5" name="4 CuadroTexto"/>
          <p:cNvSpPr txBox="1"/>
          <p:nvPr/>
        </p:nvSpPr>
        <p:spPr>
          <a:xfrm>
            <a:off x="251519" y="1988840"/>
            <a:ext cx="4313305" cy="400110"/>
          </a:xfrm>
          <a:prstGeom prst="rect">
            <a:avLst/>
          </a:prstGeom>
          <a:noFill/>
        </p:spPr>
        <p:txBody>
          <a:bodyPr wrap="square" rtlCol="0">
            <a:spAutoFit/>
          </a:bodyPr>
          <a:lstStyle/>
          <a:p>
            <a:r>
              <a:rPr lang="ro-RO" sz="2000" b="1" smtClean="0"/>
              <a:t>Profeții aveau un </a:t>
            </a:r>
            <a:r>
              <a:rPr lang="ro-RO" sz="2000" b="1" smtClean="0"/>
              <a:t>mesaj </a:t>
            </a:r>
            <a:r>
              <a:rPr lang="ro-RO" sz="2000" b="1" smtClean="0"/>
              <a:t>dublu:</a:t>
            </a:r>
            <a:endParaRPr lang="ro-RO" sz="2000" b="1"/>
          </a:p>
        </p:txBody>
      </p:sp>
      <p:sp>
        <p:nvSpPr>
          <p:cNvPr id="6" name="5 CuadroTexto"/>
          <p:cNvSpPr txBox="1"/>
          <p:nvPr/>
        </p:nvSpPr>
        <p:spPr>
          <a:xfrm>
            <a:off x="679979" y="2401719"/>
            <a:ext cx="3456384" cy="707886"/>
          </a:xfrm>
          <a:prstGeom prst="rect">
            <a:avLst/>
          </a:prstGeom>
          <a:noFill/>
        </p:spPr>
        <p:txBody>
          <a:bodyPr wrap="square" rtlCol="0">
            <a:spAutoFit/>
          </a:bodyPr>
          <a:lstStyle/>
          <a:p>
            <a:pPr marL="342900" indent="-342900">
              <a:buFont typeface="+mj-lt"/>
              <a:buAutoNum type="arabicPeriod"/>
            </a:pPr>
            <a:r>
              <a:rPr lang="ro-RO" sz="2000" b="1" smtClean="0">
                <a:solidFill>
                  <a:schemeClr val="accent2">
                    <a:lumMod val="50000"/>
                  </a:schemeClr>
                </a:solidFill>
              </a:rPr>
              <a:t>Să </a:t>
            </a:r>
            <a:r>
              <a:rPr lang="ro-RO" sz="2000" b="1" smtClean="0">
                <a:solidFill>
                  <a:schemeClr val="accent2">
                    <a:lumMod val="50000"/>
                  </a:schemeClr>
                </a:solidFill>
              </a:rPr>
              <a:t>denunțe </a:t>
            </a:r>
            <a:r>
              <a:rPr lang="ro-RO" sz="2000" b="1" smtClean="0">
                <a:solidFill>
                  <a:schemeClr val="accent2">
                    <a:lumMod val="50000"/>
                  </a:schemeClr>
                </a:solidFill>
              </a:rPr>
              <a:t>păcatul</a:t>
            </a:r>
            <a:r>
              <a:rPr lang="ro-RO" sz="2000" b="1" smtClean="0">
                <a:solidFill>
                  <a:schemeClr val="accent2">
                    <a:lumMod val="50000"/>
                  </a:schemeClr>
                </a:solidFill>
              </a:rPr>
              <a:t>.</a:t>
            </a:r>
          </a:p>
          <a:p>
            <a:pPr marL="342900" indent="-342900">
              <a:buFont typeface="+mj-lt"/>
              <a:buAutoNum type="arabicPeriod"/>
            </a:pPr>
            <a:r>
              <a:rPr lang="ro-RO" sz="2000" b="1" smtClean="0">
                <a:solidFill>
                  <a:schemeClr val="tx2">
                    <a:lumMod val="75000"/>
                  </a:schemeClr>
                </a:solidFill>
              </a:rPr>
              <a:t>Să </a:t>
            </a:r>
            <a:r>
              <a:rPr lang="ro-RO" sz="2000" b="1" smtClean="0">
                <a:solidFill>
                  <a:schemeClr val="tx2">
                    <a:lumMod val="75000"/>
                  </a:schemeClr>
                </a:solidFill>
              </a:rPr>
              <a:t>anunțe </a:t>
            </a:r>
            <a:r>
              <a:rPr lang="ro-RO" sz="2000" b="1" smtClean="0">
                <a:solidFill>
                  <a:schemeClr val="tx2">
                    <a:lumMod val="75000"/>
                  </a:schemeClr>
                </a:solidFill>
              </a:rPr>
              <a:t>pedeapsa </a:t>
            </a:r>
            <a:r>
              <a:rPr lang="ro-RO" sz="2000" b="1" smtClean="0">
                <a:solidFill>
                  <a:schemeClr val="tx2">
                    <a:lumMod val="75000"/>
                  </a:schemeClr>
                </a:solidFill>
              </a:rPr>
              <a:t>divină.</a:t>
            </a:r>
            <a:endParaRPr lang="ro-RO" sz="2000" b="1">
              <a:solidFill>
                <a:schemeClr val="tx2">
                  <a:lumMod val="75000"/>
                </a:schemeClr>
              </a:solidFill>
            </a:endParaRPr>
          </a:p>
        </p:txBody>
      </p:sp>
      <p:sp>
        <p:nvSpPr>
          <p:cNvPr id="7" name="6 CuadroTexto"/>
          <p:cNvSpPr txBox="1"/>
          <p:nvPr/>
        </p:nvSpPr>
        <p:spPr>
          <a:xfrm>
            <a:off x="136456" y="3109605"/>
            <a:ext cx="5155624" cy="3323987"/>
          </a:xfrm>
          <a:prstGeom prst="rect">
            <a:avLst/>
          </a:prstGeom>
          <a:noFill/>
        </p:spPr>
        <p:txBody>
          <a:bodyPr wrap="square" rtlCol="0">
            <a:spAutoFit/>
          </a:bodyPr>
          <a:lstStyle/>
          <a:p>
            <a:pPr>
              <a:spcBef>
                <a:spcPts val="600"/>
              </a:spcBef>
            </a:pPr>
            <a:r>
              <a:rPr lang="ro-RO" sz="2000" b="1" smtClean="0"/>
              <a:t>Aceasta îi punea </a:t>
            </a:r>
            <a:r>
              <a:rPr lang="ro-RO" sz="2000" b="1" smtClean="0"/>
              <a:t>în </a:t>
            </a:r>
            <a:r>
              <a:rPr lang="ro-RO" sz="2000" b="1" smtClean="0"/>
              <a:t>dilemă</a:t>
            </a:r>
            <a:r>
              <a:rPr lang="ro-RO" sz="2000" b="1" smtClean="0"/>
              <a:t>: dacă </a:t>
            </a:r>
            <a:r>
              <a:rPr lang="ro-RO" sz="2000" b="1" smtClean="0"/>
              <a:t>prezentau mesajul, riscau persecuția sau </a:t>
            </a:r>
            <a:r>
              <a:rPr lang="ro-RO" sz="2000" b="1" smtClean="0"/>
              <a:t>moartea </a:t>
            </a:r>
            <a:r>
              <a:rPr lang="ro-RO" sz="2000" b="1" smtClean="0"/>
              <a:t>(Luca 3:19-20); dacă </a:t>
            </a:r>
            <a:r>
              <a:rPr lang="ro-RO" sz="2000" b="1" smtClean="0"/>
              <a:t>tăceau, judecata lui Dumenzeu cădea </a:t>
            </a:r>
            <a:r>
              <a:rPr lang="ro-RO" sz="2000" b="1" smtClean="0"/>
              <a:t>peste </a:t>
            </a:r>
            <a:r>
              <a:rPr lang="ro-RO" sz="2000" b="1" smtClean="0"/>
              <a:t>ei</a:t>
            </a:r>
            <a:r>
              <a:rPr lang="ro-RO" sz="2000" b="1" smtClean="0"/>
              <a:t>.</a:t>
            </a:r>
          </a:p>
          <a:p>
            <a:pPr>
              <a:spcBef>
                <a:spcPts val="600"/>
              </a:spcBef>
            </a:pPr>
            <a:r>
              <a:rPr lang="ro-RO" sz="2000" b="1" smtClean="0"/>
              <a:t>Prețuind </a:t>
            </a:r>
            <a:r>
              <a:rPr lang="ro-RO" sz="2000" b="1" smtClean="0"/>
              <a:t>mai puțin viața, au decis să realizeze lucrarea încredințată de Dumnezeu. </a:t>
            </a:r>
          </a:p>
          <a:p>
            <a:pPr>
              <a:spcBef>
                <a:spcPts val="600"/>
              </a:spcBef>
            </a:pPr>
            <a:r>
              <a:rPr lang="ro-RO" sz="2000" b="1" smtClean="0"/>
              <a:t>Au transmis cuvintele lui Dumnezeu pe care le-au primit prin vise, viziuni sau revelații directe. Mulțumită lor, astăzi avem încă privilegiul să primim mesajul care le-a fost încredințat lor</a:t>
            </a:r>
            <a:r>
              <a:rPr lang="ro-RO" sz="2000" b="1" smtClean="0"/>
              <a:t>. </a:t>
            </a:r>
            <a:endParaRPr lang="ro-RO" sz="2000" b="1"/>
          </a:p>
        </p:txBody>
      </p:sp>
      <p:cxnSp>
        <p:nvCxnSpPr>
          <p:cNvPr id="9" name="8 Conector recto"/>
          <p:cNvCxnSpPr/>
          <p:nvPr/>
        </p:nvCxnSpPr>
        <p:spPr>
          <a:xfrm>
            <a:off x="4211960" y="707886"/>
            <a:ext cx="0" cy="130805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504022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
                                        <p:tgtEl>
                                          <p:spTgt spid="5"/>
                                        </p:tgtEl>
                                      </p:cBhvr>
                                    </p:animEffect>
                                    <p:anim calcmode="lin" valueType="num">
                                      <p:cBhvr>
                                        <p:cTn id="27" dur="400" fill="hold"/>
                                        <p:tgtEl>
                                          <p:spTgt spid="5"/>
                                        </p:tgtEl>
                                        <p:attrNameLst>
                                          <p:attrName>ppt_x</p:attrName>
                                        </p:attrNameLst>
                                      </p:cBhvr>
                                      <p:tavLst>
                                        <p:tav tm="0">
                                          <p:val>
                                            <p:strVal val="#ppt_x"/>
                                          </p:val>
                                        </p:tav>
                                        <p:tav tm="100000">
                                          <p:val>
                                            <p:strVal val="#ppt_x"/>
                                          </p:val>
                                        </p:tav>
                                      </p:tavLst>
                                    </p:anim>
                                    <p:anim calcmode="lin" valueType="num">
                                      <p:cBhvr>
                                        <p:cTn id="28" dur="400" fill="hold"/>
                                        <p:tgtEl>
                                          <p:spTgt spid="5"/>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fade">
                                      <p:cBhvr>
                                        <p:cTn id="45" dur="1000"/>
                                        <p:tgtEl>
                                          <p:spTgt spid="7">
                                            <p:txEl>
                                              <p:pRg st="0" end="0"/>
                                            </p:txEl>
                                          </p:spTgt>
                                        </p:tgtEl>
                                      </p:cBhvr>
                                    </p:animEffect>
                                    <p:anim calcmode="lin" valueType="num">
                                      <p:cBhvr>
                                        <p:cTn id="4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1000"/>
                                        <p:tgtEl>
                                          <p:spTgt spid="7">
                                            <p:txEl>
                                              <p:pRg st="1" end="1"/>
                                            </p:txEl>
                                          </p:spTgt>
                                        </p:tgtEl>
                                      </p:cBhvr>
                                    </p:animEffect>
                                    <p:anim calcmode="lin" valueType="num">
                                      <p:cBhvr>
                                        <p:cTn id="5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fade">
                                      <p:cBhvr>
                                        <p:cTn id="61" dur="1000"/>
                                        <p:tgtEl>
                                          <p:spTgt spid="7">
                                            <p:txEl>
                                              <p:pRg st="2" end="2"/>
                                            </p:txEl>
                                          </p:spTgt>
                                        </p:tgtEl>
                                      </p:cBhvr>
                                    </p:animEffect>
                                    <p:anim calcmode="lin" valueType="num">
                                      <p:cBhvr>
                                        <p:cTn id="6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EUNICE\FondosTematicos\Jeremias\19.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6768" b="16411"/>
          <a:stretch/>
        </p:blipFill>
        <p:spPr bwMode="auto">
          <a:xfrm flipH="1">
            <a:off x="7812360" y="161345"/>
            <a:ext cx="1224136" cy="1637094"/>
          </a:xfrm>
          <a:prstGeom prst="roundRect">
            <a:avLst>
              <a:gd name="adj" fmla="val 14580"/>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EUNICE\FondosTematicos\Jeremias\prcas196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1630714"/>
            <a:ext cx="4007778" cy="5110654"/>
          </a:xfrm>
          <a:prstGeom prst="roundRect">
            <a:avLst>
              <a:gd name="adj" fmla="val 86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0"/>
            <a:ext cx="7812360"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ro-RO" sz="4000" b="1" smtClean="0">
                <a:ln w="12700">
                  <a:solidFill>
                    <a:srgbClr val="432003"/>
                  </a:solidFill>
                  <a:prstDash val="solid"/>
                </a:ln>
                <a:solidFill>
                  <a:schemeClr val="bg2">
                    <a:lumMod val="50000"/>
                  </a:schemeClr>
                </a:solidFill>
                <a:effectLst>
                  <a:outerShdw blurRad="41275" dist="20320" dir="1800000" algn="tl" rotWithShape="0">
                    <a:srgbClr val="000000">
                      <a:alpha val="40000"/>
                    </a:srgbClr>
                  </a:outerShdw>
                </a:effectLst>
              </a:rPr>
              <a:t>BIOGRAFIA </a:t>
            </a:r>
            <a:r>
              <a:rPr lang="ro-RO" sz="4000" b="1" smtClean="0">
                <a:ln w="12700">
                  <a:solidFill>
                    <a:srgbClr val="432003"/>
                  </a:solidFill>
                  <a:prstDash val="solid"/>
                </a:ln>
                <a:solidFill>
                  <a:schemeClr val="bg2">
                    <a:lumMod val="50000"/>
                  </a:schemeClr>
                </a:solidFill>
                <a:effectLst>
                  <a:outerShdw blurRad="41275" dist="20320" dir="1800000" algn="tl" rotWithShape="0">
                    <a:srgbClr val="000000">
                      <a:alpha val="40000"/>
                    </a:srgbClr>
                  </a:outerShdw>
                </a:effectLst>
              </a:rPr>
              <a:t>LUI </a:t>
            </a:r>
            <a:r>
              <a:rPr lang="ro-RO" sz="4000" b="1" smtClean="0">
                <a:ln w="12700">
                  <a:solidFill>
                    <a:srgbClr val="432003"/>
                  </a:solidFill>
                  <a:prstDash val="solid"/>
                </a:ln>
                <a:solidFill>
                  <a:schemeClr val="bg2">
                    <a:lumMod val="50000"/>
                  </a:schemeClr>
                </a:solidFill>
                <a:effectLst>
                  <a:outerShdw blurRad="41275" dist="20320" dir="1800000" algn="tl" rotWithShape="0">
                    <a:srgbClr val="000000">
                      <a:alpha val="40000"/>
                    </a:srgbClr>
                  </a:outerShdw>
                </a:effectLst>
              </a:rPr>
              <a:t>IEREMIA</a:t>
            </a:r>
            <a:endParaRPr lang="ro-RO" sz="4000" b="1">
              <a:ln w="12700">
                <a:solidFill>
                  <a:srgbClr val="432003"/>
                </a:solidFill>
                <a:prstDash val="solid"/>
              </a:ln>
              <a:solidFill>
                <a:schemeClr val="bg2">
                  <a:lumMod val="50000"/>
                </a:schemeClr>
              </a:solidFill>
              <a:effectLst>
                <a:outerShdw blurRad="41275" dist="20320" dir="1800000" algn="tl" rotWithShape="0">
                  <a:srgbClr val="000000">
                    <a:alpha val="40000"/>
                  </a:srgbClr>
                </a:outerShdw>
              </a:effectLst>
            </a:endParaRPr>
          </a:p>
        </p:txBody>
      </p:sp>
      <p:sp>
        <p:nvSpPr>
          <p:cNvPr id="3" name="2 Rectángulo"/>
          <p:cNvSpPr/>
          <p:nvPr/>
        </p:nvSpPr>
        <p:spPr>
          <a:xfrm>
            <a:off x="323528" y="838453"/>
            <a:ext cx="7290556" cy="646331"/>
          </a:xfrm>
          <a:prstGeom prst="rect">
            <a:avLst/>
          </a:prstGeom>
        </p:spPr>
        <p:txBody>
          <a:bodyPr wrap="square">
            <a:spAutoFit/>
          </a:bodyPr>
          <a:lstStyle/>
          <a:p>
            <a:r>
              <a:rPr lang="ro-RO" b="1" dirty="0" smtClean="0">
                <a:solidFill>
                  <a:schemeClr val="bg2">
                    <a:lumMod val="25000"/>
                  </a:schemeClr>
                </a:solidFill>
                <a:latin typeface="Comic Sans MS" pitchFamily="66" charset="0"/>
              </a:rPr>
              <a:t>«Cuvintele lui Ieremia, fiul lui </a:t>
            </a:r>
            <a:r>
              <a:rPr lang="ro-RO" b="1" dirty="0" err="1" smtClean="0">
                <a:solidFill>
                  <a:schemeClr val="bg2">
                    <a:lumMod val="25000"/>
                  </a:schemeClr>
                </a:solidFill>
                <a:latin typeface="Comic Sans MS" pitchFamily="66" charset="0"/>
              </a:rPr>
              <a:t>Hilchia</a:t>
            </a:r>
            <a:r>
              <a:rPr lang="ro-RO" b="1" dirty="0" smtClean="0">
                <a:solidFill>
                  <a:schemeClr val="bg2">
                    <a:lumMod val="25000"/>
                  </a:schemeClr>
                </a:solidFill>
                <a:latin typeface="Comic Sans MS" pitchFamily="66" charset="0"/>
              </a:rPr>
              <a:t>, unul din preoţii din </a:t>
            </a:r>
            <a:r>
              <a:rPr lang="ro-RO" b="1" dirty="0" err="1" smtClean="0">
                <a:solidFill>
                  <a:schemeClr val="bg2">
                    <a:lumMod val="25000"/>
                  </a:schemeClr>
                </a:solidFill>
                <a:latin typeface="Comic Sans MS" pitchFamily="66" charset="0"/>
              </a:rPr>
              <a:t>Anatot</a:t>
            </a:r>
            <a:r>
              <a:rPr lang="ro-RO" b="1" dirty="0" smtClean="0">
                <a:solidFill>
                  <a:schemeClr val="bg2">
                    <a:lumMod val="25000"/>
                  </a:schemeClr>
                </a:solidFill>
                <a:latin typeface="Comic Sans MS" pitchFamily="66" charset="0"/>
              </a:rPr>
              <a:t>, </a:t>
            </a:r>
            <a:r>
              <a:rPr lang="ro-RO" b="1" dirty="0" err="1" smtClean="0">
                <a:solidFill>
                  <a:schemeClr val="bg2">
                    <a:lumMod val="25000"/>
                  </a:schemeClr>
                </a:solidFill>
                <a:latin typeface="Comic Sans MS" pitchFamily="66" charset="0"/>
              </a:rPr>
              <a:t>din</a:t>
            </a:r>
            <a:r>
              <a:rPr lang="ro-RO" b="1" dirty="0" smtClean="0">
                <a:solidFill>
                  <a:schemeClr val="bg2">
                    <a:lumMod val="25000"/>
                  </a:schemeClr>
                </a:solidFill>
                <a:latin typeface="Comic Sans MS" pitchFamily="66" charset="0"/>
              </a:rPr>
              <a:t> ţara lui Beniamin» </a:t>
            </a:r>
            <a:r>
              <a:rPr lang="ro-RO" sz="1100" b="1" dirty="0" smtClean="0">
                <a:solidFill>
                  <a:schemeClr val="bg2">
                    <a:lumMod val="25000"/>
                  </a:schemeClr>
                </a:solidFill>
                <a:latin typeface="Comic Sans MS" pitchFamily="66" charset="0"/>
              </a:rPr>
              <a:t>(Ieremia 1:</a:t>
            </a:r>
            <a:r>
              <a:rPr lang="ro-RO" sz="1100" b="1" dirty="0" err="1" smtClean="0">
                <a:solidFill>
                  <a:schemeClr val="bg2">
                    <a:lumMod val="25000"/>
                  </a:schemeClr>
                </a:solidFill>
                <a:latin typeface="Comic Sans MS" pitchFamily="66" charset="0"/>
              </a:rPr>
              <a:t>1</a:t>
            </a:r>
            <a:r>
              <a:rPr lang="ro-RO" sz="1100" b="1" dirty="0" smtClean="0">
                <a:solidFill>
                  <a:schemeClr val="bg2">
                    <a:lumMod val="25000"/>
                  </a:schemeClr>
                </a:solidFill>
                <a:latin typeface="Comic Sans MS" pitchFamily="66" charset="0"/>
              </a:rPr>
              <a:t>)</a:t>
            </a:r>
            <a:endParaRPr lang="ro-RO" sz="1100" b="1" dirty="0">
              <a:solidFill>
                <a:schemeClr val="bg2">
                  <a:lumMod val="25000"/>
                </a:schemeClr>
              </a:solidFill>
              <a:latin typeface="Comic Sans MS" pitchFamily="66" charset="0"/>
            </a:endParaRPr>
          </a:p>
        </p:txBody>
      </p:sp>
      <p:sp>
        <p:nvSpPr>
          <p:cNvPr id="4" name="3 CuadroTexto"/>
          <p:cNvSpPr txBox="1"/>
          <p:nvPr/>
        </p:nvSpPr>
        <p:spPr>
          <a:xfrm>
            <a:off x="4139952" y="1673507"/>
            <a:ext cx="4932040" cy="5139869"/>
          </a:xfrm>
          <a:prstGeom prst="rect">
            <a:avLst/>
          </a:prstGeom>
          <a:noFill/>
        </p:spPr>
        <p:txBody>
          <a:bodyPr wrap="square" rtlCol="0">
            <a:spAutoFit/>
          </a:bodyPr>
          <a:lstStyle/>
          <a:p>
            <a:pPr>
              <a:spcBef>
                <a:spcPts val="600"/>
              </a:spcBef>
            </a:pPr>
            <a:r>
              <a:rPr lang="ro-RO" sz="2200" b="1" dirty="0" smtClean="0"/>
              <a:t>Ieremia era un preot educat pentru slujirea sfântă. </a:t>
            </a:r>
          </a:p>
          <a:p>
            <a:pPr>
              <a:spcBef>
                <a:spcPts val="600"/>
              </a:spcBef>
            </a:pPr>
            <a:r>
              <a:rPr lang="ro-RO" sz="2200" b="1" dirty="0" smtClean="0"/>
              <a:t>S-a născut în </a:t>
            </a:r>
            <a:r>
              <a:rPr lang="ro-RO" sz="2200" b="1" dirty="0" err="1" smtClean="0"/>
              <a:t>Anatot</a:t>
            </a:r>
            <a:r>
              <a:rPr lang="ro-RO" sz="2200" b="1" dirty="0" smtClean="0"/>
              <a:t>, azi </a:t>
            </a:r>
            <a:r>
              <a:rPr lang="ro-RO" sz="2200" b="1" dirty="0" err="1" smtClean="0"/>
              <a:t>Anata</a:t>
            </a:r>
            <a:r>
              <a:rPr lang="ro-RO" sz="2200" b="1" dirty="0" smtClean="0"/>
              <a:t>, la vreo 4 km. La </a:t>
            </a:r>
            <a:r>
              <a:rPr lang="ro-RO" sz="2200" b="1" dirty="0" smtClean="0"/>
              <a:t>nord-est de </a:t>
            </a:r>
            <a:r>
              <a:rPr lang="ro-RO" sz="2200" b="1" dirty="0" smtClean="0"/>
              <a:t>Ierusalim.</a:t>
            </a:r>
          </a:p>
          <a:p>
            <a:pPr>
              <a:spcBef>
                <a:spcPts val="600"/>
              </a:spcBef>
            </a:pPr>
            <a:r>
              <a:rPr lang="ro-RO" sz="2200" b="1" dirty="0" smtClean="0"/>
              <a:t>Ținând </a:t>
            </a:r>
            <a:r>
              <a:rPr lang="ro-RO" sz="2200" b="1" dirty="0" smtClean="0"/>
              <a:t>cont că </a:t>
            </a:r>
            <a:r>
              <a:rPr lang="ro-RO" sz="2200" b="1" dirty="0" smtClean="0"/>
              <a:t>Abiatar (descendent </a:t>
            </a:r>
            <a:r>
              <a:rPr lang="ro-RO" sz="2200" b="1" dirty="0" smtClean="0"/>
              <a:t>al lui </a:t>
            </a:r>
            <a:r>
              <a:rPr lang="ro-RO" sz="2200" b="1" dirty="0" err="1" smtClean="0"/>
              <a:t>Eli</a:t>
            </a:r>
            <a:r>
              <a:rPr lang="ro-RO" sz="2200" b="1" dirty="0" smtClean="0"/>
              <a:t>) a </a:t>
            </a:r>
            <a:r>
              <a:rPr lang="ro-RO" sz="2200" b="1" dirty="0" smtClean="0"/>
              <a:t>fost exilat la </a:t>
            </a:r>
            <a:r>
              <a:rPr lang="ro-RO" sz="2200" b="1" dirty="0" err="1" smtClean="0"/>
              <a:t>Anatot</a:t>
            </a:r>
            <a:r>
              <a:rPr lang="ro-RO" sz="2200" b="1" dirty="0" smtClean="0"/>
              <a:t> când </a:t>
            </a:r>
            <a:r>
              <a:rPr lang="ro-RO" sz="2200" b="1" dirty="0" smtClean="0"/>
              <a:t>și-a pierdut funcția de Mare Preot, este posibil ca Ieremia să fie vreunul dintre descendenții </a:t>
            </a:r>
            <a:r>
              <a:rPr lang="ro-RO" sz="2200" b="1" dirty="0" smtClean="0"/>
              <a:t>săi (1 Regi 2:26).</a:t>
            </a:r>
          </a:p>
          <a:p>
            <a:pPr>
              <a:spcBef>
                <a:spcPts val="600"/>
              </a:spcBef>
            </a:pPr>
            <a:r>
              <a:rPr lang="ro-RO" sz="2200" b="1" dirty="0" smtClean="0"/>
              <a:t>Lucrarea </a:t>
            </a:r>
            <a:r>
              <a:rPr lang="ro-RO" sz="2200" b="1" dirty="0" smtClean="0"/>
              <a:t>sa profetică a început în </a:t>
            </a:r>
            <a:r>
              <a:rPr lang="ro-RO" sz="2200" b="1" dirty="0" smtClean="0"/>
              <a:t>627 î.Hr</a:t>
            </a:r>
            <a:r>
              <a:rPr lang="ro-RO" sz="2200" b="1" dirty="0" smtClean="0"/>
              <a:t>. Și a durat până </a:t>
            </a:r>
            <a:r>
              <a:rPr lang="ro-RO" sz="2200" b="1" dirty="0" smtClean="0"/>
              <a:t>după 586 î.Hr.</a:t>
            </a:r>
          </a:p>
          <a:p>
            <a:pPr>
              <a:spcBef>
                <a:spcPts val="600"/>
              </a:spcBef>
            </a:pPr>
            <a:r>
              <a:rPr lang="ro-RO" sz="2200" b="1" dirty="0" smtClean="0"/>
              <a:t>După </a:t>
            </a:r>
            <a:r>
              <a:rPr lang="ro-RO" sz="2200" b="1" dirty="0" smtClean="0"/>
              <a:t>Ieremia </a:t>
            </a:r>
            <a:r>
              <a:rPr lang="ro-RO" sz="2200" b="1" dirty="0" smtClean="0"/>
              <a:t>1:2-3, cei </a:t>
            </a:r>
            <a:r>
              <a:rPr lang="ro-RO" sz="2200" b="1" dirty="0" smtClean="0"/>
              <a:t>mai mult de 40 de ani petrecuți ca profet au cuprins împărăția ultimilor 5 regi ai lui </a:t>
            </a:r>
            <a:r>
              <a:rPr lang="ro-RO" sz="2200" b="1" dirty="0" smtClean="0"/>
              <a:t>Israel.</a:t>
            </a:r>
            <a:endParaRPr lang="ro-RO" sz="2200" b="1" dirty="0" smtClean="0"/>
          </a:p>
        </p:txBody>
      </p:sp>
    </p:spTree>
    <p:extLst>
      <p:ext uri="{BB962C8B-B14F-4D97-AF65-F5344CB8AC3E}">
        <p14:creationId xmlns:p14="http://schemas.microsoft.com/office/powerpoint/2010/main" xmlns="" val="932004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900" decel="100000" fill="hold"/>
                                        <p:tgtEl>
                                          <p:spTgt spid="102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0" presetID="22" presetClass="entr" presetSubtype="4" fill="hold" nodeType="withEffect">
                                  <p:stCondLst>
                                    <p:cond delay="0"/>
                                  </p:stCondLst>
                                  <p:childTnLst>
                                    <p:set>
                                      <p:cBhvr>
                                        <p:cTn id="51" dur="1" fill="hold">
                                          <p:stCondLst>
                                            <p:cond delay="0"/>
                                          </p:stCondLst>
                                        </p:cTn>
                                        <p:tgtEl>
                                          <p:spTgt spid="1027"/>
                                        </p:tgtEl>
                                        <p:attrNameLst>
                                          <p:attrName>style.visibility</p:attrName>
                                        </p:attrNameLst>
                                      </p:cBhvr>
                                      <p:to>
                                        <p:strVal val="visible"/>
                                      </p:to>
                                    </p:set>
                                    <p:animEffect transition="in" filter="wipe(down)">
                                      <p:cBhvr>
                                        <p:cTn id="52" dur="500"/>
                                        <p:tgtEl>
                                          <p:spTgt spid="102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 calcmode="lin" valueType="num">
                                      <p:cBhvr additive="base">
                                        <p:cTn id="5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l="-21000" t="-4000"/>
          </a:stretch>
        </a:blipFill>
        <a:effectLst/>
      </p:bgPr>
    </p:bg>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l="2112" r="28965"/>
          <a:stretch/>
        </p:blipFill>
        <p:spPr>
          <a:xfrm>
            <a:off x="35496" y="179247"/>
            <a:ext cx="2244793" cy="2169633"/>
          </a:xfrm>
          <a:prstGeom prst="rect">
            <a:avLst/>
          </a:prstGeom>
          <a:ln>
            <a:noFill/>
          </a:ln>
          <a:effectLst>
            <a:reflection blurRad="6350" stA="50000" endA="300" endPos="5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1 Rectángulo"/>
          <p:cNvSpPr/>
          <p:nvPr/>
        </p:nvSpPr>
        <p:spPr>
          <a:xfrm>
            <a:off x="60296" y="2966804"/>
            <a:ext cx="4968552" cy="3939540"/>
          </a:xfrm>
          <a:prstGeom prst="rect">
            <a:avLst/>
          </a:prstGeom>
        </p:spPr>
        <p:txBody>
          <a:bodyPr wrap="square">
            <a:spAutoFit/>
          </a:bodyPr>
          <a:lstStyle/>
          <a:p>
            <a:pPr>
              <a:spcBef>
                <a:spcPts val="600"/>
              </a:spcBef>
            </a:pPr>
            <a:r>
              <a:rPr lang="ro-RO" sz="2000" b="1" dirty="0" smtClean="0"/>
              <a:t>Dar Dumnezeu l-a ales cu mult înainte pentru acea lucrare. </a:t>
            </a:r>
            <a:r>
              <a:rPr lang="ro-RO" sz="2000" b="1" dirty="0" smtClean="0"/>
              <a:t>L-a </a:t>
            </a:r>
            <a:r>
              <a:rPr lang="ro-RO" sz="2000" b="1" dirty="0" smtClean="0"/>
              <a:t>pus deoparte </a:t>
            </a:r>
            <a:r>
              <a:rPr lang="ro-RO" sz="2000" b="1" dirty="0" smtClean="0"/>
              <a:t>(l-a sfințit) pe </a:t>
            </a:r>
            <a:r>
              <a:rPr lang="ro-RO" sz="2000" b="1" dirty="0" smtClean="0"/>
              <a:t>Ieremia pentru a fi profetul neamurilor</a:t>
            </a:r>
            <a:r>
              <a:rPr lang="ro-RO" sz="2000" b="1" dirty="0" smtClean="0"/>
              <a:t>.</a:t>
            </a:r>
          </a:p>
          <a:p>
            <a:pPr>
              <a:spcBef>
                <a:spcPts val="600"/>
              </a:spcBef>
            </a:pPr>
            <a:r>
              <a:rPr lang="ro-RO" sz="2000" b="1" dirty="0" smtClean="0"/>
              <a:t>La </a:t>
            </a:r>
            <a:r>
              <a:rPr lang="ro-RO" sz="2000" b="1" dirty="0" smtClean="0"/>
              <a:t>naștere, toți oamenii sunt înzestrați de Dumnezeu </a:t>
            </a:r>
            <a:r>
              <a:rPr lang="ro-RO" sz="2000" b="1" dirty="0" smtClean="0"/>
              <a:t>pentru </a:t>
            </a:r>
            <a:r>
              <a:rPr lang="ro-RO" sz="2000" b="1" dirty="0" smtClean="0"/>
              <a:t>a realiza anumite funcții, dar ei sunt responsabili pentru dezvoltarea acestor aptitudini. </a:t>
            </a:r>
          </a:p>
          <a:p>
            <a:pPr>
              <a:spcBef>
                <a:spcPts val="600"/>
              </a:spcBef>
            </a:pPr>
            <a:r>
              <a:rPr lang="ro-RO" sz="2000" b="1" dirty="0" smtClean="0"/>
              <a:t>În același fel, Dumnezeu are astăzi un plan pentru fiecare persoană. Trebuie să descoperim care este locul nostru și să încercăm să împlinim planul pe care Dumnezeu îl are cu noi. </a:t>
            </a:r>
          </a:p>
        </p:txBody>
      </p:sp>
      <p:sp>
        <p:nvSpPr>
          <p:cNvPr id="3" name="2 CuadroTexto"/>
          <p:cNvSpPr txBox="1"/>
          <p:nvPr/>
        </p:nvSpPr>
        <p:spPr>
          <a:xfrm>
            <a:off x="2280289" y="0"/>
            <a:ext cx="6863710" cy="707886"/>
          </a:xfrm>
          <a:prstGeom prst="rect">
            <a:avLst/>
          </a:prstGeom>
          <a:noFill/>
        </p:spPr>
        <p:txBody>
          <a:bodyPr wrap="square" rtlCol="0">
            <a:spAutoFit/>
          </a:bodyPr>
          <a:lstStyle/>
          <a:p>
            <a:pPr algn="ctr"/>
            <a:r>
              <a:rPr lang="ro-RO" sz="40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CHEMAREA </a:t>
            </a:r>
            <a:r>
              <a:rPr lang="ro-RO" sz="40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PROFETICĂ</a:t>
            </a:r>
            <a:endParaRPr lang="ro-RO" sz="4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3 Rectángulo"/>
          <p:cNvSpPr/>
          <p:nvPr/>
        </p:nvSpPr>
        <p:spPr>
          <a:xfrm>
            <a:off x="2280289" y="669176"/>
            <a:ext cx="6863709" cy="1200329"/>
          </a:xfrm>
          <a:prstGeom prst="rect">
            <a:avLst/>
          </a:prstGeom>
        </p:spPr>
        <p:txBody>
          <a:bodyPr wrap="square">
            <a:spAutoFit/>
          </a:bodyPr>
          <a:lstStyle/>
          <a:p>
            <a:r>
              <a:rPr lang="ro-RO" b="1" dirty="0" smtClean="0">
                <a:solidFill>
                  <a:schemeClr val="accent2">
                    <a:lumMod val="50000"/>
                  </a:schemeClr>
                </a:solidFill>
                <a:latin typeface="Comic Sans MS" pitchFamily="66" charset="0"/>
              </a:rPr>
              <a:t>«Mai bine înainte ca să te fi întocmit în pântecele mamei tale, te cunoşteam, şi mai înainte ca să fi ieşit tu din pântecele ei, Eu te pusesem deoparte, şi te făcusem prooroc al neamurilor» </a:t>
            </a:r>
            <a:r>
              <a:rPr lang="ro-RO" sz="1100" b="1" dirty="0" smtClean="0">
                <a:solidFill>
                  <a:schemeClr val="accent2">
                    <a:lumMod val="50000"/>
                  </a:schemeClr>
                </a:solidFill>
                <a:latin typeface="Comic Sans MS" pitchFamily="66" charset="0"/>
              </a:rPr>
              <a:t>(Ieremia 1:5)</a:t>
            </a:r>
            <a:endParaRPr lang="ro-RO" sz="1100" b="1" dirty="0">
              <a:solidFill>
                <a:schemeClr val="accent2">
                  <a:lumMod val="50000"/>
                </a:schemeClr>
              </a:solidFill>
              <a:latin typeface="Comic Sans MS" pitchFamily="66" charset="0"/>
            </a:endParaRPr>
          </a:p>
        </p:txBody>
      </p:sp>
      <p:sp>
        <p:nvSpPr>
          <p:cNvPr id="6" name="5 Rectángulo"/>
          <p:cNvSpPr/>
          <p:nvPr/>
        </p:nvSpPr>
        <p:spPr>
          <a:xfrm>
            <a:off x="2275728" y="1878526"/>
            <a:ext cx="2867776" cy="1121846"/>
          </a:xfrm>
          <a:prstGeom prst="rect">
            <a:avLst/>
          </a:prstGeom>
        </p:spPr>
        <p:txBody>
          <a:bodyPr wrap="square">
            <a:spAutoFit/>
          </a:bodyPr>
          <a:lstStyle/>
          <a:p>
            <a:pPr lvl="0">
              <a:lnSpc>
                <a:spcPts val="2000"/>
              </a:lnSpc>
              <a:spcBef>
                <a:spcPts val="600"/>
              </a:spcBef>
            </a:pPr>
            <a:r>
              <a:rPr lang="ro-RO" sz="2000" b="1" dirty="0" smtClean="0">
                <a:solidFill>
                  <a:prstClr val="black"/>
                </a:solidFill>
              </a:rPr>
              <a:t>Ieremia era un tânăr între 18 și 20 de ani când a fost chemat în slujba de </a:t>
            </a:r>
            <a:r>
              <a:rPr lang="ro-RO" sz="2000" b="1" dirty="0" smtClean="0">
                <a:solidFill>
                  <a:prstClr val="black"/>
                </a:solidFill>
              </a:rPr>
              <a:t>profet.</a:t>
            </a:r>
            <a:endParaRPr lang="ro-RO" sz="2000" b="1" dirty="0">
              <a:solidFill>
                <a:prstClr val="black"/>
              </a:solidFill>
            </a:endParaRPr>
          </a:p>
        </p:txBody>
      </p:sp>
      <p:pic>
        <p:nvPicPr>
          <p:cNvPr id="8" name="Picture 2" descr="\\EUNICE\FondosTematicos\Jeremias\prcas060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48630" y="1869505"/>
            <a:ext cx="4195370" cy="501587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7146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left)">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wipe(left)">
                                      <p:cBhvr>
                                        <p:cTn id="39" dur="500"/>
                                        <p:tgtEl>
                                          <p:spTgt spid="2">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wipe(left)">
                                      <p:cBhvr>
                                        <p:cTn id="4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360586" y="1922401"/>
            <a:ext cx="6783414" cy="1220847"/>
          </a:xfrm>
          <a:prstGeom prst="rect">
            <a:avLst/>
          </a:prstGeom>
        </p:spPr>
        <p:txBody>
          <a:bodyPr wrap="square">
            <a:spAutoFit/>
          </a:bodyPr>
          <a:lstStyle/>
          <a:p>
            <a:pPr>
              <a:lnSpc>
                <a:spcPts val="2200"/>
              </a:lnSpc>
              <a:spcBef>
                <a:spcPts val="600"/>
              </a:spcBef>
            </a:pPr>
            <a:r>
              <a:rPr lang="ro-RO" sz="2100" b="1" dirty="0" smtClean="0"/>
              <a:t>«</a:t>
            </a:r>
            <a:r>
              <a:rPr lang="ro-RO" sz="2100" b="1" dirty="0" smtClean="0">
                <a:latin typeface="Calibri" pitchFamily="34" charset="0"/>
              </a:rPr>
              <a:t>Tânărul </a:t>
            </a:r>
            <a:r>
              <a:rPr lang="ro-RO" sz="2100" b="1" dirty="0" smtClean="0"/>
              <a:t>[Ieremia</a:t>
            </a:r>
            <a:r>
              <a:rPr lang="ro-RO" sz="2100" b="1" dirty="0" smtClean="0">
                <a:latin typeface="Calibri" pitchFamily="34" charset="0"/>
              </a:rPr>
              <a:t>] s-a tras îngrozit înapoi de la gândul de a fi profet. L-a cuprins un simţământ al nevredniciei, şi fiinţa sa s-a dat în spate de la o sarcină în care el ar fi ieşit din mersul obişnuit al semenilor din generaţia sa.» </a:t>
            </a:r>
            <a:r>
              <a:rPr lang="ro-RO" sz="1600" b="1" dirty="0" smtClean="0">
                <a:latin typeface="Calibri" pitchFamily="34" charset="0"/>
              </a:rPr>
              <a:t>(CBA)</a:t>
            </a:r>
            <a:r>
              <a:rPr lang="ro-RO" sz="2200" b="1" dirty="0" smtClean="0">
                <a:latin typeface="Calibri" pitchFamily="34" charset="0"/>
              </a:rPr>
              <a:t>.</a:t>
            </a:r>
            <a:endParaRPr lang="ro-RO" sz="2200" b="1" dirty="0" smtClean="0">
              <a:latin typeface="Calibri" pitchFamily="34" charset="0"/>
            </a:endParaRPr>
          </a:p>
        </p:txBody>
      </p:sp>
      <p:sp>
        <p:nvSpPr>
          <p:cNvPr id="3" name="2 CuadroTexto"/>
          <p:cNvSpPr txBox="1"/>
          <p:nvPr/>
        </p:nvSpPr>
        <p:spPr>
          <a:xfrm>
            <a:off x="2360586" y="-27384"/>
            <a:ext cx="6783413" cy="769441"/>
          </a:xfrm>
          <a:prstGeom prst="rect">
            <a:avLst/>
          </a:prstGeom>
          <a:noFill/>
        </p:spPr>
        <p:txBody>
          <a:bodyPr wrap="square" rtlCol="0">
            <a:spAutoFit/>
            <a:scene3d>
              <a:camera prst="orthographicFront"/>
              <a:lightRig rig="twoPt" dir="t"/>
            </a:scene3d>
            <a:sp3d extrusionH="57150">
              <a:bevelT w="38100" h="38100"/>
            </a:sp3d>
          </a:bodyPr>
          <a:lstStyle/>
          <a:p>
            <a:pPr algn="ctr"/>
            <a:r>
              <a:rPr lang="ro-RO" sz="4400" b="1" cap="all" smtClean="0">
                <a:ln w="9000" cmpd="sng">
                  <a:solidFill>
                    <a:srgbClr val="3B4A1E"/>
                  </a:solidFill>
                  <a:prstDash val="solid"/>
                </a:ln>
                <a:gradFill>
                  <a:gsLst>
                    <a:gs pos="0">
                      <a:srgbClr val="3B4A1E"/>
                    </a:gs>
                    <a:gs pos="43000">
                      <a:schemeClr val="accent3">
                        <a:lumMod val="75000"/>
                      </a:schemeClr>
                    </a:gs>
                    <a:gs pos="48000">
                      <a:schemeClr val="accent3">
                        <a:lumMod val="75000"/>
                      </a:schemeClr>
                    </a:gs>
                    <a:gs pos="100000">
                      <a:srgbClr val="3B4A1E"/>
                    </a:gs>
                  </a:gsLst>
                  <a:lin ang="5400000"/>
                </a:gradFill>
                <a:effectLst/>
              </a:rPr>
              <a:t>ÎNDOIELILE </a:t>
            </a:r>
            <a:r>
              <a:rPr lang="ro-RO" sz="4400" b="1" cap="all" smtClean="0">
                <a:ln w="9000" cmpd="sng">
                  <a:solidFill>
                    <a:srgbClr val="3B4A1E"/>
                  </a:solidFill>
                  <a:prstDash val="solid"/>
                </a:ln>
                <a:gradFill>
                  <a:gsLst>
                    <a:gs pos="0">
                      <a:srgbClr val="3B4A1E"/>
                    </a:gs>
                    <a:gs pos="43000">
                      <a:schemeClr val="accent3">
                        <a:lumMod val="75000"/>
                      </a:schemeClr>
                    </a:gs>
                    <a:gs pos="48000">
                      <a:schemeClr val="accent3">
                        <a:lumMod val="75000"/>
                      </a:schemeClr>
                    </a:gs>
                    <a:gs pos="100000">
                      <a:srgbClr val="3B4A1E"/>
                    </a:gs>
                  </a:gsLst>
                  <a:lin ang="5400000"/>
                </a:gradFill>
                <a:effectLst/>
              </a:rPr>
              <a:t>LUI </a:t>
            </a:r>
            <a:r>
              <a:rPr lang="ro-RO" sz="4400" b="1" cap="all" smtClean="0">
                <a:ln w="9000" cmpd="sng">
                  <a:solidFill>
                    <a:srgbClr val="3B4A1E"/>
                  </a:solidFill>
                  <a:prstDash val="solid"/>
                </a:ln>
                <a:gradFill>
                  <a:gsLst>
                    <a:gs pos="0">
                      <a:srgbClr val="3B4A1E"/>
                    </a:gs>
                    <a:gs pos="43000">
                      <a:schemeClr val="accent3">
                        <a:lumMod val="75000"/>
                      </a:schemeClr>
                    </a:gs>
                    <a:gs pos="48000">
                      <a:schemeClr val="accent3">
                        <a:lumMod val="75000"/>
                      </a:schemeClr>
                    </a:gs>
                    <a:gs pos="100000">
                      <a:srgbClr val="3B4A1E"/>
                    </a:gs>
                  </a:gsLst>
                  <a:lin ang="5400000"/>
                </a:gradFill>
                <a:effectLst/>
              </a:rPr>
              <a:t>IEREMIA</a:t>
            </a:r>
            <a:endParaRPr lang="ro-RO" sz="4400" b="1" cap="all">
              <a:ln w="9000" cmpd="sng">
                <a:solidFill>
                  <a:srgbClr val="3B4A1E"/>
                </a:solidFill>
                <a:prstDash val="solid"/>
              </a:ln>
              <a:gradFill>
                <a:gsLst>
                  <a:gs pos="0">
                    <a:srgbClr val="3B4A1E"/>
                  </a:gs>
                  <a:gs pos="43000">
                    <a:schemeClr val="accent3">
                      <a:lumMod val="75000"/>
                    </a:schemeClr>
                  </a:gs>
                  <a:gs pos="48000">
                    <a:schemeClr val="accent3">
                      <a:lumMod val="75000"/>
                    </a:schemeClr>
                  </a:gs>
                  <a:gs pos="100000">
                    <a:srgbClr val="3B4A1E"/>
                  </a:gs>
                </a:gsLst>
                <a:lin ang="5400000"/>
              </a:gradFill>
              <a:effectLst/>
            </a:endParaRPr>
          </a:p>
        </p:txBody>
      </p:sp>
      <p:sp>
        <p:nvSpPr>
          <p:cNvPr id="4" name="3 Rectángulo"/>
          <p:cNvSpPr/>
          <p:nvPr/>
        </p:nvSpPr>
        <p:spPr>
          <a:xfrm>
            <a:off x="2483768" y="644495"/>
            <a:ext cx="6660232" cy="1224181"/>
          </a:xfrm>
          <a:prstGeom prst="rect">
            <a:avLst/>
          </a:prstGeom>
        </p:spPr>
        <p:txBody>
          <a:bodyPr wrap="square">
            <a:spAutoFit/>
          </a:bodyPr>
          <a:lstStyle/>
          <a:p>
            <a:pPr>
              <a:lnSpc>
                <a:spcPts val="1800"/>
              </a:lnSpc>
            </a:pPr>
            <a:r>
              <a:rPr lang="ro-RO" b="1" dirty="0" smtClean="0">
                <a:solidFill>
                  <a:schemeClr val="accent3">
                    <a:lumMod val="50000"/>
                  </a:schemeClr>
                </a:solidFill>
                <a:latin typeface="Comic Sans MS" pitchFamily="66" charset="0"/>
              </a:rPr>
              <a:t>«Eu am răspuns: „Ah! Doamne Dumnezeule, vezi că eu nu ştiu să vorbesc, căci sunt un copil.“ Dar Domnul mi-a zis: „Nu zice: «Sunt un copil,» căci te vei duce la toţi aceia la cari te voi trimete, şi vei spune tot ce-ţi voi porunci.» </a:t>
            </a:r>
            <a:r>
              <a:rPr lang="ro-RO" sz="1100" b="1" dirty="0" smtClean="0">
                <a:solidFill>
                  <a:schemeClr val="accent3">
                    <a:lumMod val="50000"/>
                  </a:schemeClr>
                </a:solidFill>
                <a:latin typeface="Comic Sans MS" pitchFamily="66" charset="0"/>
              </a:rPr>
              <a:t>(Ieremia 1:6-7)</a:t>
            </a:r>
            <a:endParaRPr lang="ro-RO" sz="1100" b="1" dirty="0" smtClean="0">
              <a:solidFill>
                <a:schemeClr val="accent3">
                  <a:lumMod val="50000"/>
                </a:schemeClr>
              </a:solidFill>
              <a:latin typeface="Comic Sans MS" pitchFamily="66" charset="0"/>
            </a:endParaRPr>
          </a:p>
        </p:txBody>
      </p:sp>
      <p:sp>
        <p:nvSpPr>
          <p:cNvPr id="5" name="4 CuadroTexto"/>
          <p:cNvSpPr txBox="1"/>
          <p:nvPr/>
        </p:nvSpPr>
        <p:spPr>
          <a:xfrm>
            <a:off x="2890973" y="5366826"/>
            <a:ext cx="5832648" cy="1446550"/>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Clr>
                <a:srgbClr val="FFFF00"/>
              </a:buClr>
              <a:buFont typeface="Wingdings" pitchFamily="2" charset="2"/>
              <a:buChar char="v"/>
            </a:pPr>
            <a:r>
              <a:rPr lang="ro-RO" sz="2200" b="1" smtClean="0"/>
              <a:t>«Nu </a:t>
            </a:r>
            <a:r>
              <a:rPr lang="ro-RO" sz="2200" b="1" smtClean="0"/>
              <a:t>te </a:t>
            </a:r>
            <a:r>
              <a:rPr lang="ro-RO" sz="2200" b="1" smtClean="0"/>
              <a:t>teme</a:t>
            </a:r>
            <a:r>
              <a:rPr lang="ro-RO" sz="2200" b="1" smtClean="0"/>
              <a:t>… Eu </a:t>
            </a:r>
            <a:r>
              <a:rPr lang="ro-RO" sz="2200" b="1" smtClean="0"/>
              <a:t>sunt </a:t>
            </a:r>
            <a:r>
              <a:rPr lang="ro-RO" sz="2200" b="1" smtClean="0"/>
              <a:t>cu </a:t>
            </a:r>
            <a:r>
              <a:rPr lang="ro-RO" sz="2200" b="1" smtClean="0"/>
              <a:t>tine</a:t>
            </a:r>
            <a:r>
              <a:rPr lang="ro-RO" sz="2200" b="1" smtClean="0"/>
              <a:t>» (1:8).</a:t>
            </a:r>
          </a:p>
          <a:p>
            <a:pPr marL="285750" indent="-285750">
              <a:buClr>
                <a:srgbClr val="FFFF00"/>
              </a:buClr>
              <a:buFont typeface="Wingdings" pitchFamily="2" charset="2"/>
              <a:buChar char="v"/>
            </a:pPr>
            <a:r>
              <a:rPr lang="ro-RO" sz="2200" b="1" smtClean="0"/>
              <a:t>«...</a:t>
            </a:r>
            <a:r>
              <a:rPr lang="ro-RO" sz="2200" b="1" smtClean="0"/>
              <a:t>pun cuvintele Mele în </a:t>
            </a:r>
            <a:r>
              <a:rPr lang="ro-RO" sz="2200" b="1" smtClean="0"/>
              <a:t>gura </a:t>
            </a:r>
            <a:r>
              <a:rPr lang="ro-RO" sz="2200" b="1" smtClean="0"/>
              <a:t>ta</a:t>
            </a:r>
            <a:r>
              <a:rPr lang="ro-RO" sz="2200" b="1" smtClean="0"/>
              <a:t>» (1:9).</a:t>
            </a:r>
          </a:p>
          <a:p>
            <a:pPr marL="285750" indent="-285750">
              <a:buClr>
                <a:srgbClr val="FFFF00"/>
              </a:buClr>
              <a:buFont typeface="Wingdings" pitchFamily="2" charset="2"/>
              <a:buChar char="v"/>
            </a:pPr>
            <a:r>
              <a:rPr lang="ro-RO" sz="2200" b="1" smtClean="0"/>
              <a:t>«</a:t>
            </a:r>
            <a:r>
              <a:rPr lang="ro-RO" sz="2200" b="1" smtClean="0"/>
              <a:t>Te fac </a:t>
            </a:r>
            <a:r>
              <a:rPr lang="ro-RO" sz="2200" b="1" smtClean="0"/>
              <a:t>o cetate întărită, un stâlp de fier și un zid </a:t>
            </a:r>
            <a:r>
              <a:rPr lang="ro-RO" sz="2200" b="1" smtClean="0"/>
              <a:t>de </a:t>
            </a:r>
            <a:r>
              <a:rPr lang="ro-RO" sz="2200" b="1" smtClean="0"/>
              <a:t>aramă</a:t>
            </a:r>
            <a:r>
              <a:rPr lang="ro-RO" sz="2200" b="1" smtClean="0"/>
              <a:t>» (</a:t>
            </a:r>
            <a:r>
              <a:rPr lang="ro-RO" sz="2200" b="1" smtClean="0"/>
              <a:t>1:18</a:t>
            </a:r>
            <a:r>
              <a:rPr lang="ro-RO" sz="2200" b="1" smtClean="0"/>
              <a:t>)</a:t>
            </a:r>
            <a:endParaRPr lang="ro-RO" sz="2200" b="1"/>
          </a:p>
        </p:txBody>
      </p:sp>
      <p:pic>
        <p:nvPicPr>
          <p:cNvPr id="2051" name="Picture 3" descr="\\EUNICE\FondosTematicos\Jeremias\prcas196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298" y="188640"/>
            <a:ext cx="2213099" cy="280831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3" name="Picture 5" descr="\\EUNICE\FondosTematicos\Moisés\Zarza ardiente\abwasOT24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69734" y="3284984"/>
            <a:ext cx="2766762" cy="2081238"/>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5 Rectángulo"/>
          <p:cNvSpPr/>
          <p:nvPr/>
        </p:nvSpPr>
        <p:spPr>
          <a:xfrm>
            <a:off x="-32" y="3212976"/>
            <a:ext cx="6264696" cy="1677382"/>
          </a:xfrm>
          <a:prstGeom prst="rect">
            <a:avLst/>
          </a:prstGeom>
        </p:spPr>
        <p:txBody>
          <a:bodyPr wrap="square">
            <a:spAutoFit/>
          </a:bodyPr>
          <a:lstStyle/>
          <a:p>
            <a:pPr lvl="0">
              <a:spcBef>
                <a:spcPts val="1200"/>
              </a:spcBef>
              <a:spcAft>
                <a:spcPts val="600"/>
              </a:spcAft>
            </a:pPr>
            <a:r>
              <a:rPr lang="ro-RO" sz="2200" b="1" dirty="0" smtClean="0">
                <a:solidFill>
                  <a:prstClr val="black"/>
                </a:solidFill>
              </a:rPr>
              <a:t>La fel ca și Moise, s-a scuzat pentru incapacitatea lui de a vorbi în public </a:t>
            </a:r>
            <a:r>
              <a:rPr lang="ro-RO" sz="2200" b="1" dirty="0" smtClean="0">
                <a:solidFill>
                  <a:prstClr val="black"/>
                </a:solidFill>
              </a:rPr>
              <a:t>(Exod 4:10-15).</a:t>
            </a:r>
          </a:p>
          <a:p>
            <a:pPr lvl="0">
              <a:spcBef>
                <a:spcPts val="1200"/>
              </a:spcBef>
              <a:spcAft>
                <a:spcPts val="600"/>
              </a:spcAft>
            </a:pPr>
            <a:r>
              <a:rPr lang="ro-RO" sz="2200" b="1" dirty="0" smtClean="0">
                <a:solidFill>
                  <a:prstClr val="black"/>
                </a:solidFill>
              </a:rPr>
              <a:t>Dar </a:t>
            </a:r>
            <a:r>
              <a:rPr lang="ro-RO" sz="2200" b="1" dirty="0" smtClean="0">
                <a:solidFill>
                  <a:prstClr val="black"/>
                </a:solidFill>
              </a:rPr>
              <a:t>Dumnezeu înzestrează pe cel pe care Îl trimite. El </a:t>
            </a:r>
            <a:r>
              <a:rPr lang="ro-RO" sz="2200" b="1" dirty="0" smtClean="0">
                <a:solidFill>
                  <a:prstClr val="black"/>
                </a:solidFill>
              </a:rPr>
              <a:t>i-a </a:t>
            </a:r>
            <a:r>
              <a:rPr lang="ro-RO" sz="2200" b="1" dirty="0" smtClean="0">
                <a:solidFill>
                  <a:prstClr val="black"/>
                </a:solidFill>
              </a:rPr>
              <a:t>însoțit chemarea de promisiuni </a:t>
            </a:r>
            <a:r>
              <a:rPr lang="ro-RO" sz="2200" b="1" dirty="0" smtClean="0">
                <a:solidFill>
                  <a:prstClr val="black"/>
                </a:solidFill>
              </a:rPr>
              <a:t>specifice:</a:t>
            </a:r>
            <a:endParaRPr lang="ro-RO" sz="2200" b="1" dirty="0">
              <a:solidFill>
                <a:prstClr val="black"/>
              </a:solidFill>
            </a:endParaRPr>
          </a:p>
        </p:txBody>
      </p:sp>
      <p:pic>
        <p:nvPicPr>
          <p:cNvPr id="2055" name="Picture 7" descr="G:\Dibujos\Isaias\061503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403" y="4882362"/>
            <a:ext cx="2746085" cy="18909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3259871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100"/>
                                        <p:tgtEl>
                                          <p:spTgt spid="2051"/>
                                        </p:tgtEl>
                                      </p:cBhvr>
                                    </p:animEffect>
                                    <p:anim calcmode="lin" valueType="num">
                                      <p:cBhvr>
                                        <p:cTn id="24" dur="400" fill="hold"/>
                                        <p:tgtEl>
                                          <p:spTgt spid="2051"/>
                                        </p:tgtEl>
                                        <p:attrNameLst>
                                          <p:attrName>ppt_x</p:attrName>
                                        </p:attrNameLst>
                                      </p:cBhvr>
                                      <p:tavLst>
                                        <p:tav tm="0">
                                          <p:val>
                                            <p:strVal val="#ppt_x"/>
                                          </p:val>
                                        </p:tav>
                                        <p:tav tm="100000">
                                          <p:val>
                                            <p:strVal val="#ppt_x"/>
                                          </p:val>
                                        </p:tav>
                                      </p:tavLst>
                                    </p:anim>
                                    <p:anim calcmode="lin" valueType="num">
                                      <p:cBhvr>
                                        <p:cTn id="25" dur="400" fill="hold"/>
                                        <p:tgtEl>
                                          <p:spTgt spid="2051"/>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05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05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anim calcmode="lin" valueType="num">
                                      <p:cBhvr>
                                        <p:cTn id="37" dur="500" decel="50000" fill="hold">
                                          <p:stCondLst>
                                            <p:cond delay="0"/>
                                          </p:stCondLst>
                                        </p:cTn>
                                        <p:tgtEl>
                                          <p:spTgt spid="205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5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53"/>
                                        </p:tgtEl>
                                        <p:attrNameLst>
                                          <p:attrName>ppt_w</p:attrName>
                                        </p:attrNameLst>
                                      </p:cBhvr>
                                      <p:tavLst>
                                        <p:tav tm="0">
                                          <p:val>
                                            <p:strVal val="#ppt_w*.05"/>
                                          </p:val>
                                        </p:tav>
                                        <p:tav tm="100000">
                                          <p:val>
                                            <p:strVal val="#ppt_w"/>
                                          </p:val>
                                        </p:tav>
                                      </p:tavLst>
                                    </p:anim>
                                    <p:anim calcmode="lin" valueType="num">
                                      <p:cBhvr>
                                        <p:cTn id="40" dur="1000" fill="hold"/>
                                        <p:tgtEl>
                                          <p:spTgt spid="205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5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5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5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53"/>
                                        </p:tgtEl>
                                      </p:cBhvr>
                                    </p:animEffect>
                                  </p:childTnLst>
                                </p:cTn>
                              </p:par>
                            </p:childTnLst>
                          </p:cTn>
                        </p:par>
                        <p:par>
                          <p:cTn id="45" fill="hold">
                            <p:stCondLst>
                              <p:cond delay="1000"/>
                            </p:stCondLst>
                            <p:childTnLst>
                              <p:par>
                                <p:cTn id="46" presetID="16" presetClass="entr" presetSubtype="37" fill="hold" grpId="0" nodeType="after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barn(outVertical)">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grpId="0"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barn(outVertical)">
                                      <p:cBhvr>
                                        <p:cTn id="53" dur="500"/>
                                        <p:tgtEl>
                                          <p:spTgt spid="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wipe(left)">
                                      <p:cBhvr>
                                        <p:cTn id="58" dur="50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wipe(left)">
                                      <p:cBhvr>
                                        <p:cTn id="63" dur="500"/>
                                        <p:tgtEl>
                                          <p:spTgt spid="5">
                                            <p:txEl>
                                              <p:pRg st="1" end="1"/>
                                            </p:txEl>
                                          </p:spTgt>
                                        </p:tgtEl>
                                      </p:cBhvr>
                                    </p:animEffect>
                                  </p:childTnLst>
                                </p:cTn>
                              </p:par>
                              <p:par>
                                <p:cTn id="64" presetID="22" presetClass="entr" presetSubtype="2" fill="hold" nodeType="withEffect">
                                  <p:stCondLst>
                                    <p:cond delay="0"/>
                                  </p:stCondLst>
                                  <p:childTnLst>
                                    <p:set>
                                      <p:cBhvr>
                                        <p:cTn id="65" dur="1" fill="hold">
                                          <p:stCondLst>
                                            <p:cond delay="0"/>
                                          </p:stCondLst>
                                        </p:cTn>
                                        <p:tgtEl>
                                          <p:spTgt spid="2055"/>
                                        </p:tgtEl>
                                        <p:attrNameLst>
                                          <p:attrName>style.visibility</p:attrName>
                                        </p:attrNameLst>
                                      </p:cBhvr>
                                      <p:to>
                                        <p:strVal val="visible"/>
                                      </p:to>
                                    </p:set>
                                    <p:animEffect transition="in" filter="wipe(right)">
                                      <p:cBhvr>
                                        <p:cTn id="66" dur="500"/>
                                        <p:tgtEl>
                                          <p:spTgt spid="205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wipe(left)">
                                      <p:cBhvr>
                                        <p:cTn id="7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radius="1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79512" y="620688"/>
            <a:ext cx="8856984" cy="1200329"/>
          </a:xfrm>
          <a:prstGeom prst="rect">
            <a:avLst/>
          </a:prstGeom>
        </p:spPr>
        <p:txBody>
          <a:bodyPr wrap="square">
            <a:spAutoFit/>
          </a:bodyPr>
          <a:lstStyle/>
          <a:p>
            <a:r>
              <a:rPr lang="ro-RO" b="1" dirty="0" smtClean="0">
                <a:solidFill>
                  <a:schemeClr val="accent4">
                    <a:lumMod val="20000"/>
                    <a:lumOff val="80000"/>
                  </a:schemeClr>
                </a:solidFill>
                <a:effectLst>
                  <a:glow rad="127000">
                    <a:schemeClr val="accent4">
                      <a:lumMod val="50000"/>
                      <a:alpha val="88000"/>
                    </a:schemeClr>
                  </a:glow>
                </a:effectLst>
                <a:latin typeface="Comic Sans MS" pitchFamily="66" charset="0"/>
              </a:rPr>
              <a:t>«</a:t>
            </a:r>
            <a:r>
              <a:rPr lang="ro-RO" b="1" dirty="0" err="1" smtClean="0">
                <a:solidFill>
                  <a:schemeClr val="accent4">
                    <a:lumMod val="20000"/>
                    <a:lumOff val="80000"/>
                  </a:schemeClr>
                </a:solidFill>
                <a:effectLst>
                  <a:glow rad="127000">
                    <a:schemeClr val="accent4">
                      <a:lumMod val="50000"/>
                      <a:alpha val="88000"/>
                    </a:schemeClr>
                  </a:glow>
                </a:effectLst>
                <a:latin typeface="Comic Sans MS" pitchFamily="66" charset="0"/>
              </a:rPr>
              <a:t>Cuvîntul</a:t>
            </a:r>
            <a:r>
              <a:rPr lang="ro-RO" b="1" dirty="0" smtClean="0">
                <a:solidFill>
                  <a:schemeClr val="accent4">
                    <a:lumMod val="20000"/>
                    <a:lumOff val="80000"/>
                  </a:schemeClr>
                </a:solidFill>
                <a:effectLst>
                  <a:glow rad="127000">
                    <a:schemeClr val="accent4">
                      <a:lumMod val="50000"/>
                      <a:alpha val="88000"/>
                    </a:schemeClr>
                  </a:glow>
                </a:effectLst>
                <a:latin typeface="Comic Sans MS" pitchFamily="66" charset="0"/>
              </a:rPr>
              <a:t> Domnului mi-a vorbit astfel: «Ce vezi, </a:t>
            </a:r>
            <a:r>
              <a:rPr lang="ro-RO" b="1" dirty="0" err="1" smtClean="0">
                <a:solidFill>
                  <a:schemeClr val="accent4">
                    <a:lumMod val="20000"/>
                    <a:lumOff val="80000"/>
                  </a:schemeClr>
                </a:solidFill>
                <a:effectLst>
                  <a:glow rad="127000">
                    <a:schemeClr val="accent4">
                      <a:lumMod val="50000"/>
                      <a:alpha val="88000"/>
                    </a:schemeClr>
                  </a:glow>
                </a:effectLst>
                <a:latin typeface="Comic Sans MS" pitchFamily="66" charset="0"/>
              </a:rPr>
              <a:t>Ieremio</a:t>
            </a:r>
            <a:r>
              <a:rPr lang="ro-RO" b="1" dirty="0" smtClean="0">
                <a:solidFill>
                  <a:schemeClr val="accent4">
                    <a:lumMod val="20000"/>
                    <a:lumOff val="80000"/>
                  </a:schemeClr>
                </a:solidFill>
                <a:effectLst>
                  <a:glow rad="127000">
                    <a:schemeClr val="accent4">
                      <a:lumMod val="50000"/>
                      <a:alpha val="88000"/>
                    </a:schemeClr>
                  </a:glow>
                </a:effectLst>
                <a:latin typeface="Comic Sans MS" pitchFamily="66" charset="0"/>
              </a:rPr>
              <a:t>?» Eu am răspuns: «Văd un veghetor.»… „</a:t>
            </a:r>
            <a:r>
              <a:rPr lang="ro-RO" b="1" dirty="0" err="1" smtClean="0">
                <a:solidFill>
                  <a:schemeClr val="accent4">
                    <a:lumMod val="20000"/>
                    <a:lumOff val="80000"/>
                  </a:schemeClr>
                </a:solidFill>
                <a:effectLst>
                  <a:glow rad="127000">
                    <a:schemeClr val="accent4">
                      <a:lumMod val="50000"/>
                      <a:alpha val="88000"/>
                    </a:schemeClr>
                  </a:glow>
                </a:effectLst>
                <a:latin typeface="Comic Sans MS" pitchFamily="66" charset="0"/>
              </a:rPr>
              <a:t>Cuvîntul</a:t>
            </a:r>
            <a:r>
              <a:rPr lang="ro-RO" b="1" dirty="0" smtClean="0">
                <a:solidFill>
                  <a:schemeClr val="accent4">
                    <a:lumMod val="20000"/>
                    <a:lumOff val="80000"/>
                  </a:schemeClr>
                </a:solidFill>
                <a:effectLst>
                  <a:glow rad="127000">
                    <a:schemeClr val="accent4">
                      <a:lumMod val="50000"/>
                      <a:alpha val="88000"/>
                    </a:schemeClr>
                  </a:glow>
                </a:effectLst>
                <a:latin typeface="Comic Sans MS" pitchFamily="66" charset="0"/>
              </a:rPr>
              <a:t> Domnului mi-a vorbit a doua oară, astfel: „Ce vezi?“ Eu am răspuns: «Văd un cazan clocotind, dinspre miază-noapte.“» </a:t>
            </a:r>
            <a:r>
              <a:rPr lang="ro-RO" sz="1600" b="1" dirty="0" smtClean="0">
                <a:solidFill>
                  <a:schemeClr val="accent4">
                    <a:lumMod val="20000"/>
                    <a:lumOff val="80000"/>
                  </a:schemeClr>
                </a:solidFill>
                <a:effectLst>
                  <a:glow rad="127000">
                    <a:schemeClr val="accent4">
                      <a:lumMod val="50000"/>
                      <a:alpha val="88000"/>
                    </a:schemeClr>
                  </a:glow>
                </a:effectLst>
                <a:latin typeface="Comic Sans MS" pitchFamily="66" charset="0"/>
              </a:rPr>
              <a:t>(Ieremia 1:11, 13)</a:t>
            </a:r>
            <a:endParaRPr lang="ro-RO" sz="1600" b="1" dirty="0" smtClean="0">
              <a:solidFill>
                <a:schemeClr val="accent4">
                  <a:lumMod val="20000"/>
                  <a:lumOff val="80000"/>
                </a:schemeClr>
              </a:solidFill>
              <a:effectLst>
                <a:glow rad="127000">
                  <a:schemeClr val="accent4">
                    <a:lumMod val="50000"/>
                    <a:alpha val="88000"/>
                  </a:schemeClr>
                </a:glow>
              </a:effectLst>
              <a:latin typeface="Comic Sans MS" pitchFamily="66" charset="0"/>
            </a:endParaRPr>
          </a:p>
        </p:txBody>
      </p:sp>
      <p:sp>
        <p:nvSpPr>
          <p:cNvPr id="4" name="3 Rectángulo"/>
          <p:cNvSpPr/>
          <p:nvPr/>
        </p:nvSpPr>
        <p:spPr>
          <a:xfrm>
            <a:off x="35496" y="2060848"/>
            <a:ext cx="5040560" cy="4308872"/>
          </a:xfrm>
          <a:prstGeom prst="rect">
            <a:avLst/>
          </a:prstGeom>
        </p:spPr>
        <p:txBody>
          <a:bodyPr wrap="square">
            <a:spAutoFit/>
          </a:bodyPr>
          <a:lstStyle/>
          <a:p>
            <a:pPr>
              <a:spcBef>
                <a:spcPts val="600"/>
              </a:spcBef>
            </a:pPr>
            <a:r>
              <a:rPr lang="ro-RO" sz="2200" b="1" dirty="0" smtClean="0"/>
              <a:t>Semnificația primei profeții este mai clară în evreiește</a:t>
            </a:r>
            <a:r>
              <a:rPr lang="ro-RO" sz="2200" b="1" dirty="0" smtClean="0"/>
              <a:t>.</a:t>
            </a:r>
          </a:p>
          <a:p>
            <a:pPr>
              <a:spcBef>
                <a:spcPts val="600"/>
              </a:spcBef>
            </a:pPr>
            <a:r>
              <a:rPr lang="ro-RO" sz="2200" b="1" dirty="0" smtClean="0"/>
              <a:t>Am </a:t>
            </a:r>
            <a:r>
              <a:rPr lang="ro-RO" sz="2200" b="1" dirty="0" smtClean="0"/>
              <a:t>putea-o traduce </a:t>
            </a:r>
            <a:r>
              <a:rPr lang="ro-RO" sz="2200" b="1" dirty="0" smtClean="0"/>
              <a:t>astfel: «Văd </a:t>
            </a:r>
            <a:r>
              <a:rPr lang="ro-RO" sz="2200" b="1" dirty="0" smtClean="0"/>
              <a:t>o ramură din arborele veghetor </a:t>
            </a:r>
            <a:r>
              <a:rPr lang="ro-RO" sz="2200" b="1" dirty="0" smtClean="0"/>
              <a:t>[</a:t>
            </a:r>
            <a:r>
              <a:rPr lang="ro-RO" sz="2200" b="1" i="1" dirty="0" err="1" smtClean="0"/>
              <a:t>shaqed</a:t>
            </a:r>
            <a:r>
              <a:rPr lang="ro-RO" sz="2200" b="1" dirty="0" smtClean="0"/>
              <a:t>]... Bine </a:t>
            </a:r>
            <a:r>
              <a:rPr lang="ro-RO" sz="2200" b="1" dirty="0" smtClean="0"/>
              <a:t>ai văzut, pentru că eu veghez </a:t>
            </a:r>
            <a:r>
              <a:rPr lang="ro-RO" sz="2200" b="1" dirty="0" smtClean="0"/>
              <a:t>[</a:t>
            </a:r>
            <a:r>
              <a:rPr lang="ro-RO" sz="2200" b="1" i="1" dirty="0" err="1" smtClean="0"/>
              <a:t>shaqad</a:t>
            </a:r>
            <a:r>
              <a:rPr lang="ro-RO" sz="2200" b="1" dirty="0" smtClean="0"/>
              <a:t>] asupra </a:t>
            </a:r>
            <a:r>
              <a:rPr lang="ro-RO" sz="2200" b="1" dirty="0" smtClean="0"/>
              <a:t>Cuvântului meu ca să-l </a:t>
            </a:r>
            <a:r>
              <a:rPr lang="ro-RO" sz="2200" b="1" dirty="0" smtClean="0"/>
              <a:t>împlinesc».</a:t>
            </a:r>
          </a:p>
          <a:p>
            <a:pPr>
              <a:spcBef>
                <a:spcPts val="600"/>
              </a:spcBef>
            </a:pPr>
            <a:r>
              <a:rPr lang="ro-RO" sz="2200" b="1" dirty="0" smtClean="0"/>
              <a:t>Măslinul </a:t>
            </a:r>
            <a:r>
              <a:rPr lang="ro-RO" sz="2200" b="1" dirty="0" smtClean="0"/>
              <a:t>anunță venirea primăverii. La fel de sigură ca venirea acesteia este și împlinirea promisiunilor lui Dumnezeu. Care era cuvântul lui Dumnezeu care se va împlini imediat? Un </a:t>
            </a:r>
            <a:r>
              <a:rPr lang="ro-RO" sz="2200" b="1" dirty="0" smtClean="0"/>
              <a:t>«cazan clocotind».</a:t>
            </a:r>
            <a:endParaRPr lang="ro-RO" sz="2200" b="1" dirty="0" smtClean="0"/>
          </a:p>
        </p:txBody>
      </p:sp>
      <p:sp>
        <p:nvSpPr>
          <p:cNvPr id="5" name="4 CuadroTexto"/>
          <p:cNvSpPr txBox="1"/>
          <p:nvPr/>
        </p:nvSpPr>
        <p:spPr>
          <a:xfrm>
            <a:off x="0" y="0"/>
            <a:ext cx="9144000" cy="615553"/>
          </a:xfrm>
          <a:prstGeom prst="rect">
            <a:avLst/>
          </a:prstGeom>
          <a:noFill/>
        </p:spPr>
        <p:txBody>
          <a:bodyPr wrap="square" rtlCol="0">
            <a:spAutoFit/>
          </a:bodyPr>
          <a:lstStyle/>
          <a:p>
            <a:pPr algn="ctr"/>
            <a:r>
              <a:rPr lang="ro-RO" sz="3400" smtClean="0">
                <a:ln w="18415" cmpd="sng">
                  <a:solidFill>
                    <a:srgbClr val="FFFFFF"/>
                  </a:solidFill>
                  <a:prstDash val="solid"/>
                </a:ln>
                <a:solidFill>
                  <a:srgbClr val="FFFFFF"/>
                </a:solidFill>
                <a:effectLst>
                  <a:outerShdw blurRad="63500" dir="3600000" algn="tl" rotWithShape="0">
                    <a:srgbClr val="000000">
                      <a:alpha val="70000"/>
                    </a:srgbClr>
                  </a:outerShdw>
                </a:effectLst>
              </a:rPr>
              <a:t>Ramura de migdal și </a:t>
            </a:r>
            <a:r>
              <a:rPr lang="ro-RO" sz="3400" smtClean="0">
                <a:ln w="18415" cmpd="sng">
                  <a:solidFill>
                    <a:srgbClr val="FFFFFF"/>
                  </a:solidFill>
                  <a:prstDash val="solid"/>
                </a:ln>
                <a:solidFill>
                  <a:srgbClr val="FFFFFF"/>
                </a:solidFill>
                <a:effectLst>
                  <a:outerShdw blurRad="63500" dir="3600000" algn="tl" rotWithShape="0">
                    <a:srgbClr val="000000">
                      <a:alpha val="70000"/>
                    </a:srgbClr>
                  </a:outerShdw>
                </a:effectLst>
              </a:rPr>
              <a:t>cazanul </a:t>
            </a:r>
            <a:r>
              <a:rPr lang="ro-RO" sz="3400" smtClean="0">
                <a:ln w="18415" cmpd="sng">
                  <a:solidFill>
                    <a:srgbClr val="FFFFFF"/>
                  </a:solidFill>
                  <a:prstDash val="solid"/>
                </a:ln>
                <a:solidFill>
                  <a:srgbClr val="FFFFFF"/>
                </a:solidFill>
                <a:effectLst>
                  <a:outerShdw blurRad="63500" dir="3600000" algn="tl" rotWithShape="0">
                    <a:srgbClr val="000000">
                      <a:alpha val="70000"/>
                    </a:srgbClr>
                  </a:outerShdw>
                </a:effectLst>
              </a:rPr>
              <a:t>clocotind</a:t>
            </a:r>
            <a:endParaRPr lang="ro-RO" sz="3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http://www.viviendoelcampo.com/images/Articulos/almendro/almendros-flor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76056" y="1651620"/>
            <a:ext cx="38100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2" name="Picture 6" descr="http://lascartasdemagie.com/wp-content/uploads/2012/10/IMG_9520-Ret-copia.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2277" y="3789040"/>
            <a:ext cx="3026227" cy="201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3" name="Picture 7" descr="\\EUNICE\FondosTematicos\Jeremias\olla0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02157" y="5121188"/>
            <a:ext cx="2160240" cy="1620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3317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500"/>
                                        <p:tgtEl>
                                          <p:spTgt spid="409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103"/>
                                        </p:tgtEl>
                                        <p:attrNameLst>
                                          <p:attrName>style.visibility</p:attrName>
                                        </p:attrNameLst>
                                      </p:cBhvr>
                                      <p:to>
                                        <p:strVal val="visible"/>
                                      </p:to>
                                    </p:set>
                                    <p:animEffect transition="in" filter="fade">
                                      <p:cBhvr>
                                        <p:cTn id="4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FilmGrain trans="28000" grainSize="28"/>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41253" y="1916832"/>
            <a:ext cx="4646771" cy="2323713"/>
          </a:xfrm>
          <a:prstGeom prst="rect">
            <a:avLst/>
          </a:prstGeom>
        </p:spPr>
        <p:txBody>
          <a:bodyPr wrap="square">
            <a:spAutoFit/>
          </a:bodyPr>
          <a:lstStyle/>
          <a:p>
            <a:pPr>
              <a:spcBef>
                <a:spcPts val="600"/>
              </a:spcBef>
            </a:pPr>
            <a:r>
              <a:rPr lang="ro-RO" sz="2000" b="1" smtClean="0"/>
              <a:t>Cazanul era înclinat dinspre nord și era pe punctul de a-și revărsa conținutul fierbinte spre sud, pe pământul lui Iuda. </a:t>
            </a:r>
          </a:p>
          <a:p>
            <a:pPr>
              <a:spcBef>
                <a:spcPts val="600"/>
              </a:spcBef>
            </a:pPr>
            <a:r>
              <a:rPr lang="ro-RO" sz="2000" b="1" smtClean="0"/>
              <a:t>Trupele </a:t>
            </a:r>
            <a:r>
              <a:rPr lang="ro-RO" sz="2000" b="1" smtClean="0"/>
              <a:t>din </a:t>
            </a:r>
            <a:r>
              <a:rPr lang="ro-RO" sz="2000" b="1" smtClean="0"/>
              <a:t>Babilonia (la </a:t>
            </a:r>
            <a:r>
              <a:rPr lang="ro-RO" sz="2000" b="1" smtClean="0"/>
              <a:t>est </a:t>
            </a:r>
            <a:r>
              <a:rPr lang="ro-RO" sz="2000" b="1" smtClean="0"/>
              <a:t>de </a:t>
            </a:r>
            <a:r>
              <a:rPr lang="ro-RO" sz="2000" b="1" smtClean="0"/>
              <a:t>Iuda</a:t>
            </a:r>
            <a:r>
              <a:rPr lang="ro-RO" sz="2000" b="1" smtClean="0"/>
              <a:t>) trebuia </a:t>
            </a:r>
            <a:r>
              <a:rPr lang="ro-RO" sz="2000" b="1" smtClean="0"/>
              <a:t>să urce pe Eufrat pentru a evita deșertul. În acest fel, urma să atace Israelul prin nord</a:t>
            </a:r>
            <a:r>
              <a:rPr lang="ro-RO" sz="2000" b="1" smtClean="0"/>
              <a:t>. </a:t>
            </a:r>
            <a:endParaRPr lang="ro-RO" sz="2000" b="1" smtClean="0"/>
          </a:p>
        </p:txBody>
      </p:sp>
      <p:pic>
        <p:nvPicPr>
          <p:cNvPr id="5122" name="Picture 2" descr="\\EUNICE\FondosTematicos\Jeremias\7.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26283" y="1628799"/>
            <a:ext cx="4210213" cy="30243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5123" name="Picture 3" descr="\\EUNICE\FondosTematicos\Jeremias\Jeremiah_9.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9529" y="4365104"/>
            <a:ext cx="3326367" cy="23759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107504" y="620688"/>
            <a:ext cx="8856984" cy="1200329"/>
          </a:xfrm>
          <a:prstGeom prst="rect">
            <a:avLst/>
          </a:prstGeom>
        </p:spPr>
        <p:txBody>
          <a:bodyPr wrap="square">
            <a:spAutoFit/>
          </a:bodyPr>
          <a:lstStyle/>
          <a:p>
            <a:r>
              <a:rPr lang="ro-RO" b="1" smtClean="0">
                <a:solidFill>
                  <a:schemeClr val="accent6">
                    <a:lumMod val="20000"/>
                    <a:lumOff val="80000"/>
                  </a:schemeClr>
                </a:solidFill>
                <a:effectLst>
                  <a:glow rad="127000">
                    <a:srgbClr val="432003">
                      <a:alpha val="88000"/>
                    </a:srgbClr>
                  </a:glow>
                </a:effectLst>
                <a:latin typeface="Comic Sans MS" pitchFamily="66" charset="0"/>
              </a:rPr>
              <a:t>«Cuvîntul Domnului mi-a vorbit astfel: «Ce vezi, Ieremio?» Eu am răspuns: «Văd un veghetor.»… „Cuvîntul Domnului mi-a vorbit a doua oară, astfel: „Ce vezi?“ Eu am răspuns: «Văd un cazan clocotind, dinspre miază-noapte</a:t>
            </a:r>
            <a:r>
              <a:rPr lang="ro-RO" b="1" smtClean="0">
                <a:solidFill>
                  <a:schemeClr val="accent6">
                    <a:lumMod val="20000"/>
                    <a:lumOff val="80000"/>
                  </a:schemeClr>
                </a:solidFill>
                <a:effectLst>
                  <a:glow rad="127000">
                    <a:srgbClr val="432003">
                      <a:alpha val="88000"/>
                    </a:srgbClr>
                  </a:glow>
                </a:effectLst>
                <a:latin typeface="Comic Sans MS" pitchFamily="66" charset="0"/>
              </a:rPr>
              <a:t>.“» </a:t>
            </a:r>
            <a:r>
              <a:rPr lang="ro-RO" sz="1600" smtClean="0">
                <a:solidFill>
                  <a:schemeClr val="accent6">
                    <a:lumMod val="20000"/>
                    <a:lumOff val="80000"/>
                  </a:schemeClr>
                </a:solidFill>
                <a:effectLst>
                  <a:glow rad="127000">
                    <a:srgbClr val="432003">
                      <a:alpha val="88000"/>
                    </a:srgbClr>
                  </a:glow>
                </a:effectLst>
                <a:latin typeface="Comic Sans MS" pitchFamily="66" charset="0"/>
              </a:rPr>
              <a:t>(</a:t>
            </a:r>
            <a:r>
              <a:rPr lang="ro-RO" sz="1600" smtClean="0">
                <a:solidFill>
                  <a:schemeClr val="accent6">
                    <a:lumMod val="20000"/>
                    <a:lumOff val="80000"/>
                  </a:schemeClr>
                </a:solidFill>
                <a:effectLst>
                  <a:glow rad="127000">
                    <a:srgbClr val="432003">
                      <a:alpha val="88000"/>
                    </a:srgbClr>
                  </a:glow>
                </a:effectLst>
                <a:latin typeface="Comic Sans MS" pitchFamily="66" charset="0"/>
              </a:rPr>
              <a:t>Ieremia </a:t>
            </a:r>
            <a:r>
              <a:rPr lang="ro-RO" sz="1600" smtClean="0">
                <a:solidFill>
                  <a:schemeClr val="accent6">
                    <a:lumMod val="20000"/>
                    <a:lumOff val="80000"/>
                  </a:schemeClr>
                </a:solidFill>
                <a:effectLst>
                  <a:glow rad="127000">
                    <a:srgbClr val="432003">
                      <a:alpha val="88000"/>
                    </a:srgbClr>
                  </a:glow>
                </a:effectLst>
                <a:latin typeface="Comic Sans MS" pitchFamily="66" charset="0"/>
              </a:rPr>
              <a:t>1:11</a:t>
            </a:r>
            <a:r>
              <a:rPr lang="ro-RO" sz="1600" smtClean="0">
                <a:solidFill>
                  <a:schemeClr val="accent6">
                    <a:lumMod val="20000"/>
                    <a:lumOff val="80000"/>
                  </a:schemeClr>
                </a:solidFill>
                <a:effectLst>
                  <a:glow rad="127000">
                    <a:srgbClr val="432003">
                      <a:alpha val="88000"/>
                    </a:srgbClr>
                  </a:glow>
                </a:effectLst>
                <a:latin typeface="Comic Sans MS" pitchFamily="66" charset="0"/>
              </a:rPr>
              <a:t>, </a:t>
            </a:r>
            <a:r>
              <a:rPr lang="ro-RO" sz="1600" smtClean="0">
                <a:solidFill>
                  <a:schemeClr val="accent6">
                    <a:lumMod val="20000"/>
                    <a:lumOff val="80000"/>
                  </a:schemeClr>
                </a:solidFill>
                <a:effectLst>
                  <a:glow rad="127000">
                    <a:srgbClr val="432003">
                      <a:alpha val="88000"/>
                    </a:srgbClr>
                  </a:glow>
                </a:effectLst>
                <a:latin typeface="Comic Sans MS" pitchFamily="66" charset="0"/>
              </a:rPr>
              <a:t>13)</a:t>
            </a:r>
            <a:endParaRPr lang="ro-RO" sz="1600">
              <a:solidFill>
                <a:schemeClr val="accent6">
                  <a:lumMod val="20000"/>
                  <a:lumOff val="80000"/>
                </a:schemeClr>
              </a:solidFill>
              <a:effectLst>
                <a:glow rad="127000">
                  <a:srgbClr val="432003">
                    <a:alpha val="88000"/>
                  </a:srgbClr>
                </a:glow>
              </a:effectLst>
              <a:latin typeface="Comic Sans MS" pitchFamily="66" charset="0"/>
            </a:endParaRPr>
          </a:p>
        </p:txBody>
      </p:sp>
      <p:sp>
        <p:nvSpPr>
          <p:cNvPr id="8" name="7 CuadroTexto"/>
          <p:cNvSpPr txBox="1"/>
          <p:nvPr/>
        </p:nvSpPr>
        <p:spPr>
          <a:xfrm>
            <a:off x="0" y="0"/>
            <a:ext cx="9144000" cy="615553"/>
          </a:xfrm>
          <a:prstGeom prst="rect">
            <a:avLst/>
          </a:prstGeom>
          <a:noFill/>
        </p:spPr>
        <p:txBody>
          <a:bodyPr wrap="square" rtlCol="0">
            <a:spAutoFit/>
          </a:bodyPr>
          <a:lstStyle/>
          <a:p>
            <a:pPr algn="ctr"/>
            <a:r>
              <a:rPr lang="ro-RO" sz="3400" smtClean="0">
                <a:ln w="18415" cmpd="sng">
                  <a:solidFill>
                    <a:srgbClr val="FFFFFF"/>
                  </a:solidFill>
                  <a:prstDash val="solid"/>
                </a:ln>
                <a:solidFill>
                  <a:srgbClr val="FFFFFF"/>
                </a:solidFill>
                <a:effectLst>
                  <a:glow rad="63500">
                    <a:srgbClr val="432003">
                      <a:alpha val="35000"/>
                    </a:srgbClr>
                  </a:glow>
                  <a:outerShdw blurRad="63500" dir="3600000" algn="tl" rotWithShape="0">
                    <a:srgbClr val="432003"/>
                  </a:outerShdw>
                </a:effectLst>
              </a:rPr>
              <a:t>RAMURA DE MIGDAL ȘI </a:t>
            </a:r>
            <a:r>
              <a:rPr lang="ro-RO" sz="3400" smtClean="0">
                <a:ln w="18415" cmpd="sng">
                  <a:solidFill>
                    <a:srgbClr val="FFFFFF"/>
                  </a:solidFill>
                  <a:prstDash val="solid"/>
                </a:ln>
                <a:solidFill>
                  <a:srgbClr val="FFFFFF"/>
                </a:solidFill>
                <a:effectLst>
                  <a:glow rad="63500">
                    <a:srgbClr val="432003">
                      <a:alpha val="35000"/>
                    </a:srgbClr>
                  </a:glow>
                  <a:outerShdw blurRad="63500" dir="3600000" algn="tl" rotWithShape="0">
                    <a:srgbClr val="432003"/>
                  </a:outerShdw>
                </a:effectLst>
              </a:rPr>
              <a:t>CAZANUL </a:t>
            </a:r>
            <a:r>
              <a:rPr lang="ro-RO" sz="3400" smtClean="0">
                <a:ln w="18415" cmpd="sng">
                  <a:solidFill>
                    <a:srgbClr val="FFFFFF"/>
                  </a:solidFill>
                  <a:prstDash val="solid"/>
                </a:ln>
                <a:solidFill>
                  <a:srgbClr val="FFFFFF"/>
                </a:solidFill>
                <a:effectLst>
                  <a:glow rad="63500">
                    <a:srgbClr val="432003">
                      <a:alpha val="35000"/>
                    </a:srgbClr>
                  </a:glow>
                  <a:outerShdw blurRad="63500" dir="3600000" algn="tl" rotWithShape="0">
                    <a:srgbClr val="432003"/>
                  </a:outerShdw>
                </a:effectLst>
              </a:rPr>
              <a:t>CLOCOTIND</a:t>
            </a:r>
            <a:endParaRPr lang="ro-RO" sz="3400">
              <a:ln w="18415" cmpd="sng">
                <a:solidFill>
                  <a:srgbClr val="FFFFFF"/>
                </a:solidFill>
                <a:prstDash val="solid"/>
              </a:ln>
              <a:solidFill>
                <a:srgbClr val="FFFFFF"/>
              </a:solidFill>
              <a:effectLst>
                <a:glow rad="63500">
                  <a:srgbClr val="432003">
                    <a:alpha val="35000"/>
                  </a:srgbClr>
                </a:glow>
                <a:outerShdw blurRad="63500" dir="3600000" algn="tl" rotWithShape="0">
                  <a:srgbClr val="432003"/>
                </a:outerShdw>
              </a:effectLst>
            </a:endParaRPr>
          </a:p>
        </p:txBody>
      </p:sp>
      <p:sp>
        <p:nvSpPr>
          <p:cNvPr id="5" name="4 Rectángulo"/>
          <p:cNvSpPr/>
          <p:nvPr/>
        </p:nvSpPr>
        <p:spPr>
          <a:xfrm>
            <a:off x="3923928" y="4671784"/>
            <a:ext cx="5220072" cy="2015936"/>
          </a:xfrm>
          <a:prstGeom prst="rect">
            <a:avLst/>
          </a:prstGeom>
        </p:spPr>
        <p:txBody>
          <a:bodyPr wrap="square">
            <a:spAutoFit/>
          </a:bodyPr>
          <a:lstStyle/>
          <a:p>
            <a:pPr lvl="0">
              <a:spcBef>
                <a:spcPts val="600"/>
              </a:spcBef>
            </a:pPr>
            <a:r>
              <a:rPr lang="ro-RO" sz="2000" b="1" dirty="0" smtClean="0">
                <a:solidFill>
                  <a:prstClr val="black"/>
                </a:solidFill>
              </a:rPr>
              <a:t>Înaintea acestei amenințări, locuitorii lui Iuda aveau două opțiuni: să rămână în păcat, sau să se pocăiască. </a:t>
            </a:r>
          </a:p>
          <a:p>
            <a:pPr lvl="0">
              <a:spcBef>
                <a:spcPts val="600"/>
              </a:spcBef>
            </a:pPr>
            <a:r>
              <a:rPr lang="ro-RO" sz="2000" b="1" dirty="0" smtClean="0">
                <a:solidFill>
                  <a:prstClr val="black"/>
                </a:solidFill>
              </a:rPr>
              <a:t>După răspunsul lor, mesajul lui Ieremia urma să fie </a:t>
            </a:r>
            <a:r>
              <a:rPr lang="ro-RO" sz="2000" b="1" dirty="0" smtClean="0">
                <a:solidFill>
                  <a:prstClr val="black"/>
                </a:solidFill>
              </a:rPr>
              <a:t>«să </a:t>
            </a:r>
            <a:r>
              <a:rPr lang="ro-RO" sz="2000" b="1" dirty="0" smtClean="0">
                <a:solidFill>
                  <a:prstClr val="black"/>
                </a:solidFill>
              </a:rPr>
              <a:t>dărâme și să </a:t>
            </a:r>
            <a:r>
              <a:rPr lang="ro-RO" sz="2000" b="1" dirty="0" smtClean="0">
                <a:solidFill>
                  <a:prstClr val="black"/>
                </a:solidFill>
              </a:rPr>
              <a:t>nimicească» </a:t>
            </a:r>
            <a:r>
              <a:rPr lang="ro-RO" sz="2000" b="1" dirty="0" smtClean="0">
                <a:solidFill>
                  <a:prstClr val="black"/>
                </a:solidFill>
              </a:rPr>
              <a:t>sau să </a:t>
            </a:r>
            <a:r>
              <a:rPr lang="ro-RO" sz="2000" b="1" dirty="0" smtClean="0">
                <a:solidFill>
                  <a:prstClr val="black"/>
                </a:solidFill>
              </a:rPr>
              <a:t>«zidească </a:t>
            </a:r>
            <a:r>
              <a:rPr lang="ro-RO" sz="2000" b="1" dirty="0" smtClean="0">
                <a:solidFill>
                  <a:prstClr val="black"/>
                </a:solidFill>
              </a:rPr>
              <a:t>și să </a:t>
            </a:r>
            <a:r>
              <a:rPr lang="ro-RO" sz="2000" b="1" dirty="0" smtClean="0">
                <a:solidFill>
                  <a:prstClr val="black"/>
                </a:solidFill>
              </a:rPr>
              <a:t>sădească» (Ieremia 1:10).</a:t>
            </a:r>
            <a:endParaRPr lang="ro-RO" sz="2000" b="1" dirty="0">
              <a:solidFill>
                <a:prstClr val="black"/>
              </a:solidFill>
            </a:endParaRPr>
          </a:p>
        </p:txBody>
      </p:sp>
    </p:spTree>
    <p:extLst>
      <p:ext uri="{BB962C8B-B14F-4D97-AF65-F5344CB8AC3E}">
        <p14:creationId xmlns:p14="http://schemas.microsoft.com/office/powerpoint/2010/main" xmlns="" val="4196663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 calcmode="lin" valueType="num">
                                      <p:cBhvr>
                                        <p:cTn id="20" dur="500" fill="hold"/>
                                        <p:tgtEl>
                                          <p:spTgt spid="5123"/>
                                        </p:tgtEl>
                                        <p:attrNameLst>
                                          <p:attrName>ppt_w</p:attrName>
                                        </p:attrNameLst>
                                      </p:cBhvr>
                                      <p:tavLst>
                                        <p:tav tm="0">
                                          <p:val>
                                            <p:fltVal val="0"/>
                                          </p:val>
                                        </p:tav>
                                        <p:tav tm="100000">
                                          <p:val>
                                            <p:strVal val="#ppt_w"/>
                                          </p:val>
                                        </p:tav>
                                      </p:tavLst>
                                    </p:anim>
                                    <p:anim calcmode="lin" valueType="num">
                                      <p:cBhvr>
                                        <p:cTn id="21" dur="500" fill="hold"/>
                                        <p:tgtEl>
                                          <p:spTgt spid="5123"/>
                                        </p:tgtEl>
                                        <p:attrNameLst>
                                          <p:attrName>ppt_h</p:attrName>
                                        </p:attrNameLst>
                                      </p:cBhvr>
                                      <p:tavLst>
                                        <p:tav tm="0">
                                          <p:val>
                                            <p:fltVal val="0"/>
                                          </p:val>
                                        </p:tav>
                                        <p:tav tm="100000">
                                          <p:val>
                                            <p:strVal val="#ppt_h"/>
                                          </p:val>
                                        </p:tav>
                                      </p:tavLst>
                                    </p:anim>
                                    <p:animEffect transition="in" filter="fade">
                                      <p:cBhvr>
                                        <p:cTn id="22" dur="500"/>
                                        <p:tgtEl>
                                          <p:spTgt spid="51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1000"/>
                                        <p:tgtEl>
                                          <p:spTgt spid="5">
                                            <p:txEl>
                                              <p:pRg st="1" end="1"/>
                                            </p:txEl>
                                          </p:spTgt>
                                        </p:tgtEl>
                                      </p:cBhvr>
                                    </p:animEffect>
                                    <p:anim calcmode="lin" valueType="num">
                                      <p:cBhvr>
                                        <p:cTn id="3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8000"/>
          </a:stretch>
        </a:blipFill>
        <a:effectLst/>
      </p:bgPr>
    </p:bg>
    <p:spTree>
      <p:nvGrpSpPr>
        <p:cNvPr id="1" name=""/>
        <p:cNvGrpSpPr/>
        <p:nvPr/>
      </p:nvGrpSpPr>
      <p:grpSpPr>
        <a:xfrm>
          <a:off x="0" y="0"/>
          <a:ext cx="0" cy="0"/>
          <a:chOff x="0" y="0"/>
          <a:chExt cx="0" cy="0"/>
        </a:xfrm>
      </p:grpSpPr>
      <p:sp>
        <p:nvSpPr>
          <p:cNvPr id="2" name="1 Rectángulo"/>
          <p:cNvSpPr/>
          <p:nvPr/>
        </p:nvSpPr>
        <p:spPr>
          <a:xfrm>
            <a:off x="323528" y="142852"/>
            <a:ext cx="8640960" cy="2554545"/>
          </a:xfrm>
          <a:prstGeom prst="rect">
            <a:avLst/>
          </a:prstGeom>
        </p:spPr>
        <p:txBody>
          <a:bodyPr wrap="square">
            <a:spAutoFit/>
          </a:bodyPr>
          <a:lstStyle/>
          <a:p>
            <a:pPr indent="269875" algn="just"/>
            <a:r>
              <a:rPr lang="ro-RO" sz="2000" dirty="0" smtClean="0">
                <a:latin typeface="Arial (Corp)"/>
              </a:rPr>
              <a:t>«</a:t>
            </a:r>
            <a:r>
              <a:rPr lang="ro-RO" sz="2000" b="1" dirty="0" smtClean="0">
                <a:effectLst>
                  <a:outerShdw blurRad="38100" dist="38100" dir="2700000" algn="tl">
                    <a:srgbClr val="000000">
                      <a:alpha val="43137"/>
                    </a:srgbClr>
                  </a:outerShdw>
                </a:effectLst>
                <a:latin typeface="Arial (Corp)"/>
              </a:rPr>
              <a:t>În tânărul Ieremia Dumnezeu a văzut pe unul care va fi credincios însărcinării sale și care va sta pentru dreptate în ciuda unei împotriviri. În copilărie se dovedise credincios; iar acum avea să suporte asprimea ca un bun ostaș al crucii. „Nu zice: «Sunt un copil», l-a îndemnat Domnul pe solul Său ales; «căci te vei duce la toți aceia la care te voi trimite, și vei spune tot ce-ți voi porunci. Nu te teme de ei; căci Eu sunt cu tine, ca să te scap», zice Domnul. Dar tu încinge-ți coapsele, scoală-te și spune-le tot ce-ți voi porunci.</a:t>
            </a:r>
            <a:r>
              <a:rPr lang="ro-RO" sz="2000" dirty="0" smtClean="0">
                <a:latin typeface="Arial (Corp)"/>
              </a:rPr>
              <a:t>»</a:t>
            </a:r>
            <a:endParaRPr lang="ro-RO" sz="2000" dirty="0">
              <a:latin typeface="Arial (Corp)"/>
            </a:endParaRPr>
          </a:p>
        </p:txBody>
      </p:sp>
      <p:sp>
        <p:nvSpPr>
          <p:cNvPr id="3" name="2 CuadroTexto"/>
          <p:cNvSpPr txBox="1"/>
          <p:nvPr/>
        </p:nvSpPr>
        <p:spPr>
          <a:xfrm>
            <a:off x="35496" y="2823319"/>
            <a:ext cx="6552728" cy="461665"/>
          </a:xfrm>
          <a:prstGeom prst="rect">
            <a:avLst/>
          </a:prstGeom>
          <a:noFill/>
        </p:spPr>
        <p:txBody>
          <a:bodyPr wrap="square" rtlCol="0">
            <a:spAutoFit/>
          </a:bodyPr>
          <a:lstStyle/>
          <a:p>
            <a:r>
              <a:rPr lang="ro-RO" sz="2400" b="1" smtClean="0">
                <a:solidFill>
                  <a:srgbClr val="002060"/>
                </a:solidFill>
              </a:rPr>
              <a:t>Lecții de aplicat în </a:t>
            </a:r>
            <a:r>
              <a:rPr lang="ro-RO" sz="2400" b="1" smtClean="0">
                <a:solidFill>
                  <a:srgbClr val="002060"/>
                </a:solidFill>
              </a:rPr>
              <a:t>viața </a:t>
            </a:r>
            <a:r>
              <a:rPr lang="ro-RO" sz="2400" b="1" smtClean="0">
                <a:solidFill>
                  <a:srgbClr val="002060"/>
                </a:solidFill>
              </a:rPr>
              <a:t>noastră:</a:t>
            </a:r>
            <a:endParaRPr lang="ro-RO" sz="2400" b="1">
              <a:solidFill>
                <a:srgbClr val="002060"/>
              </a:solidFill>
            </a:endParaRPr>
          </a:p>
        </p:txBody>
      </p:sp>
      <p:sp>
        <p:nvSpPr>
          <p:cNvPr id="4" name="3 CuadroTexto"/>
          <p:cNvSpPr txBox="1"/>
          <p:nvPr/>
        </p:nvSpPr>
        <p:spPr>
          <a:xfrm>
            <a:off x="611560" y="3284984"/>
            <a:ext cx="6432042" cy="3477875"/>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Clr>
                <a:schemeClr val="accent4">
                  <a:lumMod val="50000"/>
                </a:schemeClr>
              </a:buClr>
              <a:buFont typeface="+mj-lt"/>
              <a:buAutoNum type="arabicPeriod"/>
            </a:pPr>
            <a:r>
              <a:rPr lang="ro-RO" sz="2000" b="1" dirty="0" smtClean="0"/>
              <a:t>Toți </a:t>
            </a:r>
            <a:r>
              <a:rPr lang="ro-RO" sz="2000" b="1" dirty="0" smtClean="0"/>
              <a:t>suntem chemați să denunțăm păcatul și să anunțăm iertarea divină. </a:t>
            </a:r>
          </a:p>
          <a:p>
            <a:pPr marL="342900" indent="-342900">
              <a:buClr>
                <a:schemeClr val="accent4">
                  <a:lumMod val="50000"/>
                </a:schemeClr>
              </a:buClr>
              <a:buFont typeface="+mj-lt"/>
              <a:buAutoNum type="arabicPeriod"/>
            </a:pPr>
            <a:r>
              <a:rPr lang="ro-RO" sz="2000" b="1" dirty="0" smtClean="0"/>
              <a:t>Dumnezeu ne-a încredințat o lucrare specială fiecăruia. </a:t>
            </a:r>
          </a:p>
          <a:p>
            <a:pPr marL="342900" indent="-342900">
              <a:buClr>
                <a:schemeClr val="accent4">
                  <a:lumMod val="50000"/>
                </a:schemeClr>
              </a:buClr>
              <a:buFont typeface="+mj-lt"/>
              <a:buAutoNum type="arabicPeriod"/>
            </a:pPr>
            <a:r>
              <a:rPr lang="ro-RO" sz="2000" b="1" dirty="0" smtClean="0"/>
              <a:t>El ne înzestrează pentru a realiza această </a:t>
            </a:r>
            <a:r>
              <a:rPr lang="ro-RO" sz="2000" b="1" dirty="0" smtClean="0"/>
              <a:t>lucrare.</a:t>
            </a:r>
          </a:p>
          <a:p>
            <a:pPr marL="342900" indent="-342900">
              <a:buClr>
                <a:schemeClr val="accent4">
                  <a:lumMod val="50000"/>
                </a:schemeClr>
              </a:buClr>
              <a:buFont typeface="+mj-lt"/>
              <a:buAutoNum type="arabicPeriod"/>
            </a:pPr>
            <a:r>
              <a:rPr lang="ro-RO" sz="2000" b="1" dirty="0" smtClean="0"/>
              <a:t>Ne </a:t>
            </a:r>
            <a:r>
              <a:rPr lang="ro-RO" sz="2000" b="1" dirty="0" smtClean="0"/>
              <a:t>promite prezența și sprijinul Său</a:t>
            </a:r>
            <a:r>
              <a:rPr lang="ro-RO" sz="2000" b="1" dirty="0" smtClean="0"/>
              <a:t>.</a:t>
            </a:r>
          </a:p>
          <a:p>
            <a:pPr marL="342900" indent="-342900">
              <a:buClr>
                <a:schemeClr val="accent4">
                  <a:lumMod val="50000"/>
                </a:schemeClr>
              </a:buClr>
              <a:buFont typeface="+mj-lt"/>
              <a:buAutoNum type="arabicPeriod"/>
            </a:pPr>
            <a:r>
              <a:rPr lang="ro-RO" sz="2000" b="1" dirty="0" smtClean="0"/>
              <a:t>Dumnezeu </a:t>
            </a:r>
            <a:r>
              <a:rPr lang="ro-RO" sz="2000" b="1" dirty="0" smtClean="0"/>
              <a:t>va împlini cu siguranță Cuvântul </a:t>
            </a:r>
            <a:r>
              <a:rPr lang="ro-RO" sz="2000" b="1" dirty="0" smtClean="0"/>
              <a:t>Său. Semnele </a:t>
            </a:r>
            <a:r>
              <a:rPr lang="ro-RO" sz="2000" b="1" dirty="0" smtClean="0"/>
              <a:t>sfârșitului </a:t>
            </a:r>
            <a:r>
              <a:rPr lang="ro-RO" sz="2000" b="1" dirty="0" smtClean="0"/>
              <a:t>(«migdalii») ne </a:t>
            </a:r>
            <a:r>
              <a:rPr lang="ro-RO" sz="2000" b="1" dirty="0" smtClean="0"/>
              <a:t>anunță evenimentele care vor urma </a:t>
            </a:r>
            <a:r>
              <a:rPr lang="ro-RO" sz="2000" b="1" dirty="0" smtClean="0"/>
              <a:t>(«cazanul clocotind»).</a:t>
            </a:r>
          </a:p>
          <a:p>
            <a:pPr marL="342900" indent="-342900">
              <a:buClr>
                <a:schemeClr val="accent4">
                  <a:lumMod val="50000"/>
                </a:schemeClr>
              </a:buClr>
              <a:buFont typeface="+mj-lt"/>
              <a:buAutoNum type="arabicPeriod"/>
            </a:pPr>
            <a:r>
              <a:rPr lang="ro-RO" sz="2000" b="1" dirty="0" smtClean="0"/>
              <a:t>Să </a:t>
            </a:r>
            <a:r>
              <a:rPr lang="ro-RO" sz="2000" b="1" dirty="0" smtClean="0"/>
              <a:t>ne încredem cu fermitate în promisiunile Sale și să fim adevărate </a:t>
            </a:r>
            <a:r>
              <a:rPr lang="ro-RO" sz="2000" b="1" dirty="0" smtClean="0"/>
              <a:t>«ziduri </a:t>
            </a:r>
            <a:r>
              <a:rPr lang="ro-RO" sz="2000" b="1" dirty="0" smtClean="0"/>
              <a:t>de </a:t>
            </a:r>
            <a:r>
              <a:rPr lang="ro-RO" sz="2000" b="1" dirty="0" smtClean="0"/>
              <a:t>aramă» pentru </a:t>
            </a:r>
            <a:r>
              <a:rPr lang="ro-RO" sz="2000" b="1" dirty="0" smtClean="0"/>
              <a:t>proclamarea Cuvântului lui </a:t>
            </a:r>
            <a:r>
              <a:rPr lang="ro-RO" sz="2000" b="1" dirty="0" smtClean="0"/>
              <a:t>Dumnezeu.</a:t>
            </a:r>
            <a:endParaRPr lang="ro-RO" sz="2000" b="1" dirty="0"/>
          </a:p>
        </p:txBody>
      </p:sp>
      <p:sp>
        <p:nvSpPr>
          <p:cNvPr id="5" name="4 CuadroTexto"/>
          <p:cNvSpPr txBox="1"/>
          <p:nvPr/>
        </p:nvSpPr>
        <p:spPr>
          <a:xfrm>
            <a:off x="6552227" y="2617167"/>
            <a:ext cx="2556277" cy="307777"/>
          </a:xfrm>
          <a:prstGeom prst="rect">
            <a:avLst/>
          </a:prstGeom>
          <a:noFill/>
        </p:spPr>
        <p:txBody>
          <a:bodyPr wrap="none" rtlCol="0">
            <a:spAutoFit/>
          </a:bodyPr>
          <a:lstStyle/>
          <a:p>
            <a:pPr algn="r"/>
            <a:r>
              <a:rPr lang="ro-RO" sz="1400" b="1" smtClean="0"/>
              <a:t>E.G.W. (Profeți </a:t>
            </a:r>
            <a:r>
              <a:rPr lang="ro-RO" sz="1400" b="1" smtClean="0"/>
              <a:t>și </a:t>
            </a:r>
            <a:r>
              <a:rPr lang="ro-RO" sz="1400" b="1" smtClean="0"/>
              <a:t>Regi</a:t>
            </a:r>
            <a:r>
              <a:rPr lang="ro-RO" sz="1400" b="1" smtClean="0"/>
              <a:t>, </a:t>
            </a:r>
            <a:r>
              <a:rPr lang="ro-RO" sz="1400" b="1" smtClean="0"/>
              <a:t>pa</a:t>
            </a:r>
            <a:r>
              <a:rPr lang="ro-RO" sz="1400" b="1" smtClean="0"/>
              <a:t>g</a:t>
            </a:r>
            <a:r>
              <a:rPr lang="ro-RO" sz="1400" b="1" smtClean="0"/>
              <a:t>. </a:t>
            </a:r>
            <a:r>
              <a:rPr lang="ro-RO" sz="1400" b="1" smtClean="0"/>
              <a:t>407)</a:t>
            </a:r>
            <a:endParaRPr lang="ro-RO" sz="1400" b="1"/>
          </a:p>
        </p:txBody>
      </p:sp>
      <p:pic>
        <p:nvPicPr>
          <p:cNvPr id="6146" name="Picture 2" descr="\\EUNICE\FondosTematicos\Predicando\evangelismo_35_20090528_1206999205.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9030" t="8909"/>
          <a:stretch/>
        </p:blipFill>
        <p:spPr bwMode="auto">
          <a:xfrm>
            <a:off x="7043602" y="3117247"/>
            <a:ext cx="2005432" cy="2688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68830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
                                        <p:tgtEl>
                                          <p:spTgt spid="3"/>
                                        </p:tgtEl>
                                      </p:cBhvr>
                                    </p:animEffect>
                                    <p:anim calcmode="lin" valueType="num">
                                      <p:cBhvr>
                                        <p:cTn id="16" dur="400" fill="hold"/>
                                        <p:tgtEl>
                                          <p:spTgt spid="3"/>
                                        </p:tgtEl>
                                        <p:attrNameLst>
                                          <p:attrName>ppt_x</p:attrName>
                                        </p:attrNameLst>
                                      </p:cBhvr>
                                      <p:tavLst>
                                        <p:tav tm="0">
                                          <p:val>
                                            <p:strVal val="#ppt_x"/>
                                          </p:val>
                                        </p:tav>
                                        <p:tav tm="100000">
                                          <p:val>
                                            <p:strVal val="#ppt_x"/>
                                          </p:val>
                                        </p:tav>
                                      </p:tavLst>
                                    </p:anim>
                                    <p:anim calcmode="lin" valueType="num">
                                      <p:cBhvr>
                                        <p:cTn id="17" dur="400" fill="hold"/>
                                        <p:tgtEl>
                                          <p:spTgt spid="3"/>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1000"/>
                                        <p:tgtEl>
                                          <p:spTgt spid="6146"/>
                                        </p:tgtEl>
                                      </p:cBhvr>
                                    </p:animEffect>
                                    <p:anim calcmode="lin" valueType="num">
                                      <p:cBhvr>
                                        <p:cTn id="24" dur="1000" fill="hold"/>
                                        <p:tgtEl>
                                          <p:spTgt spid="6146"/>
                                        </p:tgtEl>
                                        <p:attrNameLst>
                                          <p:attrName>ppt_x</p:attrName>
                                        </p:attrNameLst>
                                      </p:cBhvr>
                                      <p:tavLst>
                                        <p:tav tm="0">
                                          <p:val>
                                            <p:strVal val="#ppt_x"/>
                                          </p:val>
                                        </p:tav>
                                        <p:tav tm="100000">
                                          <p:val>
                                            <p:strVal val="#ppt_x"/>
                                          </p:val>
                                        </p:tav>
                                      </p:tavLst>
                                    </p:anim>
                                    <p:anim calcmode="lin" valueType="num">
                                      <p:cBhvr>
                                        <p:cTn id="25" dur="900" decel="100000" fill="hold"/>
                                        <p:tgtEl>
                                          <p:spTgt spid="614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left)">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left)">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wipe(left)">
                                      <p:cBhvr>
                                        <p:cTn id="5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1183</Words>
  <Application>Microsoft Office PowerPoint</Application>
  <PresentationFormat>Expunere pe ecran (4:3)</PresentationFormat>
  <Paragraphs>55</Paragraphs>
  <Slides>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8</vt:i4>
      </vt:variant>
    </vt:vector>
  </HeadingPairs>
  <TitlesOfParts>
    <vt:vector size="14" baseType="lpstr">
      <vt:lpstr>Arial</vt:lpstr>
      <vt:lpstr>Calibri</vt:lpstr>
      <vt:lpstr>Comic Sans MS</vt:lpstr>
      <vt:lpstr>Wingdings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Chemarea lui Ieremia la slujba de profet</dc:title>
  <dc:subject>Studii Biblice 2015 trim. IV - Ieremia</dc:subject>
  <dc:creator>Sergio Fustero Carreras</dc:creator>
  <cp:keywords>http://www.fustero.net/es/index_ro.php</cp:keywords>
  <cp:lastModifiedBy>Administrator</cp:lastModifiedBy>
  <cp:revision>79</cp:revision>
  <dcterms:created xsi:type="dcterms:W3CDTF">2015-09-19T17:06:43Z</dcterms:created>
  <dcterms:modified xsi:type="dcterms:W3CDTF">2015-09-28T15:30:56Z</dcterms:modified>
</cp:coreProperties>
</file>