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6" r:id="rId3"/>
    <p:sldId id="258" r:id="rId4"/>
    <p:sldId id="259" r:id="rId5"/>
    <p:sldId id="260" r:id="rId6"/>
    <p:sldId id="262" r:id="rId7"/>
    <p:sldId id="264" r:id="rId8"/>
    <p:sldId id="263" r:id="rId9"/>
    <p:sldId id="265"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81850"/>
    <a:srgbClr val="2B54B4"/>
    <a:srgbClr val="5F37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12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B4D50-44E7-443D-A4F3-FD3D402FF031}"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s-ES"/>
        </a:p>
      </dgm:t>
    </dgm:pt>
    <dgm:pt modelId="{E47EEFEC-2DF7-4F0C-BC2E-D52342A4A492}">
      <dgm:prSet phldrT="[Texto]" custT="1"/>
      <dgm:spPr/>
      <dgm:t>
        <a:bodyPr/>
        <a:lstStyle/>
        <a:p>
          <a:r>
            <a:rPr lang="ro-RO" sz="2000" b="1" dirty="0" smtClean="0"/>
            <a:t>Aceasta este o afirmație clară despre cum putem obține mântuirea</a:t>
          </a:r>
          <a:r>
            <a:rPr lang="es-ES" sz="2000" b="1" dirty="0" smtClean="0"/>
            <a:t>. </a:t>
          </a:r>
          <a:r>
            <a:rPr lang="ro-RO" sz="2000" b="1" dirty="0" smtClean="0"/>
            <a:t>Cu toate acestea, ne putem pune câteva întrebări cu privire la acest aspect</a:t>
          </a:r>
          <a:r>
            <a:rPr lang="es-ES" sz="2000" b="1" dirty="0" smtClean="0"/>
            <a:t>: </a:t>
          </a:r>
          <a:endParaRPr lang="es-ES" sz="2000" b="1" dirty="0"/>
        </a:p>
      </dgm:t>
    </dgm:pt>
    <dgm:pt modelId="{0A9A8C61-F4B1-4542-929E-EE7A10965422}" type="parTrans" cxnId="{C746125A-F3D0-4E6E-A074-71C317537669}">
      <dgm:prSet/>
      <dgm:spPr/>
      <dgm:t>
        <a:bodyPr/>
        <a:lstStyle/>
        <a:p>
          <a:endParaRPr lang="es-ES" sz="2000" b="1"/>
        </a:p>
      </dgm:t>
    </dgm:pt>
    <dgm:pt modelId="{CB3BC12C-A162-429A-8C42-8BA9E359E5AD}" type="sibTrans" cxnId="{C746125A-F3D0-4E6E-A074-71C317537669}">
      <dgm:prSet/>
      <dgm:spPr/>
      <dgm:t>
        <a:bodyPr/>
        <a:lstStyle/>
        <a:p>
          <a:endParaRPr lang="es-ES" sz="2000" b="1"/>
        </a:p>
      </dgm:t>
    </dgm:pt>
    <dgm:pt modelId="{15012D08-EC72-47FD-8916-20EC7F6439F0}">
      <dgm:prSet phldrT="[Texto]" custT="1"/>
      <dgm:spPr/>
      <dgm:t>
        <a:bodyPr/>
        <a:lstStyle/>
        <a:p>
          <a:r>
            <a:rPr lang="ro-RO" sz="2000" b="1" dirty="0" smtClean="0"/>
            <a:t>Doar creștinii pot avea parte de mântuire</a:t>
          </a:r>
          <a:r>
            <a:rPr lang="es-ES" sz="2000" b="1" dirty="0" smtClean="0"/>
            <a:t>?</a:t>
          </a:r>
          <a:endParaRPr lang="es-ES" sz="2000" b="1" dirty="0"/>
        </a:p>
      </dgm:t>
    </dgm:pt>
    <dgm:pt modelId="{B47F627E-9C70-43FD-BDA9-0F47F55B7E9A}" type="parTrans" cxnId="{4833BCCD-98FF-4206-AC0F-937514E98FAB}">
      <dgm:prSet/>
      <dgm:spPr/>
      <dgm:t>
        <a:bodyPr/>
        <a:lstStyle/>
        <a:p>
          <a:endParaRPr lang="es-ES" sz="2000" b="1"/>
        </a:p>
      </dgm:t>
    </dgm:pt>
    <dgm:pt modelId="{7E637233-28CC-4345-9BAA-114360704471}" type="sibTrans" cxnId="{4833BCCD-98FF-4206-AC0F-937514E98FAB}">
      <dgm:prSet/>
      <dgm:spPr/>
      <dgm:t>
        <a:bodyPr/>
        <a:lstStyle/>
        <a:p>
          <a:endParaRPr lang="es-ES" sz="2000" b="1"/>
        </a:p>
      </dgm:t>
    </dgm:pt>
    <dgm:pt modelId="{7FCC73AE-0DB1-405E-994D-6983A6FEEC8C}">
      <dgm:prSet phldrT="[Texto]" custT="1"/>
      <dgm:spPr/>
      <dgm:t>
        <a:bodyPr/>
        <a:lstStyle/>
        <a:p>
          <a:r>
            <a:rPr lang="ro-RO" sz="2000" b="1" dirty="0" smtClean="0">
              <a:solidFill>
                <a:schemeClr val="tx1"/>
              </a:solidFill>
            </a:rPr>
            <a:t>În fața realității morții a milioane de persoane în fiecare generație, fără a-L cunoate pe Isus, ne putem pune alte câteva întrebări</a:t>
          </a:r>
          <a:r>
            <a:rPr lang="es-ES" sz="2000" b="1" dirty="0" smtClean="0">
              <a:solidFill>
                <a:schemeClr val="tx1"/>
              </a:solidFill>
            </a:rPr>
            <a:t>:</a:t>
          </a:r>
          <a:endParaRPr lang="es-ES" sz="2000" b="1" dirty="0">
            <a:solidFill>
              <a:schemeClr val="tx1"/>
            </a:solidFill>
          </a:endParaRPr>
        </a:p>
      </dgm:t>
    </dgm:pt>
    <dgm:pt modelId="{1613A149-301F-4111-B609-4DE4F99812D6}" type="parTrans" cxnId="{698A70C6-9FB2-4A6C-BAA6-9870F6CA58FC}">
      <dgm:prSet/>
      <dgm:spPr/>
      <dgm:t>
        <a:bodyPr/>
        <a:lstStyle/>
        <a:p>
          <a:endParaRPr lang="es-ES" sz="2000" b="1"/>
        </a:p>
      </dgm:t>
    </dgm:pt>
    <dgm:pt modelId="{22F48976-3762-4338-BF67-7E5E79BD516C}" type="sibTrans" cxnId="{698A70C6-9FB2-4A6C-BAA6-9870F6CA58FC}">
      <dgm:prSet/>
      <dgm:spPr/>
      <dgm:t>
        <a:bodyPr/>
        <a:lstStyle/>
        <a:p>
          <a:endParaRPr lang="es-ES" sz="2000" b="1"/>
        </a:p>
      </dgm:t>
    </dgm:pt>
    <dgm:pt modelId="{7528C0FB-FD6E-4A25-8C6E-7101585E0DEE}">
      <dgm:prSet phldrT="[Texto]" custT="1"/>
      <dgm:spPr/>
      <dgm:t>
        <a:bodyPr/>
        <a:lstStyle/>
        <a:p>
          <a:r>
            <a:rPr lang="ro-RO" sz="2000" b="1" noProof="0" smtClean="0"/>
            <a:t>Va mântui Dumnezeu întreaga lume, pentru că El îi iubește pe toți (universalism)?</a:t>
          </a:r>
          <a:endParaRPr lang="ro-RO" sz="2000" b="1" noProof="0"/>
        </a:p>
      </dgm:t>
    </dgm:pt>
    <dgm:pt modelId="{3EEBB506-8A26-4CC0-8C75-CD6A55515F5C}" type="parTrans" cxnId="{EE63C81E-4474-4D90-96EA-6E57AA287D16}">
      <dgm:prSet/>
      <dgm:spPr/>
      <dgm:t>
        <a:bodyPr/>
        <a:lstStyle/>
        <a:p>
          <a:endParaRPr lang="es-ES" sz="2000" b="1"/>
        </a:p>
      </dgm:t>
    </dgm:pt>
    <dgm:pt modelId="{94A24020-0154-46C0-83D2-1673A9D0042C}" type="sibTrans" cxnId="{EE63C81E-4474-4D90-96EA-6E57AA287D16}">
      <dgm:prSet/>
      <dgm:spPr/>
      <dgm:t>
        <a:bodyPr/>
        <a:lstStyle/>
        <a:p>
          <a:endParaRPr lang="es-ES" sz="2000" b="1"/>
        </a:p>
      </dgm:t>
    </dgm:pt>
    <dgm:pt modelId="{A70C1EC8-FB54-42B0-BD07-34BD47BA9D32}">
      <dgm:prSet custT="1"/>
      <dgm:spPr/>
      <dgm:t>
        <a:bodyPr/>
        <a:lstStyle/>
        <a:p>
          <a:r>
            <a:rPr lang="ro-RO" sz="2000" b="1" dirty="0" smtClean="0"/>
            <a:t>Numai creștinii de o anumită confesiune vor fi mântuiți</a:t>
          </a:r>
          <a:r>
            <a:rPr lang="es-ES" sz="2000" b="1" dirty="0" smtClean="0"/>
            <a:t>?</a:t>
          </a:r>
          <a:endParaRPr lang="es-ES" sz="2000" b="1" dirty="0"/>
        </a:p>
      </dgm:t>
    </dgm:pt>
    <dgm:pt modelId="{C7977CA0-8F14-4B81-9519-75D205E506FD}" type="parTrans" cxnId="{8A4C40D0-7492-441E-A554-87EA3D1A7434}">
      <dgm:prSet/>
      <dgm:spPr/>
      <dgm:t>
        <a:bodyPr/>
        <a:lstStyle/>
        <a:p>
          <a:endParaRPr lang="es-ES" sz="2000" b="1"/>
        </a:p>
      </dgm:t>
    </dgm:pt>
    <dgm:pt modelId="{64ED9860-DFC4-4262-9377-C3AEB435C11A}" type="sibTrans" cxnId="{8A4C40D0-7492-441E-A554-87EA3D1A7434}">
      <dgm:prSet/>
      <dgm:spPr/>
      <dgm:t>
        <a:bodyPr/>
        <a:lstStyle/>
        <a:p>
          <a:endParaRPr lang="es-ES" sz="2000" b="1"/>
        </a:p>
      </dgm:t>
    </dgm:pt>
    <dgm:pt modelId="{1CBEB04A-1353-4208-BCE0-AA823132AD58}">
      <dgm:prSet custT="1"/>
      <dgm:spPr/>
      <dgm:t>
        <a:bodyPr/>
        <a:lstStyle/>
        <a:p>
          <a:r>
            <a:rPr lang="ro-RO" sz="2000" b="1" dirty="0" smtClean="0"/>
            <a:t>Poate cineva să fie mântuit fără să Îl cunoască pe Isus</a:t>
          </a:r>
          <a:r>
            <a:rPr lang="es-ES" sz="2000" b="1" dirty="0" smtClean="0"/>
            <a:t>?</a:t>
          </a:r>
          <a:endParaRPr lang="es-ES" sz="2000" b="1" dirty="0"/>
        </a:p>
      </dgm:t>
    </dgm:pt>
    <dgm:pt modelId="{27F214EF-1581-4A47-A3C8-451F40EB470B}" type="parTrans" cxnId="{7F40CE79-B585-43B6-B8CB-80D29418F4B9}">
      <dgm:prSet/>
      <dgm:spPr/>
      <dgm:t>
        <a:bodyPr/>
        <a:lstStyle/>
        <a:p>
          <a:endParaRPr lang="es-ES" sz="2000" b="1"/>
        </a:p>
      </dgm:t>
    </dgm:pt>
    <dgm:pt modelId="{98BE39E5-9A31-4A7F-9D4D-6CD542C8F8EA}" type="sibTrans" cxnId="{7F40CE79-B585-43B6-B8CB-80D29418F4B9}">
      <dgm:prSet/>
      <dgm:spPr/>
      <dgm:t>
        <a:bodyPr/>
        <a:lstStyle/>
        <a:p>
          <a:endParaRPr lang="es-ES" sz="2000" b="1"/>
        </a:p>
      </dgm:t>
    </dgm:pt>
    <dgm:pt modelId="{CDF0516B-93DF-42D7-BB2A-97C295218554}">
      <dgm:prSet custT="1"/>
      <dgm:spPr/>
      <dgm:t>
        <a:bodyPr/>
        <a:lstStyle/>
        <a:p>
          <a:r>
            <a:rPr lang="ro-RO" sz="2000" b="1" noProof="0" dirty="0" smtClean="0"/>
            <a:t>Orice religie este capabilă de a obține mântuirea (pluralism)?</a:t>
          </a:r>
          <a:endParaRPr lang="ro-RO" sz="2000" b="1" noProof="0" dirty="0"/>
        </a:p>
      </dgm:t>
    </dgm:pt>
    <dgm:pt modelId="{9882FD37-C664-4352-B8E0-300DB335DCBB}" type="parTrans" cxnId="{C98B5E25-5D19-4001-87D2-D439D790E0E4}">
      <dgm:prSet/>
      <dgm:spPr/>
      <dgm:t>
        <a:bodyPr/>
        <a:lstStyle/>
        <a:p>
          <a:endParaRPr lang="es-ES" sz="2000" b="1"/>
        </a:p>
      </dgm:t>
    </dgm:pt>
    <dgm:pt modelId="{D34D666C-0968-43D8-9E03-0721CFBD9487}" type="sibTrans" cxnId="{C98B5E25-5D19-4001-87D2-D439D790E0E4}">
      <dgm:prSet/>
      <dgm:spPr/>
      <dgm:t>
        <a:bodyPr/>
        <a:lstStyle/>
        <a:p>
          <a:endParaRPr lang="es-ES" sz="2000" b="1"/>
        </a:p>
      </dgm:t>
    </dgm:pt>
    <dgm:pt modelId="{754124EE-B9C1-4AAB-9D28-98FF153452EF}">
      <dgm:prSet custT="1"/>
      <dgm:spPr/>
      <dgm:t>
        <a:bodyPr/>
        <a:lstStyle/>
        <a:p>
          <a:r>
            <a:rPr lang="ro-RO" sz="2000" b="1" dirty="0" smtClean="0">
              <a:solidFill>
                <a:schemeClr val="tx1"/>
              </a:solidFill>
            </a:rPr>
            <a:t>În final, ne putem pune câteva întrebări cu privire la predicarea Evangheliei în întreaga lume</a:t>
          </a:r>
          <a:r>
            <a:rPr lang="es-ES" sz="2000" b="1" dirty="0" smtClean="0">
              <a:solidFill>
                <a:schemeClr val="tx1"/>
              </a:solidFill>
            </a:rPr>
            <a:t>:</a:t>
          </a:r>
          <a:endParaRPr lang="es-ES" sz="2000" b="1" dirty="0">
            <a:solidFill>
              <a:schemeClr val="tx1"/>
            </a:solidFill>
          </a:endParaRPr>
        </a:p>
      </dgm:t>
    </dgm:pt>
    <dgm:pt modelId="{DD81B18A-A68E-4650-BDF1-1575D802C4E7}" type="parTrans" cxnId="{AB73F097-90FC-434C-B34F-A3DA6BC1C601}">
      <dgm:prSet/>
      <dgm:spPr/>
      <dgm:t>
        <a:bodyPr/>
        <a:lstStyle/>
        <a:p>
          <a:endParaRPr lang="es-ES" sz="2000" b="1"/>
        </a:p>
      </dgm:t>
    </dgm:pt>
    <dgm:pt modelId="{AA8CFA51-5AD7-4CA0-81B1-DC6E7F24841C}" type="sibTrans" cxnId="{AB73F097-90FC-434C-B34F-A3DA6BC1C601}">
      <dgm:prSet/>
      <dgm:spPr/>
      <dgm:t>
        <a:bodyPr/>
        <a:lstStyle/>
        <a:p>
          <a:endParaRPr lang="es-ES" sz="2000" b="1"/>
        </a:p>
      </dgm:t>
    </dgm:pt>
    <dgm:pt modelId="{60D32C48-F0A0-4AB7-BEBF-5871F3219D39}">
      <dgm:prSet custT="1"/>
      <dgm:spPr/>
      <dgm:t>
        <a:bodyPr/>
        <a:lstStyle/>
        <a:p>
          <a:r>
            <a:rPr lang="ro-RO" sz="2000" b="1" noProof="0" smtClean="0"/>
            <a:t>De ce este </a:t>
          </a:r>
          <a:r>
            <a:rPr lang="ro-RO" sz="2000" b="1" i="1" u="sng" noProof="0" smtClean="0"/>
            <a:t>necesar</a:t>
          </a:r>
          <a:r>
            <a:rPr lang="ro-RO" sz="2000" b="1" noProof="0" smtClean="0"/>
            <a:t> ca întreaga lume să audă mesajul Evangheliei?</a:t>
          </a:r>
          <a:endParaRPr lang="ro-RO" sz="2000" b="1" noProof="0"/>
        </a:p>
      </dgm:t>
    </dgm:pt>
    <dgm:pt modelId="{281C3740-3199-40A0-869A-C16F353F8C2C}" type="parTrans" cxnId="{CB41E41B-119D-494B-8F93-9FA25FFB5E04}">
      <dgm:prSet/>
      <dgm:spPr/>
      <dgm:t>
        <a:bodyPr/>
        <a:lstStyle/>
        <a:p>
          <a:endParaRPr lang="es-ES" sz="2000" b="1"/>
        </a:p>
      </dgm:t>
    </dgm:pt>
    <dgm:pt modelId="{34C4B1F1-1028-4FB3-9397-8B56D06AC376}" type="sibTrans" cxnId="{CB41E41B-119D-494B-8F93-9FA25FFB5E04}">
      <dgm:prSet/>
      <dgm:spPr/>
      <dgm:t>
        <a:bodyPr/>
        <a:lstStyle/>
        <a:p>
          <a:endParaRPr lang="es-ES" sz="2000" b="1"/>
        </a:p>
      </dgm:t>
    </dgm:pt>
    <dgm:pt modelId="{15B530E1-3AFE-4B53-AB20-E3BAC71B4381}">
      <dgm:prSet custT="1"/>
      <dgm:spPr/>
      <dgm:t>
        <a:bodyPr/>
        <a:lstStyle/>
        <a:p>
          <a:r>
            <a:rPr lang="ro-RO" sz="2000" b="1" noProof="0" dirty="0" smtClean="0"/>
            <a:t>Este </a:t>
          </a:r>
          <a:r>
            <a:rPr lang="ro-RO" sz="2000" b="1" i="1" u="sng" noProof="0" dirty="0" smtClean="0"/>
            <a:t>posibil</a:t>
          </a:r>
          <a:r>
            <a:rPr lang="ro-RO" sz="2000" b="1" noProof="0" dirty="0" smtClean="0"/>
            <a:t> ca întreaga lume să audă Evanghelia?</a:t>
          </a:r>
          <a:endParaRPr lang="ro-RO" sz="2000" b="1" noProof="0" dirty="0"/>
        </a:p>
      </dgm:t>
    </dgm:pt>
    <dgm:pt modelId="{967762FC-4E9B-43D8-921D-B53F963F5A03}" type="parTrans" cxnId="{355D4F93-96D6-48B5-BE9D-05D40CFCD561}">
      <dgm:prSet/>
      <dgm:spPr/>
      <dgm:t>
        <a:bodyPr/>
        <a:lstStyle/>
        <a:p>
          <a:endParaRPr lang="es-ES" sz="2000" b="1"/>
        </a:p>
      </dgm:t>
    </dgm:pt>
    <dgm:pt modelId="{5121CBEF-EFE5-4DEF-B751-979E2646C85E}" type="sibTrans" cxnId="{355D4F93-96D6-48B5-BE9D-05D40CFCD561}">
      <dgm:prSet/>
      <dgm:spPr/>
      <dgm:t>
        <a:bodyPr/>
        <a:lstStyle/>
        <a:p>
          <a:endParaRPr lang="es-ES" sz="2000" b="1"/>
        </a:p>
      </dgm:t>
    </dgm:pt>
    <dgm:pt modelId="{0360A12D-D42A-472C-949F-B0446EB0944B}" type="pres">
      <dgm:prSet presAssocID="{F24B4D50-44E7-443D-A4F3-FD3D402FF031}" presName="Name0" presStyleCnt="0">
        <dgm:presLayoutVars>
          <dgm:dir/>
          <dgm:animLvl val="lvl"/>
          <dgm:resizeHandles val="exact"/>
        </dgm:presLayoutVars>
      </dgm:prSet>
      <dgm:spPr/>
      <dgm:t>
        <a:bodyPr/>
        <a:lstStyle/>
        <a:p>
          <a:endParaRPr lang="es-ES"/>
        </a:p>
      </dgm:t>
    </dgm:pt>
    <dgm:pt modelId="{9ABFEAFB-B1D3-4C97-832E-CDBE0A880BD4}" type="pres">
      <dgm:prSet presAssocID="{E47EEFEC-2DF7-4F0C-BC2E-D52342A4A492}" presName="linNode" presStyleCnt="0"/>
      <dgm:spPr/>
    </dgm:pt>
    <dgm:pt modelId="{11D74D03-AD2D-4CD4-910F-236C6AC704C7}" type="pres">
      <dgm:prSet presAssocID="{E47EEFEC-2DF7-4F0C-BC2E-D52342A4A492}" presName="parentText" presStyleLbl="node1" presStyleIdx="0" presStyleCnt="3" custLinFactNeighborX="75" custLinFactNeighborY="-2738">
        <dgm:presLayoutVars>
          <dgm:chMax val="1"/>
          <dgm:bulletEnabled val="1"/>
        </dgm:presLayoutVars>
      </dgm:prSet>
      <dgm:spPr/>
      <dgm:t>
        <a:bodyPr/>
        <a:lstStyle/>
        <a:p>
          <a:endParaRPr lang="es-ES"/>
        </a:p>
      </dgm:t>
    </dgm:pt>
    <dgm:pt modelId="{AB02A52B-3DFB-4867-B228-8847BC642A41}" type="pres">
      <dgm:prSet presAssocID="{E47EEFEC-2DF7-4F0C-BC2E-D52342A4A492}" presName="descendantText" presStyleLbl="alignAccFollowNode1" presStyleIdx="0" presStyleCnt="3" custLinFactNeighborX="2326" custLinFactNeighborY="4941">
        <dgm:presLayoutVars>
          <dgm:bulletEnabled val="1"/>
        </dgm:presLayoutVars>
      </dgm:prSet>
      <dgm:spPr/>
      <dgm:t>
        <a:bodyPr/>
        <a:lstStyle/>
        <a:p>
          <a:endParaRPr lang="es-ES"/>
        </a:p>
      </dgm:t>
    </dgm:pt>
    <dgm:pt modelId="{BD0E5600-F1D0-4E27-AF3B-FA3436B9423F}" type="pres">
      <dgm:prSet presAssocID="{CB3BC12C-A162-429A-8C42-8BA9E359E5AD}" presName="sp" presStyleCnt="0"/>
      <dgm:spPr/>
    </dgm:pt>
    <dgm:pt modelId="{CD1FC728-1B1F-4DA6-9EF3-35950C7B0C1E}" type="pres">
      <dgm:prSet presAssocID="{7FCC73AE-0DB1-405E-994D-6983A6FEEC8C}" presName="linNode" presStyleCnt="0"/>
      <dgm:spPr/>
    </dgm:pt>
    <dgm:pt modelId="{1539834D-1C60-438D-9143-796DE7584530}" type="pres">
      <dgm:prSet presAssocID="{7FCC73AE-0DB1-405E-994D-6983A6FEEC8C}" presName="parentText" presStyleLbl="node1" presStyleIdx="1" presStyleCnt="3">
        <dgm:presLayoutVars>
          <dgm:chMax val="1"/>
          <dgm:bulletEnabled val="1"/>
        </dgm:presLayoutVars>
      </dgm:prSet>
      <dgm:spPr/>
      <dgm:t>
        <a:bodyPr/>
        <a:lstStyle/>
        <a:p>
          <a:endParaRPr lang="es-ES"/>
        </a:p>
      </dgm:t>
    </dgm:pt>
    <dgm:pt modelId="{FF68BABE-8E07-402F-AE8F-A20A1C1451B8}" type="pres">
      <dgm:prSet presAssocID="{7FCC73AE-0DB1-405E-994D-6983A6FEEC8C}" presName="descendantText" presStyleLbl="alignAccFollowNode1" presStyleIdx="1" presStyleCnt="3">
        <dgm:presLayoutVars>
          <dgm:bulletEnabled val="1"/>
        </dgm:presLayoutVars>
      </dgm:prSet>
      <dgm:spPr/>
      <dgm:t>
        <a:bodyPr/>
        <a:lstStyle/>
        <a:p>
          <a:endParaRPr lang="es-ES"/>
        </a:p>
      </dgm:t>
    </dgm:pt>
    <dgm:pt modelId="{E8A47CF8-E848-44E0-93E3-99193DF1F724}" type="pres">
      <dgm:prSet presAssocID="{22F48976-3762-4338-BF67-7E5E79BD516C}" presName="sp" presStyleCnt="0"/>
      <dgm:spPr/>
    </dgm:pt>
    <dgm:pt modelId="{F9EDB5D7-ECC4-4711-A9B6-2B3806EFA789}" type="pres">
      <dgm:prSet presAssocID="{754124EE-B9C1-4AAB-9D28-98FF153452EF}" presName="linNode" presStyleCnt="0"/>
      <dgm:spPr/>
    </dgm:pt>
    <dgm:pt modelId="{B7A9E84F-DCE6-41D1-ADED-A8157B5C6D23}" type="pres">
      <dgm:prSet presAssocID="{754124EE-B9C1-4AAB-9D28-98FF153452EF}" presName="parentText" presStyleLbl="node1" presStyleIdx="2" presStyleCnt="3">
        <dgm:presLayoutVars>
          <dgm:chMax val="1"/>
          <dgm:bulletEnabled val="1"/>
        </dgm:presLayoutVars>
      </dgm:prSet>
      <dgm:spPr/>
      <dgm:t>
        <a:bodyPr/>
        <a:lstStyle/>
        <a:p>
          <a:endParaRPr lang="es-ES"/>
        </a:p>
      </dgm:t>
    </dgm:pt>
    <dgm:pt modelId="{AAE2A59B-E0BE-48AE-B5B4-3ABB8B1EA037}" type="pres">
      <dgm:prSet presAssocID="{754124EE-B9C1-4AAB-9D28-98FF153452EF}" presName="descendantText" presStyleLbl="alignAccFollowNode1" presStyleIdx="2" presStyleCnt="3">
        <dgm:presLayoutVars>
          <dgm:bulletEnabled val="1"/>
        </dgm:presLayoutVars>
      </dgm:prSet>
      <dgm:spPr/>
      <dgm:t>
        <a:bodyPr/>
        <a:lstStyle/>
        <a:p>
          <a:endParaRPr lang="es-ES"/>
        </a:p>
      </dgm:t>
    </dgm:pt>
  </dgm:ptLst>
  <dgm:cxnLst>
    <dgm:cxn modelId="{CB41E41B-119D-494B-8F93-9FA25FFB5E04}" srcId="{754124EE-B9C1-4AAB-9D28-98FF153452EF}" destId="{60D32C48-F0A0-4AB7-BEBF-5871F3219D39}" srcOrd="0" destOrd="0" parTransId="{281C3740-3199-40A0-869A-C16F353F8C2C}" sibTransId="{34C4B1F1-1028-4FB3-9397-8B56D06AC376}"/>
    <dgm:cxn modelId="{A66EC33D-6A3B-4411-AD3A-152017064B99}" type="presOf" srcId="{E47EEFEC-2DF7-4F0C-BC2E-D52342A4A492}" destId="{11D74D03-AD2D-4CD4-910F-236C6AC704C7}" srcOrd="0" destOrd="0" presId="urn:microsoft.com/office/officeart/2005/8/layout/vList5"/>
    <dgm:cxn modelId="{BDB7C3B8-D72E-426E-8AC2-0AD7B786D6B4}" type="presOf" srcId="{754124EE-B9C1-4AAB-9D28-98FF153452EF}" destId="{B7A9E84F-DCE6-41D1-ADED-A8157B5C6D23}" srcOrd="0" destOrd="0" presId="urn:microsoft.com/office/officeart/2005/8/layout/vList5"/>
    <dgm:cxn modelId="{F7371473-BECE-4A08-8F03-FD84BBAD528D}" type="presOf" srcId="{7528C0FB-FD6E-4A25-8C6E-7101585E0DEE}" destId="{FF68BABE-8E07-402F-AE8F-A20A1C1451B8}" srcOrd="0" destOrd="0" presId="urn:microsoft.com/office/officeart/2005/8/layout/vList5"/>
    <dgm:cxn modelId="{EDF80F08-D3F4-427E-834B-F37BDE1386AE}" type="presOf" srcId="{1CBEB04A-1353-4208-BCE0-AA823132AD58}" destId="{AB02A52B-3DFB-4867-B228-8847BC642A41}" srcOrd="0" destOrd="2" presId="urn:microsoft.com/office/officeart/2005/8/layout/vList5"/>
    <dgm:cxn modelId="{77F506C4-7839-4739-87B5-07B53378408F}" type="presOf" srcId="{F24B4D50-44E7-443D-A4F3-FD3D402FF031}" destId="{0360A12D-D42A-472C-949F-B0446EB0944B}" srcOrd="0" destOrd="0" presId="urn:microsoft.com/office/officeart/2005/8/layout/vList5"/>
    <dgm:cxn modelId="{EE462424-3B94-4CEC-B4A2-F61A78BF3539}" type="presOf" srcId="{60D32C48-F0A0-4AB7-BEBF-5871F3219D39}" destId="{AAE2A59B-E0BE-48AE-B5B4-3ABB8B1EA037}" srcOrd="0" destOrd="0" presId="urn:microsoft.com/office/officeart/2005/8/layout/vList5"/>
    <dgm:cxn modelId="{C98B5E25-5D19-4001-87D2-D439D790E0E4}" srcId="{7FCC73AE-0DB1-405E-994D-6983A6FEEC8C}" destId="{CDF0516B-93DF-42D7-BB2A-97C295218554}" srcOrd="1" destOrd="0" parTransId="{9882FD37-C664-4352-B8E0-300DB335DCBB}" sibTransId="{D34D666C-0968-43D8-9E03-0721CFBD9487}"/>
    <dgm:cxn modelId="{77A0AD3C-224E-4F8A-99A6-6462070D7F2D}" type="presOf" srcId="{15012D08-EC72-47FD-8916-20EC7F6439F0}" destId="{AB02A52B-3DFB-4867-B228-8847BC642A41}" srcOrd="0" destOrd="0" presId="urn:microsoft.com/office/officeart/2005/8/layout/vList5"/>
    <dgm:cxn modelId="{4833BCCD-98FF-4206-AC0F-937514E98FAB}" srcId="{E47EEFEC-2DF7-4F0C-BC2E-D52342A4A492}" destId="{15012D08-EC72-47FD-8916-20EC7F6439F0}" srcOrd="0" destOrd="0" parTransId="{B47F627E-9C70-43FD-BDA9-0F47F55B7E9A}" sibTransId="{7E637233-28CC-4345-9BAA-114360704471}"/>
    <dgm:cxn modelId="{355D4F93-96D6-48B5-BE9D-05D40CFCD561}" srcId="{754124EE-B9C1-4AAB-9D28-98FF153452EF}" destId="{15B530E1-3AFE-4B53-AB20-E3BAC71B4381}" srcOrd="1" destOrd="0" parTransId="{967762FC-4E9B-43D8-921D-B53F963F5A03}" sibTransId="{5121CBEF-EFE5-4DEF-B751-979E2646C85E}"/>
    <dgm:cxn modelId="{6642BAAD-AAC4-4397-8677-AC1B62F96E9C}" type="presOf" srcId="{CDF0516B-93DF-42D7-BB2A-97C295218554}" destId="{FF68BABE-8E07-402F-AE8F-A20A1C1451B8}" srcOrd="0" destOrd="1" presId="urn:microsoft.com/office/officeart/2005/8/layout/vList5"/>
    <dgm:cxn modelId="{AB73F097-90FC-434C-B34F-A3DA6BC1C601}" srcId="{F24B4D50-44E7-443D-A4F3-FD3D402FF031}" destId="{754124EE-B9C1-4AAB-9D28-98FF153452EF}" srcOrd="2" destOrd="0" parTransId="{DD81B18A-A68E-4650-BDF1-1575D802C4E7}" sibTransId="{AA8CFA51-5AD7-4CA0-81B1-DC6E7F24841C}"/>
    <dgm:cxn modelId="{28C656D0-109A-4626-A86A-90C27FF5E79E}" type="presOf" srcId="{7FCC73AE-0DB1-405E-994D-6983A6FEEC8C}" destId="{1539834D-1C60-438D-9143-796DE7584530}" srcOrd="0" destOrd="0" presId="urn:microsoft.com/office/officeart/2005/8/layout/vList5"/>
    <dgm:cxn modelId="{25AF89CD-2812-4A71-BC00-A4E373A7CCBA}" type="presOf" srcId="{A70C1EC8-FB54-42B0-BD07-34BD47BA9D32}" destId="{AB02A52B-3DFB-4867-B228-8847BC642A41}" srcOrd="0" destOrd="1" presId="urn:microsoft.com/office/officeart/2005/8/layout/vList5"/>
    <dgm:cxn modelId="{698A70C6-9FB2-4A6C-BAA6-9870F6CA58FC}" srcId="{F24B4D50-44E7-443D-A4F3-FD3D402FF031}" destId="{7FCC73AE-0DB1-405E-994D-6983A6FEEC8C}" srcOrd="1" destOrd="0" parTransId="{1613A149-301F-4111-B609-4DE4F99812D6}" sibTransId="{22F48976-3762-4338-BF67-7E5E79BD516C}"/>
    <dgm:cxn modelId="{F41C3256-2E35-4830-AECE-5A04CB9E897B}" type="presOf" srcId="{15B530E1-3AFE-4B53-AB20-E3BAC71B4381}" destId="{AAE2A59B-E0BE-48AE-B5B4-3ABB8B1EA037}" srcOrd="0" destOrd="1" presId="urn:microsoft.com/office/officeart/2005/8/layout/vList5"/>
    <dgm:cxn modelId="{7F40CE79-B585-43B6-B8CB-80D29418F4B9}" srcId="{E47EEFEC-2DF7-4F0C-BC2E-D52342A4A492}" destId="{1CBEB04A-1353-4208-BCE0-AA823132AD58}" srcOrd="2" destOrd="0" parTransId="{27F214EF-1581-4A47-A3C8-451F40EB470B}" sibTransId="{98BE39E5-9A31-4A7F-9D4D-6CD542C8F8EA}"/>
    <dgm:cxn modelId="{EE63C81E-4474-4D90-96EA-6E57AA287D16}" srcId="{7FCC73AE-0DB1-405E-994D-6983A6FEEC8C}" destId="{7528C0FB-FD6E-4A25-8C6E-7101585E0DEE}" srcOrd="0" destOrd="0" parTransId="{3EEBB506-8A26-4CC0-8C75-CD6A55515F5C}" sibTransId="{94A24020-0154-46C0-83D2-1673A9D0042C}"/>
    <dgm:cxn modelId="{8A4C40D0-7492-441E-A554-87EA3D1A7434}" srcId="{E47EEFEC-2DF7-4F0C-BC2E-D52342A4A492}" destId="{A70C1EC8-FB54-42B0-BD07-34BD47BA9D32}" srcOrd="1" destOrd="0" parTransId="{C7977CA0-8F14-4B81-9519-75D205E506FD}" sibTransId="{64ED9860-DFC4-4262-9377-C3AEB435C11A}"/>
    <dgm:cxn modelId="{C746125A-F3D0-4E6E-A074-71C317537669}" srcId="{F24B4D50-44E7-443D-A4F3-FD3D402FF031}" destId="{E47EEFEC-2DF7-4F0C-BC2E-D52342A4A492}" srcOrd="0" destOrd="0" parTransId="{0A9A8C61-F4B1-4542-929E-EE7A10965422}" sibTransId="{CB3BC12C-A162-429A-8C42-8BA9E359E5AD}"/>
    <dgm:cxn modelId="{C02201B2-6547-4906-82EB-84FB6314D874}" type="presParOf" srcId="{0360A12D-D42A-472C-949F-B0446EB0944B}" destId="{9ABFEAFB-B1D3-4C97-832E-CDBE0A880BD4}" srcOrd="0" destOrd="0" presId="urn:microsoft.com/office/officeart/2005/8/layout/vList5"/>
    <dgm:cxn modelId="{06D6C198-065F-4AA0-A6FA-7C9AAC18C9BE}" type="presParOf" srcId="{9ABFEAFB-B1D3-4C97-832E-CDBE0A880BD4}" destId="{11D74D03-AD2D-4CD4-910F-236C6AC704C7}" srcOrd="0" destOrd="0" presId="urn:microsoft.com/office/officeart/2005/8/layout/vList5"/>
    <dgm:cxn modelId="{A4840D1A-0ECB-447C-B55B-4340104EC2DC}" type="presParOf" srcId="{9ABFEAFB-B1D3-4C97-832E-CDBE0A880BD4}" destId="{AB02A52B-3DFB-4867-B228-8847BC642A41}" srcOrd="1" destOrd="0" presId="urn:microsoft.com/office/officeart/2005/8/layout/vList5"/>
    <dgm:cxn modelId="{4BC603CA-2A66-4017-A163-79BE22D8B46F}" type="presParOf" srcId="{0360A12D-D42A-472C-949F-B0446EB0944B}" destId="{BD0E5600-F1D0-4E27-AF3B-FA3436B9423F}" srcOrd="1" destOrd="0" presId="urn:microsoft.com/office/officeart/2005/8/layout/vList5"/>
    <dgm:cxn modelId="{9FA31655-3701-44A3-B596-2B4FEBFA8A75}" type="presParOf" srcId="{0360A12D-D42A-472C-949F-B0446EB0944B}" destId="{CD1FC728-1B1F-4DA6-9EF3-35950C7B0C1E}" srcOrd="2" destOrd="0" presId="urn:microsoft.com/office/officeart/2005/8/layout/vList5"/>
    <dgm:cxn modelId="{D25B5F90-0E5C-4465-BA45-9B02774412D3}" type="presParOf" srcId="{CD1FC728-1B1F-4DA6-9EF3-35950C7B0C1E}" destId="{1539834D-1C60-438D-9143-796DE7584530}" srcOrd="0" destOrd="0" presId="urn:microsoft.com/office/officeart/2005/8/layout/vList5"/>
    <dgm:cxn modelId="{AF2B419F-B89F-40B7-BB91-E087524D873A}" type="presParOf" srcId="{CD1FC728-1B1F-4DA6-9EF3-35950C7B0C1E}" destId="{FF68BABE-8E07-402F-AE8F-A20A1C1451B8}" srcOrd="1" destOrd="0" presId="urn:microsoft.com/office/officeart/2005/8/layout/vList5"/>
    <dgm:cxn modelId="{83C1951F-467D-4CA4-8D60-94512ECD6FF8}" type="presParOf" srcId="{0360A12D-D42A-472C-949F-B0446EB0944B}" destId="{E8A47CF8-E848-44E0-93E3-99193DF1F724}" srcOrd="3" destOrd="0" presId="urn:microsoft.com/office/officeart/2005/8/layout/vList5"/>
    <dgm:cxn modelId="{BEE45CB7-EEC2-4ECD-8582-C7CBC31CC76F}" type="presParOf" srcId="{0360A12D-D42A-472C-949F-B0446EB0944B}" destId="{F9EDB5D7-ECC4-4711-A9B6-2B3806EFA789}" srcOrd="4" destOrd="0" presId="urn:microsoft.com/office/officeart/2005/8/layout/vList5"/>
    <dgm:cxn modelId="{09ABCD20-D1D7-4929-A5F1-DB75D355E2DE}" type="presParOf" srcId="{F9EDB5D7-ECC4-4711-A9B6-2B3806EFA789}" destId="{B7A9E84F-DCE6-41D1-ADED-A8157B5C6D23}" srcOrd="0" destOrd="0" presId="urn:microsoft.com/office/officeart/2005/8/layout/vList5"/>
    <dgm:cxn modelId="{496D1AE9-30F5-4C5F-AED6-750BF188E56D}" type="presParOf" srcId="{F9EDB5D7-ECC4-4711-A9B6-2B3806EFA789}" destId="{AAE2A59B-E0BE-48AE-B5B4-3ABB8B1EA037}"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35567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40552560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26144164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2119402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3708848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14442493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31667865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1138832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2392927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21103113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F40E54-7779-4804-8008-97EB9DACD0DA}" type="datetimeFigureOut">
              <a:rPr lang="es-ES" smtClean="0"/>
              <a:pPr/>
              <a:t>22/09/2015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15926294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40E54-7779-4804-8008-97EB9DACD0DA}" type="datetimeFigureOut">
              <a:rPr lang="es-ES" smtClean="0"/>
              <a:pPr/>
              <a:t>22/09/2015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38401-6720-403D-B3EF-2A13183EC2D2}" type="slidenum">
              <a:rPr lang="es-ES" smtClean="0"/>
              <a:pPr/>
              <a:t>‹#›</a:t>
            </a:fld>
            <a:endParaRPr lang="es-ES"/>
          </a:p>
        </p:txBody>
      </p:sp>
    </p:spTree>
    <p:extLst>
      <p:ext uri="{BB962C8B-B14F-4D97-AF65-F5344CB8AC3E}">
        <p14:creationId xmlns="" xmlns:p14="http://schemas.microsoft.com/office/powerpoint/2010/main" val="4001448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1628800"/>
            <a:ext cx="91440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EVANGHELIA ÎN TOATĂ LUMEA</a:t>
            </a:r>
            <a:endParaRPr lang="ro-RO"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CuadroTexto"/>
          <p:cNvSpPr txBox="1"/>
          <p:nvPr/>
        </p:nvSpPr>
        <p:spPr>
          <a:xfrm>
            <a:off x="1547664" y="6093296"/>
            <a:ext cx="5904656" cy="369332"/>
          </a:xfrm>
          <a:prstGeom prst="rect">
            <a:avLst/>
          </a:prstGeom>
          <a:noFill/>
        </p:spPr>
        <p:txBody>
          <a:bodyPr wrap="square" rtlCol="0">
            <a:spAutoFit/>
          </a:bodyPr>
          <a:lstStyle/>
          <a:p>
            <a:pPr algn="ctr"/>
            <a:r>
              <a:rPr lang="ro-RO" b="1" smtClean="0">
                <a:solidFill>
                  <a:schemeClr val="bg1"/>
                </a:solidFill>
              </a:rPr>
              <a:t>Studiul 13 pentru 26 septembrie 2015</a:t>
            </a:r>
            <a:endParaRPr lang="ro-RO" b="1">
              <a:solidFill>
                <a:schemeClr val="bg1"/>
              </a:solidFill>
            </a:endParaRPr>
          </a:p>
        </p:txBody>
      </p:sp>
    </p:spTree>
    <p:extLst>
      <p:ext uri="{BB962C8B-B14F-4D97-AF65-F5344CB8AC3E}">
        <p14:creationId xmlns="" xmlns:p14="http://schemas.microsoft.com/office/powerpoint/2010/main" val="824900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6208" y="23743"/>
            <a:ext cx="9150208" cy="400110"/>
          </a:xfrm>
          <a:prstGeom prst="rect">
            <a:avLst/>
          </a:prstGeom>
        </p:spPr>
        <p:txBody>
          <a:bodyPr wrap="square">
            <a:spAutoFit/>
          </a:bodyPr>
          <a:lstStyle/>
          <a:p>
            <a:pPr lvl="0"/>
            <a:r>
              <a:rPr lang="ro-RO" sz="2000" b="1" dirty="0" smtClean="0">
                <a:solidFill>
                  <a:srgbClr val="002060"/>
                </a:solidFill>
                <a:latin typeface="Comic Sans MS" pitchFamily="66" charset="0"/>
              </a:rPr>
              <a:t>«Crede în Domnul Isus, şi vei fi mântuit »		</a:t>
            </a:r>
            <a:r>
              <a:rPr lang="ro-RO" sz="1600" b="1" dirty="0" smtClean="0">
                <a:solidFill>
                  <a:srgbClr val="002060"/>
                </a:solidFill>
                <a:latin typeface="Comic Sans MS" pitchFamily="66" charset="0"/>
              </a:rPr>
              <a:t>(Fapte 16:31)</a:t>
            </a:r>
            <a:endParaRPr lang="ro-RO" sz="2000" b="1" dirty="0">
              <a:solidFill>
                <a:srgbClr val="002060"/>
              </a:solidFill>
              <a:latin typeface="Comic Sans MS" pitchFamily="66" charset="0"/>
            </a:endParaRPr>
          </a:p>
        </p:txBody>
      </p:sp>
      <p:graphicFrame>
        <p:nvGraphicFramePr>
          <p:cNvPr id="9" name="8 Diagrama"/>
          <p:cNvGraphicFramePr/>
          <p:nvPr>
            <p:extLst>
              <p:ext uri="{D42A27DB-BD31-4B8C-83A1-F6EECF244321}">
                <p14:modId xmlns="" xmlns:p14="http://schemas.microsoft.com/office/powerpoint/2010/main" val="4243231915"/>
              </p:ext>
            </p:extLst>
          </p:nvPr>
        </p:nvGraphicFramePr>
        <p:xfrm>
          <a:off x="19720" y="476672"/>
          <a:ext cx="9016776"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97906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graphicEl>
                                              <a:dgm id="{11D74D03-AD2D-4CD4-910F-236C6AC704C7}"/>
                                            </p:graphicEl>
                                          </p:spTgt>
                                        </p:tgtEl>
                                        <p:attrNameLst>
                                          <p:attrName>style.visibility</p:attrName>
                                        </p:attrNameLst>
                                      </p:cBhvr>
                                      <p:to>
                                        <p:strVal val="visible"/>
                                      </p:to>
                                    </p:set>
                                    <p:anim calcmode="lin" valueType="num">
                                      <p:cBhvr>
                                        <p:cTn id="17" dur="500" fill="hold"/>
                                        <p:tgtEl>
                                          <p:spTgt spid="9">
                                            <p:graphicEl>
                                              <a:dgm id="{11D74D03-AD2D-4CD4-910F-236C6AC704C7}"/>
                                            </p:graphicEl>
                                          </p:spTgt>
                                        </p:tgtEl>
                                        <p:attrNameLst>
                                          <p:attrName>ppt_w</p:attrName>
                                        </p:attrNameLst>
                                      </p:cBhvr>
                                      <p:tavLst>
                                        <p:tav tm="0">
                                          <p:val>
                                            <p:fltVal val="0"/>
                                          </p:val>
                                        </p:tav>
                                        <p:tav tm="100000">
                                          <p:val>
                                            <p:strVal val="#ppt_w"/>
                                          </p:val>
                                        </p:tav>
                                      </p:tavLst>
                                    </p:anim>
                                    <p:anim calcmode="lin" valueType="num">
                                      <p:cBhvr>
                                        <p:cTn id="18" dur="500" fill="hold"/>
                                        <p:tgtEl>
                                          <p:spTgt spid="9">
                                            <p:graphicEl>
                                              <a:dgm id="{11D74D03-AD2D-4CD4-910F-236C6AC704C7}"/>
                                            </p:graphicEl>
                                          </p:spTgt>
                                        </p:tgtEl>
                                        <p:attrNameLst>
                                          <p:attrName>ppt_h</p:attrName>
                                        </p:attrNameLst>
                                      </p:cBhvr>
                                      <p:tavLst>
                                        <p:tav tm="0">
                                          <p:val>
                                            <p:fltVal val="0"/>
                                          </p:val>
                                        </p:tav>
                                        <p:tav tm="100000">
                                          <p:val>
                                            <p:strVal val="#ppt_h"/>
                                          </p:val>
                                        </p:tav>
                                      </p:tavLst>
                                    </p:anim>
                                    <p:animEffect transition="in" filter="fade">
                                      <p:cBhvr>
                                        <p:cTn id="19" dur="500"/>
                                        <p:tgtEl>
                                          <p:spTgt spid="9">
                                            <p:graphicEl>
                                              <a:dgm id="{11D74D03-AD2D-4CD4-910F-236C6AC704C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graphicEl>
                                              <a:dgm id="{AB02A52B-3DFB-4867-B228-8847BC642A41}"/>
                                            </p:graphicEl>
                                          </p:spTgt>
                                        </p:tgtEl>
                                        <p:attrNameLst>
                                          <p:attrName>style.visibility</p:attrName>
                                        </p:attrNameLst>
                                      </p:cBhvr>
                                      <p:to>
                                        <p:strVal val="visible"/>
                                      </p:to>
                                    </p:set>
                                    <p:animEffect transition="in" filter="wipe(left)">
                                      <p:cBhvr>
                                        <p:cTn id="24" dur="500"/>
                                        <p:tgtEl>
                                          <p:spTgt spid="9">
                                            <p:graphicEl>
                                              <a:dgm id="{AB02A52B-3DFB-4867-B228-8847BC642A4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graphicEl>
                                              <a:dgm id="{1539834D-1C60-438D-9143-796DE7584530}"/>
                                            </p:graphicEl>
                                          </p:spTgt>
                                        </p:tgtEl>
                                        <p:attrNameLst>
                                          <p:attrName>style.visibility</p:attrName>
                                        </p:attrNameLst>
                                      </p:cBhvr>
                                      <p:to>
                                        <p:strVal val="visible"/>
                                      </p:to>
                                    </p:set>
                                    <p:anim calcmode="lin" valueType="num">
                                      <p:cBhvr>
                                        <p:cTn id="29" dur="500" fill="hold"/>
                                        <p:tgtEl>
                                          <p:spTgt spid="9">
                                            <p:graphicEl>
                                              <a:dgm id="{1539834D-1C60-438D-9143-796DE7584530}"/>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1539834D-1C60-438D-9143-796DE7584530}"/>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1539834D-1C60-438D-9143-796DE758453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graphicEl>
                                              <a:dgm id="{FF68BABE-8E07-402F-AE8F-A20A1C1451B8}"/>
                                            </p:graphicEl>
                                          </p:spTgt>
                                        </p:tgtEl>
                                        <p:attrNameLst>
                                          <p:attrName>style.visibility</p:attrName>
                                        </p:attrNameLst>
                                      </p:cBhvr>
                                      <p:to>
                                        <p:strVal val="visible"/>
                                      </p:to>
                                    </p:set>
                                    <p:animEffect transition="in" filter="wipe(left)">
                                      <p:cBhvr>
                                        <p:cTn id="36" dur="500"/>
                                        <p:tgtEl>
                                          <p:spTgt spid="9">
                                            <p:graphicEl>
                                              <a:dgm id="{FF68BABE-8E07-402F-AE8F-A20A1C1451B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B7A9E84F-DCE6-41D1-ADED-A8157B5C6D23}"/>
                                            </p:graphicEl>
                                          </p:spTgt>
                                        </p:tgtEl>
                                        <p:attrNameLst>
                                          <p:attrName>style.visibility</p:attrName>
                                        </p:attrNameLst>
                                      </p:cBhvr>
                                      <p:to>
                                        <p:strVal val="visible"/>
                                      </p:to>
                                    </p:set>
                                    <p:anim calcmode="lin" valueType="num">
                                      <p:cBhvr>
                                        <p:cTn id="41" dur="500" fill="hold"/>
                                        <p:tgtEl>
                                          <p:spTgt spid="9">
                                            <p:graphicEl>
                                              <a:dgm id="{B7A9E84F-DCE6-41D1-ADED-A8157B5C6D23}"/>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B7A9E84F-DCE6-41D1-ADED-A8157B5C6D23}"/>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B7A9E84F-DCE6-41D1-ADED-A8157B5C6D2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graphicEl>
                                              <a:dgm id="{AAE2A59B-E0BE-48AE-B5B4-3ABB8B1EA037}"/>
                                            </p:graphicEl>
                                          </p:spTgt>
                                        </p:tgtEl>
                                        <p:attrNameLst>
                                          <p:attrName>style.visibility</p:attrName>
                                        </p:attrNameLst>
                                      </p:cBhvr>
                                      <p:to>
                                        <p:strVal val="visible"/>
                                      </p:to>
                                    </p:set>
                                    <p:animEffect transition="in" filter="wipe(left)">
                                      <p:cBhvr>
                                        <p:cTn id="48" dur="500"/>
                                        <p:tgtEl>
                                          <p:spTgt spid="9">
                                            <p:graphicEl>
                                              <a:dgm id="{AAE2A59B-E0BE-48AE-B5B4-3ABB8B1EA0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UNICE\FondosTematicos\Jesus\Varios\a-doutrina-da-expiac3a7c3a3o.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6660232" y="1666920"/>
            <a:ext cx="2204776" cy="188714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sp>
        <p:nvSpPr>
          <p:cNvPr id="2" name="1 CuadroTexto"/>
          <p:cNvSpPr txBox="1"/>
          <p:nvPr/>
        </p:nvSpPr>
        <p:spPr>
          <a:xfrm>
            <a:off x="0" y="44624"/>
            <a:ext cx="9144000" cy="707886"/>
          </a:xfrm>
          <a:prstGeom prst="rect">
            <a:avLst/>
          </a:prstGeom>
          <a:noFill/>
        </p:spPr>
        <p:txBody>
          <a:bodyPr wrap="square" rtlCol="0">
            <a:spAutoFit/>
            <a:scene3d>
              <a:camera prst="orthographicFront"/>
              <a:lightRig rig="sunset" dir="t"/>
            </a:scene3d>
            <a:sp3d extrusionH="57150">
              <a:bevelT w="38100" h="38100" prst="angle"/>
            </a:sp3d>
          </a:bodyPr>
          <a:lstStyle/>
          <a:p>
            <a:pPr algn="ct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60000"/>
                    </a:srgbClr>
                  </a:outerShdw>
                </a:effectLst>
              </a:rPr>
              <a:t>NUMAI CREȘTINII VOR FI MÂNTUIȚI?</a:t>
            </a:r>
            <a:endParaRPr lang="ro-RO" sz="4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60000"/>
                  </a:srgbClr>
                </a:outerShdw>
              </a:effectLst>
            </a:endParaRPr>
          </a:p>
        </p:txBody>
      </p:sp>
      <p:sp>
        <p:nvSpPr>
          <p:cNvPr id="3" name="2 Rectángulo"/>
          <p:cNvSpPr/>
          <p:nvPr/>
        </p:nvSpPr>
        <p:spPr>
          <a:xfrm>
            <a:off x="323528" y="692696"/>
            <a:ext cx="8496944" cy="923330"/>
          </a:xfrm>
          <a:prstGeom prst="rect">
            <a:avLst/>
          </a:prstGeom>
        </p:spPr>
        <p:txBody>
          <a:bodyPr wrap="square" lIns="72000" rIns="72000">
            <a:spAutoFit/>
          </a:bodyPr>
          <a:lstStyle/>
          <a:p>
            <a:r>
              <a:rPr lang="ro-RO" b="1" dirty="0" smtClean="0">
                <a:solidFill>
                  <a:srgbClr val="5F3701"/>
                </a:solidFill>
                <a:latin typeface="Comic Sans MS" pitchFamily="66" charset="0"/>
              </a:rPr>
              <a:t>«El este «piatra lepădată de voi, zidarii, care a ajuns să fie pusă în capul unghiului.» În nimeni altul nu este mântuire: căci nu este supt cer nici un alt Nume dat oamenilor, în care trebuie să fim mântuiți.» </a:t>
            </a:r>
            <a:r>
              <a:rPr lang="ro-RO" sz="1100" b="1" dirty="0" smtClean="0">
                <a:solidFill>
                  <a:srgbClr val="5F3701"/>
                </a:solidFill>
                <a:latin typeface="Comic Sans MS" pitchFamily="66" charset="0"/>
              </a:rPr>
              <a:t>(Fapte 4:11-12)</a:t>
            </a:r>
            <a:endParaRPr lang="ro-RO" sz="1100" b="1" dirty="0">
              <a:solidFill>
                <a:srgbClr val="5F3701"/>
              </a:solidFill>
              <a:latin typeface="Comic Sans MS" pitchFamily="66" charset="0"/>
            </a:endParaRPr>
          </a:p>
        </p:txBody>
      </p:sp>
      <p:sp>
        <p:nvSpPr>
          <p:cNvPr id="4" name="3 CuadroTexto"/>
          <p:cNvSpPr txBox="1"/>
          <p:nvPr/>
        </p:nvSpPr>
        <p:spPr>
          <a:xfrm>
            <a:off x="0" y="1916832"/>
            <a:ext cx="6660232" cy="1708160"/>
          </a:xfrm>
          <a:prstGeom prst="rect">
            <a:avLst/>
          </a:prstGeom>
          <a:noFill/>
        </p:spPr>
        <p:txBody>
          <a:bodyPr wrap="square" rtlCol="0">
            <a:spAutoFit/>
          </a:bodyPr>
          <a:lstStyle/>
          <a:p>
            <a:pPr>
              <a:spcBef>
                <a:spcPts val="600"/>
              </a:spcBef>
            </a:pPr>
            <a:r>
              <a:rPr lang="ro-RO" sz="2000" b="1" dirty="0" smtClean="0"/>
              <a:t>Petru lasă clar de înțeles faptul că nu există alt drum spre mântuire, decât prin Isus. Așadar, putem deduce faptul că numai creștinii pot primi mântuirea. </a:t>
            </a:r>
          </a:p>
          <a:p>
            <a:pPr>
              <a:spcBef>
                <a:spcPts val="600"/>
              </a:spcBef>
            </a:pPr>
            <a:r>
              <a:rPr lang="ro-RO" sz="2000" b="1" dirty="0" smtClean="0"/>
              <a:t>Ba chiar există denominațiuni care consideră că în afara bisericii lor nu există mântuire. </a:t>
            </a:r>
          </a:p>
        </p:txBody>
      </p:sp>
      <p:pic>
        <p:nvPicPr>
          <p:cNvPr id="1027" name="Picture 3" descr="\\EUNICE\FondosTematicos\Jesus\Varios\f5622640a703b2ac11c7e08989d65822.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3851920" y="3612208"/>
            <a:ext cx="5184576" cy="31539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artDeco"/>
          </a:sp3d>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0" y="3645024"/>
            <a:ext cx="3851920" cy="3247043"/>
          </a:xfrm>
          <a:prstGeom prst="rect">
            <a:avLst/>
          </a:prstGeom>
        </p:spPr>
        <p:txBody>
          <a:bodyPr wrap="square" lIns="72000" rIns="0">
            <a:spAutoFit/>
          </a:bodyPr>
          <a:lstStyle/>
          <a:p>
            <a:pPr lvl="0">
              <a:spcBef>
                <a:spcPts val="600"/>
              </a:spcBef>
            </a:pPr>
            <a:r>
              <a:rPr lang="ro-RO" sz="2000" b="1" dirty="0" smtClean="0">
                <a:solidFill>
                  <a:prstClr val="black"/>
                </a:solidFill>
              </a:rPr>
              <a:t>Pe de altă parte, chiar Petru afirmă: «</a:t>
            </a:r>
            <a:r>
              <a:rPr lang="ro-RO" sz="2000" b="1" dirty="0" smtClean="0">
                <a:solidFill>
                  <a:prstClr val="black"/>
                </a:solidFill>
                <a:latin typeface="Calibri" pitchFamily="34" charset="0"/>
              </a:rPr>
              <a:t>În adevăr, văd că Dumnezeu nu este părtinitor, ci că, în orice neam, cine se teme de El şi lucrează neprihănire este primit de El.» (Fapte 10:34-35).</a:t>
            </a:r>
          </a:p>
          <a:p>
            <a:pPr lvl="0">
              <a:spcBef>
                <a:spcPts val="600"/>
              </a:spcBef>
            </a:pPr>
            <a:r>
              <a:rPr lang="ro-RO" sz="2000" b="1" dirty="0" smtClean="0">
                <a:solidFill>
                  <a:prstClr val="black"/>
                </a:solidFill>
              </a:rPr>
              <a:t>Dacă există persoane care se tem de Dumnezeu și fac voia Sa, fără a-L cunoaște pe Isus, nu vor fi salvate chiar dacă nu sunt creștini?</a:t>
            </a:r>
            <a:endParaRPr lang="ro-RO" sz="2000" b="1" dirty="0">
              <a:solidFill>
                <a:prstClr val="black"/>
              </a:solidFill>
            </a:endParaRPr>
          </a:p>
        </p:txBody>
      </p:sp>
    </p:spTree>
    <p:extLst>
      <p:ext uri="{BB962C8B-B14F-4D97-AF65-F5344CB8AC3E}">
        <p14:creationId xmlns="" xmlns:p14="http://schemas.microsoft.com/office/powerpoint/2010/main" val="14077567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randombar(horizontal)">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691391" y="3284984"/>
            <a:ext cx="4464496" cy="3631763"/>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Nimeni nu poate fi mântuit decât prin sângele lui Isus, chiar dacă nu știe că sângele Lui l-a mântuit. </a:t>
            </a:r>
          </a:p>
          <a:p>
            <a:pPr>
              <a:spcBef>
                <a:spcPts val="600"/>
              </a:spcBef>
            </a:pPr>
            <a:r>
              <a:rPr lang="ro-RO" sz="2000" b="1" smtClean="0">
                <a:solidFill>
                  <a:schemeClr val="bg1"/>
                </a:solidFill>
                <a:effectLst>
                  <a:outerShdw blurRad="50800" dist="50800" dir="5400000" algn="ctr" rotWithShape="0">
                    <a:schemeClr val="tx1"/>
                  </a:outerShdw>
                </a:effectLst>
              </a:rPr>
              <a:t>Prin legea scrisă de Dumnezeu în inimă și prin mărturia lucrurilor create, orice persoană poate accepta sau respinge mânuirea (Romani 1:20).</a:t>
            </a:r>
          </a:p>
          <a:p>
            <a:pPr>
              <a:spcBef>
                <a:spcPts val="600"/>
              </a:spcBef>
            </a:pPr>
            <a:r>
              <a:rPr lang="ro-RO" sz="2000" b="1" smtClean="0">
                <a:solidFill>
                  <a:schemeClr val="bg1"/>
                </a:solidFill>
                <a:effectLst>
                  <a:outerShdw blurRad="50800" dist="50800" dir="5400000" algn="ctr" rotWithShape="0">
                    <a:schemeClr val="tx1"/>
                  </a:outerShdw>
                </a:effectLst>
              </a:rPr>
              <a:t>Deși nu au auzit niciodată vorbindu-se de Isus, El îi va Mântui dacă răspund conform cu lumina pe care au primit-o (Ioan 10:16).</a:t>
            </a:r>
            <a:endParaRPr lang="ro-RO" sz="2000" b="1">
              <a:solidFill>
                <a:schemeClr val="bg1"/>
              </a:solidFill>
              <a:effectLst>
                <a:outerShdw blurRad="50800" dist="50800" dir="5400000" algn="ctr" rotWithShape="0">
                  <a:schemeClr val="tx1"/>
                </a:outerShdw>
              </a:effectLst>
            </a:endParaRPr>
          </a:p>
        </p:txBody>
      </p:sp>
      <p:pic>
        <p:nvPicPr>
          <p:cNvPr id="2050" name="Picture 2" descr="http://1.bp.blogspot.com/-I2EQxJ8uCP4/UPSuSFVQ5tI/AAAAAAAAOLo/ipx8h5e3pU4/s1600/nuevos+paisajes+floridos+con+montana+.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123728" y="4886426"/>
            <a:ext cx="2520280" cy="1837748"/>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44624"/>
            <a:ext cx="9144000" cy="1323439"/>
          </a:xfrm>
          <a:prstGeom prst="rect">
            <a:avLst/>
          </a:prstGeom>
          <a:noFill/>
        </p:spPr>
        <p:txBody>
          <a:bodyPr wrap="square" rtlCol="0">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POATE CINEVA SĂ FIE MÂNTUIT FĂRĂ SĂ ÎL CUNOASCĂ PE ISUS?</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323528" y="1268760"/>
            <a:ext cx="8640960" cy="2031325"/>
          </a:xfrm>
          <a:prstGeom prst="rect">
            <a:avLst/>
          </a:prstGeom>
        </p:spPr>
        <p:txBody>
          <a:bodyPr wrap="square">
            <a:spAutoFit/>
          </a:bodyPr>
          <a:lstStyle/>
          <a:p>
            <a:r>
              <a:rPr lang="ro-RO" b="1" dirty="0" smtClean="0">
                <a:solidFill>
                  <a:schemeClr val="accent2">
                    <a:lumMod val="20000"/>
                    <a:lumOff val="80000"/>
                  </a:schemeClr>
                </a:solidFill>
                <a:effectLst>
                  <a:outerShdw blurRad="50800" dist="50800" dir="5400000" algn="ctr" rotWithShape="0">
                    <a:schemeClr val="tx1"/>
                  </a:outerShdw>
                </a:effectLst>
                <a:latin typeface="Comic Sans MS" pitchFamily="66" charset="0"/>
              </a:rPr>
              <a:t>«Când Neamurile, măcar că n-au lege, fac din fire lucrurile Legii, prin aceasta ei, cari n-au o lege, îşi sunt singuri lege; şi ei dovedesc că lucrarea Legii este scrisă în inimile lor; fiindcă despre lucrarea aceasta mărturiseşte cugetul lor şi gândurile lor, cari sau se învinovăţesc sau se dezvinovăţesc între ele. Şi faptul acesta se va vedea în ziua când, după Evanghelia mea, Dumnezeu va judeca, prin Isus Hristos, lucrurile ascunse ale oamenilor. » </a:t>
            </a:r>
            <a:r>
              <a:rPr lang="ro-RO" sz="1100" b="1" dirty="0" smtClean="0">
                <a:solidFill>
                  <a:schemeClr val="accent2">
                    <a:lumMod val="20000"/>
                    <a:lumOff val="80000"/>
                  </a:schemeClr>
                </a:solidFill>
                <a:effectLst>
                  <a:outerShdw blurRad="50800" dist="50800" dir="5400000" algn="ctr" rotWithShape="0">
                    <a:schemeClr val="tx1"/>
                  </a:outerShdw>
                </a:effectLst>
                <a:latin typeface="Comic Sans MS" pitchFamily="66" charset="0"/>
              </a:rPr>
              <a:t>(Romani 2:14-16)</a:t>
            </a:r>
            <a:endParaRPr lang="ro-RO" b="1" dirty="0">
              <a:solidFill>
                <a:schemeClr val="accent2">
                  <a:lumMod val="20000"/>
                  <a:lumOff val="80000"/>
                </a:schemeClr>
              </a:solidFill>
              <a:effectLst>
                <a:outerShdw blurRad="50800" dist="50800" dir="5400000" algn="ctr" rotWithShape="0">
                  <a:schemeClr val="tx1"/>
                </a:outerShdw>
              </a:effectLst>
              <a:latin typeface="Comic Sans MS" pitchFamily="66" charset="0"/>
            </a:endParaRPr>
          </a:p>
        </p:txBody>
      </p:sp>
      <p:pic>
        <p:nvPicPr>
          <p:cNvPr id="5" name="4 Imagen"/>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07504" y="3818734"/>
            <a:ext cx="1872208" cy="2634602"/>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2052" name="Picture 4" descr="\\EUNICE\FondosTematicos\Jesus\Cruz\023016-000011.M.jpe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121444" y="3284984"/>
            <a:ext cx="2427226" cy="1448244"/>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4793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randombar(horizontal)">
                                      <p:cBhvr>
                                        <p:cTn id="23" dur="500"/>
                                        <p:tgtEl>
                                          <p:spTgt spid="205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par>
                                <p:cTn id="33" presetID="14" presetClass="entr" presetSubtype="1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randombar(horizontal)">
                                      <p:cBhvr>
                                        <p:cTn id="35" dur="500"/>
                                        <p:tgtEl>
                                          <p:spTgt spid="205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scene3d>
              <a:camera prst="orthographicFront"/>
              <a:lightRig rig="glow" dir="t"/>
            </a:scene3d>
            <a:sp3d extrusionH="57150" contourW="25400">
              <a:bevelT w="38100" h="38100"/>
              <a:contourClr>
                <a:srgbClr val="2B54B4"/>
              </a:contourClr>
            </a:sp3d>
          </a:bodyPr>
          <a:lstStyle/>
          <a:p>
            <a:pPr algn="ctr"/>
            <a:r>
              <a:rPr lang="ro-RO" sz="4400" b="1" spc="30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UNIVERSALISM ȘI PLURALISM</a:t>
            </a:r>
            <a:endParaRPr lang="ro-RO" sz="4400" b="1" spc="30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179512" y="694437"/>
            <a:ext cx="8784976" cy="646331"/>
          </a:xfrm>
          <a:prstGeom prst="rect">
            <a:avLst/>
          </a:prstGeom>
        </p:spPr>
        <p:txBody>
          <a:bodyPr wrap="square">
            <a:spAutoFit/>
          </a:bodyPr>
          <a:lstStyle/>
          <a:p>
            <a:r>
              <a:rPr lang="ro-RO" b="1" smtClean="0">
                <a:solidFill>
                  <a:srgbClr val="002060"/>
                </a:solidFill>
                <a:latin typeface="Comic Sans MS" pitchFamily="66" charset="0"/>
              </a:rPr>
              <a:t>«pentruca toţi cei ce n-au crezut adevărul, ci au găsit plăcere în nelegiuire, să fie osîndiţi.» </a:t>
            </a:r>
            <a:r>
              <a:rPr lang="ro-RO" sz="1100" b="1" smtClean="0">
                <a:solidFill>
                  <a:srgbClr val="002060"/>
                </a:solidFill>
                <a:latin typeface="Comic Sans MS" pitchFamily="66" charset="0"/>
              </a:rPr>
              <a:t>(2 Tesaloniceni 2:12)</a:t>
            </a:r>
          </a:p>
        </p:txBody>
      </p:sp>
      <p:sp>
        <p:nvSpPr>
          <p:cNvPr id="4" name="3 CuadroTexto"/>
          <p:cNvSpPr txBox="1"/>
          <p:nvPr/>
        </p:nvSpPr>
        <p:spPr>
          <a:xfrm>
            <a:off x="45720" y="1320984"/>
            <a:ext cx="5589921" cy="2323713"/>
          </a:xfrm>
          <a:prstGeom prst="rect">
            <a:avLst/>
          </a:prstGeom>
          <a:noFill/>
        </p:spPr>
        <p:txBody>
          <a:bodyPr wrap="square" rtlCol="0">
            <a:spAutoFit/>
          </a:bodyPr>
          <a:lstStyle/>
          <a:p>
            <a:pPr>
              <a:spcBef>
                <a:spcPts val="600"/>
              </a:spcBef>
            </a:pPr>
            <a:r>
              <a:rPr lang="ro-RO" sz="2000" b="1" smtClean="0"/>
              <a:t>Universalismul învață că, deoarece Dumnezeu este dragoste, El va da viață veșnică tuturor, fără să țină cont de ce au făcut pe acest pământ. Pentru ei nu este moarte veșnică, nici condamnare. </a:t>
            </a:r>
          </a:p>
          <a:p>
            <a:pPr>
              <a:spcBef>
                <a:spcPts val="600"/>
              </a:spcBef>
            </a:pPr>
            <a:r>
              <a:rPr lang="ro-RO" sz="2000" b="1" smtClean="0"/>
              <a:t>Acestă ideologie este contrară învățăturilor lui Isus: este un drum spre mântuire și unul spre pierzare (Matei 7:13-14).</a:t>
            </a:r>
          </a:p>
        </p:txBody>
      </p:sp>
      <p:pic>
        <p:nvPicPr>
          <p:cNvPr id="3074" name="Picture 2" descr="G:\Dibujos\varios\Capturaeee.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39552" y="3789040"/>
            <a:ext cx="3485102" cy="2625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6" name="Picture 4" descr="http://4.bp.blogspot.com/-fVf5iz8jdBs/TiSV1HO3HtI/AAAAAAAAAE0/9yJfdvy5dbk/s1600/40641_10150247936020134_237759560133_14231375_7449371_n.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5635641" y="1318712"/>
            <a:ext cx="3490415" cy="2272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4283968" y="4211360"/>
            <a:ext cx="4572000" cy="2323713"/>
          </a:xfrm>
          <a:prstGeom prst="rect">
            <a:avLst/>
          </a:prstGeom>
        </p:spPr>
        <p:txBody>
          <a:bodyPr>
            <a:spAutoFit/>
          </a:bodyPr>
          <a:lstStyle/>
          <a:p>
            <a:pPr lvl="0">
              <a:spcBef>
                <a:spcPts val="600"/>
              </a:spcBef>
            </a:pPr>
            <a:r>
              <a:rPr lang="ro-RO" sz="2000" b="1" dirty="0" smtClean="0">
                <a:solidFill>
                  <a:prstClr val="black"/>
                </a:solidFill>
              </a:rPr>
              <a:t>Pluralismul ne învață că orice religie duce la mântuire.</a:t>
            </a:r>
          </a:p>
          <a:p>
            <a:pPr lvl="0">
              <a:spcBef>
                <a:spcPts val="600"/>
              </a:spcBef>
            </a:pPr>
            <a:r>
              <a:rPr lang="ro-RO" sz="2000" b="1" dirty="0" smtClean="0">
                <a:solidFill>
                  <a:prstClr val="black"/>
                </a:solidFill>
              </a:rPr>
              <a:t>Dar am văzut că este numai o cale spre mântuire: Isus (Fapte 4:11-12). Chiar dacă un budist va fi mântuit de sinceritatea cu care își ascultă conștiința nu înseamnă că Buda l-a mântuit. Isus a făcut-o.  </a:t>
            </a:r>
            <a:endParaRPr lang="ro-RO" sz="2000" b="1" dirty="0">
              <a:solidFill>
                <a:prstClr val="black"/>
              </a:solidFill>
            </a:endParaRPr>
          </a:p>
        </p:txBody>
      </p:sp>
    </p:spTree>
    <p:extLst>
      <p:ext uri="{BB962C8B-B14F-4D97-AF65-F5344CB8AC3E}">
        <p14:creationId xmlns="" xmlns:p14="http://schemas.microsoft.com/office/powerpoint/2010/main" val="31868608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900" decel="100000" fill="hold"/>
                                        <p:tgtEl>
                                          <p:spTgt spid="30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 calcmode="lin" valueType="num">
                                      <p:cBhvr additive="base">
                                        <p:cTn id="43" dur="500" fill="hold"/>
                                        <p:tgtEl>
                                          <p:spTgt spid="3074"/>
                                        </p:tgtEl>
                                        <p:attrNameLst>
                                          <p:attrName>ppt_x</p:attrName>
                                        </p:attrNameLst>
                                      </p:cBhvr>
                                      <p:tavLst>
                                        <p:tav tm="0">
                                          <p:val>
                                            <p:strVal val="#ppt_x"/>
                                          </p:val>
                                        </p:tav>
                                        <p:tav tm="100000">
                                          <p:val>
                                            <p:strVal val="#ppt_x"/>
                                          </p:val>
                                        </p:tav>
                                      </p:tavLst>
                                    </p:anim>
                                    <p:anim calcmode="lin" valueType="num">
                                      <p:cBhvr additive="base">
                                        <p:cTn id="44" dur="500" fill="hold"/>
                                        <p:tgtEl>
                                          <p:spTgt spid="3074"/>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additive="base">
                                        <p:cTn id="5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1" name="Picture 5" descr="\\EUNICE\______Para internet\MinisterioPersonal\298997_121856034590247_924180768_n.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07504" y="116632"/>
            <a:ext cx="2592288" cy="194421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100" name="Picture 4" descr="\\EUNICE\______Para internet\MinisterioPersonal\06.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3923928" y="1413887"/>
            <a:ext cx="3132440" cy="194310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2555776" y="44624"/>
            <a:ext cx="6588224" cy="1323439"/>
          </a:xfrm>
          <a:prstGeom prst="rect">
            <a:avLst/>
          </a:prstGeom>
          <a:noFill/>
        </p:spPr>
        <p:txBody>
          <a:bodyPr wrap="square" rtlCol="0">
            <a:spAutoFit/>
          </a:bodyPr>
          <a:lstStyle/>
          <a:p>
            <a:pPr algn="ct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ESTE NECESAR SĂ SE VESTEASCĂ EVANGHELIA?</a:t>
            </a:r>
            <a:endParaRPr lang="ro-RO"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Rectángulo"/>
          <p:cNvSpPr/>
          <p:nvPr/>
        </p:nvSpPr>
        <p:spPr>
          <a:xfrm>
            <a:off x="7092280" y="1268760"/>
            <a:ext cx="1944216" cy="1923604"/>
          </a:xfrm>
          <a:prstGeom prst="rect">
            <a:avLst/>
          </a:prstGeom>
        </p:spPr>
        <p:txBody>
          <a:bodyPr wrap="square">
            <a:spAutoFit/>
          </a:bodyPr>
          <a:lstStyle/>
          <a:p>
            <a:pPr algn="ctr"/>
            <a:r>
              <a:rPr lang="ro-RO" b="1" smtClean="0">
                <a:solidFill>
                  <a:schemeClr val="accent1">
                    <a:lumMod val="60000"/>
                    <a:lumOff val="40000"/>
                  </a:schemeClr>
                </a:solidFill>
                <a:latin typeface="Comic Sans MS" pitchFamily="66" charset="0"/>
              </a:rPr>
              <a:t>«Apoi le-a zis: „Duceţi-vă în toată lumea, şi propovăduiţi Evanghelia la orice făptură.» </a:t>
            </a:r>
            <a:r>
              <a:rPr lang="ro-RO" sz="1100" b="1" smtClean="0">
                <a:solidFill>
                  <a:schemeClr val="accent1">
                    <a:lumMod val="60000"/>
                    <a:lumOff val="40000"/>
                  </a:schemeClr>
                </a:solidFill>
                <a:latin typeface="Comic Sans MS" pitchFamily="66" charset="0"/>
              </a:rPr>
              <a:t>(Marcu 16:15)</a:t>
            </a:r>
            <a:endParaRPr lang="ro-RO" sz="1100" b="1">
              <a:solidFill>
                <a:schemeClr val="accent1">
                  <a:lumMod val="60000"/>
                  <a:lumOff val="40000"/>
                </a:schemeClr>
              </a:solidFill>
              <a:latin typeface="Comic Sans MS" pitchFamily="66" charset="0"/>
            </a:endParaRPr>
          </a:p>
        </p:txBody>
      </p:sp>
      <p:sp>
        <p:nvSpPr>
          <p:cNvPr id="4" name="3 CuadroTexto"/>
          <p:cNvSpPr txBox="1"/>
          <p:nvPr/>
        </p:nvSpPr>
        <p:spPr>
          <a:xfrm>
            <a:off x="17748" y="3874110"/>
            <a:ext cx="5778388" cy="2246769"/>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Dumnezeu îi iubește pe toți oamenii, dar toți suntem păcătoți și avem nevoie de harul care ne-a fost descoperit prin Isus. El și-a chemat biserica să împrăștie vestea bună a harului Său întregii lumi. Avem o poruncă clară: «înalță-ți glasul» (Isaia 40:9). Este responsabilitatea noastră să spunem lumii despre calea mântuirii, vestea bună a Evangheliei.</a:t>
            </a:r>
            <a:endParaRPr lang="ro-RO" sz="2000" b="1">
              <a:solidFill>
                <a:schemeClr val="bg1"/>
              </a:solidFill>
              <a:effectLst>
                <a:glow rad="127000">
                  <a:schemeClr val="tx1"/>
                </a:glow>
              </a:effectLst>
            </a:endParaRPr>
          </a:p>
        </p:txBody>
      </p:sp>
      <p:sp>
        <p:nvSpPr>
          <p:cNvPr id="5" name="4 Rectángulo"/>
          <p:cNvSpPr/>
          <p:nvPr/>
        </p:nvSpPr>
        <p:spPr>
          <a:xfrm>
            <a:off x="17748" y="1988840"/>
            <a:ext cx="3906180" cy="1938992"/>
          </a:xfrm>
          <a:prstGeom prst="rect">
            <a:avLst/>
          </a:prstGeom>
        </p:spPr>
        <p:txBody>
          <a:bodyPr wrap="square">
            <a:spAutoFit/>
          </a:bodyPr>
          <a:lstStyle/>
          <a:p>
            <a:pPr lvl="0">
              <a:spcBef>
                <a:spcPts val="600"/>
              </a:spcBef>
            </a:pPr>
            <a:r>
              <a:rPr lang="ro-RO" sz="2000" b="1" smtClean="0">
                <a:solidFill>
                  <a:schemeClr val="bg1"/>
                </a:solidFill>
                <a:effectLst>
                  <a:glow rad="127000">
                    <a:schemeClr val="tx1"/>
                  </a:glow>
                </a:effectLst>
              </a:rPr>
              <a:t>Chiar dacă păgânii pot răspunde pozitiv la revelația divină «minimă»,  aceasta nu înseamnă că Dumnezeu nu vrea ca ei să aibe o cunoștință mai mare despre calea spre mântuire.</a:t>
            </a:r>
            <a:endParaRPr lang="ro-RO" sz="2000" b="1">
              <a:solidFill>
                <a:schemeClr val="bg1"/>
              </a:solidFill>
              <a:effectLst>
                <a:glow rad="127000">
                  <a:schemeClr val="tx1"/>
                </a:glow>
              </a:effectLst>
            </a:endParaRPr>
          </a:p>
        </p:txBody>
      </p:sp>
    </p:spTree>
    <p:extLst>
      <p:ext uri="{BB962C8B-B14F-4D97-AF65-F5344CB8AC3E}">
        <p14:creationId xmlns="" xmlns:p14="http://schemas.microsoft.com/office/powerpoint/2010/main" val="3398126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1000"/>
                                        <p:tgtEl>
                                          <p:spTgt spid="4101"/>
                                        </p:tgtEl>
                                      </p:cBhvr>
                                    </p:animEffect>
                                    <p:anim calcmode="lin" valueType="num">
                                      <p:cBhvr>
                                        <p:cTn id="29" dur="1000" fill="hold"/>
                                        <p:tgtEl>
                                          <p:spTgt spid="4101"/>
                                        </p:tgtEl>
                                        <p:attrNameLst>
                                          <p:attrName>ppt_x</p:attrName>
                                        </p:attrNameLst>
                                      </p:cBhvr>
                                      <p:tavLst>
                                        <p:tav tm="0">
                                          <p:val>
                                            <p:strVal val="#ppt_x"/>
                                          </p:val>
                                        </p:tav>
                                        <p:tav tm="100000">
                                          <p:val>
                                            <p:strVal val="#ppt_x"/>
                                          </p:val>
                                        </p:tav>
                                      </p:tavLst>
                                    </p:anim>
                                    <p:anim calcmode="lin" valueType="num">
                                      <p:cBhvr>
                                        <p:cTn id="30" dur="900" decel="100000" fill="hold"/>
                                        <p:tgtEl>
                                          <p:spTgt spid="410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randombar(horizontal)">
                                      <p:cBhvr>
                                        <p:cTn id="36" dur="500"/>
                                        <p:tgtEl>
                                          <p:spTgt spid="410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71600" y="686301"/>
            <a:ext cx="7200800" cy="5262979"/>
          </a:xfrm>
          <a:prstGeom prst="rect">
            <a:avLst/>
          </a:prstGeom>
        </p:spPr>
        <p:txBody>
          <a:bodyPr wrap="square">
            <a:spAutoFit/>
          </a:bodyPr>
          <a:lstStyle/>
          <a:p>
            <a:pPr indent="269875" algn="just"/>
            <a:r>
              <a:rPr lang="ro-RO" sz="2400" dirty="0" smtClean="0">
                <a:solidFill>
                  <a:schemeClr val="accent2">
                    <a:lumMod val="50000"/>
                  </a:schemeClr>
                </a:solidFill>
                <a:latin typeface="Cooper Black" pitchFamily="18" charset="0"/>
              </a:rPr>
              <a:t>«</a:t>
            </a:r>
            <a:r>
              <a:rPr lang="ro-RO" sz="2400" b="1"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Biserica este instrumentul ales de Dumnezeu pentru mântuirea oamenilor. Ea a fost organizată pentru slujire, iar misiunea ei este aceea de a duce lumii Evanghelia. De la început, planul lui Dumnezeu a fost acela ca, prin biserica Sa, să descopere lumii plinătatea și desăvârșirea Lui. Membrii bisericii, aceia pe care i-a chemat din întuneric la lumina Sa minunată, au datoria să facă cunoscut mărirea Sa. Biserica este depozitara bogățiilor harului lui Hristos; și, prin biserică, se va descoperi, în cele din urmă, chiar domniile și „stăpânirile din locurile cerești”, ultima și deplina desfășurare a iubirii lui Dumnezeu (Efeseni 3:10).</a:t>
            </a:r>
            <a:r>
              <a:rPr lang="ro-RO" sz="2400" dirty="0" smtClean="0">
                <a:solidFill>
                  <a:schemeClr val="accent2">
                    <a:lumMod val="50000"/>
                  </a:schemeClr>
                </a:solidFill>
                <a:latin typeface="Cooper Black" pitchFamily="18" charset="0"/>
              </a:rPr>
              <a:t>»</a:t>
            </a:r>
            <a:endParaRPr lang="ro-RO" sz="2400" dirty="0">
              <a:solidFill>
                <a:schemeClr val="accent2">
                  <a:lumMod val="50000"/>
                </a:schemeClr>
              </a:solidFill>
              <a:latin typeface="Cooper Black" pitchFamily="18" charset="0"/>
            </a:endParaRPr>
          </a:p>
        </p:txBody>
      </p:sp>
      <p:sp>
        <p:nvSpPr>
          <p:cNvPr id="3" name="2 CuadroTexto"/>
          <p:cNvSpPr txBox="1"/>
          <p:nvPr/>
        </p:nvSpPr>
        <p:spPr>
          <a:xfrm>
            <a:off x="5298470" y="6021288"/>
            <a:ext cx="2729914" cy="307777"/>
          </a:xfrm>
          <a:prstGeom prst="rect">
            <a:avLst/>
          </a:prstGeom>
          <a:noFill/>
        </p:spPr>
        <p:txBody>
          <a:bodyPr wrap="none" rtlCol="0">
            <a:spAutoFit/>
          </a:bodyPr>
          <a:lstStyle/>
          <a:p>
            <a:pPr algn="just"/>
            <a:r>
              <a:rPr lang="ro-RO" sz="1400" b="1" smtClean="0">
                <a:solidFill>
                  <a:schemeClr val="accent2">
                    <a:lumMod val="50000"/>
                  </a:schemeClr>
                </a:solidFill>
              </a:rPr>
              <a:t>E.G.W. (Faptele apostolilor, pag. 9)</a:t>
            </a:r>
            <a:endParaRPr lang="ro-RO" sz="1400" b="1">
              <a:solidFill>
                <a:schemeClr val="accent2">
                  <a:lumMod val="50000"/>
                </a:schemeClr>
              </a:solidFill>
            </a:endParaRPr>
          </a:p>
        </p:txBody>
      </p:sp>
    </p:spTree>
    <p:extLst>
      <p:ext uri="{BB962C8B-B14F-4D97-AF65-F5344CB8AC3E}">
        <p14:creationId xmlns="" xmlns:p14="http://schemas.microsoft.com/office/powerpoint/2010/main" val="33483745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 xmlns:a14="http://schemas.microsoft.com/office/drawing/2010/main">
                  <a14:imgLayer r:embed="rId3">
                    <a14:imgEffect>
                      <a14:sharpenSoften amount="41000"/>
                    </a14:imgEffect>
                    <a14:imgEffect>
                      <a14:brightnessContrast bright="18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https://i.ytimg.com/vi/hwuNKGwnMlM/sddefault.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07504" y="2060848"/>
            <a:ext cx="2648986" cy="20265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44624"/>
            <a:ext cx="91440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dirty="0" smtClean="0">
                <a:ln/>
                <a:solidFill>
                  <a:schemeClr val="accent1">
                    <a:lumMod val="60000"/>
                    <a:lumOff val="40000"/>
                  </a:schemeClr>
                </a:solidFill>
                <a:effectLst>
                  <a:outerShdw blurRad="50800" dist="38100" dir="2700000" algn="tl" rotWithShape="0">
                    <a:prstClr val="black">
                      <a:alpha val="40000"/>
                    </a:prstClr>
                  </a:outerShdw>
                </a:effectLst>
              </a:rPr>
              <a:t>ESTE POSIBIL SĂ VESTIM EVANGHELIA </a:t>
            </a:r>
            <a:r>
              <a:rPr lang="ro-RO" sz="4000" b="1" cap="all" dirty="0" err="1" smtClean="0">
                <a:ln/>
                <a:solidFill>
                  <a:schemeClr val="accent1">
                    <a:lumMod val="60000"/>
                    <a:lumOff val="40000"/>
                  </a:schemeClr>
                </a:solidFill>
                <a:effectLst>
                  <a:outerShdw blurRad="50800" dist="38100" dir="2700000" algn="tl" rotWithShape="0">
                    <a:prstClr val="black">
                      <a:alpha val="40000"/>
                    </a:prstClr>
                  </a:outerShdw>
                </a:effectLst>
              </a:rPr>
              <a:t>ÎNTREGii</a:t>
            </a:r>
            <a:r>
              <a:rPr lang="ro-RO" sz="4000" b="1" cap="all" dirty="0" smtClean="0">
                <a:ln/>
                <a:solidFill>
                  <a:schemeClr val="accent1">
                    <a:lumMod val="60000"/>
                    <a:lumOff val="40000"/>
                  </a:schemeClr>
                </a:solidFill>
                <a:effectLst>
                  <a:outerShdw blurRad="50800" dist="38100" dir="2700000" algn="tl" rotWithShape="0">
                    <a:prstClr val="black">
                      <a:alpha val="40000"/>
                    </a:prstClr>
                  </a:outerShdw>
                </a:effectLst>
              </a:rPr>
              <a:t> LUMI?</a:t>
            </a:r>
            <a:endParaRPr lang="ro-RO" sz="4000" b="1" cap="all" dirty="0">
              <a:ln/>
              <a:solidFill>
                <a:schemeClr val="accent1">
                  <a:lumMod val="60000"/>
                  <a:lumOff val="40000"/>
                </a:schemeClr>
              </a:solidFill>
              <a:effectLst>
                <a:outerShdw blurRad="50800" dist="38100" dir="2700000" algn="tl" rotWithShape="0">
                  <a:prstClr val="black">
                    <a:alpha val="40000"/>
                  </a:prstClr>
                </a:outerShdw>
              </a:effectLst>
            </a:endParaRPr>
          </a:p>
        </p:txBody>
      </p:sp>
      <p:sp>
        <p:nvSpPr>
          <p:cNvPr id="3" name="2 Rectángulo"/>
          <p:cNvSpPr/>
          <p:nvPr/>
        </p:nvSpPr>
        <p:spPr>
          <a:xfrm>
            <a:off x="107504" y="1340768"/>
            <a:ext cx="88569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b="1" dirty="0" smtClean="0">
                <a:latin typeface="Comic Sans MS" pitchFamily="66" charset="0"/>
              </a:rPr>
              <a:t>«Evanghelia aceasta a Împărăţiei va fi propovăduită în toată lumea, ca să slujească de mărturie tuturor neamurilor. Atunci va veni </a:t>
            </a:r>
            <a:r>
              <a:rPr lang="ro-RO" b="1" dirty="0" err="1" smtClean="0">
                <a:latin typeface="Comic Sans MS" pitchFamily="66" charset="0"/>
              </a:rPr>
              <a:t>sfîrşitul</a:t>
            </a:r>
            <a:r>
              <a:rPr lang="ro-RO" b="1" dirty="0" smtClean="0">
                <a:latin typeface="Comic Sans MS" pitchFamily="66" charset="0"/>
              </a:rPr>
              <a:t>.» </a:t>
            </a:r>
            <a:r>
              <a:rPr lang="ro-RO" sz="1100" b="1" dirty="0" smtClean="0">
                <a:latin typeface="Comic Sans MS" pitchFamily="66" charset="0"/>
              </a:rPr>
              <a:t>(Matei 24:14)</a:t>
            </a:r>
            <a:endParaRPr lang="ro-RO" b="1" dirty="0">
              <a:latin typeface="Comic Sans MS" pitchFamily="66" charset="0"/>
            </a:endParaRPr>
          </a:p>
        </p:txBody>
      </p:sp>
      <p:sp>
        <p:nvSpPr>
          <p:cNvPr id="4" name="3 CuadroTexto"/>
          <p:cNvSpPr txBox="1"/>
          <p:nvPr/>
        </p:nvSpPr>
        <p:spPr>
          <a:xfrm>
            <a:off x="2843808" y="2060848"/>
            <a:ext cx="5616624" cy="707886"/>
          </a:xfrm>
          <a:prstGeom prst="rect">
            <a:avLst/>
          </a:prstGeom>
          <a:noFill/>
        </p:spPr>
        <p:txBody>
          <a:bodyPr wrap="square" rtlCol="0">
            <a:spAutoFit/>
          </a:bodyPr>
          <a:lstStyle/>
          <a:p>
            <a:r>
              <a:rPr lang="ro-RO" sz="2000" b="1" smtClean="0"/>
              <a:t>Lucrările misionare destinate convertirii necreștinilor s-au confruntat cu unele obstacole:</a:t>
            </a:r>
            <a:endParaRPr lang="ro-RO" sz="2000" b="1"/>
          </a:p>
        </p:txBody>
      </p:sp>
      <p:sp>
        <p:nvSpPr>
          <p:cNvPr id="5" name="4 CuadroTexto"/>
          <p:cNvSpPr txBox="1"/>
          <p:nvPr/>
        </p:nvSpPr>
        <p:spPr>
          <a:xfrm>
            <a:off x="2879304" y="2720757"/>
            <a:ext cx="6264696" cy="1323439"/>
          </a:xfrm>
          <a:prstGeom prst="rect">
            <a:avLst/>
          </a:prstGeom>
          <a:noFill/>
        </p:spPr>
        <p:txBody>
          <a:bodyPr wrap="square" rtlCol="0">
            <a:spAutoFit/>
          </a:bodyPr>
          <a:lstStyle/>
          <a:p>
            <a:pPr>
              <a:buClr>
                <a:schemeClr val="accent2">
                  <a:lumMod val="50000"/>
                </a:schemeClr>
              </a:buClr>
              <a:buSzPct val="140000"/>
            </a:pPr>
            <a:r>
              <a:rPr lang="ro-RO" sz="2000" b="1" dirty="0" smtClean="0"/>
              <a:t>Planificare inadecvată.</a:t>
            </a:r>
          </a:p>
          <a:p>
            <a:pPr>
              <a:buClr>
                <a:schemeClr val="accent2">
                  <a:lumMod val="50000"/>
                </a:schemeClr>
              </a:buClr>
              <a:buSzPct val="140000"/>
            </a:pPr>
            <a:r>
              <a:rPr lang="ro-RO" sz="2000" b="1" dirty="0" smtClean="0"/>
              <a:t>Educare, vindecare și ajutor, fără predicarea evangheliei.</a:t>
            </a:r>
          </a:p>
          <a:p>
            <a:pPr>
              <a:buClr>
                <a:schemeClr val="accent2">
                  <a:lumMod val="50000"/>
                </a:schemeClr>
              </a:buClr>
              <a:buSzPct val="140000"/>
            </a:pPr>
            <a:r>
              <a:rPr lang="ro-RO" sz="2000" b="1" dirty="0" smtClean="0"/>
              <a:t>Resurse și personal insuficient.</a:t>
            </a:r>
          </a:p>
          <a:p>
            <a:pPr>
              <a:buClr>
                <a:schemeClr val="accent2">
                  <a:lumMod val="50000"/>
                </a:schemeClr>
              </a:buClr>
              <a:buSzPct val="140000"/>
            </a:pPr>
            <a:r>
              <a:rPr lang="ro-RO" sz="2000" b="1" dirty="0" smtClean="0"/>
              <a:t>Popoare care interzic predicarea Evangheliei.</a:t>
            </a:r>
            <a:endParaRPr lang="ro-RO" sz="2000" b="1" dirty="0"/>
          </a:p>
        </p:txBody>
      </p:sp>
      <p:sp>
        <p:nvSpPr>
          <p:cNvPr id="6" name="5 CuadroTexto"/>
          <p:cNvSpPr txBox="1"/>
          <p:nvPr/>
        </p:nvSpPr>
        <p:spPr>
          <a:xfrm>
            <a:off x="35496" y="4149080"/>
            <a:ext cx="5862118" cy="400110"/>
          </a:xfrm>
          <a:prstGeom prst="rect">
            <a:avLst/>
          </a:prstGeom>
          <a:noFill/>
        </p:spPr>
        <p:txBody>
          <a:bodyPr wrap="square" rtlCol="0">
            <a:spAutoFit/>
          </a:bodyPr>
          <a:lstStyle/>
          <a:p>
            <a:r>
              <a:rPr lang="ro-RO" sz="2000" b="1" smtClean="0"/>
              <a:t>Dar avem de la Dumnezeu următoarele promisiuni:</a:t>
            </a:r>
            <a:endParaRPr lang="ro-RO" sz="2000" b="1"/>
          </a:p>
        </p:txBody>
      </p:sp>
      <p:sp>
        <p:nvSpPr>
          <p:cNvPr id="7" name="6 CuadroTexto"/>
          <p:cNvSpPr txBox="1"/>
          <p:nvPr/>
        </p:nvSpPr>
        <p:spPr>
          <a:xfrm>
            <a:off x="323528" y="4581128"/>
            <a:ext cx="4536504" cy="2067233"/>
          </a:xfrm>
          <a:prstGeom prst="rect">
            <a:avLst/>
          </a:prstGeom>
          <a:noFill/>
        </p:spPr>
        <p:txBody>
          <a:bodyPr wrap="square" rtlCol="0">
            <a:spAutoFit/>
          </a:bodyPr>
          <a:lstStyle/>
          <a:p>
            <a:pPr>
              <a:lnSpc>
                <a:spcPts val="2200"/>
              </a:lnSpc>
              <a:buSzPct val="140000"/>
            </a:pPr>
            <a:r>
              <a:rPr lang="ro-RO" sz="2000" b="1" dirty="0" smtClean="0"/>
              <a:t>El însuși ne va însoți (Matei 28:20).</a:t>
            </a:r>
          </a:p>
          <a:p>
            <a:pPr>
              <a:lnSpc>
                <a:spcPts val="2200"/>
              </a:lnSpc>
              <a:buSzPct val="140000"/>
            </a:pPr>
            <a:r>
              <a:rPr lang="ro-RO" sz="2000" b="1" dirty="0" smtClean="0"/>
              <a:t>Dușmanii noștri nu ne vor putea învinge (Matei 16:18).</a:t>
            </a:r>
          </a:p>
          <a:p>
            <a:pPr>
              <a:lnSpc>
                <a:spcPts val="2200"/>
              </a:lnSpc>
              <a:buSzPct val="140000"/>
            </a:pPr>
            <a:r>
              <a:rPr lang="ro-RO" sz="2000" b="1" dirty="0" smtClean="0"/>
              <a:t>Mesajul va ajunge la întreaga lume (Fapte 1:8).</a:t>
            </a:r>
          </a:p>
          <a:p>
            <a:pPr>
              <a:lnSpc>
                <a:spcPts val="2200"/>
              </a:lnSpc>
              <a:buSzPct val="140000"/>
            </a:pPr>
            <a:r>
              <a:rPr lang="ro-RO" sz="2000" b="1" dirty="0" smtClean="0"/>
              <a:t>Cuvântul lui Dumnezeu va prospera și își va împlini misiunea (Isaia 55:11).</a:t>
            </a:r>
            <a:endParaRPr lang="ro-RO" sz="2000" b="1" dirty="0"/>
          </a:p>
        </p:txBody>
      </p:sp>
      <p:pic>
        <p:nvPicPr>
          <p:cNvPr id="8" name="Picture 2" descr="\\EUNICE\______Para internet\MinisterioPersonal\colportores.jp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4921756" y="4365104"/>
            <a:ext cx="4186748" cy="246279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 name="8 Imagen"/>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603371" y="2751604"/>
            <a:ext cx="303342" cy="290038"/>
          </a:xfrm>
          <a:prstGeom prst="rect">
            <a:avLst/>
          </a:prstGeom>
          <a:effectLst>
            <a:outerShdw blurRad="50800" dist="38100" dir="2700000" algn="tl" rotWithShape="0">
              <a:prstClr val="black">
                <a:alpha val="40000"/>
              </a:prstClr>
            </a:outerShdw>
          </a:effectLst>
        </p:spPr>
      </p:pic>
      <p:pic>
        <p:nvPicPr>
          <p:cNvPr id="11" name="10 Imagen"/>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604819" y="3041642"/>
            <a:ext cx="303342" cy="290038"/>
          </a:xfrm>
          <a:prstGeom prst="rect">
            <a:avLst/>
          </a:prstGeom>
          <a:effectLst>
            <a:outerShdw blurRad="50800" dist="38100" dir="2700000" algn="tl" rotWithShape="0">
              <a:prstClr val="black">
                <a:alpha val="40000"/>
              </a:prstClr>
            </a:outerShdw>
          </a:effectLst>
        </p:spPr>
      </p:pic>
      <p:pic>
        <p:nvPicPr>
          <p:cNvPr id="12" name="11 Imagen"/>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587880" y="3364172"/>
            <a:ext cx="303342" cy="290038"/>
          </a:xfrm>
          <a:prstGeom prst="rect">
            <a:avLst/>
          </a:prstGeom>
          <a:effectLst>
            <a:outerShdw blurRad="50800" dist="38100" dir="2700000" algn="tl" rotWithShape="0">
              <a:prstClr val="black">
                <a:alpha val="40000"/>
              </a:prstClr>
            </a:outerShdw>
          </a:effectLst>
        </p:spPr>
      </p:pic>
      <p:pic>
        <p:nvPicPr>
          <p:cNvPr id="13" name="12 Imagen"/>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587880" y="3659613"/>
            <a:ext cx="303342" cy="290038"/>
          </a:xfrm>
          <a:prstGeom prst="rect">
            <a:avLst/>
          </a:prstGeom>
          <a:effectLst>
            <a:outerShdw blurRad="50800" dist="38100" dir="2700000" algn="tl" rotWithShape="0">
              <a:prstClr val="black">
                <a:alpha val="40000"/>
              </a:prstClr>
            </a:outerShdw>
          </a:effectLst>
        </p:spPr>
      </p:pic>
      <p:pic>
        <p:nvPicPr>
          <p:cNvPr id="14" name="13 Imagen"/>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84241" y="4581128"/>
            <a:ext cx="303342" cy="290037"/>
          </a:xfrm>
          <a:prstGeom prst="rect">
            <a:avLst/>
          </a:prstGeom>
          <a:effectLst>
            <a:outerShdw blurRad="50800" dist="38100" dir="2700000" algn="tl" rotWithShape="0">
              <a:prstClr val="black">
                <a:alpha val="40000"/>
              </a:prstClr>
            </a:outerShdw>
          </a:effectLst>
        </p:spPr>
      </p:pic>
      <p:pic>
        <p:nvPicPr>
          <p:cNvPr id="15" name="14 Imagen"/>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84241" y="4918616"/>
            <a:ext cx="303342" cy="290037"/>
          </a:xfrm>
          <a:prstGeom prst="rect">
            <a:avLst/>
          </a:prstGeom>
          <a:effectLst>
            <a:outerShdw blurRad="50800" dist="38100" dir="2700000" algn="tl" rotWithShape="0">
              <a:prstClr val="black">
                <a:alpha val="40000"/>
              </a:prstClr>
            </a:outerShdw>
          </a:effectLst>
        </p:spPr>
      </p:pic>
      <p:pic>
        <p:nvPicPr>
          <p:cNvPr id="16" name="15 Imagen"/>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84241" y="5517232"/>
            <a:ext cx="303342" cy="290037"/>
          </a:xfrm>
          <a:prstGeom prst="rect">
            <a:avLst/>
          </a:prstGeom>
          <a:effectLst>
            <a:outerShdw blurRad="50800" dist="38100" dir="2700000" algn="tl" rotWithShape="0">
              <a:prstClr val="black">
                <a:alpha val="40000"/>
              </a:prstClr>
            </a:outerShdw>
          </a:effectLst>
        </p:spPr>
      </p:pic>
      <p:pic>
        <p:nvPicPr>
          <p:cNvPr id="17" name="16 Imagen"/>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84241" y="6093296"/>
            <a:ext cx="303342" cy="290037"/>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2406093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right)">
                                      <p:cBhvr>
                                        <p:cTn id="25" dur="500"/>
                                        <p:tgtEl>
                                          <p:spTgt spid="51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left)">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wipe(left)">
                                      <p:cBhvr>
                                        <p:cTn id="58" dur="5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wipe(left)">
                                      <p:cBhvr>
                                        <p:cTn id="68" dur="500"/>
                                        <p:tgtEl>
                                          <p:spTgt spid="5">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right)">
                                      <p:cBhvr>
                                        <p:cTn id="73" dur="500"/>
                                        <p:tgtEl>
                                          <p:spTgt spid="6"/>
                                        </p:tgtEl>
                                      </p:cBhvr>
                                    </p:animEffect>
                                  </p:childTnLst>
                                </p:cTn>
                              </p:par>
                              <p:par>
                                <p:cTn id="74" presetID="22" presetClass="entr" presetSubtype="8"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0-#ppt_h/2"/>
                                          </p:val>
                                        </p:tav>
                                        <p:tav tm="100000">
                                          <p:val>
                                            <p:strVal val="#ppt_y"/>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7">
                                            <p:txEl>
                                              <p:pRg st="0" end="0"/>
                                            </p:txEl>
                                          </p:spTgt>
                                        </p:tgtEl>
                                        <p:attrNameLst>
                                          <p:attrName>style.visibility</p:attrName>
                                        </p:attrNameLst>
                                      </p:cBhvr>
                                      <p:to>
                                        <p:strVal val="visible"/>
                                      </p:to>
                                    </p:set>
                                    <p:animEffect transition="in" filter="wipe(left)">
                                      <p:cBhvr>
                                        <p:cTn id="86" dur="500"/>
                                        <p:tgtEl>
                                          <p:spTgt spid="7">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7">
                                            <p:txEl>
                                              <p:pRg st="1" end="1"/>
                                            </p:txEl>
                                          </p:spTgt>
                                        </p:tgtEl>
                                        <p:attrNameLst>
                                          <p:attrName>style.visibility</p:attrName>
                                        </p:attrNameLst>
                                      </p:cBhvr>
                                      <p:to>
                                        <p:strVal val="visible"/>
                                      </p:to>
                                    </p:set>
                                    <p:animEffect transition="in" filter="wipe(left)">
                                      <p:cBhvr>
                                        <p:cTn id="96" dur="500"/>
                                        <p:tgtEl>
                                          <p:spTgt spid="7">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0-#ppt_h/2"/>
                                          </p:val>
                                        </p:tav>
                                        <p:tav tm="100000">
                                          <p:val>
                                            <p:strVal val="#ppt_y"/>
                                          </p:val>
                                        </p:tav>
                                      </p:tavLst>
                                    </p:anim>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7">
                                            <p:txEl>
                                              <p:pRg st="2" end="2"/>
                                            </p:txEl>
                                          </p:spTgt>
                                        </p:tgtEl>
                                        <p:attrNameLst>
                                          <p:attrName>style.visibility</p:attrName>
                                        </p:attrNameLst>
                                      </p:cBhvr>
                                      <p:to>
                                        <p:strVal val="visible"/>
                                      </p:to>
                                    </p:set>
                                    <p:animEffect transition="in" filter="wipe(left)">
                                      <p:cBhvr>
                                        <p:cTn id="106" dur="500"/>
                                        <p:tgtEl>
                                          <p:spTgt spid="7">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7">
                                            <p:txEl>
                                              <p:pRg st="3" end="3"/>
                                            </p:txEl>
                                          </p:spTgt>
                                        </p:tgtEl>
                                        <p:attrNameLst>
                                          <p:attrName>style.visibility</p:attrName>
                                        </p:attrNameLst>
                                      </p:cBhvr>
                                      <p:to>
                                        <p:strVal val="visible"/>
                                      </p:to>
                                    </p:set>
                                    <p:animEffect transition="in" filter="wipe(left)">
                                      <p:cBhvr>
                                        <p:cTn id="1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242828" y="625326"/>
            <a:ext cx="6696744" cy="5693866"/>
          </a:xfrm>
          <a:prstGeom prst="rect">
            <a:avLst/>
          </a:prstGeom>
        </p:spPr>
        <p:txBody>
          <a:bodyPr wrap="square">
            <a:spAutoFit/>
          </a:bodyPr>
          <a:lstStyle/>
          <a:p>
            <a:pPr indent="355600" algn="just"/>
            <a:r>
              <a:rPr lang="ro-RO" sz="2600" dirty="0" smtClean="0">
                <a:solidFill>
                  <a:srgbClr val="381850"/>
                </a:solidFill>
                <a:latin typeface="Arial (Corp)"/>
              </a:rPr>
              <a:t>«</a:t>
            </a:r>
            <a:r>
              <a:rPr lang="ro-RO" sz="2800" b="1" dirty="0" smtClean="0">
                <a:effectLst>
                  <a:outerShdw blurRad="38100" dist="38100" dir="2700000" algn="tl">
                    <a:srgbClr val="000000">
                      <a:alpha val="43137"/>
                    </a:srgbClr>
                  </a:outerShdw>
                </a:effectLst>
                <a:latin typeface="Arial (Corp)"/>
              </a:rPr>
              <a:t>Sunt mulți aceia care strigă după viul Dumnezeu, tânjind după prezența divină. Teoriile filozofice sau eseurile literare, oricât de strălucite ar fi ele, nu pot satisface cerința spirituală a inimii. Afirmațiile și născocirile omenești nu au valoare mântuitoare. Cuvântul lui Dumnezeu trebuie să vorbească oamenilor. Cei care au auzit numai tradiții, teorii și precepte omenești, trebuie să audă vocea Lui, al Cărui Cuvânt poate renaște sufletul spre viață veșnică</a:t>
            </a:r>
            <a:r>
              <a:rPr lang="ro-RO" sz="2800" b="1" dirty="0" smtClean="0">
                <a:latin typeface="Arial (Corp)"/>
              </a:rPr>
              <a:t>.</a:t>
            </a:r>
            <a:r>
              <a:rPr lang="ro-RO" sz="2600" dirty="0" smtClean="0">
                <a:solidFill>
                  <a:srgbClr val="381850"/>
                </a:solidFill>
                <a:latin typeface="Arial (Corp)"/>
              </a:rPr>
              <a:t>»</a:t>
            </a:r>
            <a:endParaRPr lang="ro-RO" sz="2600" dirty="0">
              <a:solidFill>
                <a:srgbClr val="381850"/>
              </a:solidFill>
              <a:latin typeface="Arial (Corp)"/>
            </a:endParaRPr>
          </a:p>
        </p:txBody>
      </p:sp>
      <p:sp>
        <p:nvSpPr>
          <p:cNvPr id="3" name="2 CuadroTexto"/>
          <p:cNvSpPr txBox="1"/>
          <p:nvPr/>
        </p:nvSpPr>
        <p:spPr>
          <a:xfrm>
            <a:off x="5591200" y="6165304"/>
            <a:ext cx="3573735" cy="307777"/>
          </a:xfrm>
          <a:prstGeom prst="rect">
            <a:avLst/>
          </a:prstGeom>
          <a:noFill/>
        </p:spPr>
        <p:txBody>
          <a:bodyPr wrap="none" rtlCol="0">
            <a:spAutoFit/>
          </a:bodyPr>
          <a:lstStyle/>
          <a:p>
            <a:pPr algn="r"/>
            <a:r>
              <a:rPr lang="ro-RO" sz="1400" b="1" dirty="0" smtClean="0">
                <a:solidFill>
                  <a:srgbClr val="381850"/>
                </a:solidFill>
              </a:rPr>
              <a:t>E.G.W. (Parabolele Domnului Hristos, pag.40 )</a:t>
            </a:r>
            <a:endParaRPr lang="ro-RO" sz="1400" b="1" dirty="0">
              <a:solidFill>
                <a:srgbClr val="381850"/>
              </a:solidFill>
            </a:endParaRPr>
          </a:p>
        </p:txBody>
      </p:sp>
    </p:spTree>
    <p:extLst>
      <p:ext uri="{BB962C8B-B14F-4D97-AF65-F5344CB8AC3E}">
        <p14:creationId xmlns="" xmlns:p14="http://schemas.microsoft.com/office/powerpoint/2010/main" val="3356676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1126</Words>
  <Application>Microsoft Office PowerPoint</Application>
  <PresentationFormat>Expunere pe ecran (4:3)</PresentationFormat>
  <Paragraphs>50</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Evanghelia in toata lumea</dc:title>
  <dc:subject>Studii Biblice 2015 trim. III – Misionarii</dc:subject>
  <dc:creator>Sergio Fustero Carreras</dc:creator>
  <cp:keywords>http://www.fustero.net/es/index_ro.php</cp:keywords>
  <cp:lastModifiedBy>isj</cp:lastModifiedBy>
  <cp:revision>71</cp:revision>
  <dcterms:created xsi:type="dcterms:W3CDTF">2015-09-13T07:33:37Z</dcterms:created>
  <dcterms:modified xsi:type="dcterms:W3CDTF">2015-09-22T07:53:18Z</dcterms:modified>
</cp:coreProperties>
</file>