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2" r:id="rId8"/>
    <p:sldId id="261" r:id="rId9"/>
    <p:sldId id="263"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54505"/>
    <a:srgbClr val="AA5806"/>
    <a:srgbClr val="FFCC03"/>
    <a:srgbClr val="C07500"/>
    <a:srgbClr val="FFFF66"/>
    <a:srgbClr val="611920"/>
    <a:srgbClr val="512A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116" autoAdjust="0"/>
    <p:restoredTop sz="94660"/>
  </p:normalViewPr>
  <p:slideViewPr>
    <p:cSldViewPr snapToGrid="0">
      <p:cViewPr varScale="1">
        <p:scale>
          <a:sx n="105" d="100"/>
          <a:sy n="105" d="100"/>
        </p:scale>
        <p:origin x="-34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D7242-CA32-440C-8775-99DD0EB73744}" type="doc">
      <dgm:prSet loTypeId="urn:microsoft.com/office/officeart/2008/layout/PictureLineup" loCatId="picture" qsTypeId="urn:microsoft.com/office/officeart/2005/8/quickstyle/3d5" qsCatId="3D" csTypeId="urn:microsoft.com/office/officeart/2005/8/colors/accent2_2" csCatId="accent2" phldr="1"/>
      <dgm:spPr>
        <a:scene3d>
          <a:camera prst="isometricOffAxis2Left" zoom="95000">
            <a:rot lat="472661" lon="954226" rev="21516117"/>
          </a:camera>
          <a:lightRig rig="flat" dir="t"/>
        </a:scene3d>
      </dgm:spPr>
      <dgm:t>
        <a:bodyPr/>
        <a:lstStyle/>
        <a:p>
          <a:endParaRPr lang="es-ES"/>
        </a:p>
      </dgm:t>
    </dgm:pt>
    <dgm:pt modelId="{5ACE30D7-2AFF-4714-9C09-47BAC2FCBC58}">
      <dgm:prSet custT="1"/>
      <dgm:spPr/>
      <dgm:t>
        <a:bodyPr/>
        <a:lstStyle/>
        <a:p>
          <a:pPr rtl="0"/>
          <a:r>
            <a:rPr lang="ro-RO" sz="2000" b="1" noProof="0" dirty="0" smtClean="0"/>
            <a:t>Era unul din cei 6 centurioni din  Cohorta II “</a:t>
          </a:r>
          <a:r>
            <a:rPr lang="ro-RO" sz="2000" b="1" noProof="0" dirty="0" err="1" smtClean="0"/>
            <a:t>Itálica</a:t>
          </a:r>
          <a:r>
            <a:rPr lang="ro-RO" sz="2000" b="1" noProof="0" dirty="0" smtClean="0"/>
            <a:t>”, cu sediul în Cezarea.</a:t>
          </a:r>
          <a:endParaRPr lang="ro-RO" sz="2000" b="1" noProof="0" dirty="0"/>
        </a:p>
      </dgm:t>
    </dgm:pt>
    <dgm:pt modelId="{F51D7FAA-49EA-4DC9-A3A4-94D88562707E}" type="parTrans" cxnId="{0CCC57D4-45F6-4755-8F8F-D6262F6AA2D5}">
      <dgm:prSet/>
      <dgm:spPr/>
      <dgm:t>
        <a:bodyPr/>
        <a:lstStyle/>
        <a:p>
          <a:endParaRPr lang="es-ES" sz="2000" b="1"/>
        </a:p>
      </dgm:t>
    </dgm:pt>
    <dgm:pt modelId="{85B41207-0455-4A9E-B32B-6720D64A9041}" type="sibTrans" cxnId="{0CCC57D4-45F6-4755-8F8F-D6262F6AA2D5}">
      <dgm:prSet/>
      <dgm:spPr/>
      <dgm:t>
        <a:bodyPr/>
        <a:lstStyle/>
        <a:p>
          <a:endParaRPr lang="es-ES" sz="2000" b="1"/>
        </a:p>
      </dgm:t>
    </dgm:pt>
    <dgm:pt modelId="{635028D7-512D-4C02-B847-AE777E327DB3}">
      <dgm:prSet custT="1"/>
      <dgm:spPr/>
      <dgm:t>
        <a:bodyPr/>
        <a:lstStyle/>
        <a:p>
          <a:pPr rtl="0"/>
          <a:r>
            <a:rPr lang="ro-RO" sz="2000" b="1" dirty="0" smtClean="0"/>
            <a:t>Deși era dintre neamuri și nu era circumscris, L-a acceptat pe Dumnezeul lui Israel.</a:t>
          </a:r>
          <a:endParaRPr lang="es-ES" sz="2000" b="1" dirty="0"/>
        </a:p>
      </dgm:t>
    </dgm:pt>
    <dgm:pt modelId="{EDDC39B0-5E83-4040-B15B-E0D527E7EC72}" type="parTrans" cxnId="{00AFB022-043E-4CF8-8A59-B11A26935DD8}">
      <dgm:prSet/>
      <dgm:spPr/>
      <dgm:t>
        <a:bodyPr/>
        <a:lstStyle/>
        <a:p>
          <a:endParaRPr lang="es-ES" sz="2000" b="1"/>
        </a:p>
      </dgm:t>
    </dgm:pt>
    <dgm:pt modelId="{CE75A369-4190-4DB9-BD8B-4785AB95F435}" type="sibTrans" cxnId="{00AFB022-043E-4CF8-8A59-B11A26935DD8}">
      <dgm:prSet/>
      <dgm:spPr/>
      <dgm:t>
        <a:bodyPr/>
        <a:lstStyle/>
        <a:p>
          <a:endParaRPr lang="es-ES" sz="2000" b="1"/>
        </a:p>
      </dgm:t>
    </dgm:pt>
    <dgm:pt modelId="{5E57453A-8599-4B65-B375-4D37A50CFEEB}">
      <dgm:prSet custT="1"/>
      <dgm:spPr/>
      <dgm:t>
        <a:bodyPr/>
        <a:lstStyle/>
        <a:p>
          <a:pPr rtl="0"/>
          <a:r>
            <a:rPr lang="ro-RO" sz="2000" b="1" dirty="0" smtClean="0"/>
            <a:t>Era umil și generos în fapte bune</a:t>
          </a:r>
          <a:r>
            <a:rPr lang="es-ES" sz="2000" b="1" dirty="0" smtClean="0"/>
            <a:t>.</a:t>
          </a:r>
          <a:endParaRPr lang="es-ES" sz="2000" b="1" dirty="0"/>
        </a:p>
      </dgm:t>
    </dgm:pt>
    <dgm:pt modelId="{90E5DD42-AC24-4B04-A11C-BC021061605E}" type="parTrans" cxnId="{5ADCDF5B-CD3A-4AD3-AA1B-CEDE3D3D7D91}">
      <dgm:prSet/>
      <dgm:spPr/>
      <dgm:t>
        <a:bodyPr/>
        <a:lstStyle/>
        <a:p>
          <a:endParaRPr lang="es-ES" sz="2000" b="1"/>
        </a:p>
      </dgm:t>
    </dgm:pt>
    <dgm:pt modelId="{0D6D2CA6-0A0E-4315-99C2-66A5FFD14766}" type="sibTrans" cxnId="{5ADCDF5B-CD3A-4AD3-AA1B-CEDE3D3D7D91}">
      <dgm:prSet/>
      <dgm:spPr/>
      <dgm:t>
        <a:bodyPr/>
        <a:lstStyle/>
        <a:p>
          <a:endParaRPr lang="es-ES" sz="2000" b="1"/>
        </a:p>
      </dgm:t>
    </dgm:pt>
    <dgm:pt modelId="{1A10DAA4-85CD-4ED9-BF60-84471010CD2C}">
      <dgm:prSet custT="1"/>
      <dgm:spPr/>
      <dgm:t>
        <a:bodyPr/>
        <a:lstStyle/>
        <a:p>
          <a:pPr rtl="0"/>
          <a:r>
            <a:rPr lang="ro-RO" sz="2000" b="1" noProof="0" dirty="0" smtClean="0"/>
            <a:t>Important: “se ruga totdeauna lui Dumnezeu”</a:t>
          </a:r>
          <a:endParaRPr lang="ro-RO" sz="2000" b="1" noProof="0" dirty="0"/>
        </a:p>
      </dgm:t>
    </dgm:pt>
    <dgm:pt modelId="{759361CA-1245-430C-81CB-4A4A885516FE}" type="parTrans" cxnId="{1018CF61-516C-46B4-B293-66F0567746C1}">
      <dgm:prSet/>
      <dgm:spPr/>
      <dgm:t>
        <a:bodyPr/>
        <a:lstStyle/>
        <a:p>
          <a:endParaRPr lang="es-ES" sz="2000" b="1"/>
        </a:p>
      </dgm:t>
    </dgm:pt>
    <dgm:pt modelId="{AC8561D4-CA5A-4521-B472-BECC21191062}" type="sibTrans" cxnId="{1018CF61-516C-46B4-B293-66F0567746C1}">
      <dgm:prSet/>
      <dgm:spPr/>
      <dgm:t>
        <a:bodyPr/>
        <a:lstStyle/>
        <a:p>
          <a:endParaRPr lang="es-ES" sz="2000" b="1"/>
        </a:p>
      </dgm:t>
    </dgm:pt>
    <dgm:pt modelId="{F6348018-AD32-4C4B-BDA8-27DBDE2762FD}">
      <dgm:prSet custT="1"/>
      <dgm:spPr/>
      <dgm:t>
        <a:bodyPr/>
        <a:lstStyle/>
        <a:p>
          <a:pPr rtl="0"/>
          <a:r>
            <a:rPr lang="ro-RO" sz="2000" b="1" dirty="0" smtClean="0"/>
            <a:t>În fiecare aspect al vieții și-a pus încrederea în Dumnezeu</a:t>
          </a:r>
          <a:r>
            <a:rPr lang="es-ES" sz="2000" b="1" dirty="0" smtClean="0"/>
            <a:t>.</a:t>
          </a:r>
          <a:endParaRPr lang="es-ES" sz="2000" b="1" dirty="0"/>
        </a:p>
      </dgm:t>
    </dgm:pt>
    <dgm:pt modelId="{1DB62EDF-6C50-4066-B824-B4273B4A4699}" type="parTrans" cxnId="{3D2EA354-70E1-468E-87A0-4D4318098FC6}">
      <dgm:prSet/>
      <dgm:spPr/>
      <dgm:t>
        <a:bodyPr/>
        <a:lstStyle/>
        <a:p>
          <a:endParaRPr lang="es-ES" sz="2000" b="1"/>
        </a:p>
      </dgm:t>
    </dgm:pt>
    <dgm:pt modelId="{8A4B099D-04CC-4396-A9B7-5EE8B609B4DE}" type="sibTrans" cxnId="{3D2EA354-70E1-468E-87A0-4D4318098FC6}">
      <dgm:prSet/>
      <dgm:spPr/>
      <dgm:t>
        <a:bodyPr/>
        <a:lstStyle/>
        <a:p>
          <a:endParaRPr lang="es-ES" sz="2000" b="1"/>
        </a:p>
      </dgm:t>
    </dgm:pt>
    <dgm:pt modelId="{33684A77-8E27-4EF8-8BD2-CDF0C2771A39}" type="pres">
      <dgm:prSet presAssocID="{C12D7242-CA32-440C-8775-99DD0EB73744}" presName="Name0" presStyleCnt="0">
        <dgm:presLayoutVars>
          <dgm:chMax/>
          <dgm:chPref/>
          <dgm:dir/>
          <dgm:animLvl val="lvl"/>
          <dgm:resizeHandles val="exact"/>
        </dgm:presLayoutVars>
      </dgm:prSet>
      <dgm:spPr/>
      <dgm:t>
        <a:bodyPr/>
        <a:lstStyle/>
        <a:p>
          <a:endParaRPr lang="es-ES"/>
        </a:p>
      </dgm:t>
    </dgm:pt>
    <dgm:pt modelId="{4744B252-1F8B-4F12-B4D2-BEB608557177}" type="pres">
      <dgm:prSet presAssocID="{5ACE30D7-2AFF-4714-9C09-47BAC2FCBC58}" presName="composite" presStyleCnt="0"/>
      <dgm:spPr/>
    </dgm:pt>
    <dgm:pt modelId="{8C337FB3-DAE5-43EC-A3D4-A83929B58C74}" type="pres">
      <dgm:prSet presAssocID="{5ACE30D7-2AFF-4714-9C09-47BAC2FCBC58}" presName="Image" presStyleLbl="alignNode1" presStyleIdx="0" presStyleCnt="5"/>
      <dgm:spPr>
        <a:blipFill dpi="0" rotWithShape="1">
          <a:blip xmlns:r="http://schemas.openxmlformats.org/officeDocument/2006/relationships" r:embed="rId1"/>
          <a:srcRect/>
          <a:stretch>
            <a:fillRect l="-25384" t="-513" r="-25384" b="513"/>
          </a:stretch>
        </a:blipFill>
      </dgm:spPr>
    </dgm:pt>
    <dgm:pt modelId="{C8C990C8-41C4-45CA-AE3C-27EF25651DAE}" type="pres">
      <dgm:prSet presAssocID="{5ACE30D7-2AFF-4714-9C09-47BAC2FCBC58}" presName="Accent" presStyleLbl="parChTrans1D1" presStyleIdx="0" presStyleCnt="5"/>
      <dgm:spPr/>
    </dgm:pt>
    <dgm:pt modelId="{125D6003-13D6-4207-9087-279C3D2811C9}" type="pres">
      <dgm:prSet presAssocID="{5ACE30D7-2AFF-4714-9C09-47BAC2FCBC58}" presName="Parent" presStyleLbl="revTx" presStyleIdx="0" presStyleCnt="5">
        <dgm:presLayoutVars>
          <dgm:chMax val="0"/>
          <dgm:chPref val="0"/>
          <dgm:bulletEnabled val="1"/>
        </dgm:presLayoutVars>
      </dgm:prSet>
      <dgm:spPr/>
      <dgm:t>
        <a:bodyPr/>
        <a:lstStyle/>
        <a:p>
          <a:endParaRPr lang="es-ES"/>
        </a:p>
      </dgm:t>
    </dgm:pt>
    <dgm:pt modelId="{B52BABDE-DD9C-4290-AC8D-17750710DE69}" type="pres">
      <dgm:prSet presAssocID="{85B41207-0455-4A9E-B32B-6720D64A9041}" presName="sibTrans" presStyleCnt="0"/>
      <dgm:spPr/>
    </dgm:pt>
    <dgm:pt modelId="{7151DD07-FF6B-4295-A5AE-F364EAD9A4EB}" type="pres">
      <dgm:prSet presAssocID="{635028D7-512D-4C02-B847-AE777E327DB3}" presName="composite" presStyleCnt="0"/>
      <dgm:spPr/>
    </dgm:pt>
    <dgm:pt modelId="{584E42A7-326E-4A77-9C07-7C1F25283466}" type="pres">
      <dgm:prSet presAssocID="{635028D7-512D-4C02-B847-AE777E327DB3}" presName="Image" presStyleLbl="alignNode1" presStyleIdx="1" presStyleCnt="5"/>
      <dgm:spPr>
        <a:blipFill dpi="0" rotWithShape="1">
          <a:blip xmlns:r="http://schemas.openxmlformats.org/officeDocument/2006/relationships" r:embed="rId2"/>
          <a:srcRect/>
          <a:stretch>
            <a:fillRect l="-28314" t="-513" r="-49868" b="513"/>
          </a:stretch>
        </a:blipFill>
      </dgm:spPr>
    </dgm:pt>
    <dgm:pt modelId="{90053C17-6BA8-4D05-9113-DC249E69EEE5}" type="pres">
      <dgm:prSet presAssocID="{635028D7-512D-4C02-B847-AE777E327DB3}" presName="Accent" presStyleLbl="parChTrans1D1" presStyleIdx="1" presStyleCnt="5"/>
      <dgm:spPr/>
    </dgm:pt>
    <dgm:pt modelId="{5D105128-D855-4678-8EFF-AE3DE855DB28}" type="pres">
      <dgm:prSet presAssocID="{635028D7-512D-4C02-B847-AE777E327DB3}" presName="Parent" presStyleLbl="revTx" presStyleIdx="1" presStyleCnt="5">
        <dgm:presLayoutVars>
          <dgm:chMax val="0"/>
          <dgm:chPref val="0"/>
          <dgm:bulletEnabled val="1"/>
        </dgm:presLayoutVars>
      </dgm:prSet>
      <dgm:spPr/>
      <dgm:t>
        <a:bodyPr/>
        <a:lstStyle/>
        <a:p>
          <a:endParaRPr lang="es-ES"/>
        </a:p>
      </dgm:t>
    </dgm:pt>
    <dgm:pt modelId="{7FE6FDA6-7BBE-4409-A1EC-7E82E35D5D9A}" type="pres">
      <dgm:prSet presAssocID="{CE75A369-4190-4DB9-BD8B-4785AB95F435}" presName="sibTrans" presStyleCnt="0"/>
      <dgm:spPr/>
    </dgm:pt>
    <dgm:pt modelId="{6A6D96F5-DBAC-4B77-8BD8-EA9364DA6F16}" type="pres">
      <dgm:prSet presAssocID="{5E57453A-8599-4B65-B375-4D37A50CFEEB}" presName="composite" presStyleCnt="0"/>
      <dgm:spPr/>
    </dgm:pt>
    <dgm:pt modelId="{F7CB6BF7-DD8A-4E40-BEEB-25B46D7B3EA2}" type="pres">
      <dgm:prSet presAssocID="{5E57453A-8599-4B65-B375-4D37A50CFEEB}" presName="Image" presStyleLbl="alignNode1" presStyleIdx="2" presStyleCnt="5"/>
      <dgm:spPr>
        <a:blipFill dpi="0" rotWithShape="1">
          <a:blip xmlns:r="http://schemas.openxmlformats.org/officeDocument/2006/relationships" r:embed="rId3"/>
          <a:srcRect/>
          <a:stretch>
            <a:fillRect l="-30773" r="-18455"/>
          </a:stretch>
        </a:blipFill>
      </dgm:spPr>
    </dgm:pt>
    <dgm:pt modelId="{B0C934C4-9F6E-4B4B-BA60-7869A60BCD62}" type="pres">
      <dgm:prSet presAssocID="{5E57453A-8599-4B65-B375-4D37A50CFEEB}" presName="Accent" presStyleLbl="parChTrans1D1" presStyleIdx="2" presStyleCnt="5"/>
      <dgm:spPr/>
    </dgm:pt>
    <dgm:pt modelId="{78DC9556-8E70-45E9-B04B-98A1D9A3B7E1}" type="pres">
      <dgm:prSet presAssocID="{5E57453A-8599-4B65-B375-4D37A50CFEEB}" presName="Parent" presStyleLbl="revTx" presStyleIdx="2" presStyleCnt="5">
        <dgm:presLayoutVars>
          <dgm:chMax val="0"/>
          <dgm:chPref val="0"/>
          <dgm:bulletEnabled val="1"/>
        </dgm:presLayoutVars>
      </dgm:prSet>
      <dgm:spPr/>
      <dgm:t>
        <a:bodyPr/>
        <a:lstStyle/>
        <a:p>
          <a:endParaRPr lang="es-ES"/>
        </a:p>
      </dgm:t>
    </dgm:pt>
    <dgm:pt modelId="{C4B65211-6F8F-4393-8C7E-3FCEF49F2E19}" type="pres">
      <dgm:prSet presAssocID="{0D6D2CA6-0A0E-4315-99C2-66A5FFD14766}" presName="sibTrans" presStyleCnt="0"/>
      <dgm:spPr/>
    </dgm:pt>
    <dgm:pt modelId="{02FAD0EE-64AB-4BF7-BBE1-D0A07E117558}" type="pres">
      <dgm:prSet presAssocID="{1A10DAA4-85CD-4ED9-BF60-84471010CD2C}" presName="composite" presStyleCnt="0"/>
      <dgm:spPr/>
    </dgm:pt>
    <dgm:pt modelId="{2B084B60-667F-4681-9E37-D077A317BF27}" type="pres">
      <dgm:prSet presAssocID="{1A10DAA4-85CD-4ED9-BF60-84471010CD2C}" presName="Image" presStyleLbl="alignNode1" presStyleIdx="3" presStyleCnt="5"/>
      <dgm:spPr>
        <a:blipFill dpi="0" rotWithShape="1">
          <a:blip xmlns:r="http://schemas.openxmlformats.org/officeDocument/2006/relationships" r:embed="rId4"/>
          <a:srcRect/>
          <a:stretch>
            <a:fillRect l="-39404" t="513" r="-39404" b="-513"/>
          </a:stretch>
        </a:blipFill>
      </dgm:spPr>
    </dgm:pt>
    <dgm:pt modelId="{7EDF1972-4208-48CD-B0D5-6AA752394312}" type="pres">
      <dgm:prSet presAssocID="{1A10DAA4-85CD-4ED9-BF60-84471010CD2C}" presName="Accent" presStyleLbl="parChTrans1D1" presStyleIdx="3" presStyleCnt="5"/>
      <dgm:spPr/>
    </dgm:pt>
    <dgm:pt modelId="{8C9D61F6-9DCC-4E80-812F-D04FD1573A7F}" type="pres">
      <dgm:prSet presAssocID="{1A10DAA4-85CD-4ED9-BF60-84471010CD2C}" presName="Parent" presStyleLbl="revTx" presStyleIdx="3" presStyleCnt="5">
        <dgm:presLayoutVars>
          <dgm:chMax val="0"/>
          <dgm:chPref val="0"/>
          <dgm:bulletEnabled val="1"/>
        </dgm:presLayoutVars>
      </dgm:prSet>
      <dgm:spPr/>
      <dgm:t>
        <a:bodyPr/>
        <a:lstStyle/>
        <a:p>
          <a:endParaRPr lang="es-ES"/>
        </a:p>
      </dgm:t>
    </dgm:pt>
    <dgm:pt modelId="{7A0BB6DF-3638-4E11-8984-BA215E8FB5CA}" type="pres">
      <dgm:prSet presAssocID="{AC8561D4-CA5A-4521-B472-BECC21191062}" presName="sibTrans" presStyleCnt="0"/>
      <dgm:spPr/>
    </dgm:pt>
    <dgm:pt modelId="{D52FC2F6-E975-482D-ABCA-0E1E3BAF8C2B}" type="pres">
      <dgm:prSet presAssocID="{F6348018-AD32-4C4B-BDA8-27DBDE2762FD}" presName="composite" presStyleCnt="0"/>
      <dgm:spPr/>
    </dgm:pt>
    <dgm:pt modelId="{6EC8F003-1A2C-4758-8987-8471EAD6D79F}" type="pres">
      <dgm:prSet presAssocID="{F6348018-AD32-4C4B-BDA8-27DBDE2762FD}" presName="Image" presStyleLbl="alignNode1" presStyleIdx="4" presStyleCnt="5"/>
      <dgm:spPr>
        <a:blipFill dpi="0" rotWithShape="1">
          <a:blip xmlns:r="http://schemas.openxmlformats.org/officeDocument/2006/relationships" r:embed="rId5"/>
          <a:srcRect/>
          <a:stretch>
            <a:fillRect l="-10060" r="-10060"/>
          </a:stretch>
        </a:blipFill>
      </dgm:spPr>
    </dgm:pt>
    <dgm:pt modelId="{AF78025E-4099-443F-B88B-E27EE9ADB06F}" type="pres">
      <dgm:prSet presAssocID="{F6348018-AD32-4C4B-BDA8-27DBDE2762FD}" presName="Accent" presStyleLbl="parChTrans1D1" presStyleIdx="4" presStyleCnt="5"/>
      <dgm:spPr/>
    </dgm:pt>
    <dgm:pt modelId="{AAE5E32A-20DA-4801-B7A9-4902ACF59BDC}" type="pres">
      <dgm:prSet presAssocID="{F6348018-AD32-4C4B-BDA8-27DBDE2762FD}" presName="Parent" presStyleLbl="revTx" presStyleIdx="4" presStyleCnt="5">
        <dgm:presLayoutVars>
          <dgm:chMax val="0"/>
          <dgm:chPref val="0"/>
          <dgm:bulletEnabled val="1"/>
        </dgm:presLayoutVars>
      </dgm:prSet>
      <dgm:spPr/>
      <dgm:t>
        <a:bodyPr/>
        <a:lstStyle/>
        <a:p>
          <a:endParaRPr lang="es-ES"/>
        </a:p>
      </dgm:t>
    </dgm:pt>
  </dgm:ptLst>
  <dgm:cxnLst>
    <dgm:cxn modelId="{54E02A4D-A215-4538-8A6D-E863AF27DA25}" type="presOf" srcId="{1A10DAA4-85CD-4ED9-BF60-84471010CD2C}" destId="{8C9D61F6-9DCC-4E80-812F-D04FD1573A7F}" srcOrd="0" destOrd="0" presId="urn:microsoft.com/office/officeart/2008/layout/PictureLineup"/>
    <dgm:cxn modelId="{776B6C3F-AFDB-486F-9FA6-7EE082D3244B}" type="presOf" srcId="{F6348018-AD32-4C4B-BDA8-27DBDE2762FD}" destId="{AAE5E32A-20DA-4801-B7A9-4902ACF59BDC}" srcOrd="0" destOrd="0" presId="urn:microsoft.com/office/officeart/2008/layout/PictureLineup"/>
    <dgm:cxn modelId="{5ADCDF5B-CD3A-4AD3-AA1B-CEDE3D3D7D91}" srcId="{C12D7242-CA32-440C-8775-99DD0EB73744}" destId="{5E57453A-8599-4B65-B375-4D37A50CFEEB}" srcOrd="2" destOrd="0" parTransId="{90E5DD42-AC24-4B04-A11C-BC021061605E}" sibTransId="{0D6D2CA6-0A0E-4315-99C2-66A5FFD14766}"/>
    <dgm:cxn modelId="{D6E0AD12-59BB-475E-9668-37AE6A16F538}" type="presOf" srcId="{C12D7242-CA32-440C-8775-99DD0EB73744}" destId="{33684A77-8E27-4EF8-8BD2-CDF0C2771A39}" srcOrd="0" destOrd="0" presId="urn:microsoft.com/office/officeart/2008/layout/PictureLineup"/>
    <dgm:cxn modelId="{0255A1FB-12AA-44EF-82A3-FFE1A2BF3E90}" type="presOf" srcId="{635028D7-512D-4C02-B847-AE777E327DB3}" destId="{5D105128-D855-4678-8EFF-AE3DE855DB28}" srcOrd="0" destOrd="0" presId="urn:microsoft.com/office/officeart/2008/layout/PictureLineup"/>
    <dgm:cxn modelId="{00AFB022-043E-4CF8-8A59-B11A26935DD8}" srcId="{C12D7242-CA32-440C-8775-99DD0EB73744}" destId="{635028D7-512D-4C02-B847-AE777E327DB3}" srcOrd="1" destOrd="0" parTransId="{EDDC39B0-5E83-4040-B15B-E0D527E7EC72}" sibTransId="{CE75A369-4190-4DB9-BD8B-4785AB95F435}"/>
    <dgm:cxn modelId="{1018CF61-516C-46B4-B293-66F0567746C1}" srcId="{C12D7242-CA32-440C-8775-99DD0EB73744}" destId="{1A10DAA4-85CD-4ED9-BF60-84471010CD2C}" srcOrd="3" destOrd="0" parTransId="{759361CA-1245-430C-81CB-4A4A885516FE}" sibTransId="{AC8561D4-CA5A-4521-B472-BECC21191062}"/>
    <dgm:cxn modelId="{0CCC57D4-45F6-4755-8F8F-D6262F6AA2D5}" srcId="{C12D7242-CA32-440C-8775-99DD0EB73744}" destId="{5ACE30D7-2AFF-4714-9C09-47BAC2FCBC58}" srcOrd="0" destOrd="0" parTransId="{F51D7FAA-49EA-4DC9-A3A4-94D88562707E}" sibTransId="{85B41207-0455-4A9E-B32B-6720D64A9041}"/>
    <dgm:cxn modelId="{AE2182BE-4B0F-4ACA-BD15-B93379FB9F73}" type="presOf" srcId="{5E57453A-8599-4B65-B375-4D37A50CFEEB}" destId="{78DC9556-8E70-45E9-B04B-98A1D9A3B7E1}" srcOrd="0" destOrd="0" presId="urn:microsoft.com/office/officeart/2008/layout/PictureLineup"/>
    <dgm:cxn modelId="{3D2EA354-70E1-468E-87A0-4D4318098FC6}" srcId="{C12D7242-CA32-440C-8775-99DD0EB73744}" destId="{F6348018-AD32-4C4B-BDA8-27DBDE2762FD}" srcOrd="4" destOrd="0" parTransId="{1DB62EDF-6C50-4066-B824-B4273B4A4699}" sibTransId="{8A4B099D-04CC-4396-A9B7-5EE8B609B4DE}"/>
    <dgm:cxn modelId="{2ECE1CE8-347A-4526-BD16-8813F2E37E89}" type="presOf" srcId="{5ACE30D7-2AFF-4714-9C09-47BAC2FCBC58}" destId="{125D6003-13D6-4207-9087-279C3D2811C9}" srcOrd="0" destOrd="0" presId="urn:microsoft.com/office/officeart/2008/layout/PictureLineup"/>
    <dgm:cxn modelId="{8265440A-CB33-480B-8BC7-00846B0E6EFA}" type="presParOf" srcId="{33684A77-8E27-4EF8-8BD2-CDF0C2771A39}" destId="{4744B252-1F8B-4F12-B4D2-BEB608557177}" srcOrd="0" destOrd="0" presId="urn:microsoft.com/office/officeart/2008/layout/PictureLineup"/>
    <dgm:cxn modelId="{FED34F9D-37F8-4163-9049-A1686D39DEFB}" type="presParOf" srcId="{4744B252-1F8B-4F12-B4D2-BEB608557177}" destId="{8C337FB3-DAE5-43EC-A3D4-A83929B58C74}" srcOrd="0" destOrd="0" presId="urn:microsoft.com/office/officeart/2008/layout/PictureLineup"/>
    <dgm:cxn modelId="{EAB56318-3078-48E7-B485-EABC7300C1A8}" type="presParOf" srcId="{4744B252-1F8B-4F12-B4D2-BEB608557177}" destId="{C8C990C8-41C4-45CA-AE3C-27EF25651DAE}" srcOrd="1" destOrd="0" presId="urn:microsoft.com/office/officeart/2008/layout/PictureLineup"/>
    <dgm:cxn modelId="{54548244-6639-45A9-93A7-C4E354DF32BF}" type="presParOf" srcId="{4744B252-1F8B-4F12-B4D2-BEB608557177}" destId="{125D6003-13D6-4207-9087-279C3D2811C9}" srcOrd="2" destOrd="0" presId="urn:microsoft.com/office/officeart/2008/layout/PictureLineup"/>
    <dgm:cxn modelId="{83D358BF-413F-4C2B-AA30-5EE308D8AEFD}" type="presParOf" srcId="{33684A77-8E27-4EF8-8BD2-CDF0C2771A39}" destId="{B52BABDE-DD9C-4290-AC8D-17750710DE69}" srcOrd="1" destOrd="0" presId="urn:microsoft.com/office/officeart/2008/layout/PictureLineup"/>
    <dgm:cxn modelId="{A6F7B194-7281-4403-AF2D-48FF4B927836}" type="presParOf" srcId="{33684A77-8E27-4EF8-8BD2-CDF0C2771A39}" destId="{7151DD07-FF6B-4295-A5AE-F364EAD9A4EB}" srcOrd="2" destOrd="0" presId="urn:microsoft.com/office/officeart/2008/layout/PictureLineup"/>
    <dgm:cxn modelId="{C8E7DF7C-7CDF-4C45-B95A-644CFEC067FA}" type="presParOf" srcId="{7151DD07-FF6B-4295-A5AE-F364EAD9A4EB}" destId="{584E42A7-326E-4A77-9C07-7C1F25283466}" srcOrd="0" destOrd="0" presId="urn:microsoft.com/office/officeart/2008/layout/PictureLineup"/>
    <dgm:cxn modelId="{5946FC73-7342-47B2-992E-4AD0F3B0305C}" type="presParOf" srcId="{7151DD07-FF6B-4295-A5AE-F364EAD9A4EB}" destId="{90053C17-6BA8-4D05-9113-DC249E69EEE5}" srcOrd="1" destOrd="0" presId="urn:microsoft.com/office/officeart/2008/layout/PictureLineup"/>
    <dgm:cxn modelId="{32BAAFD5-665B-47E4-A545-74157E95B267}" type="presParOf" srcId="{7151DD07-FF6B-4295-A5AE-F364EAD9A4EB}" destId="{5D105128-D855-4678-8EFF-AE3DE855DB28}" srcOrd="2" destOrd="0" presId="urn:microsoft.com/office/officeart/2008/layout/PictureLineup"/>
    <dgm:cxn modelId="{FE54301E-550B-4E66-A18D-A57670A7375F}" type="presParOf" srcId="{33684A77-8E27-4EF8-8BD2-CDF0C2771A39}" destId="{7FE6FDA6-7BBE-4409-A1EC-7E82E35D5D9A}" srcOrd="3" destOrd="0" presId="urn:microsoft.com/office/officeart/2008/layout/PictureLineup"/>
    <dgm:cxn modelId="{5FF9B0E5-8247-4FB8-8244-8EC3F611AE16}" type="presParOf" srcId="{33684A77-8E27-4EF8-8BD2-CDF0C2771A39}" destId="{6A6D96F5-DBAC-4B77-8BD8-EA9364DA6F16}" srcOrd="4" destOrd="0" presId="urn:microsoft.com/office/officeart/2008/layout/PictureLineup"/>
    <dgm:cxn modelId="{FA8C652C-5833-443B-874B-59554F6F23E1}" type="presParOf" srcId="{6A6D96F5-DBAC-4B77-8BD8-EA9364DA6F16}" destId="{F7CB6BF7-DD8A-4E40-BEEB-25B46D7B3EA2}" srcOrd="0" destOrd="0" presId="urn:microsoft.com/office/officeart/2008/layout/PictureLineup"/>
    <dgm:cxn modelId="{2DD0F4DE-BE06-4B78-B43E-85E29C447DF9}" type="presParOf" srcId="{6A6D96F5-DBAC-4B77-8BD8-EA9364DA6F16}" destId="{B0C934C4-9F6E-4B4B-BA60-7869A60BCD62}" srcOrd="1" destOrd="0" presId="urn:microsoft.com/office/officeart/2008/layout/PictureLineup"/>
    <dgm:cxn modelId="{592847D1-6FB6-435B-8FDD-3A9CF8D459C5}" type="presParOf" srcId="{6A6D96F5-DBAC-4B77-8BD8-EA9364DA6F16}" destId="{78DC9556-8E70-45E9-B04B-98A1D9A3B7E1}" srcOrd="2" destOrd="0" presId="urn:microsoft.com/office/officeart/2008/layout/PictureLineup"/>
    <dgm:cxn modelId="{ED8123B6-D7CE-444F-A8AE-9DAB8F664FC5}" type="presParOf" srcId="{33684A77-8E27-4EF8-8BD2-CDF0C2771A39}" destId="{C4B65211-6F8F-4393-8C7E-3FCEF49F2E19}" srcOrd="5" destOrd="0" presId="urn:microsoft.com/office/officeart/2008/layout/PictureLineup"/>
    <dgm:cxn modelId="{725A5BB6-62BD-481E-BDAA-5EF716B1A094}" type="presParOf" srcId="{33684A77-8E27-4EF8-8BD2-CDF0C2771A39}" destId="{02FAD0EE-64AB-4BF7-BBE1-D0A07E117558}" srcOrd="6" destOrd="0" presId="urn:microsoft.com/office/officeart/2008/layout/PictureLineup"/>
    <dgm:cxn modelId="{DDBE7C46-CDB0-4A24-A901-945C2A06FC56}" type="presParOf" srcId="{02FAD0EE-64AB-4BF7-BBE1-D0A07E117558}" destId="{2B084B60-667F-4681-9E37-D077A317BF27}" srcOrd="0" destOrd="0" presId="urn:microsoft.com/office/officeart/2008/layout/PictureLineup"/>
    <dgm:cxn modelId="{EC075D9D-7B31-4983-A60A-BAD11ED405FC}" type="presParOf" srcId="{02FAD0EE-64AB-4BF7-BBE1-D0A07E117558}" destId="{7EDF1972-4208-48CD-B0D5-6AA752394312}" srcOrd="1" destOrd="0" presId="urn:microsoft.com/office/officeart/2008/layout/PictureLineup"/>
    <dgm:cxn modelId="{0651692B-5C58-4A6C-8AB4-704F8C84C460}" type="presParOf" srcId="{02FAD0EE-64AB-4BF7-BBE1-D0A07E117558}" destId="{8C9D61F6-9DCC-4E80-812F-D04FD1573A7F}" srcOrd="2" destOrd="0" presId="urn:microsoft.com/office/officeart/2008/layout/PictureLineup"/>
    <dgm:cxn modelId="{A19A5BD9-6389-4946-945E-572377E18781}" type="presParOf" srcId="{33684A77-8E27-4EF8-8BD2-CDF0C2771A39}" destId="{7A0BB6DF-3638-4E11-8984-BA215E8FB5CA}" srcOrd="7" destOrd="0" presId="urn:microsoft.com/office/officeart/2008/layout/PictureLineup"/>
    <dgm:cxn modelId="{091AADED-8001-4028-B034-EAFED43A57A0}" type="presParOf" srcId="{33684A77-8E27-4EF8-8BD2-CDF0C2771A39}" destId="{D52FC2F6-E975-482D-ABCA-0E1E3BAF8C2B}" srcOrd="8" destOrd="0" presId="urn:microsoft.com/office/officeart/2008/layout/PictureLineup"/>
    <dgm:cxn modelId="{24BB5DD8-2D0A-42DA-A493-CBEEBF66640E}" type="presParOf" srcId="{D52FC2F6-E975-482D-ABCA-0E1E3BAF8C2B}" destId="{6EC8F003-1A2C-4758-8987-8471EAD6D79F}" srcOrd="0" destOrd="0" presId="urn:microsoft.com/office/officeart/2008/layout/PictureLineup"/>
    <dgm:cxn modelId="{9DDF9BCA-5D09-4442-AC4E-E7D7CA09B06C}" type="presParOf" srcId="{D52FC2F6-E975-482D-ABCA-0E1E3BAF8C2B}" destId="{AF78025E-4099-443F-B88B-E27EE9ADB06F}" srcOrd="1" destOrd="0" presId="urn:microsoft.com/office/officeart/2008/layout/PictureLineup"/>
    <dgm:cxn modelId="{B7A09A7C-BB28-4FDE-82A3-1533976DC81A}" type="presParOf" srcId="{D52FC2F6-E975-482D-ABCA-0E1E3BAF8C2B}" destId="{AAE5E32A-20DA-4801-B7A9-4902ACF59BDC}" srcOrd="2" destOrd="0" presId="urn:microsoft.com/office/officeart/2008/layout/PictureLineup"/>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851246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3006361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2724388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284114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1566388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2103160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2219398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2380128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110211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2433407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707EC9-0924-4F90-962F-D25FAF000EBB}" type="datetimeFigureOut">
              <a:rPr lang="es-ES" smtClean="0"/>
              <a:pPr/>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1993624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07EC9-0924-4F90-962F-D25FAF000EBB}" type="datetimeFigureOut">
              <a:rPr lang="es-ES" smtClean="0"/>
              <a:pPr/>
              <a:t>26/08/2015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F2DE7-B145-4E3D-9883-344093252915}" type="slidenum">
              <a:rPr lang="es-ES" smtClean="0"/>
              <a:pPr/>
              <a:t>‹#›</a:t>
            </a:fld>
            <a:endParaRPr lang="es-ES"/>
          </a:p>
        </p:txBody>
      </p:sp>
    </p:spTree>
    <p:extLst>
      <p:ext uri="{BB962C8B-B14F-4D97-AF65-F5344CB8AC3E}">
        <p14:creationId xmlns:p14="http://schemas.microsoft.com/office/powerpoint/2010/main" xmlns="" val="383951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2.wdp"/><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6200000" scaled="1"/>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2955" y="16875"/>
            <a:ext cx="6496334" cy="6858000"/>
          </a:xfrm>
          <a:prstGeom prst="rect">
            <a:avLst/>
          </a:prstGeom>
        </p:spPr>
      </p:pic>
      <p:sp>
        <p:nvSpPr>
          <p:cNvPr id="4" name="CuadroTexto 3"/>
          <p:cNvSpPr txBox="1"/>
          <p:nvPr/>
        </p:nvSpPr>
        <p:spPr>
          <a:xfrm>
            <a:off x="6201625" y="7732"/>
            <a:ext cx="2942376" cy="4708981"/>
          </a:xfrm>
          <a:prstGeom prst="rect">
            <a:avLst/>
          </a:prstGeom>
          <a:noFill/>
        </p:spPr>
        <p:txBody>
          <a:bodyPr wrap="square" lIns="0" rIns="0" rtlCol="0">
            <a:spAutoFit/>
          </a:bodyPr>
          <a:lstStyle/>
          <a:p>
            <a:pPr algn="ctr">
              <a:lnSpc>
                <a:spcPct val="150000"/>
              </a:lnSpc>
            </a:pPr>
            <a:r>
              <a:rPr lang="ro-RO"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PETRU </a:t>
            </a:r>
            <a:endParaRPr lang="ro-RO" sz="40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a:lnSpc>
                <a:spcPct val="150000"/>
              </a:lnSpc>
            </a:pPr>
            <a:r>
              <a:rPr lang="ro-RO"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ȘI CREDINCIOȘII DINTRE </a:t>
            </a:r>
            <a:r>
              <a:rPr lang="ro-RO"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NEAMURI</a:t>
            </a:r>
            <a:endParaRPr lang="ro-RO"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p:cNvSpPr txBox="1"/>
          <p:nvPr/>
        </p:nvSpPr>
        <p:spPr>
          <a:xfrm>
            <a:off x="6223379" y="6164744"/>
            <a:ext cx="2920621" cy="646331"/>
          </a:xfrm>
          <a:prstGeom prst="rect">
            <a:avLst/>
          </a:prstGeom>
          <a:noFill/>
        </p:spPr>
        <p:txBody>
          <a:bodyPr wrap="square" rtlCol="0">
            <a:spAutoFit/>
          </a:bodyPr>
          <a:lstStyle/>
          <a:p>
            <a:pPr algn="ctr"/>
            <a:r>
              <a:rPr lang="ro-RO" b="1" dirty="0" smtClean="0">
                <a:solidFill>
                  <a:srgbClr val="854505"/>
                </a:solidFill>
              </a:rPr>
              <a:t>Studiul </a:t>
            </a:r>
            <a:r>
              <a:rPr lang="ro-RO" b="1" dirty="0" smtClean="0">
                <a:solidFill>
                  <a:srgbClr val="854505"/>
                </a:solidFill>
              </a:rPr>
              <a:t>9 pentru</a:t>
            </a:r>
            <a:endParaRPr lang="ro-RO" b="1" dirty="0" smtClean="0">
              <a:solidFill>
                <a:srgbClr val="854505"/>
              </a:solidFill>
            </a:endParaRPr>
          </a:p>
          <a:p>
            <a:pPr algn="ctr"/>
            <a:r>
              <a:rPr lang="ro-RO" b="1" dirty="0" smtClean="0">
                <a:solidFill>
                  <a:srgbClr val="854505"/>
                </a:solidFill>
              </a:rPr>
              <a:t> </a:t>
            </a:r>
            <a:r>
              <a:rPr lang="ro-RO" b="1" dirty="0" smtClean="0">
                <a:solidFill>
                  <a:srgbClr val="854505"/>
                </a:solidFill>
              </a:rPr>
              <a:t>29 august 2015</a:t>
            </a:r>
            <a:endParaRPr lang="ro-RO" b="1" dirty="0">
              <a:solidFill>
                <a:srgbClr val="854505"/>
              </a:solidFill>
            </a:endParaRPr>
          </a:p>
        </p:txBody>
      </p:sp>
    </p:spTree>
    <p:extLst>
      <p:ext uri="{BB962C8B-B14F-4D97-AF65-F5344CB8AC3E}">
        <p14:creationId xmlns:p14="http://schemas.microsoft.com/office/powerpoint/2010/main" xmlns="" val="3004261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26581"/>
            <a:ext cx="9144000" cy="830997"/>
          </a:xfrm>
          <a:prstGeom prst="rect">
            <a:avLst/>
          </a:prstGeom>
          <a:noFill/>
        </p:spPr>
        <p:txBody>
          <a:bodyPr wrap="square" rtlCol="0">
            <a:spAutoFit/>
            <a:scene3d>
              <a:camera prst="orthographicFront"/>
              <a:lightRig rig="flat" dir="t"/>
            </a:scene3d>
            <a:sp3d extrusionH="57150" contourW="12700">
              <a:bevelT w="38100" h="38100"/>
              <a:contourClr>
                <a:schemeClr val="accent1"/>
              </a:contourClr>
            </a:sp3d>
          </a:bodyPr>
          <a:lstStyle/>
          <a:p>
            <a:pPr algn="ctr"/>
            <a:r>
              <a:rPr lang="ro-RO" sz="4800" b="1" spc="300" smtClean="0">
                <a:ln w="12700">
                  <a:noFill/>
                  <a:prstDash val="solid"/>
                </a:ln>
                <a:pattFill prst="pct50">
                  <a:fgClr>
                    <a:schemeClr val="accent1"/>
                  </a:fgClr>
                  <a:bgClr>
                    <a:schemeClr val="accent1">
                      <a:lumMod val="20000"/>
                      <a:lumOff val="80000"/>
                    </a:schemeClr>
                  </a:bgClr>
                </a:pattFill>
                <a:effectLst>
                  <a:outerShdw dist="38100" dir="2640000" algn="bl" rotWithShape="0">
                    <a:srgbClr val="AA5806"/>
                  </a:outerShdw>
                </a:effectLst>
              </a:rPr>
              <a:t>CINCIZECIMEA</a:t>
            </a:r>
            <a:endParaRPr lang="ro-RO" sz="4800" b="1" spc="300">
              <a:ln w="12700">
                <a:noFill/>
                <a:prstDash val="solid"/>
              </a:ln>
              <a:pattFill prst="pct50">
                <a:fgClr>
                  <a:schemeClr val="accent1"/>
                </a:fgClr>
                <a:bgClr>
                  <a:schemeClr val="accent1">
                    <a:lumMod val="20000"/>
                    <a:lumOff val="80000"/>
                  </a:schemeClr>
                </a:bgClr>
              </a:pattFill>
              <a:effectLst>
                <a:outerShdw dist="38100" dir="2640000" algn="bl" rotWithShape="0">
                  <a:srgbClr val="AA5806"/>
                </a:outerShdw>
              </a:effectLst>
            </a:endParaRPr>
          </a:p>
        </p:txBody>
      </p:sp>
      <p:sp>
        <p:nvSpPr>
          <p:cNvPr id="3" name="Rectángulo 2"/>
          <p:cNvSpPr/>
          <p:nvPr/>
        </p:nvSpPr>
        <p:spPr>
          <a:xfrm>
            <a:off x="89951" y="677338"/>
            <a:ext cx="7603966" cy="1477328"/>
          </a:xfrm>
          <a:prstGeom prst="rect">
            <a:avLst/>
          </a:prstGeom>
        </p:spPr>
        <p:txBody>
          <a:bodyPr wrap="square">
            <a:spAutoFit/>
          </a:bodyPr>
          <a:lstStyle/>
          <a:p>
            <a:r>
              <a:rPr lang="ro-RO" b="1" dirty="0" smtClean="0">
                <a:solidFill>
                  <a:srgbClr val="512A03"/>
                </a:solidFill>
                <a:latin typeface="Comic Sans MS" panose="030F0702030302020204" pitchFamily="66" charset="0"/>
              </a:rPr>
              <a:t>“</a:t>
            </a:r>
            <a:r>
              <a:rPr lang="ro-RO" b="1" u="sng" dirty="0" smtClean="0">
                <a:solidFill>
                  <a:srgbClr val="512A03"/>
                </a:solidFill>
                <a:latin typeface="Comic Sans MS" panose="030F0702030302020204" pitchFamily="66" charset="0"/>
              </a:rPr>
              <a:t>Parţi</a:t>
            </a:r>
            <a:r>
              <a:rPr lang="ro-RO" b="1" dirty="0" smtClean="0">
                <a:solidFill>
                  <a:srgbClr val="512A03"/>
                </a:solidFill>
                <a:latin typeface="Comic Sans MS" panose="030F0702030302020204" pitchFamily="66" charset="0"/>
              </a:rPr>
              <a:t>, </a:t>
            </a:r>
            <a:r>
              <a:rPr lang="ro-RO" b="1" u="sng" dirty="0" smtClean="0">
                <a:solidFill>
                  <a:srgbClr val="512A03"/>
                </a:solidFill>
                <a:latin typeface="Comic Sans MS" panose="030F0702030302020204" pitchFamily="66" charset="0"/>
              </a:rPr>
              <a:t>Mezi</a:t>
            </a:r>
            <a:r>
              <a:rPr lang="ro-RO" b="1" dirty="0" smtClean="0">
                <a:solidFill>
                  <a:srgbClr val="512A03"/>
                </a:solidFill>
                <a:latin typeface="Comic Sans MS" panose="030F0702030302020204" pitchFamily="66" charset="0"/>
              </a:rPr>
              <a:t>, </a:t>
            </a:r>
            <a:r>
              <a:rPr lang="ro-RO" b="1" u="sng" dirty="0" err="1" smtClean="0">
                <a:solidFill>
                  <a:srgbClr val="512A03"/>
                </a:solidFill>
                <a:latin typeface="Comic Sans MS" panose="030F0702030302020204" pitchFamily="66" charset="0"/>
              </a:rPr>
              <a:t>Elamiţi</a:t>
            </a:r>
            <a:r>
              <a:rPr lang="ro-RO" b="1" dirty="0" smtClean="0">
                <a:solidFill>
                  <a:srgbClr val="512A03"/>
                </a:solidFill>
                <a:latin typeface="Comic Sans MS" panose="030F0702030302020204" pitchFamily="66" charset="0"/>
              </a:rPr>
              <a:t>, locuitori din </a:t>
            </a:r>
            <a:r>
              <a:rPr lang="ro-RO" b="1" u="sng" dirty="0" smtClean="0">
                <a:solidFill>
                  <a:srgbClr val="512A03"/>
                </a:solidFill>
                <a:latin typeface="Comic Sans MS" panose="030F0702030302020204" pitchFamily="66" charset="0"/>
              </a:rPr>
              <a:t>Mesopotamia</a:t>
            </a:r>
            <a:r>
              <a:rPr lang="ro-RO" b="1" dirty="0" smtClean="0">
                <a:solidFill>
                  <a:srgbClr val="512A03"/>
                </a:solidFill>
                <a:latin typeface="Comic Sans MS" panose="030F0702030302020204" pitchFamily="66" charset="0"/>
              </a:rPr>
              <a:t>, </a:t>
            </a:r>
            <a:r>
              <a:rPr lang="ro-RO" b="1" u="sng" dirty="0" err="1" smtClean="0">
                <a:solidFill>
                  <a:srgbClr val="512A03"/>
                </a:solidFill>
                <a:latin typeface="Comic Sans MS" panose="030F0702030302020204" pitchFamily="66" charset="0"/>
              </a:rPr>
              <a:t>Iudea</a:t>
            </a:r>
            <a:r>
              <a:rPr lang="ro-RO" b="1" dirty="0" smtClean="0">
                <a:solidFill>
                  <a:srgbClr val="512A03"/>
                </a:solidFill>
                <a:latin typeface="Comic Sans MS" panose="030F0702030302020204" pitchFamily="66" charset="0"/>
              </a:rPr>
              <a:t>, </a:t>
            </a:r>
            <a:r>
              <a:rPr lang="ro-RO" b="1" u="sng" dirty="0" err="1" smtClean="0">
                <a:solidFill>
                  <a:srgbClr val="512A03"/>
                </a:solidFill>
                <a:latin typeface="Comic Sans MS" panose="030F0702030302020204" pitchFamily="66" charset="0"/>
              </a:rPr>
              <a:t>Capadocia</a:t>
            </a:r>
            <a:r>
              <a:rPr lang="ro-RO" b="1" dirty="0" smtClean="0">
                <a:solidFill>
                  <a:srgbClr val="512A03"/>
                </a:solidFill>
                <a:latin typeface="Comic Sans MS" panose="030F0702030302020204" pitchFamily="66" charset="0"/>
              </a:rPr>
              <a:t>,</a:t>
            </a:r>
            <a:r>
              <a:rPr lang="ro-RO" b="1" u="sng" dirty="0" smtClean="0">
                <a:solidFill>
                  <a:srgbClr val="512A03"/>
                </a:solidFill>
                <a:latin typeface="Comic Sans MS" panose="030F0702030302020204" pitchFamily="66" charset="0"/>
              </a:rPr>
              <a:t> Pont</a:t>
            </a:r>
            <a:r>
              <a:rPr lang="ro-RO" b="1" dirty="0" smtClean="0">
                <a:solidFill>
                  <a:srgbClr val="512A03"/>
                </a:solidFill>
                <a:latin typeface="Comic Sans MS" panose="030F0702030302020204" pitchFamily="66" charset="0"/>
              </a:rPr>
              <a:t>, </a:t>
            </a:r>
            <a:r>
              <a:rPr lang="ro-RO" b="1" u="sng" dirty="0" smtClean="0">
                <a:solidFill>
                  <a:srgbClr val="512A03"/>
                </a:solidFill>
                <a:latin typeface="Comic Sans MS" panose="030F0702030302020204" pitchFamily="66" charset="0"/>
              </a:rPr>
              <a:t>Asia</a:t>
            </a:r>
            <a:r>
              <a:rPr lang="ro-RO" b="1" dirty="0" smtClean="0">
                <a:solidFill>
                  <a:srgbClr val="512A03"/>
                </a:solidFill>
                <a:latin typeface="Comic Sans MS" panose="030F0702030302020204" pitchFamily="66" charset="0"/>
              </a:rPr>
              <a:t>, </a:t>
            </a:r>
            <a:r>
              <a:rPr lang="ro-RO" b="1" u="sng" dirty="0" err="1" smtClean="0">
                <a:solidFill>
                  <a:srgbClr val="512A03"/>
                </a:solidFill>
                <a:latin typeface="Comic Sans MS" panose="030F0702030302020204" pitchFamily="66" charset="0"/>
              </a:rPr>
              <a:t>Frigia</a:t>
            </a:r>
            <a:r>
              <a:rPr lang="ro-RO" b="1" dirty="0" smtClean="0">
                <a:solidFill>
                  <a:srgbClr val="512A03"/>
                </a:solidFill>
                <a:latin typeface="Comic Sans MS" panose="030F0702030302020204" pitchFamily="66" charset="0"/>
              </a:rPr>
              <a:t>, </a:t>
            </a:r>
            <a:r>
              <a:rPr lang="ro-RO" b="1" u="sng" dirty="0" err="1" smtClean="0">
                <a:solidFill>
                  <a:srgbClr val="512A03"/>
                </a:solidFill>
                <a:latin typeface="Comic Sans MS" panose="030F0702030302020204" pitchFamily="66" charset="0"/>
              </a:rPr>
              <a:t>Pamfilia</a:t>
            </a:r>
            <a:r>
              <a:rPr lang="ro-RO" b="1" dirty="0" smtClean="0">
                <a:solidFill>
                  <a:srgbClr val="512A03"/>
                </a:solidFill>
                <a:latin typeface="Comic Sans MS" panose="030F0702030302020204" pitchFamily="66" charset="0"/>
              </a:rPr>
              <a:t>, </a:t>
            </a:r>
            <a:r>
              <a:rPr lang="ro-RO" b="1" u="sng" dirty="0" smtClean="0">
                <a:solidFill>
                  <a:srgbClr val="512A03"/>
                </a:solidFill>
                <a:latin typeface="Comic Sans MS" panose="030F0702030302020204" pitchFamily="66" charset="0"/>
              </a:rPr>
              <a:t>Egipt</a:t>
            </a:r>
            <a:r>
              <a:rPr lang="ro-RO" b="1" dirty="0" smtClean="0">
                <a:solidFill>
                  <a:srgbClr val="512A03"/>
                </a:solidFill>
                <a:latin typeface="Comic Sans MS" panose="030F0702030302020204" pitchFamily="66" charset="0"/>
              </a:rPr>
              <a:t>, părţile </a:t>
            </a:r>
            <a:r>
              <a:rPr lang="ro-RO" b="1" u="sng" dirty="0" smtClean="0">
                <a:solidFill>
                  <a:srgbClr val="512A03"/>
                </a:solidFill>
                <a:latin typeface="Comic Sans MS" panose="030F0702030302020204" pitchFamily="66" charset="0"/>
              </a:rPr>
              <a:t>Libiei</a:t>
            </a:r>
            <a:r>
              <a:rPr lang="ro-RO" b="1" dirty="0" smtClean="0">
                <a:solidFill>
                  <a:srgbClr val="512A03"/>
                </a:solidFill>
                <a:latin typeface="Comic Sans MS" panose="030F0702030302020204" pitchFamily="66" charset="0"/>
              </a:rPr>
              <a:t> dinspre </a:t>
            </a:r>
            <a:r>
              <a:rPr lang="ro-RO" b="1" u="sng" dirty="0" err="1" smtClean="0">
                <a:solidFill>
                  <a:srgbClr val="512A03"/>
                </a:solidFill>
                <a:latin typeface="Comic Sans MS" panose="030F0702030302020204" pitchFamily="66" charset="0"/>
              </a:rPr>
              <a:t>Cirena</a:t>
            </a:r>
            <a:r>
              <a:rPr lang="ro-RO" b="1" dirty="0" smtClean="0">
                <a:solidFill>
                  <a:srgbClr val="512A03"/>
                </a:solidFill>
                <a:latin typeface="Comic Sans MS" panose="030F0702030302020204" pitchFamily="66" charset="0"/>
              </a:rPr>
              <a:t>, oaspeţi din </a:t>
            </a:r>
            <a:r>
              <a:rPr lang="ro-RO" b="1" u="sng" dirty="0" smtClean="0">
                <a:solidFill>
                  <a:srgbClr val="512A03"/>
                </a:solidFill>
                <a:latin typeface="Comic Sans MS" panose="030F0702030302020204" pitchFamily="66" charset="0"/>
              </a:rPr>
              <a:t>Roma</a:t>
            </a:r>
            <a:r>
              <a:rPr lang="ro-RO" b="1" dirty="0" smtClean="0">
                <a:solidFill>
                  <a:srgbClr val="512A03"/>
                </a:solidFill>
                <a:latin typeface="Comic Sans MS" panose="030F0702030302020204" pitchFamily="66" charset="0"/>
              </a:rPr>
              <a:t>, Iudei sau prozeliţi, </a:t>
            </a:r>
            <a:r>
              <a:rPr lang="ro-RO" b="1" u="sng" dirty="0" smtClean="0">
                <a:solidFill>
                  <a:srgbClr val="512A03"/>
                </a:solidFill>
                <a:latin typeface="Comic Sans MS" panose="030F0702030302020204" pitchFamily="66" charset="0"/>
              </a:rPr>
              <a:t>Cretani</a:t>
            </a:r>
            <a:r>
              <a:rPr lang="ro-RO" b="1" dirty="0" smtClean="0">
                <a:solidFill>
                  <a:srgbClr val="512A03"/>
                </a:solidFill>
                <a:latin typeface="Comic Sans MS" panose="030F0702030302020204" pitchFamily="66" charset="0"/>
              </a:rPr>
              <a:t> şi </a:t>
            </a:r>
            <a:r>
              <a:rPr lang="ro-RO" b="1" u="sng" dirty="0" smtClean="0">
                <a:solidFill>
                  <a:srgbClr val="512A03"/>
                </a:solidFill>
                <a:latin typeface="Comic Sans MS" panose="030F0702030302020204" pitchFamily="66" charset="0"/>
              </a:rPr>
              <a:t>Arabi</a:t>
            </a:r>
            <a:r>
              <a:rPr lang="ro-RO" b="1" dirty="0" smtClean="0">
                <a:solidFill>
                  <a:srgbClr val="512A03"/>
                </a:solidFill>
                <a:latin typeface="Comic Sans MS" panose="030F0702030302020204" pitchFamily="66" charset="0"/>
              </a:rPr>
              <a:t>, îi auzim vorbind în limbile noastre lucrurile minunate ale lui Dumnezeu!” </a:t>
            </a:r>
            <a:r>
              <a:rPr lang="ro-RO" sz="1200" b="1" dirty="0" smtClean="0">
                <a:solidFill>
                  <a:srgbClr val="512A03"/>
                </a:solidFill>
                <a:latin typeface="Comic Sans MS" panose="030F0702030302020204" pitchFamily="66" charset="0"/>
              </a:rPr>
              <a:t>(Fapte 2:9-11)</a:t>
            </a:r>
            <a:endParaRPr lang="ro-RO" sz="1200" b="1" dirty="0">
              <a:solidFill>
                <a:srgbClr val="512A03"/>
              </a:solidFill>
              <a:latin typeface="Comic Sans MS" panose="030F0702030302020204" pitchFamily="66" charset="0"/>
            </a:endParaRPr>
          </a:p>
        </p:txBody>
      </p:sp>
      <p:sp>
        <p:nvSpPr>
          <p:cNvPr id="4" name="CuadroTexto 3"/>
          <p:cNvSpPr txBox="1"/>
          <p:nvPr/>
        </p:nvSpPr>
        <p:spPr>
          <a:xfrm>
            <a:off x="317636" y="2376041"/>
            <a:ext cx="6006161" cy="1631216"/>
          </a:xfrm>
          <a:prstGeom prst="rect">
            <a:avLst/>
          </a:prstGeom>
          <a:noFill/>
        </p:spPr>
        <p:txBody>
          <a:bodyPr wrap="square" rtlCol="0">
            <a:spAutoFit/>
          </a:bodyPr>
          <a:lstStyle/>
          <a:p>
            <a:pPr lvl="0">
              <a:spcBef>
                <a:spcPts val="600"/>
              </a:spcBef>
            </a:pPr>
            <a:r>
              <a:rPr lang="ro-RO" sz="2000" b="1" smtClean="0"/>
              <a:t>La zece zile după porunca lui Isus de a predica la toată lumea, Duhul Sfânt l-a îndemnat pe Petru să-L proclame pe Hristos înaintea unor reprezentanți iudei din întreaga lume. Discursul lui Petru a fost simplu, clar și convingător</a:t>
            </a:r>
            <a:r>
              <a:rPr lang="ro-RO" sz="2000" b="1" smtClean="0"/>
              <a:t>. </a:t>
            </a:r>
            <a:endParaRPr lang="ro-RO" sz="2000" b="1"/>
          </a:p>
        </p:txBody>
      </p:sp>
      <p:sp>
        <p:nvSpPr>
          <p:cNvPr id="5" name="CuadroTexto 4"/>
          <p:cNvSpPr txBox="1"/>
          <p:nvPr/>
        </p:nvSpPr>
        <p:spPr>
          <a:xfrm>
            <a:off x="38502" y="3997352"/>
            <a:ext cx="5674097" cy="2554545"/>
          </a:xfrm>
          <a:prstGeom prst="rect">
            <a:avLst/>
          </a:prstGeom>
          <a:noFill/>
        </p:spPr>
        <p:txBody>
          <a:bodyPr wrap="square" rtlCol="0">
            <a:spAutoFit/>
          </a:bodyPr>
          <a:lstStyle/>
          <a:p>
            <a:pPr marL="442913" indent="-442913">
              <a:buClr>
                <a:srgbClr val="512A03"/>
              </a:buClr>
              <a:buSzPct val="100000"/>
              <a:buBlip>
                <a:blip r:embed="rId3"/>
              </a:buBlip>
            </a:pPr>
            <a:r>
              <a:rPr lang="ro-RO" sz="2000" b="1" dirty="0" smtClean="0"/>
              <a:t>Ceea ce se întâmpla era împlinirea profețiilor </a:t>
            </a:r>
            <a:r>
              <a:rPr lang="ro-RO" sz="2000" b="1" dirty="0" smtClean="0"/>
              <a:t>(Fapte 2:16-21).</a:t>
            </a:r>
          </a:p>
          <a:p>
            <a:pPr marL="442913" indent="-442913">
              <a:buClr>
                <a:srgbClr val="512A03"/>
              </a:buClr>
              <a:buSzPct val="100000"/>
              <a:buBlip>
                <a:blip r:embed="rId3"/>
              </a:buBlip>
            </a:pPr>
            <a:r>
              <a:rPr lang="ro-RO" sz="2000" b="1" dirty="0" smtClean="0"/>
              <a:t>Scripturile </a:t>
            </a:r>
            <a:r>
              <a:rPr lang="ro-RO" sz="2000" b="1" dirty="0" smtClean="0"/>
              <a:t>anunțaseră deja lucrarea lui Isus, care a trăit o viață exemplară, însoțită de minuni. A fost înviat și înălțat la dreapta lui Dumnezeu </a:t>
            </a:r>
            <a:r>
              <a:rPr lang="ro-RO" sz="2000" b="1" dirty="0" smtClean="0"/>
              <a:t>(Fapte 2:22-36).</a:t>
            </a:r>
          </a:p>
          <a:p>
            <a:pPr marL="442913" indent="-442913">
              <a:buClr>
                <a:srgbClr val="512A03"/>
              </a:buClr>
              <a:buSzPct val="100000"/>
              <a:buBlip>
                <a:blip r:embed="rId3"/>
              </a:buBlip>
            </a:pPr>
            <a:r>
              <a:rPr lang="ro-RO" sz="2000" b="1" dirty="0" smtClean="0"/>
              <a:t>Prin </a:t>
            </a:r>
            <a:r>
              <a:rPr lang="ro-RO" sz="2000" b="1" dirty="0" smtClean="0"/>
              <a:t>moartea Sa, alături de pocăință și botez se obține iertarea păcatelor </a:t>
            </a:r>
            <a:r>
              <a:rPr lang="ro-RO" sz="2000" b="1" dirty="0" smtClean="0"/>
              <a:t>(Fapte 2:37-39).</a:t>
            </a:r>
            <a:endParaRPr lang="ro-RO" sz="2000" b="1" dirty="0" smtClean="0"/>
          </a:p>
        </p:txBody>
      </p:sp>
      <p:pic>
        <p:nvPicPr>
          <p:cNvPr id="6" name="Imagen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712599" y="4854353"/>
            <a:ext cx="3291840" cy="1852384"/>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6352673" y="2057185"/>
            <a:ext cx="2651766" cy="2627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flipH="1">
            <a:off x="6720961" y="96828"/>
            <a:ext cx="2526157" cy="18946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070403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1000"/>
                                        <p:tgtEl>
                                          <p:spTgt spid="4">
                                            <p:txEl>
                                              <p:pRg st="0" end="0"/>
                                            </p:txEl>
                                          </p:spTgt>
                                        </p:tgtEl>
                                      </p:cBhvr>
                                    </p:animEffect>
                                    <p:anim calcmode="lin" valueType="num">
                                      <p:cBhvr>
                                        <p:cTn id="4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6" presetClass="entr" presetSubtype="32"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out)">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left)">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left)">
                                      <p:cBhvr>
                                        <p:cTn id="6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extLst>
              <a:ext uri="{BEBA8EAE-BF5A-486C-A8C5-ECC9F3942E4B}">
                <a14:imgProps xmlns:a14="http://schemas.microsoft.com/office/drawing/2010/main" xmlns="">
                  <a14:imgLayer r:embed="rId3">
                    <a14:imgEffect>
                      <a14:artisticBlur radius="20"/>
                    </a14:imgEffect>
                    <a14:imgEffect>
                      <a14:saturation sat="66000"/>
                    </a14:imgEffect>
                    <a14:imgEffect>
                      <a14:brightnessContrast bright="58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679826" y="86626"/>
            <a:ext cx="6464173" cy="1477328"/>
          </a:xfrm>
          <a:prstGeom prst="rect">
            <a:avLst/>
          </a:prstGeom>
        </p:spPr>
        <p:txBody>
          <a:bodyPr wrap="square">
            <a:spAutoFit/>
          </a:bodyPr>
          <a:lstStyle/>
          <a:p>
            <a:pPr algn="r"/>
            <a:r>
              <a:rPr lang="ro-RO" b="1" dirty="0" smtClean="0">
                <a:solidFill>
                  <a:srgbClr val="611920"/>
                </a:solidFill>
                <a:latin typeface="Comic Sans MS" panose="030F0702030302020204" pitchFamily="66" charset="0"/>
              </a:rPr>
              <a:t>“În Cezarea era un om cu numele Corneliu, sutaş din ceata de ostaşi numită „Italiana“.Omul acesta era cucernic şi temător de Dumnezeu, împreună cu toată casa lui. El făcea multe milostenii norodului, şi se ruga totdeauna lui Dumnezeu.” </a:t>
            </a:r>
            <a:r>
              <a:rPr lang="ro-RO" sz="1100" b="1" dirty="0" smtClean="0">
                <a:solidFill>
                  <a:srgbClr val="611920"/>
                </a:solidFill>
                <a:latin typeface="Comic Sans MS" panose="030F0702030302020204" pitchFamily="66" charset="0"/>
              </a:rPr>
              <a:t>(Fapte 10:1-2)</a:t>
            </a:r>
            <a:endParaRPr lang="ro-RO" b="1" dirty="0">
              <a:solidFill>
                <a:srgbClr val="611920"/>
              </a:solidFill>
              <a:latin typeface="Comic Sans MS" panose="030F0702030302020204" pitchFamily="66" charset="0"/>
            </a:endParaRPr>
          </a:p>
        </p:txBody>
      </p:sp>
      <p:sp>
        <p:nvSpPr>
          <p:cNvPr id="3" name="CuadroTexto 2"/>
          <p:cNvSpPr txBox="1"/>
          <p:nvPr/>
        </p:nvSpPr>
        <p:spPr>
          <a:xfrm>
            <a:off x="240136" y="253498"/>
            <a:ext cx="2679826" cy="707886"/>
          </a:xfrm>
          <a:prstGeom prst="rect">
            <a:avLst/>
          </a:prstGeom>
          <a:noFill/>
        </p:spPr>
        <p:txBody>
          <a:bodyPr wrap="square" rtlCol="0">
            <a:spAutoFit/>
            <a:scene3d>
              <a:camera prst="orthographicFront"/>
              <a:lightRig rig="twoPt" dir="t"/>
            </a:scene3d>
            <a:sp3d extrusionH="57150" contourW="38100">
              <a:bevelT h="25400" prst="softRound"/>
              <a:contourClr>
                <a:schemeClr val="accent2"/>
              </a:contourClr>
            </a:sp3d>
          </a:bodyPr>
          <a:lstStyle/>
          <a:p>
            <a:r>
              <a:rPr lang="ro-RO" sz="4000" b="1" spc="300" dirty="0" smtClean="0">
                <a:ln w="22225">
                  <a:noFill/>
                  <a:prstDash val="solid"/>
                </a:ln>
                <a:solidFill>
                  <a:schemeClr val="accent2">
                    <a:lumMod val="40000"/>
                    <a:lumOff val="60000"/>
                  </a:schemeClr>
                </a:solidFill>
                <a:effectLst/>
              </a:rPr>
              <a:t>CORNELIU</a:t>
            </a:r>
            <a:endParaRPr lang="ro-RO" sz="4000" b="1" spc="300" dirty="0">
              <a:ln w="22225">
                <a:noFill/>
                <a:prstDash val="solid"/>
              </a:ln>
              <a:solidFill>
                <a:schemeClr val="accent2">
                  <a:lumMod val="40000"/>
                  <a:lumOff val="60000"/>
                </a:schemeClr>
              </a:solidFill>
              <a:effectLst/>
            </a:endParaRPr>
          </a:p>
        </p:txBody>
      </p:sp>
      <p:graphicFrame>
        <p:nvGraphicFramePr>
          <p:cNvPr id="6" name="Diagrama 5"/>
          <p:cNvGraphicFramePr/>
          <p:nvPr>
            <p:extLst>
              <p:ext uri="{D42A27DB-BD31-4B8C-83A1-F6EECF244321}">
                <p14:modId xmlns:p14="http://schemas.microsoft.com/office/powerpoint/2010/main" xmlns="" val="948599230"/>
              </p:ext>
            </p:extLst>
          </p:nvPr>
        </p:nvGraphicFramePr>
        <p:xfrm>
          <a:off x="-467246" y="1399026"/>
          <a:ext cx="9948053" cy="3767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384766" y="5112063"/>
            <a:ext cx="8609846" cy="1708160"/>
          </a:xfrm>
          <a:prstGeom prst="rect">
            <a:avLst/>
          </a:prstGeom>
          <a:noFill/>
        </p:spPr>
        <p:txBody>
          <a:bodyPr wrap="square" rtlCol="0">
            <a:spAutoFit/>
          </a:bodyPr>
          <a:lstStyle/>
          <a:p>
            <a:pPr>
              <a:spcBef>
                <a:spcPts val="600"/>
              </a:spcBef>
            </a:pPr>
            <a:r>
              <a:rPr lang="ro-RO" sz="2000" b="1" dirty="0" smtClean="0"/>
              <a:t>Pentru că un apostol ar fi fost foarte puțin dispus să ducă solia unui necircumscris, Dumnezeu a intervenit folosind metode extraordinare. </a:t>
            </a:r>
          </a:p>
          <a:p>
            <a:pPr>
              <a:spcBef>
                <a:spcPts val="600"/>
              </a:spcBef>
            </a:pPr>
            <a:r>
              <a:rPr lang="ro-RO" sz="2000" b="1" dirty="0" smtClean="0"/>
              <a:t>Astfel, a trimis un înger pentru a aduce mântuirea în casa lui Corneliu. </a:t>
            </a:r>
            <a:r>
              <a:rPr lang="ro-RO" sz="2000" b="1" dirty="0"/>
              <a:t>Î</a:t>
            </a:r>
            <a:r>
              <a:rPr lang="ro-RO" sz="2000" b="1" dirty="0" smtClean="0"/>
              <a:t>ngerul nu a dus solia, dar </a:t>
            </a:r>
            <a:r>
              <a:rPr lang="ro-RO" sz="2000" b="1" dirty="0" smtClean="0"/>
              <a:t>l-a </a:t>
            </a:r>
            <a:r>
              <a:rPr lang="ro-RO" sz="2000" b="1" dirty="0" smtClean="0"/>
              <a:t>pus în contact pe Corneliu cu biserica. Dumnezeu vrea ca noi să fim cei care ducem Evanghelia, nu îngerii</a:t>
            </a:r>
            <a:r>
              <a:rPr lang="ro-RO" sz="2000" b="1" dirty="0" smtClean="0"/>
              <a:t>.</a:t>
            </a:r>
            <a:endParaRPr lang="ro-RO" sz="2000" b="1" dirty="0" smtClean="0"/>
          </a:p>
        </p:txBody>
      </p:sp>
    </p:spTree>
    <p:extLst>
      <p:ext uri="{BB962C8B-B14F-4D97-AF65-F5344CB8AC3E}">
        <p14:creationId xmlns:p14="http://schemas.microsoft.com/office/powerpoint/2010/main" xmlns="" val="3630271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graphicEl>
                                              <a:dgm id="{C8C990C8-41C4-45CA-AE3C-27EF25651DAE}"/>
                                            </p:graphicEl>
                                          </p:spTgt>
                                        </p:tgtEl>
                                        <p:attrNameLst>
                                          <p:attrName>style.visibility</p:attrName>
                                        </p:attrNameLst>
                                      </p:cBhvr>
                                      <p:to>
                                        <p:strVal val="visible"/>
                                      </p:to>
                                    </p:set>
                                    <p:animEffect transition="in" filter="fade">
                                      <p:cBhvr>
                                        <p:cTn id="24" dur="1000"/>
                                        <p:tgtEl>
                                          <p:spTgt spid="6">
                                            <p:graphicEl>
                                              <a:dgm id="{C8C990C8-41C4-45CA-AE3C-27EF25651DAE}"/>
                                            </p:graphicEl>
                                          </p:spTgt>
                                        </p:tgtEl>
                                      </p:cBhvr>
                                    </p:animEffect>
                                    <p:anim calcmode="lin" valueType="num">
                                      <p:cBhvr>
                                        <p:cTn id="25" dur="1000" fill="hold"/>
                                        <p:tgtEl>
                                          <p:spTgt spid="6">
                                            <p:graphicEl>
                                              <a:dgm id="{C8C990C8-41C4-45CA-AE3C-27EF25651DAE}"/>
                                            </p:graphicEl>
                                          </p:spTgt>
                                        </p:tgtEl>
                                        <p:attrNameLst>
                                          <p:attrName>ppt_x</p:attrName>
                                        </p:attrNameLst>
                                      </p:cBhvr>
                                      <p:tavLst>
                                        <p:tav tm="0">
                                          <p:val>
                                            <p:strVal val="#ppt_x"/>
                                          </p:val>
                                        </p:tav>
                                        <p:tav tm="100000">
                                          <p:val>
                                            <p:strVal val="#ppt_x"/>
                                          </p:val>
                                        </p:tav>
                                      </p:tavLst>
                                    </p:anim>
                                    <p:anim calcmode="lin" valueType="num">
                                      <p:cBhvr>
                                        <p:cTn id="26" dur="900" decel="100000" fill="hold"/>
                                        <p:tgtEl>
                                          <p:spTgt spid="6">
                                            <p:graphicEl>
                                              <a:dgm id="{C8C990C8-41C4-45CA-AE3C-27EF25651DAE}"/>
                                            </p:graphic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graphicEl>
                                              <a:dgm id="{C8C990C8-41C4-45CA-AE3C-27EF25651DAE}"/>
                                            </p:graphicEl>
                                          </p:spTgt>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graphicEl>
                                              <a:dgm id="{8C337FB3-DAE5-43EC-A3D4-A83929B58C74}"/>
                                            </p:graphicEl>
                                          </p:spTgt>
                                        </p:tgtEl>
                                        <p:attrNameLst>
                                          <p:attrName>style.visibility</p:attrName>
                                        </p:attrNameLst>
                                      </p:cBhvr>
                                      <p:to>
                                        <p:strVal val="visible"/>
                                      </p:to>
                                    </p:set>
                                    <p:animEffect transition="in" filter="fade">
                                      <p:cBhvr>
                                        <p:cTn id="30" dur="1000"/>
                                        <p:tgtEl>
                                          <p:spTgt spid="6">
                                            <p:graphicEl>
                                              <a:dgm id="{8C337FB3-DAE5-43EC-A3D4-A83929B58C74}"/>
                                            </p:graphicEl>
                                          </p:spTgt>
                                        </p:tgtEl>
                                      </p:cBhvr>
                                    </p:animEffect>
                                    <p:anim calcmode="lin" valueType="num">
                                      <p:cBhvr>
                                        <p:cTn id="31" dur="1000" fill="hold"/>
                                        <p:tgtEl>
                                          <p:spTgt spid="6">
                                            <p:graphicEl>
                                              <a:dgm id="{8C337FB3-DAE5-43EC-A3D4-A83929B58C74}"/>
                                            </p:graphicEl>
                                          </p:spTgt>
                                        </p:tgtEl>
                                        <p:attrNameLst>
                                          <p:attrName>ppt_x</p:attrName>
                                        </p:attrNameLst>
                                      </p:cBhvr>
                                      <p:tavLst>
                                        <p:tav tm="0">
                                          <p:val>
                                            <p:strVal val="#ppt_x"/>
                                          </p:val>
                                        </p:tav>
                                        <p:tav tm="100000">
                                          <p:val>
                                            <p:strVal val="#ppt_x"/>
                                          </p:val>
                                        </p:tav>
                                      </p:tavLst>
                                    </p:anim>
                                    <p:anim calcmode="lin" valueType="num">
                                      <p:cBhvr>
                                        <p:cTn id="32" dur="900" decel="100000" fill="hold"/>
                                        <p:tgtEl>
                                          <p:spTgt spid="6">
                                            <p:graphicEl>
                                              <a:dgm id="{8C337FB3-DAE5-43EC-A3D4-A83929B58C74}"/>
                                            </p:graphic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graphicEl>
                                              <a:dgm id="{8C337FB3-DAE5-43EC-A3D4-A83929B58C74}"/>
                                            </p:graphicEl>
                                          </p:spTgt>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6">
                                            <p:graphicEl>
                                              <a:dgm id="{125D6003-13D6-4207-9087-279C3D2811C9}"/>
                                            </p:graphicEl>
                                          </p:spTgt>
                                        </p:tgtEl>
                                        <p:attrNameLst>
                                          <p:attrName>style.visibility</p:attrName>
                                        </p:attrNameLst>
                                      </p:cBhvr>
                                      <p:to>
                                        <p:strVal val="visible"/>
                                      </p:to>
                                    </p:set>
                                    <p:animEffect transition="in" filter="fade">
                                      <p:cBhvr>
                                        <p:cTn id="36" dur="1000"/>
                                        <p:tgtEl>
                                          <p:spTgt spid="6">
                                            <p:graphicEl>
                                              <a:dgm id="{125D6003-13D6-4207-9087-279C3D2811C9}"/>
                                            </p:graphicEl>
                                          </p:spTgt>
                                        </p:tgtEl>
                                      </p:cBhvr>
                                    </p:animEffect>
                                    <p:anim calcmode="lin" valueType="num">
                                      <p:cBhvr>
                                        <p:cTn id="37" dur="1000" fill="hold"/>
                                        <p:tgtEl>
                                          <p:spTgt spid="6">
                                            <p:graphicEl>
                                              <a:dgm id="{125D6003-13D6-4207-9087-279C3D2811C9}"/>
                                            </p:graphicEl>
                                          </p:spTgt>
                                        </p:tgtEl>
                                        <p:attrNameLst>
                                          <p:attrName>ppt_x</p:attrName>
                                        </p:attrNameLst>
                                      </p:cBhvr>
                                      <p:tavLst>
                                        <p:tav tm="0">
                                          <p:val>
                                            <p:strVal val="#ppt_x"/>
                                          </p:val>
                                        </p:tav>
                                        <p:tav tm="100000">
                                          <p:val>
                                            <p:strVal val="#ppt_x"/>
                                          </p:val>
                                        </p:tav>
                                      </p:tavLst>
                                    </p:anim>
                                    <p:anim calcmode="lin" valueType="num">
                                      <p:cBhvr>
                                        <p:cTn id="38" dur="900" decel="100000" fill="hold"/>
                                        <p:tgtEl>
                                          <p:spTgt spid="6">
                                            <p:graphicEl>
                                              <a:dgm id="{125D6003-13D6-4207-9087-279C3D2811C9}"/>
                                            </p:graphic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graphicEl>
                                              <a:dgm id="{125D6003-13D6-4207-9087-279C3D2811C9}"/>
                                            </p:graphic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6">
                                            <p:graphicEl>
                                              <a:dgm id="{90053C17-6BA8-4D05-9113-DC249E69EEE5}"/>
                                            </p:graphicEl>
                                          </p:spTgt>
                                        </p:tgtEl>
                                        <p:attrNameLst>
                                          <p:attrName>style.visibility</p:attrName>
                                        </p:attrNameLst>
                                      </p:cBhvr>
                                      <p:to>
                                        <p:strVal val="visible"/>
                                      </p:to>
                                    </p:set>
                                    <p:animEffect transition="in" filter="fade">
                                      <p:cBhvr>
                                        <p:cTn id="44" dur="1000"/>
                                        <p:tgtEl>
                                          <p:spTgt spid="6">
                                            <p:graphicEl>
                                              <a:dgm id="{90053C17-6BA8-4D05-9113-DC249E69EEE5}"/>
                                            </p:graphicEl>
                                          </p:spTgt>
                                        </p:tgtEl>
                                      </p:cBhvr>
                                    </p:animEffect>
                                    <p:anim calcmode="lin" valueType="num">
                                      <p:cBhvr>
                                        <p:cTn id="45" dur="1000" fill="hold"/>
                                        <p:tgtEl>
                                          <p:spTgt spid="6">
                                            <p:graphicEl>
                                              <a:dgm id="{90053C17-6BA8-4D05-9113-DC249E69EEE5}"/>
                                            </p:graphicEl>
                                          </p:spTgt>
                                        </p:tgtEl>
                                        <p:attrNameLst>
                                          <p:attrName>ppt_x</p:attrName>
                                        </p:attrNameLst>
                                      </p:cBhvr>
                                      <p:tavLst>
                                        <p:tav tm="0">
                                          <p:val>
                                            <p:strVal val="#ppt_x"/>
                                          </p:val>
                                        </p:tav>
                                        <p:tav tm="100000">
                                          <p:val>
                                            <p:strVal val="#ppt_x"/>
                                          </p:val>
                                        </p:tav>
                                      </p:tavLst>
                                    </p:anim>
                                    <p:anim calcmode="lin" valueType="num">
                                      <p:cBhvr>
                                        <p:cTn id="46" dur="900" decel="100000" fill="hold"/>
                                        <p:tgtEl>
                                          <p:spTgt spid="6">
                                            <p:graphicEl>
                                              <a:dgm id="{90053C17-6BA8-4D05-9113-DC249E69EEE5}"/>
                                            </p:graphic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
                                            <p:graphicEl>
                                              <a:dgm id="{90053C17-6BA8-4D05-9113-DC249E69EEE5}"/>
                                            </p:graphicEl>
                                          </p:spTgt>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6">
                                            <p:graphicEl>
                                              <a:dgm id="{584E42A7-326E-4A77-9C07-7C1F25283466}"/>
                                            </p:graphicEl>
                                          </p:spTgt>
                                        </p:tgtEl>
                                        <p:attrNameLst>
                                          <p:attrName>style.visibility</p:attrName>
                                        </p:attrNameLst>
                                      </p:cBhvr>
                                      <p:to>
                                        <p:strVal val="visible"/>
                                      </p:to>
                                    </p:set>
                                    <p:animEffect transition="in" filter="fade">
                                      <p:cBhvr>
                                        <p:cTn id="50" dur="1000"/>
                                        <p:tgtEl>
                                          <p:spTgt spid="6">
                                            <p:graphicEl>
                                              <a:dgm id="{584E42A7-326E-4A77-9C07-7C1F25283466}"/>
                                            </p:graphicEl>
                                          </p:spTgt>
                                        </p:tgtEl>
                                      </p:cBhvr>
                                    </p:animEffect>
                                    <p:anim calcmode="lin" valueType="num">
                                      <p:cBhvr>
                                        <p:cTn id="51" dur="1000" fill="hold"/>
                                        <p:tgtEl>
                                          <p:spTgt spid="6">
                                            <p:graphicEl>
                                              <a:dgm id="{584E42A7-326E-4A77-9C07-7C1F25283466}"/>
                                            </p:graphicEl>
                                          </p:spTgt>
                                        </p:tgtEl>
                                        <p:attrNameLst>
                                          <p:attrName>ppt_x</p:attrName>
                                        </p:attrNameLst>
                                      </p:cBhvr>
                                      <p:tavLst>
                                        <p:tav tm="0">
                                          <p:val>
                                            <p:strVal val="#ppt_x"/>
                                          </p:val>
                                        </p:tav>
                                        <p:tav tm="100000">
                                          <p:val>
                                            <p:strVal val="#ppt_x"/>
                                          </p:val>
                                        </p:tav>
                                      </p:tavLst>
                                    </p:anim>
                                    <p:anim calcmode="lin" valueType="num">
                                      <p:cBhvr>
                                        <p:cTn id="52" dur="900" decel="100000" fill="hold"/>
                                        <p:tgtEl>
                                          <p:spTgt spid="6">
                                            <p:graphicEl>
                                              <a:dgm id="{584E42A7-326E-4A77-9C07-7C1F25283466}"/>
                                            </p:graphic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
                                            <p:graphicEl>
                                              <a:dgm id="{584E42A7-326E-4A77-9C07-7C1F25283466}"/>
                                            </p:graphicEl>
                                          </p:spTgt>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6">
                                            <p:graphicEl>
                                              <a:dgm id="{5D105128-D855-4678-8EFF-AE3DE855DB28}"/>
                                            </p:graphicEl>
                                          </p:spTgt>
                                        </p:tgtEl>
                                        <p:attrNameLst>
                                          <p:attrName>style.visibility</p:attrName>
                                        </p:attrNameLst>
                                      </p:cBhvr>
                                      <p:to>
                                        <p:strVal val="visible"/>
                                      </p:to>
                                    </p:set>
                                    <p:animEffect transition="in" filter="fade">
                                      <p:cBhvr>
                                        <p:cTn id="56" dur="1000"/>
                                        <p:tgtEl>
                                          <p:spTgt spid="6">
                                            <p:graphicEl>
                                              <a:dgm id="{5D105128-D855-4678-8EFF-AE3DE855DB28}"/>
                                            </p:graphicEl>
                                          </p:spTgt>
                                        </p:tgtEl>
                                      </p:cBhvr>
                                    </p:animEffect>
                                    <p:anim calcmode="lin" valueType="num">
                                      <p:cBhvr>
                                        <p:cTn id="57" dur="1000" fill="hold"/>
                                        <p:tgtEl>
                                          <p:spTgt spid="6">
                                            <p:graphicEl>
                                              <a:dgm id="{5D105128-D855-4678-8EFF-AE3DE855DB28}"/>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6">
                                            <p:graphicEl>
                                              <a:dgm id="{5D105128-D855-4678-8EFF-AE3DE855DB28}"/>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6">
                                            <p:graphicEl>
                                              <a:dgm id="{5D105128-D855-4678-8EFF-AE3DE855DB28}"/>
                                            </p:graphic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6">
                                            <p:graphicEl>
                                              <a:dgm id="{F7CB6BF7-DD8A-4E40-BEEB-25B46D7B3EA2}"/>
                                            </p:graphicEl>
                                          </p:spTgt>
                                        </p:tgtEl>
                                        <p:attrNameLst>
                                          <p:attrName>style.visibility</p:attrName>
                                        </p:attrNameLst>
                                      </p:cBhvr>
                                      <p:to>
                                        <p:strVal val="visible"/>
                                      </p:to>
                                    </p:set>
                                    <p:animEffect transition="in" filter="fade">
                                      <p:cBhvr>
                                        <p:cTn id="64" dur="1000"/>
                                        <p:tgtEl>
                                          <p:spTgt spid="6">
                                            <p:graphicEl>
                                              <a:dgm id="{F7CB6BF7-DD8A-4E40-BEEB-25B46D7B3EA2}"/>
                                            </p:graphicEl>
                                          </p:spTgt>
                                        </p:tgtEl>
                                      </p:cBhvr>
                                    </p:animEffect>
                                    <p:anim calcmode="lin" valueType="num">
                                      <p:cBhvr>
                                        <p:cTn id="65" dur="1000" fill="hold"/>
                                        <p:tgtEl>
                                          <p:spTgt spid="6">
                                            <p:graphicEl>
                                              <a:dgm id="{F7CB6BF7-DD8A-4E40-BEEB-25B46D7B3EA2}"/>
                                            </p:graphicEl>
                                          </p:spTgt>
                                        </p:tgtEl>
                                        <p:attrNameLst>
                                          <p:attrName>ppt_x</p:attrName>
                                        </p:attrNameLst>
                                      </p:cBhvr>
                                      <p:tavLst>
                                        <p:tav tm="0">
                                          <p:val>
                                            <p:strVal val="#ppt_x"/>
                                          </p:val>
                                        </p:tav>
                                        <p:tav tm="100000">
                                          <p:val>
                                            <p:strVal val="#ppt_x"/>
                                          </p:val>
                                        </p:tav>
                                      </p:tavLst>
                                    </p:anim>
                                    <p:anim calcmode="lin" valueType="num">
                                      <p:cBhvr>
                                        <p:cTn id="66" dur="900" decel="100000" fill="hold"/>
                                        <p:tgtEl>
                                          <p:spTgt spid="6">
                                            <p:graphicEl>
                                              <a:dgm id="{F7CB6BF7-DD8A-4E40-BEEB-25B46D7B3EA2}"/>
                                            </p:graphic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
                                            <p:graphicEl>
                                              <a:dgm id="{F7CB6BF7-DD8A-4E40-BEEB-25B46D7B3EA2}"/>
                                            </p:graphicEl>
                                          </p:spTgt>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6">
                                            <p:graphicEl>
                                              <a:dgm id="{B0C934C4-9F6E-4B4B-BA60-7869A60BCD62}"/>
                                            </p:graphicEl>
                                          </p:spTgt>
                                        </p:tgtEl>
                                        <p:attrNameLst>
                                          <p:attrName>style.visibility</p:attrName>
                                        </p:attrNameLst>
                                      </p:cBhvr>
                                      <p:to>
                                        <p:strVal val="visible"/>
                                      </p:to>
                                    </p:set>
                                    <p:animEffect transition="in" filter="fade">
                                      <p:cBhvr>
                                        <p:cTn id="70" dur="1000"/>
                                        <p:tgtEl>
                                          <p:spTgt spid="6">
                                            <p:graphicEl>
                                              <a:dgm id="{B0C934C4-9F6E-4B4B-BA60-7869A60BCD62}"/>
                                            </p:graphicEl>
                                          </p:spTgt>
                                        </p:tgtEl>
                                      </p:cBhvr>
                                    </p:animEffect>
                                    <p:anim calcmode="lin" valueType="num">
                                      <p:cBhvr>
                                        <p:cTn id="71" dur="1000" fill="hold"/>
                                        <p:tgtEl>
                                          <p:spTgt spid="6">
                                            <p:graphicEl>
                                              <a:dgm id="{B0C934C4-9F6E-4B4B-BA60-7869A60BCD62}"/>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6">
                                            <p:graphicEl>
                                              <a:dgm id="{B0C934C4-9F6E-4B4B-BA60-7869A60BCD62}"/>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6">
                                            <p:graphicEl>
                                              <a:dgm id="{B0C934C4-9F6E-4B4B-BA60-7869A60BCD62}"/>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6">
                                            <p:graphicEl>
                                              <a:dgm id="{78DC9556-8E70-45E9-B04B-98A1D9A3B7E1}"/>
                                            </p:graphicEl>
                                          </p:spTgt>
                                        </p:tgtEl>
                                        <p:attrNameLst>
                                          <p:attrName>style.visibility</p:attrName>
                                        </p:attrNameLst>
                                      </p:cBhvr>
                                      <p:to>
                                        <p:strVal val="visible"/>
                                      </p:to>
                                    </p:set>
                                    <p:animEffect transition="in" filter="fade">
                                      <p:cBhvr>
                                        <p:cTn id="76" dur="1000"/>
                                        <p:tgtEl>
                                          <p:spTgt spid="6">
                                            <p:graphicEl>
                                              <a:dgm id="{78DC9556-8E70-45E9-B04B-98A1D9A3B7E1}"/>
                                            </p:graphicEl>
                                          </p:spTgt>
                                        </p:tgtEl>
                                      </p:cBhvr>
                                    </p:animEffect>
                                    <p:anim calcmode="lin" valueType="num">
                                      <p:cBhvr>
                                        <p:cTn id="77" dur="1000" fill="hold"/>
                                        <p:tgtEl>
                                          <p:spTgt spid="6">
                                            <p:graphicEl>
                                              <a:dgm id="{78DC9556-8E70-45E9-B04B-98A1D9A3B7E1}"/>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6">
                                            <p:graphicEl>
                                              <a:dgm id="{78DC9556-8E70-45E9-B04B-98A1D9A3B7E1}"/>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
                                            <p:graphicEl>
                                              <a:dgm id="{78DC9556-8E70-45E9-B04B-98A1D9A3B7E1}"/>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6">
                                            <p:graphicEl>
                                              <a:dgm id="{7EDF1972-4208-48CD-B0D5-6AA752394312}"/>
                                            </p:graphicEl>
                                          </p:spTgt>
                                        </p:tgtEl>
                                        <p:attrNameLst>
                                          <p:attrName>style.visibility</p:attrName>
                                        </p:attrNameLst>
                                      </p:cBhvr>
                                      <p:to>
                                        <p:strVal val="visible"/>
                                      </p:to>
                                    </p:set>
                                    <p:animEffect transition="in" filter="fade">
                                      <p:cBhvr>
                                        <p:cTn id="84" dur="1000"/>
                                        <p:tgtEl>
                                          <p:spTgt spid="6">
                                            <p:graphicEl>
                                              <a:dgm id="{7EDF1972-4208-48CD-B0D5-6AA752394312}"/>
                                            </p:graphicEl>
                                          </p:spTgt>
                                        </p:tgtEl>
                                      </p:cBhvr>
                                    </p:animEffect>
                                    <p:anim calcmode="lin" valueType="num">
                                      <p:cBhvr>
                                        <p:cTn id="85" dur="1000" fill="hold"/>
                                        <p:tgtEl>
                                          <p:spTgt spid="6">
                                            <p:graphicEl>
                                              <a:dgm id="{7EDF1972-4208-48CD-B0D5-6AA752394312}"/>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6">
                                            <p:graphicEl>
                                              <a:dgm id="{7EDF1972-4208-48CD-B0D5-6AA752394312}"/>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
                                            <p:graphicEl>
                                              <a:dgm id="{7EDF1972-4208-48CD-B0D5-6AA752394312}"/>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6">
                                            <p:graphicEl>
                                              <a:dgm id="{2B084B60-667F-4681-9E37-D077A317BF27}"/>
                                            </p:graphicEl>
                                          </p:spTgt>
                                        </p:tgtEl>
                                        <p:attrNameLst>
                                          <p:attrName>style.visibility</p:attrName>
                                        </p:attrNameLst>
                                      </p:cBhvr>
                                      <p:to>
                                        <p:strVal val="visible"/>
                                      </p:to>
                                    </p:set>
                                    <p:animEffect transition="in" filter="fade">
                                      <p:cBhvr>
                                        <p:cTn id="90" dur="1000"/>
                                        <p:tgtEl>
                                          <p:spTgt spid="6">
                                            <p:graphicEl>
                                              <a:dgm id="{2B084B60-667F-4681-9E37-D077A317BF27}"/>
                                            </p:graphicEl>
                                          </p:spTgt>
                                        </p:tgtEl>
                                      </p:cBhvr>
                                    </p:animEffect>
                                    <p:anim calcmode="lin" valueType="num">
                                      <p:cBhvr>
                                        <p:cTn id="91" dur="1000" fill="hold"/>
                                        <p:tgtEl>
                                          <p:spTgt spid="6">
                                            <p:graphicEl>
                                              <a:dgm id="{2B084B60-667F-4681-9E37-D077A317BF27}"/>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6">
                                            <p:graphicEl>
                                              <a:dgm id="{2B084B60-667F-4681-9E37-D077A317BF27}"/>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
                                            <p:graphicEl>
                                              <a:dgm id="{2B084B60-667F-4681-9E37-D077A317BF27}"/>
                                            </p:graphicEl>
                                          </p:spTgt>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0"/>
                                  </p:stCondLst>
                                  <p:childTnLst>
                                    <p:set>
                                      <p:cBhvr>
                                        <p:cTn id="95" dur="1" fill="hold">
                                          <p:stCondLst>
                                            <p:cond delay="0"/>
                                          </p:stCondLst>
                                        </p:cTn>
                                        <p:tgtEl>
                                          <p:spTgt spid="6">
                                            <p:graphicEl>
                                              <a:dgm id="{8C9D61F6-9DCC-4E80-812F-D04FD1573A7F}"/>
                                            </p:graphicEl>
                                          </p:spTgt>
                                        </p:tgtEl>
                                        <p:attrNameLst>
                                          <p:attrName>style.visibility</p:attrName>
                                        </p:attrNameLst>
                                      </p:cBhvr>
                                      <p:to>
                                        <p:strVal val="visible"/>
                                      </p:to>
                                    </p:set>
                                    <p:animEffect transition="in" filter="fade">
                                      <p:cBhvr>
                                        <p:cTn id="96" dur="1000"/>
                                        <p:tgtEl>
                                          <p:spTgt spid="6">
                                            <p:graphicEl>
                                              <a:dgm id="{8C9D61F6-9DCC-4E80-812F-D04FD1573A7F}"/>
                                            </p:graphicEl>
                                          </p:spTgt>
                                        </p:tgtEl>
                                      </p:cBhvr>
                                    </p:animEffect>
                                    <p:anim calcmode="lin" valueType="num">
                                      <p:cBhvr>
                                        <p:cTn id="97" dur="1000" fill="hold"/>
                                        <p:tgtEl>
                                          <p:spTgt spid="6">
                                            <p:graphicEl>
                                              <a:dgm id="{8C9D61F6-9DCC-4E80-812F-D04FD1573A7F}"/>
                                            </p:graphicEl>
                                          </p:spTgt>
                                        </p:tgtEl>
                                        <p:attrNameLst>
                                          <p:attrName>ppt_x</p:attrName>
                                        </p:attrNameLst>
                                      </p:cBhvr>
                                      <p:tavLst>
                                        <p:tav tm="0">
                                          <p:val>
                                            <p:strVal val="#ppt_x"/>
                                          </p:val>
                                        </p:tav>
                                        <p:tav tm="100000">
                                          <p:val>
                                            <p:strVal val="#ppt_x"/>
                                          </p:val>
                                        </p:tav>
                                      </p:tavLst>
                                    </p:anim>
                                    <p:anim calcmode="lin" valueType="num">
                                      <p:cBhvr>
                                        <p:cTn id="98" dur="900" decel="100000" fill="hold"/>
                                        <p:tgtEl>
                                          <p:spTgt spid="6">
                                            <p:graphicEl>
                                              <a:dgm id="{8C9D61F6-9DCC-4E80-812F-D04FD1573A7F}"/>
                                            </p:graphic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6">
                                            <p:graphicEl>
                                              <a:dgm id="{8C9D61F6-9DCC-4E80-812F-D04FD1573A7F}"/>
                                            </p:graphicEl>
                                          </p:spTgt>
                                        </p:tgtEl>
                                        <p:attrNameLst>
                                          <p:attrName>ppt_y</p:attrName>
                                        </p:attrNameLst>
                                      </p:cBhvr>
                                      <p:tavLst>
                                        <p:tav tm="0">
                                          <p:val>
                                            <p:strVal val="#ppt_y-.03"/>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7" presetClass="entr" presetSubtype="0" fill="hold" grpId="0" nodeType="clickEffect">
                                  <p:stCondLst>
                                    <p:cond delay="0"/>
                                  </p:stCondLst>
                                  <p:childTnLst>
                                    <p:set>
                                      <p:cBhvr>
                                        <p:cTn id="103" dur="1" fill="hold">
                                          <p:stCondLst>
                                            <p:cond delay="0"/>
                                          </p:stCondLst>
                                        </p:cTn>
                                        <p:tgtEl>
                                          <p:spTgt spid="6">
                                            <p:graphicEl>
                                              <a:dgm id="{6EC8F003-1A2C-4758-8987-8471EAD6D79F}"/>
                                            </p:graphicEl>
                                          </p:spTgt>
                                        </p:tgtEl>
                                        <p:attrNameLst>
                                          <p:attrName>style.visibility</p:attrName>
                                        </p:attrNameLst>
                                      </p:cBhvr>
                                      <p:to>
                                        <p:strVal val="visible"/>
                                      </p:to>
                                    </p:set>
                                    <p:animEffect transition="in" filter="fade">
                                      <p:cBhvr>
                                        <p:cTn id="104" dur="1000"/>
                                        <p:tgtEl>
                                          <p:spTgt spid="6">
                                            <p:graphicEl>
                                              <a:dgm id="{6EC8F003-1A2C-4758-8987-8471EAD6D79F}"/>
                                            </p:graphicEl>
                                          </p:spTgt>
                                        </p:tgtEl>
                                      </p:cBhvr>
                                    </p:animEffect>
                                    <p:anim calcmode="lin" valueType="num">
                                      <p:cBhvr>
                                        <p:cTn id="105" dur="1000" fill="hold"/>
                                        <p:tgtEl>
                                          <p:spTgt spid="6">
                                            <p:graphicEl>
                                              <a:dgm id="{6EC8F003-1A2C-4758-8987-8471EAD6D79F}"/>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6">
                                            <p:graphicEl>
                                              <a:dgm id="{6EC8F003-1A2C-4758-8987-8471EAD6D79F}"/>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
                                            <p:graphicEl>
                                              <a:dgm id="{6EC8F003-1A2C-4758-8987-8471EAD6D79F}"/>
                                            </p:graphicEl>
                                          </p:spTgt>
                                        </p:tgtEl>
                                        <p:attrNameLst>
                                          <p:attrName>ppt_y</p:attrName>
                                        </p:attrNameLst>
                                      </p:cBhvr>
                                      <p:tavLst>
                                        <p:tav tm="0">
                                          <p:val>
                                            <p:strVal val="#ppt_y-.03"/>
                                          </p:val>
                                        </p:tav>
                                        <p:tav tm="100000">
                                          <p:val>
                                            <p:strVal val="#ppt_y"/>
                                          </p:val>
                                        </p:tav>
                                      </p:tavLst>
                                    </p:anim>
                                  </p:childTnLst>
                                </p:cTn>
                              </p:par>
                              <p:par>
                                <p:cTn id="108" presetID="37" presetClass="entr" presetSubtype="0" fill="hold" grpId="0" nodeType="withEffect">
                                  <p:stCondLst>
                                    <p:cond delay="0"/>
                                  </p:stCondLst>
                                  <p:childTnLst>
                                    <p:set>
                                      <p:cBhvr>
                                        <p:cTn id="109" dur="1" fill="hold">
                                          <p:stCondLst>
                                            <p:cond delay="0"/>
                                          </p:stCondLst>
                                        </p:cTn>
                                        <p:tgtEl>
                                          <p:spTgt spid="6">
                                            <p:graphicEl>
                                              <a:dgm id="{AF78025E-4099-443F-B88B-E27EE9ADB06F}"/>
                                            </p:graphicEl>
                                          </p:spTgt>
                                        </p:tgtEl>
                                        <p:attrNameLst>
                                          <p:attrName>style.visibility</p:attrName>
                                        </p:attrNameLst>
                                      </p:cBhvr>
                                      <p:to>
                                        <p:strVal val="visible"/>
                                      </p:to>
                                    </p:set>
                                    <p:animEffect transition="in" filter="fade">
                                      <p:cBhvr>
                                        <p:cTn id="110" dur="1000"/>
                                        <p:tgtEl>
                                          <p:spTgt spid="6">
                                            <p:graphicEl>
                                              <a:dgm id="{AF78025E-4099-443F-B88B-E27EE9ADB06F}"/>
                                            </p:graphicEl>
                                          </p:spTgt>
                                        </p:tgtEl>
                                      </p:cBhvr>
                                    </p:animEffect>
                                    <p:anim calcmode="lin" valueType="num">
                                      <p:cBhvr>
                                        <p:cTn id="111" dur="1000" fill="hold"/>
                                        <p:tgtEl>
                                          <p:spTgt spid="6">
                                            <p:graphicEl>
                                              <a:dgm id="{AF78025E-4099-443F-B88B-E27EE9ADB06F}"/>
                                            </p:graphicEl>
                                          </p:spTgt>
                                        </p:tgtEl>
                                        <p:attrNameLst>
                                          <p:attrName>ppt_x</p:attrName>
                                        </p:attrNameLst>
                                      </p:cBhvr>
                                      <p:tavLst>
                                        <p:tav tm="0">
                                          <p:val>
                                            <p:strVal val="#ppt_x"/>
                                          </p:val>
                                        </p:tav>
                                        <p:tav tm="100000">
                                          <p:val>
                                            <p:strVal val="#ppt_x"/>
                                          </p:val>
                                        </p:tav>
                                      </p:tavLst>
                                    </p:anim>
                                    <p:anim calcmode="lin" valueType="num">
                                      <p:cBhvr>
                                        <p:cTn id="112" dur="900" decel="100000" fill="hold"/>
                                        <p:tgtEl>
                                          <p:spTgt spid="6">
                                            <p:graphicEl>
                                              <a:dgm id="{AF78025E-4099-443F-B88B-E27EE9ADB06F}"/>
                                            </p:graphicEl>
                                          </p:spTgt>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6">
                                            <p:graphicEl>
                                              <a:dgm id="{AF78025E-4099-443F-B88B-E27EE9ADB06F}"/>
                                            </p:graphicEl>
                                          </p:spTgt>
                                        </p:tgtEl>
                                        <p:attrNameLst>
                                          <p:attrName>ppt_y</p:attrName>
                                        </p:attrNameLst>
                                      </p:cBhvr>
                                      <p:tavLst>
                                        <p:tav tm="0">
                                          <p:val>
                                            <p:strVal val="#ppt_y-.03"/>
                                          </p:val>
                                        </p:tav>
                                        <p:tav tm="100000">
                                          <p:val>
                                            <p:strVal val="#ppt_y"/>
                                          </p:val>
                                        </p:tav>
                                      </p:tavLst>
                                    </p:anim>
                                  </p:childTnLst>
                                </p:cTn>
                              </p:par>
                              <p:par>
                                <p:cTn id="114" presetID="37" presetClass="entr" presetSubtype="0" fill="hold" grpId="0" nodeType="withEffect">
                                  <p:stCondLst>
                                    <p:cond delay="0"/>
                                  </p:stCondLst>
                                  <p:childTnLst>
                                    <p:set>
                                      <p:cBhvr>
                                        <p:cTn id="115" dur="1" fill="hold">
                                          <p:stCondLst>
                                            <p:cond delay="0"/>
                                          </p:stCondLst>
                                        </p:cTn>
                                        <p:tgtEl>
                                          <p:spTgt spid="6">
                                            <p:graphicEl>
                                              <a:dgm id="{AAE5E32A-20DA-4801-B7A9-4902ACF59BDC}"/>
                                            </p:graphicEl>
                                          </p:spTgt>
                                        </p:tgtEl>
                                        <p:attrNameLst>
                                          <p:attrName>style.visibility</p:attrName>
                                        </p:attrNameLst>
                                      </p:cBhvr>
                                      <p:to>
                                        <p:strVal val="visible"/>
                                      </p:to>
                                    </p:set>
                                    <p:animEffect transition="in" filter="fade">
                                      <p:cBhvr>
                                        <p:cTn id="116" dur="1000"/>
                                        <p:tgtEl>
                                          <p:spTgt spid="6">
                                            <p:graphicEl>
                                              <a:dgm id="{AAE5E32A-20DA-4801-B7A9-4902ACF59BDC}"/>
                                            </p:graphicEl>
                                          </p:spTgt>
                                        </p:tgtEl>
                                      </p:cBhvr>
                                    </p:animEffect>
                                    <p:anim calcmode="lin" valueType="num">
                                      <p:cBhvr>
                                        <p:cTn id="117" dur="1000" fill="hold"/>
                                        <p:tgtEl>
                                          <p:spTgt spid="6">
                                            <p:graphicEl>
                                              <a:dgm id="{AAE5E32A-20DA-4801-B7A9-4902ACF59BDC}"/>
                                            </p:graphicEl>
                                          </p:spTgt>
                                        </p:tgtEl>
                                        <p:attrNameLst>
                                          <p:attrName>ppt_x</p:attrName>
                                        </p:attrNameLst>
                                      </p:cBhvr>
                                      <p:tavLst>
                                        <p:tav tm="0">
                                          <p:val>
                                            <p:strVal val="#ppt_x"/>
                                          </p:val>
                                        </p:tav>
                                        <p:tav tm="100000">
                                          <p:val>
                                            <p:strVal val="#ppt_x"/>
                                          </p:val>
                                        </p:tav>
                                      </p:tavLst>
                                    </p:anim>
                                    <p:anim calcmode="lin" valueType="num">
                                      <p:cBhvr>
                                        <p:cTn id="118" dur="900" decel="100000" fill="hold"/>
                                        <p:tgtEl>
                                          <p:spTgt spid="6">
                                            <p:graphicEl>
                                              <a:dgm id="{AAE5E32A-20DA-4801-B7A9-4902ACF59BDC}"/>
                                            </p:graphicEl>
                                          </p:spTgt>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
                                            <p:graphicEl>
                                              <a:dgm id="{AAE5E32A-20DA-4801-B7A9-4902ACF59BDC}"/>
                                            </p:graphicEl>
                                          </p:spTgt>
                                        </p:tgtEl>
                                        <p:attrNameLst>
                                          <p:attrName>ppt_y</p:attrName>
                                        </p:attrNameLst>
                                      </p:cBhvr>
                                      <p:tavLst>
                                        <p:tav tm="0">
                                          <p:val>
                                            <p:strVal val="#ppt_y-.03"/>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5">
                                            <p:txEl>
                                              <p:pRg st="0" end="0"/>
                                            </p:txEl>
                                          </p:spTgt>
                                        </p:tgtEl>
                                        <p:attrNameLst>
                                          <p:attrName>style.visibility</p:attrName>
                                        </p:attrNameLst>
                                      </p:cBhvr>
                                      <p:to>
                                        <p:strVal val="visible"/>
                                      </p:to>
                                    </p:set>
                                    <p:animEffect transition="in" filter="wipe(left)">
                                      <p:cBhvr>
                                        <p:cTn id="124" dur="500"/>
                                        <p:tgtEl>
                                          <p:spTgt spid="5">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5">
                                            <p:txEl>
                                              <p:pRg st="1" end="1"/>
                                            </p:txEl>
                                          </p:spTgt>
                                        </p:tgtEl>
                                        <p:attrNameLst>
                                          <p:attrName>style.visibility</p:attrName>
                                        </p:attrNameLst>
                                      </p:cBhvr>
                                      <p:to>
                                        <p:strVal val="visible"/>
                                      </p:to>
                                    </p:set>
                                    <p:animEffect transition="in" filter="wipe(left)">
                                      <p:cBhvr>
                                        <p:cTn id="1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p:bldSub>
          <a:bldDgm bld="lvlOne"/>
        </p:bldSub>
      </p:bldGraphic>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radius="9"/>
                    </a14:imgEffect>
                  </a14:imgLayer>
                </a14:imgProps>
              </a:ext>
              <a:ext uri="{28A0092B-C50C-407E-A947-70E740481C1C}">
                <a14:useLocalDpi xmlns:a14="http://schemas.microsoft.com/office/drawing/2010/main" xmlns=""/>
              </a:ext>
            </a:extLst>
          </a:blip>
          <a:srcRect/>
          <a:stretch>
            <a:fillRect l="-12000" r="-5000" b="-15000"/>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05878" y="4271686"/>
            <a:ext cx="4629895" cy="2474425"/>
          </a:xfrm>
          <a:prstGeom prst="rect">
            <a:avLst/>
          </a:prstGeom>
          <a:ln>
            <a:noFill/>
          </a:ln>
          <a:effectLst>
            <a:outerShdw blurRad="190500" algn="tl" rotWithShape="0">
              <a:srgbClr val="000000">
                <a:alpha val="70000"/>
              </a:srgbClr>
            </a:outerShdw>
          </a:effectLst>
        </p:spPr>
      </p:pic>
      <p:sp>
        <p:nvSpPr>
          <p:cNvPr id="2" name="Rectángulo 1"/>
          <p:cNvSpPr/>
          <p:nvPr/>
        </p:nvSpPr>
        <p:spPr>
          <a:xfrm>
            <a:off x="2897807" y="18046"/>
            <a:ext cx="6045896" cy="1226865"/>
          </a:xfrm>
          <a:prstGeom prst="rect">
            <a:avLst/>
          </a:prstGeom>
          <a:solidFill>
            <a:schemeClr val="bg1">
              <a:alpha val="75000"/>
            </a:schemeClr>
          </a:solidFill>
          <a:effectLst>
            <a:softEdge rad="76200"/>
          </a:effectLst>
        </p:spPr>
        <p:txBody>
          <a:bodyPr wrap="square" lIns="216000" tIns="72000">
            <a:spAutoFit/>
          </a:bodyPr>
          <a:lstStyle/>
          <a:p>
            <a:r>
              <a:rPr lang="ro-RO" b="1" dirty="0" smtClean="0">
                <a:solidFill>
                  <a:schemeClr val="accent5">
                    <a:lumMod val="75000"/>
                  </a:schemeClr>
                </a:solidFill>
                <a:latin typeface="Comic Sans MS" panose="030F0702030302020204" pitchFamily="66" charset="0"/>
              </a:rPr>
              <a:t>“Atunci, Petru a început să vorbească şi a zis: „În adevăr, văd că Dumnezeu nu este părtinitor, ci că în orice neam, cine se teme de El şi lucrează neprihănire este primit de El.” </a:t>
            </a:r>
            <a:r>
              <a:rPr lang="ro-RO" sz="1100" b="1" dirty="0" smtClean="0">
                <a:solidFill>
                  <a:schemeClr val="accent5">
                    <a:lumMod val="75000"/>
                  </a:schemeClr>
                </a:solidFill>
                <a:latin typeface="Comic Sans MS" panose="030F0702030302020204" pitchFamily="66" charset="0"/>
              </a:rPr>
              <a:t>(Fapte 10:34-35)</a:t>
            </a:r>
            <a:endParaRPr lang="ro-RO" sz="1100" b="1" dirty="0" smtClean="0">
              <a:solidFill>
                <a:schemeClr val="accent5">
                  <a:lumMod val="75000"/>
                </a:schemeClr>
              </a:solidFill>
              <a:latin typeface="Comic Sans MS" panose="030F0702030302020204" pitchFamily="66" charset="0"/>
            </a:endParaRPr>
          </a:p>
        </p:txBody>
      </p:sp>
      <p:sp>
        <p:nvSpPr>
          <p:cNvPr id="4" name="CuadroTexto 3"/>
          <p:cNvSpPr txBox="1"/>
          <p:nvPr/>
        </p:nvSpPr>
        <p:spPr>
          <a:xfrm>
            <a:off x="4155952" y="1284957"/>
            <a:ext cx="4988048" cy="1323439"/>
          </a:xfrm>
          <a:prstGeom prst="rect">
            <a:avLst/>
          </a:prstGeom>
          <a:noFill/>
        </p:spPr>
        <p:txBody>
          <a:bodyPr wrap="square" rtlCol="0">
            <a:spAutoFit/>
          </a:bodyPr>
          <a:lstStyle/>
          <a:p>
            <a:pPr>
              <a:spcBef>
                <a:spcPts val="600"/>
              </a:spcBef>
            </a:pPr>
            <a:r>
              <a:rPr lang="ro-RO" sz="2000" b="1" dirty="0" smtClean="0"/>
              <a:t>Ascultător de porunca îngerului și dornic să cunoască mai bine voia lui Dumnezeu, Corneliu a trimis după Petru la </a:t>
            </a:r>
            <a:r>
              <a:rPr lang="ro-RO" sz="2000" b="1" dirty="0" err="1" smtClean="0"/>
              <a:t>Iope</a:t>
            </a:r>
            <a:r>
              <a:rPr lang="ro-RO" sz="2000" b="1" dirty="0" smtClean="0"/>
              <a:t> (50 Km la </a:t>
            </a:r>
            <a:r>
              <a:rPr lang="ro-RO" sz="2000" b="1" dirty="0" smtClean="0"/>
              <a:t>sud de </a:t>
            </a:r>
            <a:r>
              <a:rPr lang="ro-RO" sz="2000" b="1" dirty="0" smtClean="0"/>
              <a:t>Cezarea).</a:t>
            </a:r>
            <a:endParaRPr lang="ro-RO" sz="2000" b="1" dirty="0" smtClean="0"/>
          </a:p>
        </p:txBody>
      </p:sp>
      <p:pic>
        <p:nvPicPr>
          <p:cNvPr id="5" name="Imagen 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05878" y="1142605"/>
            <a:ext cx="1890776" cy="1377565"/>
          </a:xfrm>
          <a:prstGeom prst="snip2DiagRect">
            <a:avLst/>
          </a:prstGeom>
          <a:solidFill>
            <a:srgbClr val="FFFFFF">
              <a:shade val="85000"/>
            </a:srgbClr>
          </a:solidFill>
          <a:ln w="127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064190" y="1288565"/>
            <a:ext cx="2014885" cy="1231605"/>
          </a:xfrm>
          <a:prstGeom prst="snip2DiagRect">
            <a:avLst/>
          </a:prstGeom>
          <a:solidFill>
            <a:srgbClr val="FFFFFF">
              <a:shade val="85000"/>
            </a:srgbClr>
          </a:solidFill>
          <a:ln w="127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128337" y="2606992"/>
            <a:ext cx="2438400" cy="1594104"/>
          </a:xfrm>
          <a:prstGeom prst="round2DiagRect">
            <a:avLst>
              <a:gd name="adj1" fmla="val 16667"/>
              <a:gd name="adj2" fmla="val 0"/>
            </a:avLst>
          </a:prstGeom>
          <a:ln w="19050" cap="sq">
            <a:solidFill>
              <a:schemeClr val="bg1"/>
            </a:solidFill>
            <a:miter lim="800000"/>
          </a:ln>
          <a:effectLst>
            <a:outerShdw blurRad="254000" algn="tl" rotWithShape="0">
              <a:srgbClr val="000000">
                <a:alpha val="43000"/>
              </a:srgbClr>
            </a:outerShdw>
          </a:effectLst>
        </p:spPr>
      </p:pic>
      <p:sp>
        <p:nvSpPr>
          <p:cNvPr id="13" name="Rectángulo 12"/>
          <p:cNvSpPr/>
          <p:nvPr/>
        </p:nvSpPr>
        <p:spPr>
          <a:xfrm>
            <a:off x="4735774" y="4174510"/>
            <a:ext cx="4408226" cy="2323713"/>
          </a:xfrm>
          <a:prstGeom prst="rect">
            <a:avLst/>
          </a:prstGeom>
        </p:spPr>
        <p:txBody>
          <a:bodyPr wrap="square" lIns="126000">
            <a:spAutoFit/>
          </a:bodyPr>
          <a:lstStyle/>
          <a:p>
            <a:pPr lvl="0">
              <a:spcBef>
                <a:spcPts val="600"/>
              </a:spcBef>
            </a:pPr>
            <a:r>
              <a:rPr lang="ro-RO" sz="2000" b="1" dirty="0" smtClean="0">
                <a:solidFill>
                  <a:prstClr val="black"/>
                </a:solidFill>
              </a:rPr>
              <a:t>Acceptând Evanghelia, Dumnezeu a trimis Duhul Sfânt pentru prima dată peste neamuri. Acest fapt a scuturat mintea lui Petru și a iudeilor </a:t>
            </a:r>
            <a:r>
              <a:rPr lang="ro-RO" sz="2000" b="1" dirty="0" smtClean="0">
                <a:solidFill>
                  <a:prstClr val="black"/>
                </a:solidFill>
              </a:rPr>
              <a:t>prezenți.</a:t>
            </a:r>
          </a:p>
          <a:p>
            <a:pPr lvl="0">
              <a:spcBef>
                <a:spcPts val="600"/>
              </a:spcBef>
            </a:pPr>
            <a:r>
              <a:rPr lang="ro-RO" sz="2000" b="1" dirty="0" smtClean="0">
                <a:solidFill>
                  <a:prstClr val="black"/>
                </a:solidFill>
              </a:rPr>
              <a:t>În </a:t>
            </a:r>
            <a:r>
              <a:rPr lang="ro-RO" sz="2000" b="1" dirty="0" smtClean="0">
                <a:solidFill>
                  <a:prstClr val="black"/>
                </a:solidFill>
              </a:rPr>
              <a:t>toate locurile și religiile Dumnezeu are oameni care îl iubesc și cărora trebuie să le ducem vestea </a:t>
            </a:r>
            <a:r>
              <a:rPr lang="ro-RO" sz="2000" b="1" dirty="0" smtClean="0">
                <a:solidFill>
                  <a:prstClr val="black"/>
                </a:solidFill>
              </a:rPr>
              <a:t>bună.</a:t>
            </a:r>
            <a:endParaRPr lang="ro-RO" sz="2000" b="1" dirty="0">
              <a:solidFill>
                <a:prstClr val="black"/>
              </a:solidFill>
            </a:endParaRPr>
          </a:p>
        </p:txBody>
      </p:sp>
      <p:pic>
        <p:nvPicPr>
          <p:cNvPr id="14" name="Imagen 13"/>
          <p:cNvPicPr>
            <a:picLocks noChangeAspect="1"/>
          </p:cNvPicPr>
          <p:nvPr/>
        </p:nvPicPr>
        <p:blipFill rotWithShape="1">
          <a:blip r:embed="rId8" cstate="email">
            <a:extLst>
              <a:ext uri="{28A0092B-C50C-407E-A947-70E740481C1C}">
                <a14:useLocalDpi xmlns:a14="http://schemas.microsoft.com/office/drawing/2010/main" xmlns=""/>
              </a:ext>
            </a:extLst>
          </a:blip>
          <a:srcRect/>
          <a:stretch/>
        </p:blipFill>
        <p:spPr>
          <a:xfrm>
            <a:off x="2643614" y="2606992"/>
            <a:ext cx="1832960" cy="1594104"/>
          </a:xfrm>
          <a:prstGeom prst="round2DiagRect">
            <a:avLst>
              <a:gd name="adj1" fmla="val 16667"/>
              <a:gd name="adj2" fmla="val 0"/>
            </a:avLst>
          </a:prstGeom>
          <a:ln w="19050" cap="sq">
            <a:solidFill>
              <a:schemeClr val="bg1"/>
            </a:solidFill>
            <a:miter lim="800000"/>
          </a:ln>
          <a:effectLst>
            <a:outerShdw blurRad="254000" algn="tl" rotWithShape="0">
              <a:srgbClr val="000000">
                <a:alpha val="43000"/>
              </a:srgbClr>
            </a:outerShdw>
          </a:effectLst>
        </p:spPr>
      </p:pic>
      <p:sp>
        <p:nvSpPr>
          <p:cNvPr id="15" name="Rectángulo 14"/>
          <p:cNvSpPr/>
          <p:nvPr/>
        </p:nvSpPr>
        <p:spPr>
          <a:xfrm>
            <a:off x="4524287" y="2666362"/>
            <a:ext cx="4572000" cy="1323439"/>
          </a:xfrm>
          <a:prstGeom prst="rect">
            <a:avLst/>
          </a:prstGeom>
        </p:spPr>
        <p:txBody>
          <a:bodyPr>
            <a:spAutoFit/>
          </a:bodyPr>
          <a:lstStyle/>
          <a:p>
            <a:pPr lvl="0">
              <a:spcBef>
                <a:spcPts val="600"/>
              </a:spcBef>
            </a:pPr>
            <a:r>
              <a:rPr lang="ro-RO" sz="2000" b="1" dirty="0" smtClean="0">
                <a:solidFill>
                  <a:prstClr val="black"/>
                </a:solidFill>
              </a:rPr>
              <a:t>Pentru că era dispus să i se închine lui Petru </a:t>
            </a:r>
            <a:r>
              <a:rPr lang="ro-RO" sz="2000" b="1" dirty="0" smtClean="0">
                <a:solidFill>
                  <a:prstClr val="black"/>
                </a:solidFill>
              </a:rPr>
              <a:t>(Fapte 10:25), avea </a:t>
            </a:r>
            <a:r>
              <a:rPr lang="ro-RO" sz="2000" b="1" dirty="0" smtClean="0">
                <a:solidFill>
                  <a:prstClr val="black"/>
                </a:solidFill>
              </a:rPr>
              <a:t>nevoie de o cunoaștere mai mare a căii spre mântuire </a:t>
            </a:r>
            <a:r>
              <a:rPr lang="ro-RO" sz="2000" b="1" dirty="0" smtClean="0">
                <a:solidFill>
                  <a:prstClr val="black"/>
                </a:solidFill>
              </a:rPr>
              <a:t>(Fapte 11:14).</a:t>
            </a:r>
            <a:endParaRPr lang="ro-RO" sz="2000" b="1" dirty="0">
              <a:solidFill>
                <a:prstClr val="black"/>
              </a:solidFill>
            </a:endParaRPr>
          </a:p>
        </p:txBody>
      </p:sp>
      <p:sp>
        <p:nvSpPr>
          <p:cNvPr id="16" name="CuadroTexto 15"/>
          <p:cNvSpPr txBox="1"/>
          <p:nvPr/>
        </p:nvSpPr>
        <p:spPr>
          <a:xfrm>
            <a:off x="125730" y="253498"/>
            <a:ext cx="2679826" cy="707886"/>
          </a:xfrm>
          <a:prstGeom prst="rect">
            <a:avLst/>
          </a:prstGeom>
          <a:noFill/>
        </p:spPr>
        <p:txBody>
          <a:bodyPr wrap="square" rtlCol="0">
            <a:spAutoFit/>
          </a:bodyPr>
          <a:lstStyle/>
          <a:p>
            <a:r>
              <a:rPr lang="ro-RO" sz="4000" b="1" spc="30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CORNELIU</a:t>
            </a:r>
            <a:endParaRPr lang="ro-RO" sz="4000" b="1" spc="3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xmlns="" val="907917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uiExpand="1"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277355" y="55849"/>
            <a:ext cx="5866646" cy="646331"/>
          </a:xfrm>
          <a:prstGeom prst="rect">
            <a:avLst/>
          </a:prstGeom>
        </p:spPr>
        <p:txBody>
          <a:bodyPr wrap="square">
            <a:spAutoFit/>
          </a:bodyPr>
          <a:lstStyle/>
          <a:p>
            <a:r>
              <a:rPr lang="ro-RO" b="1" dirty="0" smtClean="0">
                <a:solidFill>
                  <a:srgbClr val="002060"/>
                </a:solidFill>
                <a:latin typeface="Comic Sans MS" panose="030F0702030302020204" pitchFamily="66" charset="0"/>
              </a:rPr>
              <a:t>“Şi glasul i-a zis iarăși a doua oară: «Ce a curăţit Dumnezeu, să nu numeşti spurcat.»” </a:t>
            </a:r>
            <a:r>
              <a:rPr lang="ro-RO" sz="1100" b="1" dirty="0" smtClean="0">
                <a:solidFill>
                  <a:srgbClr val="002060"/>
                </a:solidFill>
                <a:latin typeface="Comic Sans MS" panose="030F0702030302020204" pitchFamily="66" charset="0"/>
              </a:rPr>
              <a:t>(Fapte 10:15)</a:t>
            </a:r>
            <a:endParaRPr lang="ro-RO" sz="1100" b="1" dirty="0" smtClean="0">
              <a:solidFill>
                <a:srgbClr val="002060"/>
              </a:solidFill>
              <a:latin typeface="Comic Sans MS" panose="030F0702030302020204" pitchFamily="66" charset="0"/>
            </a:endParaRPr>
          </a:p>
        </p:txBody>
      </p:sp>
      <p:sp>
        <p:nvSpPr>
          <p:cNvPr id="3" name="CuadroTexto 2"/>
          <p:cNvSpPr txBox="1"/>
          <p:nvPr/>
        </p:nvSpPr>
        <p:spPr>
          <a:xfrm>
            <a:off x="105879" y="-43509"/>
            <a:ext cx="3243904" cy="830997"/>
          </a:xfrm>
          <a:prstGeom prst="rect">
            <a:avLst/>
          </a:prstGeom>
          <a:noFill/>
        </p:spPr>
        <p:txBody>
          <a:bodyPr wrap="square" rtlCol="0">
            <a:spAutoFit/>
            <a:scene3d>
              <a:camera prst="orthographicFront"/>
              <a:lightRig rig="chilly" dir="t"/>
            </a:scene3d>
            <a:sp3d extrusionH="57150" contourW="38100" prstMaterial="translucentPowder">
              <a:bevelT h="25400" prst="softRound"/>
              <a:contourClr>
                <a:srgbClr val="002060"/>
              </a:contourClr>
            </a:sp3d>
          </a:bodyPr>
          <a:lstStyle/>
          <a:p>
            <a:pPr algn="ctr"/>
            <a:r>
              <a:rPr lang="ro-RO" sz="4800" b="1" spc="600" dirty="0" smtClean="0">
                <a:ln w="12700">
                  <a:noFill/>
                  <a:prstDash val="solid"/>
                </a:ln>
                <a:solidFill>
                  <a:schemeClr val="accent3">
                    <a:lumMod val="40000"/>
                    <a:lumOff val="60000"/>
                  </a:schemeClr>
                </a:solidFill>
                <a:effectLst>
                  <a:innerShdw blurRad="177800">
                    <a:schemeClr val="accent3">
                      <a:lumMod val="50000"/>
                    </a:schemeClr>
                  </a:innerShdw>
                </a:effectLst>
              </a:rPr>
              <a:t>PETRU</a:t>
            </a:r>
            <a:endParaRPr lang="ro-RO" sz="4800" b="1" spc="600" dirty="0">
              <a:ln w="12700">
                <a:noFill/>
                <a:prstDash val="solid"/>
              </a:ln>
              <a:solidFill>
                <a:schemeClr val="accent3">
                  <a:lumMod val="40000"/>
                  <a:lumOff val="60000"/>
                </a:schemeClr>
              </a:solidFill>
              <a:effectLst>
                <a:innerShdw blurRad="177800">
                  <a:schemeClr val="accent3">
                    <a:lumMod val="50000"/>
                  </a:schemeClr>
                </a:innerShdw>
              </a:effectLst>
            </a:endParaRPr>
          </a:p>
        </p:txBody>
      </p:sp>
      <p:sp>
        <p:nvSpPr>
          <p:cNvPr id="4" name="CuadroTexto 3"/>
          <p:cNvSpPr txBox="1"/>
          <p:nvPr/>
        </p:nvSpPr>
        <p:spPr>
          <a:xfrm>
            <a:off x="0" y="640129"/>
            <a:ext cx="9144000" cy="707886"/>
          </a:xfrm>
          <a:prstGeom prst="rect">
            <a:avLst/>
          </a:prstGeom>
          <a:noFill/>
        </p:spPr>
        <p:txBody>
          <a:bodyPr wrap="square" rtlCol="0">
            <a:spAutoFit/>
          </a:bodyPr>
          <a:lstStyle/>
          <a:p>
            <a:pPr>
              <a:spcBef>
                <a:spcPts val="600"/>
              </a:spcBef>
            </a:pPr>
            <a:r>
              <a:rPr lang="ro-RO" sz="2000" b="1" dirty="0" smtClean="0"/>
              <a:t>Iudeii considerau necurată o persoană necircumscrisă și, </a:t>
            </a:r>
            <a:r>
              <a:rPr lang="ro-RO" sz="2000" b="1" dirty="0" smtClean="0"/>
              <a:t>astfel, nedemnă </a:t>
            </a:r>
            <a:r>
              <a:rPr lang="ro-RO" sz="2000" b="1" dirty="0" smtClean="0"/>
              <a:t>de a primi binecuvântările rezervate poporului lui Dumnezeu. </a:t>
            </a:r>
          </a:p>
        </p:txBody>
      </p:sp>
      <p:sp>
        <p:nvSpPr>
          <p:cNvPr id="7" name="Rectángulo 6"/>
          <p:cNvSpPr/>
          <p:nvPr/>
        </p:nvSpPr>
        <p:spPr>
          <a:xfrm>
            <a:off x="4638402" y="1745022"/>
            <a:ext cx="4422580" cy="4708981"/>
          </a:xfrm>
          <a:prstGeom prst="rect">
            <a:avLst/>
          </a:prstGeom>
          <a:gradFill flip="none" rotWithShape="1">
            <a:gsLst>
              <a:gs pos="0">
                <a:schemeClr val="accent3">
                  <a:lumMod val="5000"/>
                  <a:lumOff val="95000"/>
                  <a:alpha val="85000"/>
                </a:schemeClr>
              </a:gs>
              <a:gs pos="74000">
                <a:schemeClr val="accent3">
                  <a:lumMod val="45000"/>
                  <a:lumOff val="55000"/>
                  <a:alpha val="85000"/>
                </a:schemeClr>
              </a:gs>
              <a:gs pos="83000">
                <a:schemeClr val="accent3">
                  <a:lumMod val="45000"/>
                  <a:lumOff val="55000"/>
                  <a:alpha val="85000"/>
                </a:schemeClr>
              </a:gs>
              <a:gs pos="100000">
                <a:schemeClr val="accent3">
                  <a:lumMod val="30000"/>
                  <a:lumOff val="70000"/>
                  <a:alpha val="85000"/>
                </a:schemeClr>
              </a:gs>
            </a:gsLst>
            <a:lin ang="5400000" scaled="1"/>
            <a:tileRect/>
          </a:gradFill>
          <a:effectLst>
            <a:softEdge rad="38100"/>
          </a:effectLst>
        </p:spPr>
        <p:txBody>
          <a:bodyPr wrap="square">
            <a:spAutoFit/>
          </a:bodyPr>
          <a:lstStyle/>
          <a:p>
            <a:pPr marL="342900" lvl="0" indent="-342900" rtl="0">
              <a:buClr>
                <a:srgbClr val="512A03"/>
              </a:buClr>
              <a:buFont typeface="Webdings" panose="05030102010509060703" pitchFamily="18" charset="2"/>
              <a:buChar char="õ"/>
            </a:pPr>
            <a:r>
              <a:rPr lang="ro-RO" sz="2000" b="1" smtClean="0"/>
              <a:t>Fața de masă legată de cele </a:t>
            </a:r>
            <a:r>
              <a:rPr lang="ro-RO" sz="2000" b="1" smtClean="0"/>
              <a:t>patru </a:t>
            </a:r>
            <a:r>
              <a:rPr lang="ro-RO" sz="2000" b="1" smtClean="0"/>
              <a:t>colțuri.</a:t>
            </a:r>
            <a:endParaRPr lang="ro-RO" sz="2000" b="1" smtClean="0"/>
          </a:p>
          <a:p>
            <a:pPr marL="800100" lvl="1" indent="-342900" rtl="0">
              <a:buClr>
                <a:srgbClr val="002060"/>
              </a:buClr>
              <a:buFont typeface="Webdings" panose="05030102010509060703" pitchFamily="18" charset="2"/>
              <a:buChar char=""/>
            </a:pPr>
            <a:r>
              <a:rPr lang="ro-RO" sz="2000" b="1" smtClean="0"/>
              <a:t>Lumea.</a:t>
            </a:r>
            <a:endParaRPr lang="ro-RO" sz="2000" b="1" smtClean="0"/>
          </a:p>
          <a:p>
            <a:pPr marL="342900" lvl="0" indent="-342900" rtl="0">
              <a:buClr>
                <a:srgbClr val="512A03"/>
              </a:buClr>
              <a:buFont typeface="Webdings" panose="05030102010509060703" pitchFamily="18" charset="2"/>
              <a:buChar char="õ"/>
            </a:pPr>
            <a:r>
              <a:rPr lang="ro-RO" sz="2000" b="1" smtClean="0"/>
              <a:t>Patrupedele </a:t>
            </a:r>
            <a:r>
              <a:rPr lang="ro-RO" sz="2000" b="1" smtClean="0"/>
              <a:t>terestre, reptilele și </a:t>
            </a:r>
            <a:r>
              <a:rPr lang="ro-RO" sz="2000" b="1" smtClean="0"/>
              <a:t>păsările </a:t>
            </a:r>
            <a:r>
              <a:rPr lang="ro-RO" sz="2000" b="1" smtClean="0"/>
              <a:t>cerului.</a:t>
            </a:r>
            <a:endParaRPr lang="ro-RO" sz="2000" b="1" smtClean="0"/>
          </a:p>
          <a:p>
            <a:pPr marL="800100" lvl="1" indent="-342900" rtl="0">
              <a:buClr>
                <a:srgbClr val="002060"/>
              </a:buClr>
              <a:buFont typeface="Webdings" panose="05030102010509060703" pitchFamily="18" charset="2"/>
              <a:buChar char=""/>
            </a:pPr>
            <a:r>
              <a:rPr lang="ro-RO" sz="2000" b="1" smtClean="0"/>
              <a:t>Locuitorii </a:t>
            </a:r>
            <a:r>
              <a:rPr lang="ro-RO" sz="2000" b="1" smtClean="0"/>
              <a:t>neiudei, </a:t>
            </a:r>
            <a:r>
              <a:rPr lang="ro-RO" sz="2000" b="1" smtClean="0"/>
              <a:t>neamurile</a:t>
            </a:r>
            <a:r>
              <a:rPr lang="ro-RO" sz="2000" b="1" smtClean="0"/>
              <a:t>.</a:t>
            </a:r>
            <a:endParaRPr lang="ro-RO" sz="2000" b="1" smtClean="0"/>
          </a:p>
          <a:p>
            <a:pPr marL="342900" lvl="0" indent="-342900" rtl="0">
              <a:buClr>
                <a:srgbClr val="512A03"/>
              </a:buClr>
              <a:buFont typeface="Webdings" panose="05030102010509060703" pitchFamily="18" charset="2"/>
              <a:buChar char="õ"/>
            </a:pPr>
            <a:r>
              <a:rPr lang="ro-RO" sz="2000" b="1" smtClean="0"/>
              <a:t>Petru</a:t>
            </a:r>
            <a:r>
              <a:rPr lang="ro-RO" sz="2000" b="1" smtClean="0"/>
              <a:t>, scoală-te, taie </a:t>
            </a:r>
            <a:r>
              <a:rPr lang="ro-RO" sz="2000" b="1" smtClean="0"/>
              <a:t>și </a:t>
            </a:r>
            <a:r>
              <a:rPr lang="ro-RO" sz="2000" b="1" smtClean="0"/>
              <a:t>mănâncă.</a:t>
            </a:r>
            <a:endParaRPr lang="ro-RO" sz="2000" b="1" smtClean="0"/>
          </a:p>
          <a:p>
            <a:pPr marL="800100" lvl="1" indent="-342900">
              <a:buClr>
                <a:srgbClr val="002060"/>
              </a:buClr>
              <a:buFont typeface="Webdings" panose="05030102010509060703" pitchFamily="18" charset="2"/>
              <a:buChar char=""/>
            </a:pPr>
            <a:r>
              <a:rPr lang="ro-RO" sz="2000" b="1" smtClean="0"/>
              <a:t>“</a:t>
            </a:r>
            <a:r>
              <a:rPr lang="ro-RO" sz="2000" b="1" smtClean="0">
                <a:latin typeface="Calibri" pitchFamily="34" charset="0"/>
              </a:rPr>
              <a:t>scoală-te</a:t>
            </a:r>
            <a:r>
              <a:rPr lang="ro-RO" sz="2000" b="1" smtClean="0">
                <a:latin typeface="Calibri" pitchFamily="34" charset="0"/>
              </a:rPr>
              <a:t>, </a:t>
            </a:r>
            <a:r>
              <a:rPr lang="ro-RO" sz="2000" b="1" smtClean="0">
                <a:latin typeface="Calibri" pitchFamily="34" charset="0"/>
              </a:rPr>
              <a:t>pogoară-te</a:t>
            </a:r>
            <a:r>
              <a:rPr lang="ro-RO" sz="2000" b="1" smtClean="0">
                <a:latin typeface="Calibri" pitchFamily="34" charset="0"/>
              </a:rPr>
              <a:t>, şi du-te cu </a:t>
            </a:r>
            <a:r>
              <a:rPr lang="ro-RO" sz="2000" b="1" smtClean="0">
                <a:latin typeface="Calibri" pitchFamily="34" charset="0"/>
              </a:rPr>
              <a:t>ei</a:t>
            </a:r>
            <a:r>
              <a:rPr lang="ro-RO" sz="2000" b="1" smtClean="0">
                <a:latin typeface="Calibri" pitchFamily="34" charset="0"/>
              </a:rPr>
              <a:t>, </a:t>
            </a:r>
            <a:r>
              <a:rPr lang="ro-RO" sz="2000" b="1" smtClean="0"/>
              <a:t>[</a:t>
            </a:r>
            <a:r>
              <a:rPr lang="ro-RO" sz="2000" b="1" smtClean="0"/>
              <a:t>neamurile</a:t>
            </a:r>
            <a:r>
              <a:rPr lang="ro-RO" sz="2000" b="1" smtClean="0"/>
              <a:t>]” (</a:t>
            </a:r>
            <a:r>
              <a:rPr lang="ro-RO" sz="2000" b="1" smtClean="0"/>
              <a:t>Fapte 10:20</a:t>
            </a:r>
            <a:r>
              <a:rPr lang="ro-RO" sz="2000" b="1" smtClean="0"/>
              <a:t>).</a:t>
            </a:r>
            <a:endParaRPr lang="ro-RO" sz="2000" b="1" smtClean="0"/>
          </a:p>
          <a:p>
            <a:pPr marL="342900" lvl="0" indent="-342900" rtl="0">
              <a:buClr>
                <a:srgbClr val="512A03"/>
              </a:buClr>
              <a:buFont typeface="Webdings" panose="05030102010509060703" pitchFamily="18" charset="2"/>
              <a:buChar char="õ"/>
            </a:pPr>
            <a:r>
              <a:rPr lang="ro-RO" sz="2000" b="1" smtClean="0"/>
              <a:t>Ceea </a:t>
            </a:r>
            <a:r>
              <a:rPr lang="ro-RO" sz="2000" b="1" smtClean="0"/>
              <a:t>ce a curățit Dumnezeu să nu </a:t>
            </a:r>
            <a:r>
              <a:rPr lang="ro-RO" sz="2000" b="1" smtClean="0"/>
              <a:t>numești </a:t>
            </a:r>
            <a:r>
              <a:rPr lang="ro-RO" sz="2000" b="1" smtClean="0"/>
              <a:t>spurcat.</a:t>
            </a:r>
            <a:endParaRPr lang="ro-RO" sz="2000" b="1" smtClean="0"/>
          </a:p>
          <a:p>
            <a:pPr marL="800100" lvl="1" indent="-342900">
              <a:buClr>
                <a:srgbClr val="002060"/>
              </a:buClr>
              <a:buFont typeface="Webdings" panose="05030102010509060703" pitchFamily="18" charset="2"/>
              <a:buChar char=""/>
            </a:pPr>
            <a:r>
              <a:rPr lang="ro-RO" sz="2000" b="1" smtClean="0"/>
              <a:t>“</a:t>
            </a:r>
            <a:r>
              <a:rPr lang="ro-RO" sz="2000" b="1" smtClean="0">
                <a:latin typeface="Calibri" pitchFamily="34" charset="0"/>
              </a:rPr>
              <a:t>Dumnezeu mi-a arătat să nu numesc pe niciun om spurcat sau </a:t>
            </a:r>
            <a:r>
              <a:rPr lang="ro-RO" sz="2000" b="1" smtClean="0">
                <a:latin typeface="Calibri" pitchFamily="34" charset="0"/>
              </a:rPr>
              <a:t>necurat</a:t>
            </a:r>
            <a:r>
              <a:rPr lang="ro-RO" sz="2000" b="1" smtClean="0">
                <a:latin typeface="Calibri" pitchFamily="34" charset="0"/>
              </a:rPr>
              <a:t>. </a:t>
            </a:r>
            <a:r>
              <a:rPr lang="ro-RO" sz="2000" b="1" smtClean="0"/>
              <a:t>” (</a:t>
            </a:r>
            <a:r>
              <a:rPr lang="ro-RO" sz="2000" b="1" smtClean="0"/>
              <a:t>Fapte</a:t>
            </a:r>
            <a:r>
              <a:rPr lang="ro-RO" sz="2000" b="1" smtClean="0"/>
              <a:t> </a:t>
            </a:r>
            <a:r>
              <a:rPr lang="ro-RO" sz="2000" b="1" smtClean="0"/>
              <a:t>10:28)</a:t>
            </a:r>
            <a:endParaRPr lang="ro-RO" sz="2000" b="1"/>
          </a:p>
        </p:txBody>
      </p:sp>
      <p:sp>
        <p:nvSpPr>
          <p:cNvPr id="8" name="Rectángulo 7"/>
          <p:cNvSpPr/>
          <p:nvPr/>
        </p:nvSpPr>
        <p:spPr>
          <a:xfrm>
            <a:off x="97170" y="2897906"/>
            <a:ext cx="2954640" cy="1938992"/>
          </a:xfrm>
          <a:prstGeom prst="rect">
            <a:avLst/>
          </a:prstGeom>
          <a:solidFill>
            <a:schemeClr val="bg1">
              <a:alpha val="74000"/>
            </a:schemeClr>
          </a:solidFill>
          <a:effectLst>
            <a:softEdge rad="38100"/>
          </a:effectLst>
        </p:spPr>
        <p:txBody>
          <a:bodyPr wrap="square">
            <a:spAutoFit/>
          </a:bodyPr>
          <a:lstStyle/>
          <a:p>
            <a:pPr lvl="0">
              <a:spcBef>
                <a:spcPts val="600"/>
              </a:spcBef>
            </a:pPr>
            <a:r>
              <a:rPr lang="ro-RO" sz="2000" b="1" smtClean="0">
                <a:solidFill>
                  <a:prstClr val="black"/>
                </a:solidFill>
              </a:rPr>
              <a:t>Dumnezeu </a:t>
            </a:r>
            <a:r>
              <a:rPr lang="ro-RO" sz="2000" b="1" smtClean="0">
                <a:solidFill>
                  <a:prstClr val="black"/>
                </a:solidFill>
              </a:rPr>
              <a:t>a trebuit să îi dea o viziune specială lui Petru pentru a putea rupe barierele culturale care îl împiedicau să ducă Evanghelia la neamuri</a:t>
            </a:r>
            <a:r>
              <a:rPr lang="ro-RO" sz="2000" b="1" smtClean="0">
                <a:solidFill>
                  <a:prstClr val="black"/>
                </a:solidFill>
              </a:rPr>
              <a:t>. </a:t>
            </a:r>
            <a:endParaRPr lang="ro-RO" sz="2000" b="1">
              <a:solidFill>
                <a:prstClr val="black"/>
              </a:solidFill>
            </a:endParaRPr>
          </a:p>
        </p:txBody>
      </p:sp>
    </p:spTree>
    <p:extLst>
      <p:ext uri="{BB962C8B-B14F-4D97-AF65-F5344CB8AC3E}">
        <p14:creationId xmlns:p14="http://schemas.microsoft.com/office/powerpoint/2010/main" xmlns="" val="3319186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anim calcmode="lin" valueType="num">
                                      <p:cBhvr>
                                        <p:cTn id="39" dur="500" fill="hold"/>
                                        <p:tgtEl>
                                          <p:spTgt spid="8"/>
                                        </p:tgtEl>
                                        <p:attrNameLst>
                                          <p:attrName>ppt_x</p:attrName>
                                        </p:attrNameLst>
                                      </p:cBhvr>
                                      <p:tavLst>
                                        <p:tav tm="0">
                                          <p:val>
                                            <p:fltVal val="0.5"/>
                                          </p:val>
                                        </p:tav>
                                        <p:tav tm="100000">
                                          <p:val>
                                            <p:strVal val="#ppt_x"/>
                                          </p:val>
                                        </p:tav>
                                      </p:tavLst>
                                    </p:anim>
                                    <p:anim calcmode="lin" valueType="num">
                                      <p:cBhvr>
                                        <p:cTn id="40"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bg/>
                                          </p:spTgt>
                                        </p:tgtEl>
                                        <p:attrNameLst>
                                          <p:attrName>style.visibility</p:attrName>
                                        </p:attrNameLst>
                                      </p:cBhvr>
                                      <p:to>
                                        <p:strVal val="visible"/>
                                      </p:to>
                                    </p:set>
                                    <p:animEffect transition="in" filter="randombar(horizontal)">
                                      <p:cBhvr>
                                        <p:cTn id="45" dur="500"/>
                                        <p:tgtEl>
                                          <p:spTgt spid="7">
                                            <p:bg/>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wipe(left)">
                                      <p:cBhvr>
                                        <p:cTn id="49" dur="500"/>
                                        <p:tgtEl>
                                          <p:spTgt spid="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animEffect transition="in" filter="wipe(left)">
                                      <p:cBhvr>
                                        <p:cTn id="54" dur="500"/>
                                        <p:tgtEl>
                                          <p:spTgt spid="7">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Effect transition="in" filter="wipe(left)">
                                      <p:cBhvr>
                                        <p:cTn id="59" dur="500"/>
                                        <p:tgtEl>
                                          <p:spTgt spid="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wipe(left)">
                                      <p:cBhvr>
                                        <p:cTn id="64" dur="500"/>
                                        <p:tgtEl>
                                          <p:spTgt spid="7">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Effect transition="in" filter="wipe(left)">
                                      <p:cBhvr>
                                        <p:cTn id="69" dur="500"/>
                                        <p:tgtEl>
                                          <p:spTgt spid="7">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xEl>
                                              <p:pRg st="5" end="5"/>
                                            </p:txEl>
                                          </p:spTgt>
                                        </p:tgtEl>
                                        <p:attrNameLst>
                                          <p:attrName>style.visibility</p:attrName>
                                        </p:attrNameLst>
                                      </p:cBhvr>
                                      <p:to>
                                        <p:strVal val="visible"/>
                                      </p:to>
                                    </p:set>
                                    <p:animEffect transition="in" filter="wipe(left)">
                                      <p:cBhvr>
                                        <p:cTn id="74" dur="500"/>
                                        <p:tgtEl>
                                          <p:spTgt spid="7">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Effect transition="in" filter="wipe(left)">
                                      <p:cBhvr>
                                        <p:cTn id="79" dur="500"/>
                                        <p:tgtEl>
                                          <p:spTgt spid="7">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txEl>
                                              <p:pRg st="7" end="7"/>
                                            </p:txEl>
                                          </p:spTgt>
                                        </p:tgtEl>
                                        <p:attrNameLst>
                                          <p:attrName>style.visibility</p:attrName>
                                        </p:attrNameLst>
                                      </p:cBhvr>
                                      <p:to>
                                        <p:strVal val="visible"/>
                                      </p:to>
                                    </p:set>
                                    <p:animEffect transition="in" filter="wipe(left)">
                                      <p:cBhvr>
                                        <p:cTn id="8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uiExpand="1" build="p"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0" y="1"/>
            <a:ext cx="9144000" cy="4209860"/>
          </a:xfrm>
          <a:prstGeom prst="rect">
            <a:avLst/>
          </a:prstGeom>
          <a:gradFill>
            <a:gsLst>
              <a:gs pos="0">
                <a:srgbClr val="FFCC03">
                  <a:alpha val="84706"/>
                </a:srgbClr>
              </a:gs>
              <a:gs pos="100000">
                <a:srgbClr val="C07500">
                  <a:alpha val="84706"/>
                </a:srgbClr>
              </a:gs>
            </a:gsLst>
            <a:path path="circle">
              <a:fillToRect l="50000" t="50000" r="50000" b="50000"/>
            </a:path>
          </a:gradFill>
        </p:spPr>
        <p:style>
          <a:lnRef idx="0">
            <a:schemeClr val="accent3"/>
          </a:lnRef>
          <a:fillRef idx="3">
            <a:schemeClr val="accent3"/>
          </a:fillRef>
          <a:effectRef idx="3">
            <a:schemeClr val="accent3"/>
          </a:effectRef>
          <a:fontRef idx="minor">
            <a:schemeClr val="lt1"/>
          </a:fontRef>
        </p:style>
        <p:txBody>
          <a:bodyPr wrap="square" rtlCol="0">
            <a:noAutofit/>
          </a:bodyPr>
          <a:lstStyle/>
          <a:p>
            <a:pPr>
              <a:spcBef>
                <a:spcPts val="600"/>
              </a:spcBef>
            </a:pPr>
            <a:endParaRPr lang="ro-RO" sz="2000" b="1">
              <a:solidFill>
                <a:schemeClr val="tx1"/>
              </a:solidFill>
            </a:endParaRPr>
          </a:p>
        </p:txBody>
      </p:sp>
      <p:sp>
        <p:nvSpPr>
          <p:cNvPr id="3" name="CuadroTexto 2"/>
          <p:cNvSpPr txBox="1"/>
          <p:nvPr/>
        </p:nvSpPr>
        <p:spPr>
          <a:xfrm>
            <a:off x="1" y="53262"/>
            <a:ext cx="2751908" cy="923330"/>
          </a:xfrm>
          <a:prstGeom prst="rect">
            <a:avLst/>
          </a:prstGeom>
          <a:noFill/>
        </p:spPr>
        <p:txBody>
          <a:bodyPr wrap="square" lIns="90000"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5400" b="1" spc="300" dirty="0" smtClean="0">
                <a:ln/>
                <a:solidFill>
                  <a:schemeClr val="accent2">
                    <a:lumMod val="75000"/>
                  </a:schemeClr>
                </a:solidFill>
              </a:rPr>
              <a:t>PETRU</a:t>
            </a:r>
            <a:endParaRPr lang="ro-RO" sz="5400" b="1" spc="300" dirty="0">
              <a:ln/>
              <a:solidFill>
                <a:schemeClr val="accent2">
                  <a:lumMod val="75000"/>
                </a:schemeClr>
              </a:solidFill>
            </a:endParaRPr>
          </a:p>
        </p:txBody>
      </p:sp>
      <p:sp>
        <p:nvSpPr>
          <p:cNvPr id="6" name="CuadroTexto 5"/>
          <p:cNvSpPr txBox="1"/>
          <p:nvPr/>
        </p:nvSpPr>
        <p:spPr>
          <a:xfrm>
            <a:off x="78377" y="1023725"/>
            <a:ext cx="8987246" cy="1785104"/>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spcBef>
                <a:spcPts val="600"/>
              </a:spcBef>
            </a:pPr>
            <a:r>
              <a:rPr lang="ro-RO" sz="2000" b="1" dirty="0" smtClean="0">
                <a:solidFill>
                  <a:schemeClr val="tx1"/>
                </a:solidFill>
              </a:rPr>
              <a:t>Istoria lui Petru și Corneliu ne învață că, deși toate persoanele sunt acceptate de Dumnezeu, e evident că nu toate religiile </a:t>
            </a:r>
            <a:r>
              <a:rPr lang="ro-RO" sz="2000" b="1" dirty="0" smtClean="0">
                <a:solidFill>
                  <a:schemeClr val="tx1"/>
                </a:solidFill>
              </a:rPr>
              <a:t>sunt adevărate. </a:t>
            </a:r>
            <a:endParaRPr lang="ro-RO" sz="2000" b="1" dirty="0" smtClean="0">
              <a:solidFill>
                <a:schemeClr val="tx1"/>
              </a:solidFill>
            </a:endParaRPr>
          </a:p>
          <a:p>
            <a:pPr>
              <a:spcBef>
                <a:spcPts val="600"/>
              </a:spcBef>
            </a:pPr>
            <a:r>
              <a:rPr lang="ro-RO" sz="2000" b="1" dirty="0" smtClean="0">
                <a:solidFill>
                  <a:schemeClr val="tx1"/>
                </a:solidFill>
              </a:rPr>
              <a:t>Nu putem pune la același nivel pe Isus cu </a:t>
            </a:r>
            <a:r>
              <a:rPr lang="ro-RO" sz="2000" b="1" dirty="0" smtClean="0">
                <a:solidFill>
                  <a:schemeClr val="tx1"/>
                </a:solidFill>
              </a:rPr>
              <a:t>celelalte “căi </a:t>
            </a:r>
            <a:r>
              <a:rPr lang="ro-RO" sz="2000" b="1" dirty="0" smtClean="0">
                <a:solidFill>
                  <a:schemeClr val="tx1"/>
                </a:solidFill>
              </a:rPr>
              <a:t>de </a:t>
            </a:r>
            <a:r>
              <a:rPr lang="ro-RO" sz="2000" b="1" dirty="0" smtClean="0">
                <a:solidFill>
                  <a:schemeClr val="tx1"/>
                </a:solidFill>
              </a:rPr>
              <a:t>mântuire”.</a:t>
            </a:r>
          </a:p>
          <a:p>
            <a:pPr>
              <a:spcBef>
                <a:spcPts val="600"/>
              </a:spcBef>
            </a:pPr>
            <a:r>
              <a:rPr lang="ro-RO" sz="2000" b="1" dirty="0" smtClean="0">
                <a:solidFill>
                  <a:schemeClr val="tx1"/>
                </a:solidFill>
              </a:rPr>
              <a:t>Există </a:t>
            </a:r>
            <a:r>
              <a:rPr lang="ro-RO" sz="2000" b="1" dirty="0" smtClean="0">
                <a:solidFill>
                  <a:schemeClr val="tx1"/>
                </a:solidFill>
              </a:rPr>
              <a:t>o singură cale spre </a:t>
            </a:r>
            <a:r>
              <a:rPr lang="ro-RO" sz="2000" b="1" dirty="0" smtClean="0">
                <a:solidFill>
                  <a:schemeClr val="tx1"/>
                </a:solidFill>
              </a:rPr>
              <a:t>mântuire: “</a:t>
            </a:r>
            <a:r>
              <a:rPr lang="ro-RO" sz="2000" b="1" dirty="0" smtClean="0">
                <a:solidFill>
                  <a:schemeClr val="tx1"/>
                </a:solidFill>
                <a:latin typeface="Calibri" pitchFamily="34" charset="0"/>
              </a:rPr>
              <a:t>Isus i-a zis: «Eu sunt calea, adevărul şi viaţa. Nimeni nu vine la Tatăl decât prin Mine.»</a:t>
            </a:r>
            <a:r>
              <a:rPr lang="ro-RO" sz="2000" b="1" dirty="0" smtClean="0">
                <a:solidFill>
                  <a:schemeClr val="tx1"/>
                </a:solidFill>
              </a:rPr>
              <a:t>” (Ioan 14:6).</a:t>
            </a:r>
            <a:endParaRPr lang="ro-RO" sz="2000" b="1" dirty="0" smtClean="0">
              <a:solidFill>
                <a:schemeClr val="tx1"/>
              </a:solidFill>
            </a:endParaRPr>
          </a:p>
        </p:txBody>
      </p:sp>
      <p:sp>
        <p:nvSpPr>
          <p:cNvPr id="7" name="Rectángulo 6"/>
          <p:cNvSpPr/>
          <p:nvPr/>
        </p:nvSpPr>
        <p:spPr>
          <a:xfrm>
            <a:off x="2751909" y="97495"/>
            <a:ext cx="6112958" cy="923330"/>
          </a:xfrm>
          <a:prstGeom prst="rect">
            <a:avLst/>
          </a:prstGeom>
        </p:spPr>
        <p:txBody>
          <a:bodyPr wrap="square">
            <a:spAutoFit/>
          </a:bodyPr>
          <a:lstStyle/>
          <a:p>
            <a:r>
              <a:rPr lang="ro-RO" b="1" dirty="0" smtClean="0">
                <a:solidFill>
                  <a:schemeClr val="accent2">
                    <a:lumMod val="75000"/>
                  </a:schemeClr>
                </a:solidFill>
                <a:latin typeface="Comic Sans MS" panose="030F0702030302020204" pitchFamily="66" charset="0"/>
              </a:rPr>
              <a:t>“Dumnezeu nu ţine seama de vremurile de neştiinţă, şi porunceşte acum tuturor oamenilor de pretutindeni să se pocăiască” </a:t>
            </a:r>
            <a:r>
              <a:rPr lang="ro-RO" sz="1100" b="1" dirty="0" smtClean="0">
                <a:solidFill>
                  <a:schemeClr val="accent2">
                    <a:lumMod val="75000"/>
                  </a:schemeClr>
                </a:solidFill>
                <a:latin typeface="Comic Sans MS" panose="030F0702030302020204" pitchFamily="66" charset="0"/>
              </a:rPr>
              <a:t>(Fapte 17:30)</a:t>
            </a:r>
            <a:endParaRPr lang="ro-RO" sz="1100" b="1" dirty="0">
              <a:solidFill>
                <a:schemeClr val="accent2">
                  <a:lumMod val="75000"/>
                </a:schemeClr>
              </a:solidFill>
              <a:latin typeface="Comic Sans MS" panose="030F0702030302020204" pitchFamily="66" charset="0"/>
            </a:endParaRPr>
          </a:p>
        </p:txBody>
      </p:sp>
      <p:pic>
        <p:nvPicPr>
          <p:cNvPr id="4" name="Imagen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546670" y="2801643"/>
            <a:ext cx="3518953" cy="2639215"/>
          </a:xfrm>
          <a:prstGeom prst="rect">
            <a:avLst/>
          </a:prstGeom>
          <a:ln>
            <a:solidFill>
              <a:schemeClr val="tx1"/>
            </a:solidFill>
          </a:ln>
        </p:spPr>
      </p:pic>
      <p:sp>
        <p:nvSpPr>
          <p:cNvPr id="9" name="Rectángulo 8"/>
          <p:cNvSpPr/>
          <p:nvPr/>
        </p:nvSpPr>
        <p:spPr>
          <a:xfrm>
            <a:off x="78377" y="2855962"/>
            <a:ext cx="5389916" cy="1323439"/>
          </a:xfrm>
          <a:prstGeom prst="rect">
            <a:avLst/>
          </a:prstGeom>
        </p:spPr>
        <p:txBody>
          <a:bodyPr wrap="square">
            <a:spAutoFit/>
          </a:bodyPr>
          <a:lstStyle/>
          <a:p>
            <a:pPr lvl="0">
              <a:spcBef>
                <a:spcPts val="600"/>
              </a:spcBef>
              <a:tabLst>
                <a:tab pos="6454775" algn="l"/>
                <a:tab pos="7623175" algn="l"/>
                <a:tab pos="8156575" algn="l"/>
              </a:tabLst>
            </a:pPr>
            <a:r>
              <a:rPr lang="ro-RO" sz="2000" b="1" dirty="0" smtClean="0">
                <a:solidFill>
                  <a:prstClr val="black"/>
                </a:solidFill>
              </a:rPr>
              <a:t>Trebuie să mergem să căutăm oamenii acolo unde se află. Trebuie să învățăm să le acceptăm crezul și </a:t>
            </a:r>
            <a:r>
              <a:rPr lang="ro-RO" sz="2000" b="1" dirty="0" smtClean="0">
                <a:solidFill>
                  <a:prstClr val="black"/>
                </a:solidFill>
              </a:rPr>
              <a:t>obiceiurile … Dar </a:t>
            </a:r>
            <a:r>
              <a:rPr lang="ro-RO" sz="2000" b="1" dirty="0" smtClean="0">
                <a:solidFill>
                  <a:prstClr val="black"/>
                </a:solidFill>
              </a:rPr>
              <a:t>trebuie să le arătăm o cale mai </a:t>
            </a:r>
            <a:r>
              <a:rPr lang="ro-RO" sz="2000" b="1" dirty="0" smtClean="0">
                <a:solidFill>
                  <a:prstClr val="black"/>
                </a:solidFill>
              </a:rPr>
              <a:t>bună. </a:t>
            </a:r>
            <a:endParaRPr lang="ro-RO" sz="2000" b="1" dirty="0">
              <a:solidFill>
                <a:prstClr val="black"/>
              </a:solidFill>
            </a:endParaRPr>
          </a:p>
        </p:txBody>
      </p:sp>
    </p:spTree>
    <p:extLst>
      <p:ext uri="{BB962C8B-B14F-4D97-AF65-F5344CB8AC3E}">
        <p14:creationId xmlns:p14="http://schemas.microsoft.com/office/powerpoint/2010/main" xmlns="" val="1812629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build="p"/>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163782" y="1147215"/>
            <a:ext cx="7980218" cy="5262979"/>
          </a:xfrm>
          <a:prstGeom prst="rect">
            <a:avLst/>
          </a:prstGeom>
        </p:spPr>
        <p:txBody>
          <a:bodyPr wrap="square" rIns="180000">
            <a:spAutoFit/>
          </a:bodyPr>
          <a:lstStyle/>
          <a:p>
            <a:pPr indent="361950" algn="just"/>
            <a:r>
              <a:rPr lang="ro-RO" sz="2400" dirty="0" smtClean="0">
                <a:latin typeface="Cooper Black" panose="0208090404030B020404" pitchFamily="18" charset="0"/>
              </a:rPr>
              <a:t>“</a:t>
            </a:r>
            <a:r>
              <a:rPr lang="ro-RO" sz="2400" b="1" dirty="0" smtClean="0">
                <a:effectLst>
                  <a:outerShdw blurRad="38100" dist="38100" dir="2700000" algn="tl">
                    <a:srgbClr val="000000">
                      <a:alpha val="43137"/>
                    </a:srgbClr>
                  </a:outerShdw>
                </a:effectLst>
                <a:latin typeface="Arial (Corp)"/>
              </a:rPr>
              <a:t>Neamurile, și în mod deosebit grecii, erau cât se poate de liberi în deprinderi și exista primejdia ca unii, neconvertiți în inima lor, să facă numai o mărturisire a credinței, fără a renunța la practicile lor rele. Iudeii creștini nu puteau suferi imoralitatea care nu era socotită de păgâni ca o crimă așa de mare. Iudeii susțineau deci că este un lucru deosebit de important ca circumciziunea și păzirea legii ceremoniale să fie impuse și convertiților dintre Neamuri, ca o dovadă a sincerității și devoțiunii lor. Ei credeau că prin aceasta vor preveni intrarea în biserică a acelora care, primind credința fără convertirea inimii, ar putea după aceea să facă de râs lucrarea prin imoralitate și excese</a:t>
            </a:r>
            <a:r>
              <a:rPr lang="ro-RO" sz="2400" b="1" dirty="0" smtClean="0">
                <a:latin typeface="Arial (Corp)"/>
              </a:rPr>
              <a:t>.</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CuadroTexto 2"/>
          <p:cNvSpPr txBox="1"/>
          <p:nvPr/>
        </p:nvSpPr>
        <p:spPr>
          <a:xfrm>
            <a:off x="6028148" y="6541746"/>
            <a:ext cx="2912657" cy="307777"/>
          </a:xfrm>
          <a:prstGeom prst="rect">
            <a:avLst/>
          </a:prstGeom>
          <a:noFill/>
        </p:spPr>
        <p:txBody>
          <a:bodyPr wrap="none" rtlCol="0">
            <a:spAutoFit/>
          </a:bodyPr>
          <a:lstStyle/>
          <a:p>
            <a:pPr algn="r"/>
            <a:r>
              <a:rPr lang="ro-RO" sz="1400" b="1" smtClean="0"/>
              <a:t>E.G.W. (</a:t>
            </a:r>
            <a:r>
              <a:rPr lang="ro-RO" sz="1400" b="1" smtClean="0"/>
              <a:t>Faptele </a:t>
            </a:r>
            <a:r>
              <a:rPr lang="ro-RO" sz="1400" b="1" smtClean="0"/>
              <a:t>apostolilor</a:t>
            </a:r>
            <a:r>
              <a:rPr lang="ro-RO" sz="1400" b="1" smtClean="0"/>
              <a:t>, </a:t>
            </a:r>
            <a:r>
              <a:rPr lang="ro-RO" sz="1400" b="1" smtClean="0"/>
              <a:t>pa</a:t>
            </a:r>
            <a:r>
              <a:rPr lang="ro-RO" sz="1400" b="1" smtClean="0"/>
              <a:t>g</a:t>
            </a:r>
            <a:r>
              <a:rPr lang="ro-RO" sz="1400" b="1" smtClean="0"/>
              <a:t>. </a:t>
            </a:r>
            <a:r>
              <a:rPr lang="ro-RO" sz="1400" b="1" smtClean="0"/>
              <a:t>192)</a:t>
            </a:r>
            <a:endParaRPr lang="ro-RO" sz="1400" b="1"/>
          </a:p>
        </p:txBody>
      </p:sp>
      <p:sp>
        <p:nvSpPr>
          <p:cNvPr id="4" name="CuadroTexto 3"/>
          <p:cNvSpPr txBox="1"/>
          <p:nvPr/>
        </p:nvSpPr>
        <p:spPr>
          <a:xfrm>
            <a:off x="1163782" y="0"/>
            <a:ext cx="7980218" cy="707886"/>
          </a:xfrm>
          <a:prstGeom prst="rect">
            <a:avLst/>
          </a:prstGeom>
          <a:noFill/>
        </p:spPr>
        <p:txBody>
          <a:bodyPr wrap="square" rtlCol="0">
            <a:spAutoFit/>
          </a:bodyPr>
          <a:lstStyle/>
          <a:p>
            <a:pPr algn="ctr"/>
            <a:r>
              <a:rPr lang="ro-RO"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ADUNAREA DE LA </a:t>
            </a:r>
            <a:r>
              <a:rPr lang="ro-RO"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IERUSALIM</a:t>
            </a:r>
            <a:endParaRPr lang="ro-RO"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310905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357350" y="0"/>
            <a:ext cx="5991367" cy="646331"/>
          </a:xfrm>
          <a:prstGeom prst="rect">
            <a:avLst/>
          </a:prstGeom>
          <a:noFill/>
        </p:spPr>
        <p:txBody>
          <a:bodyPr wrap="square" rtlCol="0">
            <a:spAutoFit/>
          </a:bodyPr>
          <a:lstStyle/>
          <a:p>
            <a:pPr algn="ctr"/>
            <a:r>
              <a:rPr lang="ro-RO" sz="3600" b="1" dirty="0" smtClean="0">
                <a:ln w="22225"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ADUNAREA DE LA </a:t>
            </a:r>
            <a:r>
              <a:rPr lang="ro-RO" sz="3600" b="1" dirty="0" smtClean="0">
                <a:ln w="22225"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IERUSALIM</a:t>
            </a:r>
            <a:endParaRPr lang="ro-RO" sz="3600" b="1" dirty="0">
              <a:ln w="22225"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CuadroTexto 3"/>
          <p:cNvSpPr txBox="1"/>
          <p:nvPr/>
        </p:nvSpPr>
        <p:spPr>
          <a:xfrm>
            <a:off x="0" y="2537926"/>
            <a:ext cx="9144000" cy="1708160"/>
          </a:xfrm>
          <a:prstGeom prst="rect">
            <a:avLst/>
          </a:prstGeom>
          <a:noFill/>
        </p:spPr>
        <p:txBody>
          <a:bodyPr wrap="square" rtlCol="0">
            <a:spAutoFit/>
          </a:bodyPr>
          <a:lstStyle/>
          <a:p>
            <a:pPr>
              <a:spcBef>
                <a:spcPts val="600"/>
              </a:spcBef>
            </a:pPr>
            <a:r>
              <a:rPr lang="ro-RO" sz="2000" b="1" dirty="0" smtClean="0"/>
              <a:t>Discuția despre ținerea sau nu a legilor iudaice părea că nu s-a clarificat prin explicația dată de Petru fraților din biserica din Ierusalim </a:t>
            </a:r>
            <a:r>
              <a:rPr lang="ro-RO" sz="2000" b="1" dirty="0" smtClean="0"/>
              <a:t>(Fapte 11:1-18).</a:t>
            </a:r>
          </a:p>
          <a:p>
            <a:pPr>
              <a:spcBef>
                <a:spcPts val="600"/>
              </a:spcBef>
            </a:pPr>
            <a:r>
              <a:rPr lang="ro-RO" sz="2000" b="1" dirty="0" smtClean="0"/>
              <a:t>Așadar</a:t>
            </a:r>
            <a:r>
              <a:rPr lang="ro-RO" sz="2000" b="1" dirty="0" smtClean="0"/>
              <a:t>, prin predicarea mai amplă a lui Petru neamurilor, problema s-a agravat. Aceasta a determinat înființarea unei adunări prin care biserica să decidă cu privire la acest </a:t>
            </a:r>
            <a:r>
              <a:rPr lang="ro-RO" sz="2000" b="1" dirty="0" smtClean="0"/>
              <a:t>aspect (Fapte 15:1-29).</a:t>
            </a:r>
            <a:endParaRPr lang="ro-RO" sz="2000" b="1" dirty="0" smtClean="0"/>
          </a:p>
        </p:txBody>
      </p:sp>
      <p:sp>
        <p:nvSpPr>
          <p:cNvPr id="5" name="Rectángulo 4"/>
          <p:cNvSpPr/>
          <p:nvPr/>
        </p:nvSpPr>
        <p:spPr>
          <a:xfrm>
            <a:off x="3739085" y="571010"/>
            <a:ext cx="5230989" cy="2031325"/>
          </a:xfrm>
          <a:prstGeom prst="rect">
            <a:avLst/>
          </a:prstGeom>
        </p:spPr>
        <p:txBody>
          <a:bodyPr wrap="square">
            <a:spAutoFit/>
          </a:bodyPr>
          <a:lstStyle/>
          <a:p>
            <a:r>
              <a:rPr lang="ro-RO" b="1" dirty="0" smtClean="0">
                <a:solidFill>
                  <a:schemeClr val="accent4">
                    <a:lumMod val="75000"/>
                  </a:schemeClr>
                </a:solidFill>
                <a:latin typeface="Comic Sans MS" panose="030F0702030302020204" pitchFamily="66" charset="0"/>
              </a:rPr>
              <a:t>“Căci s-a părut nimerit Duhului Sfânt şi nouă, să nu mai punem peste voi nicio altă greutate decât </a:t>
            </a:r>
            <a:r>
              <a:rPr lang="ro-RO" b="1" dirty="0" err="1" smtClean="0">
                <a:solidFill>
                  <a:schemeClr val="accent4">
                    <a:lumMod val="75000"/>
                  </a:schemeClr>
                </a:solidFill>
                <a:latin typeface="Comic Sans MS" panose="030F0702030302020204" pitchFamily="66" charset="0"/>
              </a:rPr>
              <a:t>ceeace</a:t>
            </a:r>
            <a:r>
              <a:rPr lang="ro-RO" b="1" dirty="0" smtClean="0">
                <a:solidFill>
                  <a:schemeClr val="accent4">
                    <a:lumMod val="75000"/>
                  </a:schemeClr>
                </a:solidFill>
                <a:latin typeface="Comic Sans MS" panose="030F0702030302020204" pitchFamily="66" charset="0"/>
              </a:rPr>
              <a:t> trebuie, adică: să vă feriţi de lucrurile jertfite idolilor, de sânge, de dobitoace sugrumate, şi de curvie, lucruri de cari, dacă vă veţi păzi, va fi bine de voi. Fiţi sănătoşi.” </a:t>
            </a:r>
            <a:r>
              <a:rPr lang="ro-RO" sz="1100" b="1" dirty="0" smtClean="0">
                <a:solidFill>
                  <a:schemeClr val="accent4">
                    <a:lumMod val="75000"/>
                  </a:schemeClr>
                </a:solidFill>
                <a:latin typeface="Comic Sans MS" panose="030F0702030302020204" pitchFamily="66" charset="0"/>
              </a:rPr>
              <a:t>(Fapte 15:28-29)</a:t>
            </a:r>
            <a:endParaRPr lang="ro-RO" sz="1100" b="1" dirty="0">
              <a:solidFill>
                <a:schemeClr val="accent4">
                  <a:lumMod val="75000"/>
                </a:schemeClr>
              </a:solidFill>
              <a:latin typeface="Comic Sans MS" panose="030F0702030302020204" pitchFamily="66" charset="0"/>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363770" y="3914561"/>
            <a:ext cx="4716855" cy="2861957"/>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05878" y="124012"/>
            <a:ext cx="3360375" cy="2305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7"/>
          <p:cNvSpPr/>
          <p:nvPr/>
        </p:nvSpPr>
        <p:spPr>
          <a:xfrm>
            <a:off x="259306" y="4246086"/>
            <a:ext cx="4104463" cy="2246769"/>
          </a:xfrm>
          <a:prstGeom prst="rect">
            <a:avLst/>
          </a:prstGeom>
        </p:spPr>
        <p:txBody>
          <a:bodyPr wrap="square">
            <a:spAutoFit/>
          </a:bodyPr>
          <a:lstStyle/>
          <a:p>
            <a:pPr lvl="0">
              <a:spcBef>
                <a:spcPts val="600"/>
              </a:spcBef>
            </a:pPr>
            <a:r>
              <a:rPr lang="ro-RO" sz="2000" b="1" dirty="0" smtClean="0">
                <a:solidFill>
                  <a:prstClr val="black"/>
                </a:solidFill>
              </a:rPr>
              <a:t>Hotărârea Adunării a oferit o platformă comună pe care creștinii iudei și cei dintre neamuri puteau coexista în bună înțelegere și s-a stabilit o modalitate prin care biserica să trateze discuții și probleme înainte să apară discordia. </a:t>
            </a:r>
            <a:endParaRPr lang="ro-RO" sz="2000" b="1" dirty="0">
              <a:solidFill>
                <a:prstClr val="black"/>
              </a:solidFill>
            </a:endParaRPr>
          </a:p>
        </p:txBody>
      </p:sp>
    </p:spTree>
    <p:extLst>
      <p:ext uri="{BB962C8B-B14F-4D97-AF65-F5344CB8AC3E}">
        <p14:creationId xmlns:p14="http://schemas.microsoft.com/office/powerpoint/2010/main" xmlns="" val="2535908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16" presetClass="entr" presetSubtype="4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07406" y="1245010"/>
            <a:ext cx="8519311" cy="4308872"/>
          </a:xfrm>
          <a:prstGeom prst="rect">
            <a:avLst/>
          </a:prstGeom>
        </p:spPr>
        <p:txBody>
          <a:bodyPr wrap="square">
            <a:spAutoFit/>
          </a:bodyPr>
          <a:lstStyle/>
          <a:p>
            <a:pPr indent="361950" algn="just">
              <a:spcBef>
                <a:spcPts val="600"/>
              </a:spcBef>
              <a:spcAft>
                <a:spcPts val="600"/>
              </a:spcAft>
            </a:pPr>
            <a:r>
              <a:rPr lang="ro-RO" sz="2400" dirty="0" smtClean="0">
                <a:latin typeface="Cooper Black" panose="0208090404030B020404" pitchFamily="18" charset="0"/>
              </a:rPr>
              <a:t>“</a:t>
            </a:r>
            <a:r>
              <a:rPr lang="ro-RO" sz="2400" b="1" dirty="0" smtClean="0">
                <a:effectLst>
                  <a:outerShdw blurRad="38100" dist="38100" dir="2700000" algn="tl">
                    <a:srgbClr val="000000">
                      <a:alpha val="43137"/>
                    </a:srgbClr>
                  </a:outerShdw>
                </a:effectLst>
                <a:latin typeface="Arial (Corp)"/>
              </a:rPr>
              <a:t>Deoarece Corneliu trăise în ascultare deplină de toată învățătura primită, Dumnezeu a rânduit în așa fel lucrurile, încât i s-a făcut cunoscut mai mult adevăr. </a:t>
            </a:r>
            <a:r>
              <a:rPr lang="ro-RO" sz="2400" b="1" dirty="0" smtClean="0">
                <a:latin typeface="Arial (Corp)"/>
              </a:rPr>
              <a:t>…</a:t>
            </a:r>
          </a:p>
          <a:p>
            <a:pPr indent="361950" algn="just">
              <a:spcBef>
                <a:spcPts val="600"/>
              </a:spcBef>
              <a:spcAft>
                <a:spcPts val="600"/>
              </a:spcAft>
            </a:pPr>
            <a:r>
              <a:rPr lang="ro-RO" sz="2400" b="1" dirty="0" smtClean="0">
                <a:effectLst>
                  <a:outerShdw blurRad="38100" dist="38100" dir="2700000" algn="tl">
                    <a:srgbClr val="000000">
                      <a:alpha val="43137"/>
                    </a:srgbClr>
                  </a:outerShdw>
                </a:effectLst>
                <a:latin typeface="Arial (Corp)"/>
              </a:rPr>
              <a:t>În lumea noastră sunt mulți aceia care se găsesc mai aproape de Împărăția lui Dumnezeu decât ne închipuim noi. În această întunecată lume a păcatului, Domnul are multe pietre prețioase, la care va călăuzi pe solii Săi. Pretutindeni se găsesc dintre aceia care vor lua poziție pentru Hristos. Mulți vor prețui înțelepciunea de la Dumnezeu mai presus decât orice câștig pământesc și vor ajunge credincioși purtători de lumină</a:t>
            </a:r>
            <a:r>
              <a:rPr lang="ro-RO" sz="2400" b="1" dirty="0" smtClean="0">
                <a:latin typeface="Arial (Corp)"/>
              </a:rPr>
              <a:t>.</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CuadroTexto 2"/>
          <p:cNvSpPr txBox="1"/>
          <p:nvPr/>
        </p:nvSpPr>
        <p:spPr>
          <a:xfrm>
            <a:off x="3956364" y="6084327"/>
            <a:ext cx="5187636" cy="307777"/>
          </a:xfrm>
          <a:prstGeom prst="rect">
            <a:avLst/>
          </a:prstGeom>
          <a:noFill/>
        </p:spPr>
        <p:txBody>
          <a:bodyPr wrap="square" rtlCol="0">
            <a:spAutoFit/>
          </a:bodyPr>
          <a:lstStyle/>
          <a:p>
            <a:pPr algn="ctr"/>
            <a:r>
              <a:rPr lang="ro-RO" sz="1400" b="1" smtClean="0"/>
              <a:t>E.G.W. (Faptele </a:t>
            </a:r>
            <a:r>
              <a:rPr lang="ro-RO" sz="1400" b="1" smtClean="0"/>
              <a:t>apostolilor</a:t>
            </a:r>
            <a:r>
              <a:rPr lang="ro-RO" sz="1400" b="1" smtClean="0"/>
              <a:t>,</a:t>
            </a:r>
            <a:r>
              <a:rPr lang="ro-RO" sz="1400" b="1" smtClean="0"/>
              <a:t> </a:t>
            </a:r>
            <a:r>
              <a:rPr lang="ro-RO" sz="1400" b="1" smtClean="0"/>
              <a:t>pa</a:t>
            </a:r>
            <a:r>
              <a:rPr lang="ro-RO" sz="1400" b="1" smtClean="0"/>
              <a:t>g</a:t>
            </a:r>
            <a:r>
              <a:rPr lang="ro-RO" sz="1400" b="1" smtClean="0"/>
              <a:t>. </a:t>
            </a:r>
            <a:r>
              <a:rPr lang="ro-RO" sz="1400" b="1" smtClean="0"/>
              <a:t>140)</a:t>
            </a:r>
            <a:endParaRPr lang="ro-RO" sz="1400" b="1"/>
          </a:p>
        </p:txBody>
      </p:sp>
    </p:spTree>
    <p:extLst>
      <p:ext uri="{BB962C8B-B14F-4D97-AF65-F5344CB8AC3E}">
        <p14:creationId xmlns:p14="http://schemas.microsoft.com/office/powerpoint/2010/main" xmlns="" val="407209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1115</TotalTime>
  <Words>1215</Words>
  <Application>Microsoft Office PowerPoint</Application>
  <PresentationFormat>Expunere pe ecran (4:3)</PresentationFormat>
  <Paragraphs>54</Paragraphs>
  <Slides>9</Slides>
  <Notes>0</Notes>
  <HiddenSlides>0</HiddenSlides>
  <MMClips>0</MMClips>
  <ScaleCrop>false</ScaleCrop>
  <HeadingPairs>
    <vt:vector size="4" baseType="variant">
      <vt:variant>
        <vt:lpstr>Temă</vt:lpstr>
      </vt:variant>
      <vt:variant>
        <vt:i4>1</vt:i4>
      </vt:variant>
      <vt:variant>
        <vt:lpstr>Titluri diapozitive</vt:lpstr>
      </vt:variant>
      <vt:variant>
        <vt:i4>9</vt:i4>
      </vt:variant>
    </vt:vector>
  </HeadingPairs>
  <TitlesOfParts>
    <vt:vector size="10" baseType="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Petru si credinciosii dintre neamuri</dc:title>
  <dc:subject>Studii Biblice 2015 trim. III – Misionarii</dc:subject>
  <dc:creator>Sergio Fustero Carreras</dc:creator>
  <cp:keywords>http://www.fustero.net/es/index_ro.php</cp:keywords>
  <cp:lastModifiedBy>Administrator</cp:lastModifiedBy>
  <cp:revision>82</cp:revision>
  <dcterms:created xsi:type="dcterms:W3CDTF">2015-08-16T07:47:12Z</dcterms:created>
  <dcterms:modified xsi:type="dcterms:W3CDTF">2015-08-26T14:43:25Z</dcterms:modified>
</cp:coreProperties>
</file>