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6" r:id="rId2"/>
    <p:sldId id="257" r:id="rId3"/>
    <p:sldId id="258" r:id="rId4"/>
    <p:sldId id="259" r:id="rId5"/>
    <p:sldId id="264" r:id="rId6"/>
    <p:sldId id="263" r:id="rId7"/>
    <p:sldId id="261" r:id="rId8"/>
    <p:sldId id="262" r:id="rId9"/>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73E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7AFAA-32F0-47D0-AD2D-8EDD314CE2B9}" type="datetimeFigureOut">
              <a:rPr lang="es-ES" smtClean="0"/>
              <a:pPr/>
              <a:t>05/08/2015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21FDDC-74B0-48B3-A2A0-14760FEC767E}" type="slidenum">
              <a:rPr lang="es-ES" smtClean="0"/>
              <a:pPr/>
              <a:t>‹#›</a:t>
            </a:fld>
            <a:endParaRPr lang="es-ES"/>
          </a:p>
        </p:txBody>
      </p:sp>
    </p:spTree>
    <p:extLst>
      <p:ext uri="{BB962C8B-B14F-4D97-AF65-F5344CB8AC3E}">
        <p14:creationId xmlns:p14="http://schemas.microsoft.com/office/powerpoint/2010/main" xmlns="" val="111019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821FDDC-74B0-48B3-A2A0-14760FEC767E}" type="slidenum">
              <a:rPr lang="es-ES" smtClean="0"/>
              <a:pPr/>
              <a:t>1</a:t>
            </a:fld>
            <a:endParaRPr lang="es-ES"/>
          </a:p>
        </p:txBody>
      </p:sp>
    </p:spTree>
    <p:extLst>
      <p:ext uri="{BB962C8B-B14F-4D97-AF65-F5344CB8AC3E}">
        <p14:creationId xmlns:p14="http://schemas.microsoft.com/office/powerpoint/2010/main" xmlns="" val="373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1F85DB7-B02E-47A5-B2B4-FECC81806EA1}" type="datetimeFigureOut">
              <a:rPr lang="es-ES" smtClean="0"/>
              <a:pPr/>
              <a:t>05/08/2015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98CF9A-3A7D-44A4-857C-486D6784529A}" type="slidenum">
              <a:rPr lang="es-ES" smtClean="0"/>
              <a:pPr/>
              <a:t>‹#›</a:t>
            </a:fld>
            <a:endParaRPr lang="es-ES"/>
          </a:p>
        </p:txBody>
      </p:sp>
    </p:spTree>
    <p:extLst>
      <p:ext uri="{BB962C8B-B14F-4D97-AF65-F5344CB8AC3E}">
        <p14:creationId xmlns:p14="http://schemas.microsoft.com/office/powerpoint/2010/main" xmlns="" val="2039550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1F85DB7-B02E-47A5-B2B4-FECC81806EA1}" type="datetimeFigureOut">
              <a:rPr lang="es-ES" smtClean="0"/>
              <a:pPr/>
              <a:t>05/08/2015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98CF9A-3A7D-44A4-857C-486D6784529A}" type="slidenum">
              <a:rPr lang="es-ES" smtClean="0"/>
              <a:pPr/>
              <a:t>‹#›</a:t>
            </a:fld>
            <a:endParaRPr lang="es-ES"/>
          </a:p>
        </p:txBody>
      </p:sp>
    </p:spTree>
    <p:extLst>
      <p:ext uri="{BB962C8B-B14F-4D97-AF65-F5344CB8AC3E}">
        <p14:creationId xmlns:p14="http://schemas.microsoft.com/office/powerpoint/2010/main" xmlns="" val="1796191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1F85DB7-B02E-47A5-B2B4-FECC81806EA1}" type="datetimeFigureOut">
              <a:rPr lang="es-ES" smtClean="0"/>
              <a:pPr/>
              <a:t>05/08/2015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98CF9A-3A7D-44A4-857C-486D6784529A}" type="slidenum">
              <a:rPr lang="es-ES" smtClean="0"/>
              <a:pPr/>
              <a:t>‹#›</a:t>
            </a:fld>
            <a:endParaRPr lang="es-ES"/>
          </a:p>
        </p:txBody>
      </p:sp>
    </p:spTree>
    <p:extLst>
      <p:ext uri="{BB962C8B-B14F-4D97-AF65-F5344CB8AC3E}">
        <p14:creationId xmlns:p14="http://schemas.microsoft.com/office/powerpoint/2010/main" xmlns="" val="1939675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1F85DB7-B02E-47A5-B2B4-FECC81806EA1}" type="datetimeFigureOut">
              <a:rPr lang="es-ES" smtClean="0"/>
              <a:pPr/>
              <a:t>05/08/2015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98CF9A-3A7D-44A4-857C-486D6784529A}" type="slidenum">
              <a:rPr lang="es-ES" smtClean="0"/>
              <a:pPr/>
              <a:t>‹#›</a:t>
            </a:fld>
            <a:endParaRPr lang="es-ES"/>
          </a:p>
        </p:txBody>
      </p:sp>
    </p:spTree>
    <p:extLst>
      <p:ext uri="{BB962C8B-B14F-4D97-AF65-F5344CB8AC3E}">
        <p14:creationId xmlns:p14="http://schemas.microsoft.com/office/powerpoint/2010/main" xmlns="" val="3586339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1F85DB7-B02E-47A5-B2B4-FECC81806EA1}" type="datetimeFigureOut">
              <a:rPr lang="es-ES" smtClean="0"/>
              <a:pPr/>
              <a:t>05/08/2015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98CF9A-3A7D-44A4-857C-486D6784529A}" type="slidenum">
              <a:rPr lang="es-ES" smtClean="0"/>
              <a:pPr/>
              <a:t>‹#›</a:t>
            </a:fld>
            <a:endParaRPr lang="es-ES"/>
          </a:p>
        </p:txBody>
      </p:sp>
    </p:spTree>
    <p:extLst>
      <p:ext uri="{BB962C8B-B14F-4D97-AF65-F5344CB8AC3E}">
        <p14:creationId xmlns:p14="http://schemas.microsoft.com/office/powerpoint/2010/main" xmlns="" val="29545488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1F85DB7-B02E-47A5-B2B4-FECC81806EA1}" type="datetimeFigureOut">
              <a:rPr lang="es-ES" smtClean="0"/>
              <a:pPr/>
              <a:t>05/08/2015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98CF9A-3A7D-44A4-857C-486D6784529A}" type="slidenum">
              <a:rPr lang="es-ES" smtClean="0"/>
              <a:pPr/>
              <a:t>‹#›</a:t>
            </a:fld>
            <a:endParaRPr lang="es-ES"/>
          </a:p>
        </p:txBody>
      </p:sp>
    </p:spTree>
    <p:extLst>
      <p:ext uri="{BB962C8B-B14F-4D97-AF65-F5344CB8AC3E}">
        <p14:creationId xmlns:p14="http://schemas.microsoft.com/office/powerpoint/2010/main" xmlns="" val="9991293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1F85DB7-B02E-47A5-B2B4-FECC81806EA1}" type="datetimeFigureOut">
              <a:rPr lang="es-ES" smtClean="0"/>
              <a:pPr/>
              <a:t>05/08/2015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98CF9A-3A7D-44A4-857C-486D6784529A}" type="slidenum">
              <a:rPr lang="es-ES" smtClean="0"/>
              <a:pPr/>
              <a:t>‹#›</a:t>
            </a:fld>
            <a:endParaRPr lang="es-ES"/>
          </a:p>
        </p:txBody>
      </p:sp>
    </p:spTree>
    <p:extLst>
      <p:ext uri="{BB962C8B-B14F-4D97-AF65-F5344CB8AC3E}">
        <p14:creationId xmlns:p14="http://schemas.microsoft.com/office/powerpoint/2010/main" xmlns="" val="2751140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1F85DB7-B02E-47A5-B2B4-FECC81806EA1}" type="datetimeFigureOut">
              <a:rPr lang="es-ES" smtClean="0"/>
              <a:pPr/>
              <a:t>05/08/2015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98CF9A-3A7D-44A4-857C-486D6784529A}" type="slidenum">
              <a:rPr lang="es-ES" smtClean="0"/>
              <a:pPr/>
              <a:t>‹#›</a:t>
            </a:fld>
            <a:endParaRPr lang="es-ES"/>
          </a:p>
        </p:txBody>
      </p:sp>
    </p:spTree>
    <p:extLst>
      <p:ext uri="{BB962C8B-B14F-4D97-AF65-F5344CB8AC3E}">
        <p14:creationId xmlns:p14="http://schemas.microsoft.com/office/powerpoint/2010/main" xmlns="" val="3863617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1F85DB7-B02E-47A5-B2B4-FECC81806EA1}" type="datetimeFigureOut">
              <a:rPr lang="es-ES" smtClean="0"/>
              <a:pPr/>
              <a:t>05/08/2015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98CF9A-3A7D-44A4-857C-486D6784529A}" type="slidenum">
              <a:rPr lang="es-ES" smtClean="0"/>
              <a:pPr/>
              <a:t>‹#›</a:t>
            </a:fld>
            <a:endParaRPr lang="es-ES"/>
          </a:p>
        </p:txBody>
      </p:sp>
    </p:spTree>
    <p:extLst>
      <p:ext uri="{BB962C8B-B14F-4D97-AF65-F5344CB8AC3E}">
        <p14:creationId xmlns:p14="http://schemas.microsoft.com/office/powerpoint/2010/main" xmlns="" val="1902444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1F85DB7-B02E-47A5-B2B4-FECC81806EA1}" type="datetimeFigureOut">
              <a:rPr lang="es-ES" smtClean="0"/>
              <a:pPr/>
              <a:t>05/08/2015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98CF9A-3A7D-44A4-857C-486D6784529A}" type="slidenum">
              <a:rPr lang="es-ES" smtClean="0"/>
              <a:pPr/>
              <a:t>‹#›</a:t>
            </a:fld>
            <a:endParaRPr lang="es-ES"/>
          </a:p>
        </p:txBody>
      </p:sp>
    </p:spTree>
    <p:extLst>
      <p:ext uri="{BB962C8B-B14F-4D97-AF65-F5344CB8AC3E}">
        <p14:creationId xmlns:p14="http://schemas.microsoft.com/office/powerpoint/2010/main" xmlns="" val="41400281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1F85DB7-B02E-47A5-B2B4-FECC81806EA1}" type="datetimeFigureOut">
              <a:rPr lang="es-ES" smtClean="0"/>
              <a:pPr/>
              <a:t>05/08/2015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98CF9A-3A7D-44A4-857C-486D6784529A}" type="slidenum">
              <a:rPr lang="es-ES" smtClean="0"/>
              <a:pPr/>
              <a:t>‹#›</a:t>
            </a:fld>
            <a:endParaRPr lang="es-ES"/>
          </a:p>
        </p:txBody>
      </p:sp>
    </p:spTree>
    <p:extLst>
      <p:ext uri="{BB962C8B-B14F-4D97-AF65-F5344CB8AC3E}">
        <p14:creationId xmlns:p14="http://schemas.microsoft.com/office/powerpoint/2010/main" xmlns="" val="17379949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85DB7-B02E-47A5-B2B4-FECC81806EA1}" type="datetimeFigureOut">
              <a:rPr lang="es-ES" smtClean="0"/>
              <a:pPr/>
              <a:t>05/08/2015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8CF9A-3A7D-44A4-857C-486D6784529A}" type="slidenum">
              <a:rPr lang="es-ES" smtClean="0"/>
              <a:pPr/>
              <a:t>‹#›</a:t>
            </a:fld>
            <a:endParaRPr lang="es-ES"/>
          </a:p>
        </p:txBody>
      </p:sp>
    </p:spTree>
    <p:extLst>
      <p:ext uri="{BB962C8B-B14F-4D97-AF65-F5344CB8AC3E}">
        <p14:creationId xmlns:p14="http://schemas.microsoft.com/office/powerpoint/2010/main" xmlns="" val="4237496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3.wdp"/><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Dibujos\Ester\Ester (21).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flipH="1">
            <a:off x="4021325" y="44624"/>
            <a:ext cx="5087179" cy="67680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6" name="Picture 2" descr="\\EUNICE\FondosTematicos\Ester\mordecai-and-hadassah-1-GoodSalt-rhpas0694.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5496" y="44624"/>
            <a:ext cx="4227747" cy="67680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35496" y="-27384"/>
            <a:ext cx="9073008" cy="923330"/>
          </a:xfrm>
          <a:prstGeom prst="rect">
            <a:avLst/>
          </a:prstGeom>
          <a:noFill/>
        </p:spPr>
        <p:txBody>
          <a:bodyPr wrap="square" rtlCol="0">
            <a:spAutoFit/>
          </a:bodyPr>
          <a:lstStyle/>
          <a:p>
            <a:pPr algn="ctr"/>
            <a:r>
              <a:rPr lang="ro-RO" sz="5400" b="1" spc="3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srgbClr>
                  </a:outerShdw>
                </a:effectLst>
              </a:rPr>
              <a:t>ESTERA ȘI </a:t>
            </a:r>
            <a:r>
              <a:rPr lang="ro-RO" sz="5400" b="1" spc="3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srgbClr>
                  </a:outerShdw>
                </a:effectLst>
              </a:rPr>
              <a:t>MARDOHEU</a:t>
            </a:r>
            <a:endParaRPr lang="ro-RO" sz="5400" b="1" spc="3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srgbClr>
                </a:outerShdw>
              </a:effectLst>
            </a:endParaRPr>
          </a:p>
        </p:txBody>
      </p:sp>
      <p:sp>
        <p:nvSpPr>
          <p:cNvPr id="5" name="4 CuadroTexto"/>
          <p:cNvSpPr txBox="1"/>
          <p:nvPr/>
        </p:nvSpPr>
        <p:spPr>
          <a:xfrm>
            <a:off x="35496" y="6453336"/>
            <a:ext cx="4227747" cy="369332"/>
          </a:xfrm>
          <a:prstGeom prst="rect">
            <a:avLst/>
          </a:prstGeom>
          <a:noFill/>
        </p:spPr>
        <p:txBody>
          <a:bodyPr wrap="square" rtlCol="0">
            <a:spAutoFit/>
          </a:bodyPr>
          <a:lstStyle/>
          <a:p>
            <a:pPr algn="ctr"/>
            <a:r>
              <a:rPr lang="ro-RO" b="1" smtClean="0">
                <a:effectLst>
                  <a:glow rad="127000">
                    <a:schemeClr val="accent3">
                      <a:lumMod val="40000"/>
                      <a:lumOff val="60000"/>
                      <a:alpha val="77000"/>
                    </a:schemeClr>
                  </a:glow>
                </a:effectLst>
              </a:rPr>
              <a:t>Studiul</a:t>
            </a:r>
            <a:r>
              <a:rPr lang="ro-RO" b="1" smtClean="0">
                <a:effectLst>
                  <a:glow rad="127000">
                    <a:schemeClr val="accent3">
                      <a:lumMod val="40000"/>
                      <a:lumOff val="60000"/>
                      <a:alpha val="77000"/>
                    </a:schemeClr>
                  </a:glow>
                </a:effectLst>
              </a:rPr>
              <a:t> 6 </a:t>
            </a:r>
            <a:r>
              <a:rPr lang="ro-RO" b="1" smtClean="0">
                <a:effectLst>
                  <a:glow rad="127000">
                    <a:schemeClr val="accent3">
                      <a:lumMod val="40000"/>
                      <a:lumOff val="60000"/>
                      <a:alpha val="77000"/>
                    </a:schemeClr>
                  </a:glow>
                </a:effectLst>
              </a:rPr>
              <a:t>pentru </a:t>
            </a:r>
            <a:r>
              <a:rPr lang="ro-RO" b="1" smtClean="0">
                <a:effectLst>
                  <a:glow rad="127000">
                    <a:schemeClr val="accent3">
                      <a:lumMod val="40000"/>
                      <a:lumOff val="60000"/>
                      <a:alpha val="77000"/>
                    </a:schemeClr>
                  </a:glow>
                </a:effectLst>
              </a:rPr>
              <a:t>8 </a:t>
            </a:r>
            <a:r>
              <a:rPr lang="ro-RO" b="1" smtClean="0">
                <a:effectLst>
                  <a:glow rad="127000">
                    <a:schemeClr val="accent3">
                      <a:lumMod val="40000"/>
                      <a:lumOff val="60000"/>
                      <a:alpha val="77000"/>
                    </a:schemeClr>
                  </a:glow>
                </a:effectLst>
              </a:rPr>
              <a:t>august </a:t>
            </a:r>
            <a:r>
              <a:rPr lang="ro-RO" b="1" smtClean="0">
                <a:effectLst>
                  <a:glow rad="127000">
                    <a:schemeClr val="accent3">
                      <a:lumMod val="40000"/>
                      <a:lumOff val="60000"/>
                      <a:alpha val="77000"/>
                    </a:schemeClr>
                  </a:glow>
                </a:effectLst>
              </a:rPr>
              <a:t>2015</a:t>
            </a:r>
            <a:endParaRPr lang="ro-RO" b="1">
              <a:effectLst>
                <a:glow rad="127000">
                  <a:schemeClr val="accent3">
                    <a:lumMod val="40000"/>
                    <a:lumOff val="60000"/>
                    <a:alpha val="77000"/>
                  </a:schemeClr>
                </a:glow>
              </a:effectLst>
            </a:endParaRPr>
          </a:p>
        </p:txBody>
      </p:sp>
    </p:spTree>
    <p:extLst>
      <p:ext uri="{BB962C8B-B14F-4D97-AF65-F5344CB8AC3E}">
        <p14:creationId xmlns:p14="http://schemas.microsoft.com/office/powerpoint/2010/main" xmlns="" val="37831924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521224" y="976202"/>
            <a:ext cx="3744416" cy="769441"/>
          </a:xfrm>
          <a:prstGeom prst="rect">
            <a:avLst/>
          </a:prstGeom>
          <a:noFill/>
        </p:spPr>
        <p:txBody>
          <a:bodyPr wrap="square" rtlCol="0">
            <a:spAutoFit/>
          </a:bodyPr>
          <a:lstStyle/>
          <a:p>
            <a:pPr algn="ctr"/>
            <a:r>
              <a:rPr lang="ro-RO" sz="4400" b="1" spc="60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AHAȘVEROȘ</a:t>
            </a:r>
            <a:endParaRPr lang="ro-RO" sz="4400" b="1" spc="60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179512" y="68431"/>
            <a:ext cx="8928992" cy="923330"/>
          </a:xfrm>
          <a:prstGeom prst="rect">
            <a:avLst/>
          </a:prstGeom>
        </p:spPr>
        <p:txBody>
          <a:bodyPr wrap="square">
            <a:spAutoFit/>
          </a:bodyPr>
          <a:lstStyle/>
          <a:p>
            <a:r>
              <a:rPr lang="ro-RO" b="1" smtClean="0">
                <a:solidFill>
                  <a:schemeClr val="bg1"/>
                </a:solidFill>
                <a:effectLst>
                  <a:glow rad="165100">
                    <a:schemeClr val="tx2">
                      <a:lumMod val="75000"/>
                      <a:alpha val="90000"/>
                    </a:schemeClr>
                  </a:glow>
                </a:effectLst>
                <a:latin typeface="Comic Sans MS" pitchFamily="66" charset="0"/>
              </a:rPr>
              <a:t>«</a:t>
            </a:r>
            <a:r>
              <a:rPr lang="ro-RO" b="1" smtClean="0">
                <a:solidFill>
                  <a:schemeClr val="bg1"/>
                </a:solidFill>
                <a:effectLst>
                  <a:glow rad="165100">
                    <a:schemeClr val="tx2">
                      <a:lumMod val="75000"/>
                      <a:alpha val="90000"/>
                    </a:schemeClr>
                  </a:glow>
                </a:effectLst>
                <a:latin typeface="Comic Sans MS" pitchFamily="66" charset="0"/>
              </a:rPr>
              <a:t>Î</a:t>
            </a:r>
            <a:r>
              <a:rPr lang="ro-RO" b="1" smtClean="0">
                <a:solidFill>
                  <a:schemeClr val="bg1"/>
                </a:solidFill>
                <a:effectLst>
                  <a:glow rad="165100">
                    <a:schemeClr val="tx2">
                      <a:lumMod val="75000"/>
                      <a:alpha val="90000"/>
                    </a:schemeClr>
                  </a:glow>
                </a:effectLst>
                <a:latin typeface="Comic Sans MS" pitchFamily="66" charset="0"/>
              </a:rPr>
              <a:t>n al treilea an al domniei </a:t>
            </a:r>
            <a:r>
              <a:rPr lang="ro-RO" b="1" smtClean="0">
                <a:solidFill>
                  <a:schemeClr val="bg1"/>
                </a:solidFill>
                <a:effectLst>
                  <a:glow rad="165100">
                    <a:schemeClr val="tx2">
                      <a:lumMod val="75000"/>
                      <a:alpha val="90000"/>
                    </a:schemeClr>
                  </a:glow>
                </a:effectLst>
                <a:latin typeface="Comic Sans MS" pitchFamily="66" charset="0"/>
              </a:rPr>
              <a:t>lui</a:t>
            </a:r>
            <a:r>
              <a:rPr lang="ro-RO" b="1" smtClean="0">
                <a:solidFill>
                  <a:schemeClr val="bg1"/>
                </a:solidFill>
                <a:effectLst>
                  <a:glow rad="165100">
                    <a:schemeClr val="tx2">
                      <a:lumMod val="75000"/>
                      <a:alpha val="90000"/>
                    </a:schemeClr>
                  </a:glow>
                </a:effectLst>
                <a:latin typeface="Comic Sans MS" pitchFamily="66" charset="0"/>
              </a:rPr>
              <a:t>, a dat un ospăţ tuturor domnitorilor şi slujitorilor </a:t>
            </a:r>
            <a:r>
              <a:rPr lang="ro-RO" b="1" smtClean="0">
                <a:solidFill>
                  <a:schemeClr val="bg1"/>
                </a:solidFill>
                <a:effectLst>
                  <a:glow rad="165100">
                    <a:schemeClr val="tx2">
                      <a:lumMod val="75000"/>
                      <a:alpha val="90000"/>
                    </a:schemeClr>
                  </a:glow>
                </a:effectLst>
                <a:latin typeface="Comic Sans MS" pitchFamily="66" charset="0"/>
              </a:rPr>
              <a:t>săi</a:t>
            </a:r>
            <a:r>
              <a:rPr lang="ro-RO" b="1" smtClean="0">
                <a:solidFill>
                  <a:schemeClr val="bg1"/>
                </a:solidFill>
                <a:effectLst>
                  <a:glow rad="165100">
                    <a:schemeClr val="tx2">
                      <a:lumMod val="75000"/>
                      <a:alpha val="90000"/>
                    </a:schemeClr>
                  </a:glow>
                </a:effectLst>
                <a:latin typeface="Comic Sans MS" pitchFamily="66" charset="0"/>
              </a:rPr>
              <a:t>. Căpeteniile oştirii Perşilor şi </a:t>
            </a:r>
            <a:r>
              <a:rPr lang="ro-RO" b="1" smtClean="0">
                <a:solidFill>
                  <a:schemeClr val="bg1"/>
                </a:solidFill>
                <a:effectLst>
                  <a:glow rad="165100">
                    <a:schemeClr val="tx2">
                      <a:lumMod val="75000"/>
                      <a:alpha val="90000"/>
                    </a:schemeClr>
                  </a:glow>
                </a:effectLst>
                <a:latin typeface="Comic Sans MS" pitchFamily="66" charset="0"/>
              </a:rPr>
              <a:t>Mezilor</a:t>
            </a:r>
            <a:r>
              <a:rPr lang="ro-RO" b="1" smtClean="0">
                <a:solidFill>
                  <a:schemeClr val="bg1"/>
                </a:solidFill>
                <a:effectLst>
                  <a:glow rad="165100">
                    <a:schemeClr val="tx2">
                      <a:lumMod val="75000"/>
                      <a:alpha val="90000"/>
                    </a:schemeClr>
                  </a:glow>
                </a:effectLst>
                <a:latin typeface="Comic Sans MS" pitchFamily="66" charset="0"/>
              </a:rPr>
              <a:t>, mai marii şi capii </a:t>
            </a:r>
            <a:r>
              <a:rPr lang="ro-RO" b="1" smtClean="0">
                <a:solidFill>
                  <a:schemeClr val="bg1"/>
                </a:solidFill>
                <a:effectLst>
                  <a:glow rad="165100">
                    <a:schemeClr val="tx2">
                      <a:lumMod val="75000"/>
                      <a:alpha val="90000"/>
                    </a:schemeClr>
                  </a:glow>
                </a:effectLst>
                <a:latin typeface="Comic Sans MS" pitchFamily="66" charset="0"/>
              </a:rPr>
              <a:t>ţinuturilor</a:t>
            </a:r>
            <a:r>
              <a:rPr lang="ro-RO" b="1" smtClean="0">
                <a:solidFill>
                  <a:schemeClr val="bg1"/>
                </a:solidFill>
                <a:effectLst>
                  <a:glow rad="165100">
                    <a:schemeClr val="tx2">
                      <a:lumMod val="75000"/>
                      <a:alpha val="90000"/>
                    </a:schemeClr>
                  </a:glow>
                </a:effectLst>
                <a:latin typeface="Comic Sans MS" pitchFamily="66" charset="0"/>
              </a:rPr>
              <a:t>, s-au strîns înaintea </a:t>
            </a:r>
            <a:r>
              <a:rPr lang="ro-RO" b="1" smtClean="0">
                <a:solidFill>
                  <a:schemeClr val="bg1"/>
                </a:solidFill>
                <a:effectLst>
                  <a:glow rad="165100">
                    <a:schemeClr val="tx2">
                      <a:lumMod val="75000"/>
                      <a:alpha val="90000"/>
                    </a:schemeClr>
                  </a:glow>
                </a:effectLst>
                <a:latin typeface="Comic Sans MS" pitchFamily="66" charset="0"/>
              </a:rPr>
              <a:t>lui.</a:t>
            </a:r>
            <a:r>
              <a:rPr lang="ro-RO" b="1" smtClean="0">
                <a:solidFill>
                  <a:schemeClr val="bg1"/>
                </a:solidFill>
                <a:effectLst>
                  <a:glow rad="165100">
                    <a:schemeClr val="tx2">
                      <a:lumMod val="75000"/>
                      <a:alpha val="90000"/>
                    </a:schemeClr>
                  </a:glow>
                </a:effectLst>
                <a:latin typeface="Comic Sans MS" pitchFamily="66" charset="0"/>
              </a:rPr>
              <a:t>» </a:t>
            </a:r>
            <a:r>
              <a:rPr lang="ro-RO" sz="1100" b="1" smtClean="0">
                <a:solidFill>
                  <a:schemeClr val="bg1"/>
                </a:solidFill>
                <a:effectLst>
                  <a:glow rad="165100">
                    <a:schemeClr val="tx2">
                      <a:lumMod val="75000"/>
                      <a:alpha val="90000"/>
                    </a:schemeClr>
                  </a:glow>
                </a:effectLst>
                <a:latin typeface="Comic Sans MS" pitchFamily="66" charset="0"/>
              </a:rPr>
              <a:t>(Estera</a:t>
            </a:r>
            <a:r>
              <a:rPr lang="ro-RO" sz="1100" b="1" smtClean="0">
                <a:solidFill>
                  <a:schemeClr val="bg1"/>
                </a:solidFill>
                <a:effectLst>
                  <a:glow rad="165100">
                    <a:schemeClr val="tx2">
                      <a:lumMod val="75000"/>
                      <a:alpha val="90000"/>
                    </a:schemeClr>
                  </a:glow>
                </a:effectLst>
                <a:latin typeface="Comic Sans MS" pitchFamily="66" charset="0"/>
              </a:rPr>
              <a:t> </a:t>
            </a:r>
            <a:r>
              <a:rPr lang="ro-RO" sz="1100" b="1" smtClean="0">
                <a:solidFill>
                  <a:schemeClr val="bg1"/>
                </a:solidFill>
                <a:effectLst>
                  <a:glow rad="165100">
                    <a:schemeClr val="tx2">
                      <a:lumMod val="75000"/>
                      <a:alpha val="90000"/>
                    </a:schemeClr>
                  </a:glow>
                </a:effectLst>
                <a:latin typeface="Comic Sans MS" pitchFamily="66" charset="0"/>
              </a:rPr>
              <a:t>1:3)</a:t>
            </a:r>
            <a:endParaRPr lang="ro-RO" b="1">
              <a:solidFill>
                <a:schemeClr val="bg1"/>
              </a:solidFill>
              <a:effectLst>
                <a:glow rad="165100">
                  <a:schemeClr val="tx2">
                    <a:lumMod val="75000"/>
                    <a:alpha val="90000"/>
                  </a:schemeClr>
                </a:glow>
              </a:effectLst>
              <a:latin typeface="Comic Sans MS" pitchFamily="66" charset="0"/>
            </a:endParaRPr>
          </a:p>
        </p:txBody>
      </p:sp>
      <p:sp>
        <p:nvSpPr>
          <p:cNvPr id="4" name="3 CuadroTexto"/>
          <p:cNvSpPr txBox="1"/>
          <p:nvPr/>
        </p:nvSpPr>
        <p:spPr>
          <a:xfrm>
            <a:off x="107504" y="1052736"/>
            <a:ext cx="5436604" cy="4324261"/>
          </a:xfrm>
          <a:prstGeom prst="rect">
            <a:avLst/>
          </a:prstGeom>
          <a:gradFill>
            <a:gsLst>
              <a:gs pos="0">
                <a:schemeClr val="accent5">
                  <a:tint val="50000"/>
                  <a:satMod val="300000"/>
                  <a:alpha val="80000"/>
                </a:schemeClr>
              </a:gs>
              <a:gs pos="35000">
                <a:schemeClr val="accent5">
                  <a:tint val="37000"/>
                  <a:satMod val="300000"/>
                  <a:alpha val="80000"/>
                </a:schemeClr>
              </a:gs>
              <a:gs pos="100000">
                <a:schemeClr val="accent5">
                  <a:tint val="15000"/>
                  <a:satMod val="350000"/>
                  <a:alpha val="80000"/>
                </a:schemeClr>
              </a:gs>
            </a:gsLs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ro-RO" sz="2000" b="1" dirty="0" err="1" smtClean="0"/>
              <a:t>Ahașveroș</a:t>
            </a:r>
            <a:r>
              <a:rPr lang="ro-RO" sz="2000" b="1" dirty="0" smtClean="0"/>
              <a:t> (</a:t>
            </a:r>
            <a:r>
              <a:rPr lang="ro-RO" sz="2000" b="1" dirty="0" err="1" smtClean="0"/>
              <a:t>Xerxes</a:t>
            </a:r>
            <a:r>
              <a:rPr lang="ro-RO" sz="2000" b="1" dirty="0" smtClean="0"/>
              <a:t>) a </a:t>
            </a:r>
            <a:r>
              <a:rPr lang="ro-RO" sz="2000" b="1" dirty="0" smtClean="0"/>
              <a:t>fost regele </a:t>
            </a:r>
            <a:r>
              <a:rPr lang="ro-RO" sz="2000" b="1" dirty="0" smtClean="0"/>
              <a:t>Persiei </a:t>
            </a:r>
            <a:r>
              <a:rPr lang="ro-RO" sz="2000" b="1" dirty="0" smtClean="0"/>
              <a:t>din </a:t>
            </a:r>
            <a:r>
              <a:rPr lang="ro-RO" sz="2000" b="1" dirty="0" smtClean="0"/>
              <a:t>anul 485 </a:t>
            </a:r>
            <a:r>
              <a:rPr lang="ro-RO" sz="2000" b="1" dirty="0" smtClean="0"/>
              <a:t>până </a:t>
            </a:r>
            <a:r>
              <a:rPr lang="ro-RO" sz="2000" b="1" dirty="0" smtClean="0"/>
              <a:t>în </a:t>
            </a:r>
            <a:r>
              <a:rPr lang="ro-RO" sz="2000" b="1" dirty="0" smtClean="0"/>
              <a:t>anul 465 </a:t>
            </a:r>
            <a:r>
              <a:rPr lang="ro-RO" sz="2000" b="1" dirty="0" smtClean="0"/>
              <a:t>î.Hr. Banchetul </a:t>
            </a:r>
            <a:r>
              <a:rPr lang="ro-RO" sz="2000" b="1" dirty="0" smtClean="0"/>
              <a:t>menționat în cartea Esterei a fost dat pentru a câștiga încrederea </a:t>
            </a:r>
            <a:r>
              <a:rPr lang="ro-RO" sz="2000" b="1" dirty="0" smtClean="0"/>
              <a:t>imperiului </a:t>
            </a:r>
            <a:r>
              <a:rPr lang="ro-RO" sz="2000" b="1" dirty="0" smtClean="0"/>
              <a:t>înaintea partidei cu Grecia. </a:t>
            </a:r>
          </a:p>
          <a:p>
            <a:pPr>
              <a:spcBef>
                <a:spcPts val="600"/>
              </a:spcBef>
            </a:pPr>
            <a:r>
              <a:rPr lang="ro-RO" sz="2000" b="1" dirty="0"/>
              <a:t>Sub influențele nefaste ale alcoolului, </a:t>
            </a:r>
            <a:r>
              <a:rPr lang="ro-RO" sz="2000" b="1" dirty="0" err="1"/>
              <a:t>Ahașveroș</a:t>
            </a:r>
            <a:r>
              <a:rPr lang="ro-RO" sz="2000" b="1" dirty="0"/>
              <a:t> i-a făcut o cerere rușinoasă reginei </a:t>
            </a:r>
            <a:r>
              <a:rPr lang="ro-RO" sz="2000" b="1" dirty="0" err="1"/>
              <a:t>Vasti</a:t>
            </a:r>
            <a:r>
              <a:rPr lang="ro-RO" sz="2000" b="1" dirty="0"/>
              <a:t>, </a:t>
            </a:r>
            <a:r>
              <a:rPr lang="ro-RO" sz="2000" b="1" dirty="0" smtClean="0"/>
              <a:t>cerere respinsă fără </a:t>
            </a:r>
            <a:r>
              <a:rPr lang="ro-RO" sz="2000" b="1" dirty="0" smtClean="0"/>
              <a:t>menajamente.</a:t>
            </a:r>
          </a:p>
          <a:p>
            <a:pPr>
              <a:spcBef>
                <a:spcPts val="600"/>
              </a:spcBef>
            </a:pPr>
            <a:r>
              <a:rPr lang="ro-RO" sz="2000" b="1" dirty="0" smtClean="0"/>
              <a:t>Dumnezeu </a:t>
            </a:r>
            <a:r>
              <a:rPr lang="ro-RO" sz="2000" b="1" dirty="0" smtClean="0"/>
              <a:t>a folosit beția regelui și fermitatea reginei pentru ca Estera să ocupe locul necesar pentru a-și salva poporul. </a:t>
            </a:r>
          </a:p>
          <a:p>
            <a:pPr>
              <a:spcBef>
                <a:spcPts val="600"/>
              </a:spcBef>
            </a:pPr>
            <a:r>
              <a:rPr lang="ro-RO" sz="2000" b="1" dirty="0" smtClean="0"/>
              <a:t>Trebuie să învățăm să ne încredem în căile și soluțiile lui Dumnezeu, chiar dacă nu le înțelegem </a:t>
            </a:r>
            <a:r>
              <a:rPr lang="ro-RO" sz="2000" b="1" dirty="0" smtClean="0"/>
              <a:t>(Isaia 55:8-11) </a:t>
            </a:r>
            <a:endParaRPr lang="ro-RO" sz="2000" b="1" dirty="0"/>
          </a:p>
        </p:txBody>
      </p:sp>
    </p:spTree>
    <p:extLst>
      <p:ext uri="{BB962C8B-B14F-4D97-AF65-F5344CB8AC3E}">
        <p14:creationId xmlns:p14="http://schemas.microsoft.com/office/powerpoint/2010/main" xmlns="" val="3917101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fade">
                                      <p:cBhvr>
                                        <p:cTn id="23" dur="500"/>
                                        <p:tgtEl>
                                          <p:spTgt spid="4">
                                            <p:bg/>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left)">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left)">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2">
                <a:shade val="45000"/>
                <a:satMod val="135000"/>
              </a:schemeClr>
              <a:prstClr val="white"/>
            </a:duotone>
            <a:extLst>
              <a:ext uri="{BEBA8EAE-BF5A-486C-A8C5-ECC9F3942E4B}">
                <a14:imgProps xmlns:a14="http://schemas.microsoft.com/office/drawing/2010/main" xmlns="">
                  <a14:imgLayer r:embed="rId3">
                    <a14:imgEffect>
                      <a14:artisticBlur radius="8"/>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2050" name="Picture 2" descr="\\EUNICE\FondosTematicos\Ester\a8d8c3105b660374e68b37a574c95d8d.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36512" y="1556792"/>
            <a:ext cx="4608512" cy="525658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179512" y="1628800"/>
            <a:ext cx="2232248"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ESTERA</a:t>
            </a:r>
            <a:endParaRPr lang="ro-RO"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133280" y="44624"/>
            <a:ext cx="8877441" cy="1646605"/>
          </a:xfrm>
          <a:prstGeom prst="rect">
            <a:avLst/>
          </a:prstGeom>
        </p:spPr>
        <p:txBody>
          <a:bodyPr wrap="square">
            <a:spAutoFit/>
          </a:bodyPr>
          <a:lstStyle/>
          <a:p>
            <a:r>
              <a:rPr lang="ro-RO" b="1" dirty="0" smtClean="0">
                <a:solidFill>
                  <a:srgbClr val="573E01"/>
                </a:solidFill>
                <a:latin typeface="Comic Sans MS" pitchFamily="66" charset="0"/>
              </a:rPr>
              <a:t>«Fata i-a plăcut, şi a căpătat trecere înaintea lui. El s-a grăbit să-i dea cele de trebuinţă pentru găteală şi hrană, i-a dat şapte slujnice alese din casa împăratului, şi a pus-o împreună cu slujnicele ei în cea mai bună încăpere din casa femeilor. Estera nu şi-a făcut cunoscut nici poporul, nici naşterea, căci Mardoheu o oprise să vorbească despre aceste lucruri.» </a:t>
            </a:r>
            <a:r>
              <a:rPr lang="ro-RO" sz="1100" b="1" dirty="0" smtClean="0">
                <a:solidFill>
                  <a:srgbClr val="573E01"/>
                </a:solidFill>
                <a:latin typeface="Comic Sans MS" pitchFamily="66" charset="0"/>
              </a:rPr>
              <a:t>(Estera 2:9-10)</a:t>
            </a:r>
            <a:endParaRPr lang="ro-RO" sz="1100" b="1" dirty="0" smtClean="0">
              <a:solidFill>
                <a:srgbClr val="573E01"/>
              </a:solidFill>
              <a:latin typeface="Comic Sans MS" pitchFamily="66" charset="0"/>
            </a:endParaRPr>
          </a:p>
        </p:txBody>
      </p:sp>
      <p:sp>
        <p:nvSpPr>
          <p:cNvPr id="4" name="3 CuadroTexto"/>
          <p:cNvSpPr txBox="1"/>
          <p:nvPr/>
        </p:nvSpPr>
        <p:spPr>
          <a:xfrm>
            <a:off x="4499992" y="1565786"/>
            <a:ext cx="4621412" cy="5247590"/>
          </a:xfrm>
          <a:prstGeom prst="rect">
            <a:avLst/>
          </a:prstGeom>
          <a:noFill/>
        </p:spPr>
        <p:txBody>
          <a:bodyPr wrap="square" lIns="54000" rIns="0" rtlCol="0">
            <a:spAutoFit/>
          </a:bodyPr>
          <a:lstStyle/>
          <a:p>
            <a:pPr>
              <a:spcBef>
                <a:spcPts val="600"/>
              </a:spcBef>
            </a:pPr>
            <a:r>
              <a:rPr lang="ro-RO" sz="2000" b="1" dirty="0" smtClean="0"/>
              <a:t>Sunt două aspecte importante în modul în care </a:t>
            </a:r>
            <a:r>
              <a:rPr lang="ro-RO" sz="2000" b="1" dirty="0" err="1" smtClean="0"/>
              <a:t>Hadașa</a:t>
            </a:r>
            <a:r>
              <a:rPr lang="ro-RO" sz="2000" b="1" dirty="0" smtClean="0"/>
              <a:t> a ajuns să fie regina Estera: a </a:t>
            </a:r>
            <a:r>
              <a:rPr lang="ro-RO" sz="2000" b="1" dirty="0" smtClean="0"/>
              <a:t>căpătat </a:t>
            </a:r>
            <a:r>
              <a:rPr lang="ro-RO" sz="2000" b="1" dirty="0" smtClean="0"/>
              <a:t>trecere și și-a ascuns religia</a:t>
            </a:r>
            <a:r>
              <a:rPr lang="ro-RO" sz="2000" b="1" dirty="0" smtClean="0"/>
              <a:t>.</a:t>
            </a:r>
          </a:p>
          <a:p>
            <a:pPr>
              <a:spcBef>
                <a:spcPts val="600"/>
              </a:spcBef>
            </a:pPr>
            <a:r>
              <a:rPr lang="ro-RO" sz="2000" b="1" dirty="0" smtClean="0"/>
              <a:t>Faptul </a:t>
            </a:r>
            <a:r>
              <a:rPr lang="ro-RO" sz="2000" b="1" dirty="0" smtClean="0"/>
              <a:t>că Estera a căpătat trecere înaintea lui </a:t>
            </a:r>
            <a:r>
              <a:rPr lang="ro-RO" sz="2000" b="1" dirty="0" err="1" smtClean="0"/>
              <a:t>Hagai</a:t>
            </a:r>
            <a:r>
              <a:rPr lang="ro-RO" sz="2000" b="1" dirty="0" smtClean="0"/>
              <a:t> și </a:t>
            </a:r>
            <a:r>
              <a:rPr lang="ro-RO" sz="2000" b="1" dirty="0" err="1" smtClean="0"/>
              <a:t>Ahașveroș</a:t>
            </a:r>
            <a:r>
              <a:rPr lang="ro-RO" sz="2000" b="1" dirty="0" smtClean="0"/>
              <a:t> </a:t>
            </a:r>
            <a:r>
              <a:rPr lang="ro-RO" sz="1600" b="1" dirty="0" smtClean="0"/>
              <a:t>(Estera 2:9, 17)</a:t>
            </a:r>
            <a:r>
              <a:rPr lang="ro-RO" sz="2000" b="1" dirty="0" smtClean="0"/>
              <a:t>, arată </a:t>
            </a:r>
            <a:r>
              <a:rPr lang="ro-RO" sz="2000" b="1" dirty="0" smtClean="0"/>
              <a:t>că era o credincioasă fidelă, în comparație cu alte personaje biblice despre care se spune că au căpătat trecere: </a:t>
            </a:r>
            <a:r>
              <a:rPr lang="ro-RO" sz="2000" b="1" dirty="0" smtClean="0"/>
              <a:t>Noe </a:t>
            </a:r>
            <a:r>
              <a:rPr lang="ro-RO" sz="1600" b="1" dirty="0" smtClean="0"/>
              <a:t>(milă - Gen, 6:8)</a:t>
            </a:r>
            <a:r>
              <a:rPr lang="ro-RO" sz="2000" b="1" dirty="0" smtClean="0"/>
              <a:t>, Iosif </a:t>
            </a:r>
            <a:r>
              <a:rPr lang="ro-RO" sz="1600" b="1" dirty="0" smtClean="0"/>
              <a:t>(Gen. 39:4)</a:t>
            </a:r>
            <a:r>
              <a:rPr lang="ro-RO" sz="2000" b="1" dirty="0" smtClean="0"/>
              <a:t>, poporul </a:t>
            </a:r>
            <a:r>
              <a:rPr lang="ro-RO" sz="2000" b="1" dirty="0" smtClean="0"/>
              <a:t>lui Dumnezeu în deșert </a:t>
            </a:r>
            <a:r>
              <a:rPr lang="ro-RO" sz="1600" b="1" dirty="0" smtClean="0"/>
              <a:t>(Ier. 31:2)</a:t>
            </a:r>
            <a:r>
              <a:rPr lang="ro-RO" sz="2000" b="1" dirty="0" smtClean="0"/>
              <a:t> și </a:t>
            </a:r>
            <a:r>
              <a:rPr lang="ro-RO" sz="2000" b="1" dirty="0" smtClean="0"/>
              <a:t>David </a:t>
            </a:r>
            <a:r>
              <a:rPr lang="ro-RO" sz="1600" b="1" dirty="0" smtClean="0"/>
              <a:t>(milă - Fapte 7:46)</a:t>
            </a:r>
            <a:r>
              <a:rPr lang="ro-RO" sz="2000" b="1" dirty="0" smtClean="0"/>
              <a:t>.</a:t>
            </a:r>
          </a:p>
          <a:p>
            <a:pPr>
              <a:spcBef>
                <a:spcPts val="600"/>
              </a:spcBef>
            </a:pPr>
            <a:r>
              <a:rPr lang="ro-RO" sz="2000" b="1" dirty="0" smtClean="0"/>
              <a:t>Atunci… de </a:t>
            </a:r>
            <a:r>
              <a:rPr lang="ro-RO" sz="2000" b="1" dirty="0" smtClean="0"/>
              <a:t>ce și-a ascuns identitatea și credința</a:t>
            </a:r>
            <a:r>
              <a:rPr lang="ro-RO" sz="2000" b="1" dirty="0" smtClean="0"/>
              <a:t>?</a:t>
            </a:r>
          </a:p>
          <a:p>
            <a:pPr>
              <a:spcBef>
                <a:spcPts val="600"/>
              </a:spcBef>
            </a:pPr>
            <a:r>
              <a:rPr lang="ro-RO" sz="2000" b="1" dirty="0" smtClean="0"/>
              <a:t>Ar </a:t>
            </a:r>
            <a:r>
              <a:rPr lang="ro-RO" sz="2000" b="1" dirty="0" smtClean="0"/>
              <a:t>fi putut avea motive asemănătoare cu cele ale lui Isus, atunci când și-a arătat mesianitatea în fața femeii </a:t>
            </a:r>
            <a:r>
              <a:rPr lang="ro-RO" sz="2000" b="1" dirty="0" smtClean="0"/>
              <a:t>samaritene, </a:t>
            </a:r>
            <a:r>
              <a:rPr lang="ro-RO" sz="2000" b="1" dirty="0" smtClean="0"/>
              <a:t>dar a ascuns-o în fața iudeilor </a:t>
            </a:r>
            <a:r>
              <a:rPr lang="ro-RO" sz="1600" b="1" dirty="0" smtClean="0"/>
              <a:t>(Ioan 4:1-26)</a:t>
            </a:r>
            <a:r>
              <a:rPr lang="ro-RO" sz="2000" b="1" dirty="0" smtClean="0"/>
              <a:t>?</a:t>
            </a:r>
            <a:endParaRPr lang="ro-RO" sz="2000" b="1" dirty="0"/>
          </a:p>
        </p:txBody>
      </p:sp>
    </p:spTree>
    <p:extLst>
      <p:ext uri="{BB962C8B-B14F-4D97-AF65-F5344CB8AC3E}">
        <p14:creationId xmlns:p14="http://schemas.microsoft.com/office/powerpoint/2010/main" xmlns="" val="3484316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wipe(left)">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radius="1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44624"/>
            <a:ext cx="1835696" cy="707886"/>
          </a:xfrm>
          <a:prstGeom prst="rect">
            <a:avLst/>
          </a:prstGeom>
          <a:noFill/>
        </p:spPr>
        <p:txBody>
          <a:bodyPr wrap="square" rtlCol="0">
            <a:spAutoFit/>
          </a:bodyPr>
          <a:lstStyle/>
          <a:p>
            <a:pPr algn="ctr"/>
            <a:r>
              <a:rPr lang="ro-RO" sz="4000" b="1" spc="30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CRIZA</a:t>
            </a:r>
            <a:endParaRPr lang="ro-RO" sz="4000" b="1" spc="30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1835696" y="163854"/>
            <a:ext cx="7128792" cy="1200329"/>
          </a:xfrm>
          <a:prstGeom prst="rect">
            <a:avLst/>
          </a:prstGeom>
        </p:spPr>
        <p:txBody>
          <a:bodyPr wrap="square">
            <a:spAutoFit/>
          </a:bodyPr>
          <a:lstStyle/>
          <a:p>
            <a:r>
              <a:rPr lang="ro-RO" b="1" dirty="0" smtClean="0">
                <a:solidFill>
                  <a:schemeClr val="accent6">
                    <a:lumMod val="40000"/>
                    <a:lumOff val="60000"/>
                  </a:schemeClr>
                </a:solidFill>
                <a:latin typeface="Comic Sans MS" pitchFamily="66" charset="0"/>
              </a:rPr>
              <a:t>«Căci, dacă vei tăcea acum, ajutorul şi izbăvirea vor veni din altă parte pentru Iudei, şi tu şi casa tatălui tău veţi pieri. Şi cine ştie dacă nu pentru o vreme ca aceasta ai ajuns la împărăţie?» </a:t>
            </a:r>
            <a:r>
              <a:rPr lang="ro-RO" sz="1100" b="1" dirty="0" smtClean="0">
                <a:solidFill>
                  <a:schemeClr val="accent6">
                    <a:lumMod val="40000"/>
                    <a:lumOff val="60000"/>
                  </a:schemeClr>
                </a:solidFill>
                <a:latin typeface="Comic Sans MS" pitchFamily="66" charset="0"/>
              </a:rPr>
              <a:t>(Estera 4:14)</a:t>
            </a:r>
            <a:endParaRPr lang="ro-RO" sz="1100" b="1" dirty="0" smtClean="0">
              <a:solidFill>
                <a:schemeClr val="accent6">
                  <a:lumMod val="40000"/>
                  <a:lumOff val="60000"/>
                </a:schemeClr>
              </a:solidFill>
              <a:latin typeface="Comic Sans MS" pitchFamily="66" charset="0"/>
            </a:endParaRPr>
          </a:p>
        </p:txBody>
      </p:sp>
      <p:pic>
        <p:nvPicPr>
          <p:cNvPr id="1026" name="Picture 2" descr="\\EUNICE\FondosTematicos\Ester\testamentoantiguo_17.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611560" y="1484784"/>
            <a:ext cx="7920880" cy="52808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87234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radius="1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44624"/>
            <a:ext cx="1835696" cy="1323439"/>
          </a:xfrm>
          <a:prstGeom prst="rect">
            <a:avLst/>
          </a:prstGeom>
          <a:noFill/>
        </p:spPr>
        <p:txBody>
          <a:bodyPr wrap="square" rtlCol="0">
            <a:spAutoFit/>
          </a:bodyPr>
          <a:lstStyle/>
          <a:p>
            <a:pPr algn="ctr"/>
            <a:endParaRPr lang="ro-RO" sz="4000" b="1" spc="30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r>
              <a:rPr lang="ro-RO" sz="4000" b="1" spc="30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CRIZA</a:t>
            </a:r>
            <a:endParaRPr lang="ro-RO" sz="4000" b="1" spc="30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1835696" y="163854"/>
            <a:ext cx="7128792" cy="1200329"/>
          </a:xfrm>
          <a:prstGeom prst="rect">
            <a:avLst/>
          </a:prstGeom>
        </p:spPr>
        <p:txBody>
          <a:bodyPr wrap="square">
            <a:spAutoFit/>
          </a:bodyPr>
          <a:lstStyle/>
          <a:p>
            <a:r>
              <a:rPr lang="ro-RO" b="1" dirty="0" smtClean="0">
                <a:solidFill>
                  <a:schemeClr val="accent6">
                    <a:lumMod val="40000"/>
                    <a:lumOff val="60000"/>
                  </a:schemeClr>
                </a:solidFill>
                <a:latin typeface="Comic Sans MS" pitchFamily="66" charset="0"/>
              </a:rPr>
              <a:t>«Căci, dacă vei tăcea acum, ajutorul şi izbăvirea vor veni din altă parte pentru Iudei, şi tu şi casa tatălui tău veţi pieri. Şi cine ştie dacă nu pentru o vreme ca aceasta ai ajuns la </a:t>
            </a:r>
            <a:r>
              <a:rPr lang="ro-RO" b="1" dirty="0" smtClean="0">
                <a:solidFill>
                  <a:schemeClr val="accent6">
                    <a:lumMod val="40000"/>
                    <a:lumOff val="60000"/>
                  </a:schemeClr>
                </a:solidFill>
                <a:latin typeface="Comic Sans MS" pitchFamily="66" charset="0"/>
              </a:rPr>
              <a:t>împărăţie</a:t>
            </a:r>
            <a:r>
              <a:rPr lang="ro-RO" b="1" dirty="0" smtClean="0">
                <a:solidFill>
                  <a:schemeClr val="accent6">
                    <a:lumMod val="40000"/>
                    <a:lumOff val="60000"/>
                  </a:schemeClr>
                </a:solidFill>
                <a:latin typeface="Comic Sans MS" pitchFamily="66" charset="0"/>
              </a:rPr>
              <a:t>?» </a:t>
            </a:r>
            <a:r>
              <a:rPr lang="ro-RO" sz="1100" b="1" dirty="0" smtClean="0">
                <a:solidFill>
                  <a:schemeClr val="accent6">
                    <a:lumMod val="40000"/>
                    <a:lumOff val="60000"/>
                  </a:schemeClr>
                </a:solidFill>
                <a:latin typeface="Comic Sans MS" pitchFamily="66" charset="0"/>
              </a:rPr>
              <a:t>(Estera 4:14)</a:t>
            </a:r>
            <a:endParaRPr lang="ro-RO" sz="1100" b="1" dirty="0" smtClean="0">
              <a:solidFill>
                <a:schemeClr val="accent6">
                  <a:lumMod val="40000"/>
                  <a:lumOff val="60000"/>
                </a:schemeClr>
              </a:solidFill>
              <a:latin typeface="Comic Sans MS" pitchFamily="66" charset="0"/>
            </a:endParaRPr>
          </a:p>
        </p:txBody>
      </p:sp>
      <p:sp>
        <p:nvSpPr>
          <p:cNvPr id="4" name="3 CuadroTexto"/>
          <p:cNvSpPr txBox="1"/>
          <p:nvPr/>
        </p:nvSpPr>
        <p:spPr>
          <a:xfrm>
            <a:off x="35496" y="1609343"/>
            <a:ext cx="5192794" cy="2323713"/>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Criza a început prin refuzul lui Mardoheu de a </a:t>
            </a:r>
            <a:r>
              <a:rPr lang="ro-RO" sz="2000" b="1" dirty="0" smtClean="0">
                <a:solidFill>
                  <a:schemeClr val="bg1"/>
                </a:solidFill>
                <a:effectLst>
                  <a:outerShdw blurRad="50800" dist="50800" dir="5400000" algn="ctr" rotWithShape="0">
                    <a:schemeClr val="tx1"/>
                  </a:outerShdw>
                </a:effectLst>
              </a:rPr>
              <a:t>îngenunchea (adorator) înaintea </a:t>
            </a:r>
            <a:r>
              <a:rPr lang="ro-RO" sz="2000" b="1" dirty="0" smtClean="0">
                <a:solidFill>
                  <a:schemeClr val="bg1"/>
                </a:solidFill>
                <a:effectLst>
                  <a:outerShdw blurRad="50800" dist="50800" dir="5400000" algn="ctr" rotWithShape="0">
                    <a:schemeClr val="tx1"/>
                  </a:outerShdw>
                </a:effectLst>
              </a:rPr>
              <a:t>lui </a:t>
            </a:r>
            <a:r>
              <a:rPr lang="ro-RO" sz="2000" b="1" dirty="0" smtClean="0">
                <a:solidFill>
                  <a:schemeClr val="bg1"/>
                </a:solidFill>
                <a:effectLst>
                  <a:outerShdw blurRad="50800" dist="50800" dir="5400000" algn="ctr" rotWithShape="0">
                    <a:schemeClr val="tx1"/>
                  </a:outerShdw>
                </a:effectLst>
              </a:rPr>
              <a:t>Haman, cum </a:t>
            </a:r>
            <a:r>
              <a:rPr lang="ro-RO" sz="2000" b="1" dirty="0" smtClean="0">
                <a:solidFill>
                  <a:schemeClr val="bg1"/>
                </a:solidFill>
                <a:effectLst>
                  <a:outerShdw blurRad="50800" dist="50800" dir="5400000" algn="ctr" rotWithShape="0">
                    <a:schemeClr val="tx1"/>
                  </a:outerShdw>
                </a:effectLst>
              </a:rPr>
              <a:t>o făceau ceilalți slujitori ai </a:t>
            </a:r>
            <a:r>
              <a:rPr lang="ro-RO" sz="2000" b="1" dirty="0" smtClean="0">
                <a:solidFill>
                  <a:schemeClr val="bg1"/>
                </a:solidFill>
                <a:effectLst>
                  <a:outerShdw blurRad="50800" dist="50800" dir="5400000" algn="ctr" rotWithShape="0">
                    <a:schemeClr val="tx1"/>
                  </a:outerShdw>
                </a:effectLst>
              </a:rPr>
              <a:t>regelui.</a:t>
            </a:r>
          </a:p>
          <a:p>
            <a:pPr>
              <a:spcBef>
                <a:spcPts val="600"/>
              </a:spcBef>
            </a:pPr>
            <a:r>
              <a:rPr lang="ro-RO" sz="2000" b="1" dirty="0" smtClean="0">
                <a:solidFill>
                  <a:schemeClr val="bg1"/>
                </a:solidFill>
                <a:effectLst>
                  <a:outerShdw blurRad="50800" dist="50800" dir="5400000" algn="ctr" rotWithShape="0">
                    <a:schemeClr val="tx1"/>
                  </a:outerShdw>
                </a:effectLst>
              </a:rPr>
              <a:t>Cum </a:t>
            </a:r>
            <a:r>
              <a:rPr lang="ro-RO" sz="2000" b="1" dirty="0" smtClean="0">
                <a:solidFill>
                  <a:schemeClr val="bg1"/>
                </a:solidFill>
                <a:effectLst>
                  <a:outerShdw blurRad="50800" dist="50800" dir="5400000" algn="ctr" rotWithShape="0">
                    <a:schemeClr val="tx1"/>
                  </a:outerShdw>
                </a:effectLst>
              </a:rPr>
              <a:t>refuzul lui Mardoheu era bazat pe credința sa, Haman a vrut să se răzbune distrugând întreg poporul </a:t>
            </a:r>
            <a:r>
              <a:rPr lang="ro-RO" sz="2000" b="1" dirty="0" smtClean="0">
                <a:solidFill>
                  <a:schemeClr val="bg1"/>
                </a:solidFill>
                <a:effectLst>
                  <a:outerShdw blurRad="50800" dist="50800" dir="5400000" algn="ctr" rotWithShape="0">
                    <a:schemeClr val="tx1"/>
                  </a:outerShdw>
                </a:effectLst>
              </a:rPr>
              <a:t>iudeu (incluzând</a:t>
            </a:r>
            <a:r>
              <a:rPr lang="ro-RO" sz="2000" b="1" dirty="0" smtClean="0">
                <a:solidFill>
                  <a:schemeClr val="bg1"/>
                </a:solidFill>
                <a:effectLst>
                  <a:outerShdw blurRad="50800" dist="50800" dir="5400000" algn="ctr" rotWithShape="0">
                    <a:schemeClr val="tx1"/>
                  </a:outerShdw>
                </a:effectLst>
              </a:rPr>
              <a:t>, fără să știe, chiar și </a:t>
            </a:r>
            <a:r>
              <a:rPr lang="ro-RO" sz="2000" b="1" dirty="0" smtClean="0">
                <a:solidFill>
                  <a:schemeClr val="bg1"/>
                </a:solidFill>
                <a:effectLst>
                  <a:outerShdw blurRad="50800" dist="50800" dir="5400000" algn="ctr" rotWithShape="0">
                    <a:schemeClr val="tx1"/>
                  </a:outerShdw>
                </a:effectLst>
              </a:rPr>
              <a:t>regina).</a:t>
            </a:r>
            <a:endParaRPr lang="ro-RO" sz="2000" b="1" dirty="0" smtClean="0">
              <a:solidFill>
                <a:schemeClr val="bg1"/>
              </a:solidFill>
              <a:effectLst>
                <a:outerShdw blurRad="50800" dist="50800" dir="5400000" algn="ctr" rotWithShape="0">
                  <a:schemeClr val="tx1"/>
                </a:outerShdw>
              </a:effectLst>
            </a:endParaRPr>
          </a:p>
        </p:txBody>
      </p:sp>
      <p:pic>
        <p:nvPicPr>
          <p:cNvPr id="3079" name="Picture 7" descr="\\EUNICE\FondosTematicos\Ester\1102013262_univ_cnt_2_xl.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26409" y="4077072"/>
            <a:ext cx="4394853" cy="2636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xmlns=""/>
              </a:ext>
            </a:extLst>
          </a:blip>
          <a:stretch>
            <a:fillRect/>
          </a:stretch>
        </p:blipFill>
        <p:spPr bwMode="auto">
          <a:xfrm>
            <a:off x="5508104" y="1285515"/>
            <a:ext cx="3530988" cy="279155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4531389" y="4109878"/>
            <a:ext cx="4572000" cy="2631490"/>
          </a:xfrm>
          <a:prstGeom prst="rect">
            <a:avLst/>
          </a:prstGeom>
        </p:spPr>
        <p:txBody>
          <a:bodyPr>
            <a:spAutoFit/>
          </a:bodyPr>
          <a:lstStyle/>
          <a:p>
            <a:pPr lvl="0">
              <a:spcBef>
                <a:spcPts val="600"/>
              </a:spcBef>
            </a:pPr>
            <a:r>
              <a:rPr lang="ro-RO" sz="2000" b="1" smtClean="0">
                <a:solidFill>
                  <a:schemeClr val="bg1"/>
                </a:solidFill>
                <a:effectLst>
                  <a:outerShdw blurRad="50800" dist="50800" dir="5400000" algn="ctr" rotWithShape="0">
                    <a:schemeClr val="tx1"/>
                  </a:outerShdw>
                </a:effectLst>
              </a:rPr>
              <a:t>Învingându-și teama, Estera a luat o </a:t>
            </a:r>
            <a:r>
              <a:rPr lang="ro-RO" sz="2000" b="1" smtClean="0">
                <a:solidFill>
                  <a:schemeClr val="bg1"/>
                </a:solidFill>
                <a:effectLst>
                  <a:outerShdw blurRad="50800" dist="50800" dir="5400000" algn="ctr" rotWithShape="0">
                    <a:schemeClr val="tx1"/>
                  </a:outerShdw>
                </a:effectLst>
              </a:rPr>
              <a:t>decizie </a:t>
            </a:r>
            <a:r>
              <a:rPr lang="ro-RO" sz="2000" b="1" smtClean="0">
                <a:solidFill>
                  <a:schemeClr val="bg1"/>
                </a:solidFill>
                <a:effectLst>
                  <a:outerShdw blurRad="50800" dist="50800" dir="5400000" algn="ctr" rotWithShape="0">
                    <a:schemeClr val="tx1"/>
                  </a:outerShdw>
                </a:effectLst>
              </a:rPr>
              <a:t>curajoasă</a:t>
            </a:r>
            <a:r>
              <a:rPr lang="ro-RO" sz="2000" b="1" smtClean="0">
                <a:solidFill>
                  <a:schemeClr val="bg1"/>
                </a:solidFill>
                <a:effectLst>
                  <a:outerShdw blurRad="50800" dist="50800" dir="5400000" algn="ctr" rotWithShape="0">
                    <a:schemeClr val="tx1"/>
                  </a:outerShdw>
                </a:effectLst>
              </a:rPr>
              <a:t>, (după </a:t>
            </a:r>
            <a:r>
              <a:rPr lang="ro-RO" sz="2000" b="1" smtClean="0">
                <a:solidFill>
                  <a:schemeClr val="bg1"/>
                </a:solidFill>
                <a:effectLst>
                  <a:outerShdw blurRad="50800" dist="50800" dir="5400000" algn="ctr" rotWithShape="0">
                    <a:schemeClr val="tx1"/>
                  </a:outerShdw>
                </a:effectLst>
              </a:rPr>
              <a:t>o perioadă de post </a:t>
            </a:r>
            <a:r>
              <a:rPr lang="ro-RO" sz="2000" b="1" smtClean="0">
                <a:solidFill>
                  <a:schemeClr val="bg1"/>
                </a:solidFill>
                <a:effectLst>
                  <a:outerShdw blurRad="50800" dist="50800" dir="5400000" algn="ctr" rotWithShape="0">
                    <a:schemeClr val="tx1"/>
                  </a:outerShdw>
                </a:effectLst>
              </a:rPr>
              <a:t>și </a:t>
            </a:r>
            <a:r>
              <a:rPr lang="ro-RO" sz="2000" b="1" smtClean="0">
                <a:solidFill>
                  <a:schemeClr val="bg1"/>
                </a:solidFill>
                <a:effectLst>
                  <a:outerShdw blurRad="50800" dist="50800" dir="5400000" algn="ctr" rotWithShape="0">
                    <a:schemeClr val="tx1"/>
                  </a:outerShdw>
                </a:effectLst>
              </a:rPr>
              <a:t>rugăciune</a:t>
            </a:r>
            <a:r>
              <a:rPr lang="ro-RO" sz="2000" b="1" smtClean="0">
                <a:solidFill>
                  <a:schemeClr val="bg1"/>
                </a:solidFill>
                <a:effectLst>
                  <a:outerShdw blurRad="50800" dist="50800" dir="5400000" algn="ctr" rotWithShape="0">
                    <a:schemeClr val="tx1"/>
                  </a:outerShdw>
                </a:effectLst>
              </a:rPr>
              <a:t>) să-și </a:t>
            </a:r>
            <a:r>
              <a:rPr lang="ro-RO" sz="2000" b="1" smtClean="0">
                <a:solidFill>
                  <a:schemeClr val="bg1"/>
                </a:solidFill>
                <a:effectLst>
                  <a:outerShdw blurRad="50800" dist="50800" dir="5400000" algn="ctr" rotWithShape="0">
                    <a:schemeClr val="tx1"/>
                  </a:outerShdw>
                </a:effectLst>
              </a:rPr>
              <a:t>riște propria viață pentru a salva viața poporului său.</a:t>
            </a:r>
          </a:p>
          <a:p>
            <a:pPr lvl="0">
              <a:spcBef>
                <a:spcPts val="600"/>
              </a:spcBef>
            </a:pPr>
            <a:r>
              <a:rPr lang="ro-RO" sz="2000" b="1" smtClean="0">
                <a:solidFill>
                  <a:schemeClr val="bg1"/>
                </a:solidFill>
                <a:effectLst>
                  <a:outerShdw blurRad="50800" dist="50800" dir="5400000" algn="ctr" rotWithShape="0">
                    <a:schemeClr val="tx1"/>
                  </a:outerShdw>
                </a:effectLst>
              </a:rPr>
              <a:t>Când apare criza, Dumnezeu are deja pregătite peroanele care Îl vor ajuta să o soluționeze. Pot fi eu una din </a:t>
            </a:r>
            <a:r>
              <a:rPr lang="ro-RO" sz="2000" b="1" smtClean="0">
                <a:solidFill>
                  <a:schemeClr val="bg1"/>
                </a:solidFill>
                <a:effectLst>
                  <a:outerShdw blurRad="50800" dist="50800" dir="5400000" algn="ctr" rotWithShape="0">
                    <a:schemeClr val="tx1"/>
                  </a:outerShdw>
                </a:effectLst>
              </a:rPr>
              <a:t>aceste </a:t>
            </a:r>
            <a:r>
              <a:rPr lang="ro-RO" sz="2000" b="1" smtClean="0">
                <a:solidFill>
                  <a:schemeClr val="bg1"/>
                </a:solidFill>
                <a:effectLst>
                  <a:outerShdw blurRad="50800" dist="50800" dir="5400000" algn="ctr" rotWithShape="0">
                    <a:schemeClr val="tx1"/>
                  </a:outerShdw>
                </a:effectLst>
              </a:rPr>
              <a:t>persoane?</a:t>
            </a:r>
            <a:endParaRPr lang="ro-RO" sz="2000" b="1">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1746636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081"/>
                                        </p:tgtEl>
                                        <p:attrNameLst>
                                          <p:attrName>style.visibility</p:attrName>
                                        </p:attrNameLst>
                                      </p:cBhvr>
                                      <p:to>
                                        <p:strVal val="visible"/>
                                      </p:to>
                                    </p:set>
                                    <p:anim calcmode="lin" valueType="num">
                                      <p:cBhvr>
                                        <p:cTn id="7" dur="500" decel="50000" fill="hold">
                                          <p:stCondLst>
                                            <p:cond delay="0"/>
                                          </p:stCondLst>
                                        </p:cTn>
                                        <p:tgtEl>
                                          <p:spTgt spid="308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8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81"/>
                                        </p:tgtEl>
                                        <p:attrNameLst>
                                          <p:attrName>ppt_w</p:attrName>
                                        </p:attrNameLst>
                                      </p:cBhvr>
                                      <p:tavLst>
                                        <p:tav tm="0">
                                          <p:val>
                                            <p:strVal val="#ppt_w*.05"/>
                                          </p:val>
                                        </p:tav>
                                        <p:tav tm="100000">
                                          <p:val>
                                            <p:strVal val="#ppt_w"/>
                                          </p:val>
                                        </p:tav>
                                      </p:tavLst>
                                    </p:anim>
                                    <p:anim calcmode="lin" valueType="num">
                                      <p:cBhvr>
                                        <p:cTn id="10" dur="1000" fill="hold"/>
                                        <p:tgtEl>
                                          <p:spTgt spid="308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8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8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8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81"/>
                                        </p:tgtEl>
                                      </p:cBhvr>
                                    </p:animEffect>
                                  </p:childTnLst>
                                </p:cTn>
                              </p:par>
                            </p:childTnLst>
                          </p:cTn>
                        </p:par>
                        <p:par>
                          <p:cTn id="15" fill="hold">
                            <p:stCondLst>
                              <p:cond delay="1000"/>
                            </p:stCondLst>
                            <p:childTnLst>
                              <p:par>
                                <p:cTn id="16" presetID="37" presetClass="entr" presetSubtype="0"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3079"/>
                                        </p:tgtEl>
                                        <p:attrNameLst>
                                          <p:attrName>style.visibility</p:attrName>
                                        </p:attrNameLst>
                                      </p:cBhvr>
                                      <p:to>
                                        <p:strVal val="visible"/>
                                      </p:to>
                                    </p:set>
                                    <p:anim calcmode="lin" valueType="num">
                                      <p:cBhvr>
                                        <p:cTn id="34" dur="500" decel="50000" fill="hold">
                                          <p:stCondLst>
                                            <p:cond delay="0"/>
                                          </p:stCondLst>
                                        </p:cTn>
                                        <p:tgtEl>
                                          <p:spTgt spid="3079"/>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079"/>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079"/>
                                        </p:tgtEl>
                                        <p:attrNameLst>
                                          <p:attrName>ppt_w</p:attrName>
                                        </p:attrNameLst>
                                      </p:cBhvr>
                                      <p:tavLst>
                                        <p:tav tm="0">
                                          <p:val>
                                            <p:strVal val="#ppt_w*.05"/>
                                          </p:val>
                                        </p:tav>
                                        <p:tav tm="100000">
                                          <p:val>
                                            <p:strVal val="#ppt_w"/>
                                          </p:val>
                                        </p:tav>
                                      </p:tavLst>
                                    </p:anim>
                                    <p:anim calcmode="lin" valueType="num">
                                      <p:cBhvr>
                                        <p:cTn id="37" dur="1000" fill="hold"/>
                                        <p:tgtEl>
                                          <p:spTgt spid="3079"/>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079"/>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079"/>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079"/>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079"/>
                                        </p:tgtEl>
                                      </p:cBhvr>
                                    </p:animEffect>
                                  </p:childTnLst>
                                </p:cTn>
                              </p:par>
                            </p:childTnLst>
                          </p:cTn>
                        </p:par>
                        <p:par>
                          <p:cTn id="42" fill="hold">
                            <p:stCondLst>
                              <p:cond delay="1000"/>
                            </p:stCondLst>
                            <p:childTnLst>
                              <p:par>
                                <p:cTn id="43" presetID="47" presetClass="entr" presetSubtype="0" fill="hold" grpId="0" nodeType="after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1000"/>
                                        <p:tgtEl>
                                          <p:spTgt spid="5">
                                            <p:txEl>
                                              <p:pRg st="0" end="0"/>
                                            </p:txEl>
                                          </p:spTgt>
                                        </p:tgtEl>
                                      </p:cBhvr>
                                    </p:animEffect>
                                    <p:anim calcmode="lin" valueType="num">
                                      <p:cBhvr>
                                        <p:cTn id="4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7" presetClass="entr" presetSubtype="0" fill="hold" grpId="0" nodeType="after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fade">
                                      <p:cBhvr>
                                        <p:cTn id="51" dur="1000"/>
                                        <p:tgtEl>
                                          <p:spTgt spid="5">
                                            <p:txEl>
                                              <p:pRg st="1" end="1"/>
                                            </p:txEl>
                                          </p:spTgt>
                                        </p:tgtEl>
                                      </p:cBhvr>
                                    </p:animEffect>
                                    <p:anim calcmode="lin" valueType="num">
                                      <p:cBhvr>
                                        <p:cTn id="5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CrisscrossEtching/>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36512" y="5715"/>
            <a:ext cx="7272808" cy="738664"/>
          </a:xfrm>
          <a:prstGeom prst="rect">
            <a:avLst/>
          </a:prstGeom>
        </p:spPr>
        <p:txBody>
          <a:bodyPr wrap="square" tIns="0" rIns="0" bIns="0">
            <a:spAutoFit/>
          </a:bodyPr>
          <a:lstStyle/>
          <a:p>
            <a:r>
              <a:rPr lang="ro-RO" sz="1600" b="1" dirty="0" smtClean="0">
                <a:solidFill>
                  <a:srgbClr val="002060"/>
                </a:solidFill>
                <a:latin typeface="Comic Sans MS" pitchFamily="66" charset="0"/>
              </a:rPr>
              <a:t>«Şi Haman a luat haina şi calul, a îmbrăcat pe Mardoheu, l-a plimbat călare pe cal prin locul deschis al cetăţii, şi a strigat înaintea lui: „Aşa se face omului pe care vrea împăratul să-l cinstească!“» </a:t>
            </a:r>
            <a:r>
              <a:rPr lang="ro-RO" sz="1050" b="1" dirty="0" smtClean="0">
                <a:solidFill>
                  <a:srgbClr val="002060"/>
                </a:solidFill>
                <a:latin typeface="Comic Sans MS" pitchFamily="66" charset="0"/>
              </a:rPr>
              <a:t>(Estera 6:11)</a:t>
            </a:r>
            <a:endParaRPr lang="ro-RO" sz="1050" b="1" dirty="0" smtClean="0">
              <a:solidFill>
                <a:srgbClr val="002060"/>
              </a:solidFill>
              <a:latin typeface="Comic Sans MS" pitchFamily="66" charset="0"/>
            </a:endParaRPr>
          </a:p>
        </p:txBody>
      </p:sp>
      <p:sp>
        <p:nvSpPr>
          <p:cNvPr id="5" name="4 CuadroTexto"/>
          <p:cNvSpPr txBox="1"/>
          <p:nvPr/>
        </p:nvSpPr>
        <p:spPr>
          <a:xfrm>
            <a:off x="1" y="764704"/>
            <a:ext cx="9108504" cy="353943"/>
          </a:xfrm>
          <a:prstGeom prst="rect">
            <a:avLst/>
          </a:prstGeom>
          <a:noFill/>
        </p:spPr>
        <p:txBody>
          <a:bodyPr wrap="square" tIns="0" rtlCol="0">
            <a:spAutoFit/>
          </a:bodyPr>
          <a:lstStyle/>
          <a:p>
            <a:r>
              <a:rPr lang="ro-RO" sz="2000" b="1" dirty="0" smtClean="0"/>
              <a:t>Dumnezeu </a:t>
            </a:r>
            <a:r>
              <a:rPr lang="ro-RO" sz="2000" b="1" dirty="0" smtClean="0"/>
              <a:t>a pregătit terenul </a:t>
            </a:r>
            <a:r>
              <a:rPr lang="ro-RO" sz="2000" b="1" dirty="0" smtClean="0"/>
              <a:t>folosind </a:t>
            </a:r>
            <a:r>
              <a:rPr lang="ro-RO" sz="2000" b="1" dirty="0" smtClean="0"/>
              <a:t>persoane potrivite în momente </a:t>
            </a:r>
            <a:r>
              <a:rPr lang="ro-RO" sz="2000" b="1" dirty="0" smtClean="0"/>
              <a:t>potrivite:</a:t>
            </a:r>
            <a:endParaRPr lang="ro-RO" sz="2000" b="1" dirty="0"/>
          </a:p>
        </p:txBody>
      </p:sp>
      <p:grpSp>
        <p:nvGrpSpPr>
          <p:cNvPr id="21" name="20 Grupo"/>
          <p:cNvGrpSpPr/>
          <p:nvPr/>
        </p:nvGrpSpPr>
        <p:grpSpPr>
          <a:xfrm>
            <a:off x="107504" y="1124744"/>
            <a:ext cx="2952906" cy="2638934"/>
            <a:chOff x="107504" y="1124744"/>
            <a:chExt cx="2952906" cy="2638934"/>
          </a:xfrm>
        </p:grpSpPr>
        <p:sp>
          <p:nvSpPr>
            <p:cNvPr id="7" name="6 Rectángulo redondeado"/>
            <p:cNvSpPr/>
            <p:nvPr/>
          </p:nvSpPr>
          <p:spPr>
            <a:xfrm>
              <a:off x="339177" y="1124744"/>
              <a:ext cx="2489560" cy="1715307"/>
            </a:xfrm>
            <a:prstGeom prst="roundRect">
              <a:avLst/>
            </a:prstGeom>
            <a:blipFill rotWithShape="1">
              <a:blip r:embed="rId4" cstate="screen">
                <a:extLst>
                  <a:ext uri="{28A0092B-C50C-407E-A947-70E740481C1C}">
                    <a14:useLocalDpi xmlns:a14="http://schemas.microsoft.com/office/drawing/2010/main" xmlns=""/>
                  </a:ext>
                </a:extLst>
              </a:blip>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8" name="7 Forma libre"/>
            <p:cNvSpPr/>
            <p:nvPr/>
          </p:nvSpPr>
          <p:spPr>
            <a:xfrm>
              <a:off x="107504" y="2840052"/>
              <a:ext cx="2952906" cy="923626"/>
            </a:xfrm>
            <a:custGeom>
              <a:avLst/>
              <a:gdLst>
                <a:gd name="connsiteX0" fmla="*/ 0 w 2489560"/>
                <a:gd name="connsiteY0" fmla="*/ 0 h 923626"/>
                <a:gd name="connsiteX1" fmla="*/ 2489560 w 2489560"/>
                <a:gd name="connsiteY1" fmla="*/ 0 h 923626"/>
                <a:gd name="connsiteX2" fmla="*/ 2489560 w 2489560"/>
                <a:gd name="connsiteY2" fmla="*/ 923626 h 923626"/>
                <a:gd name="connsiteX3" fmla="*/ 0 w 2489560"/>
                <a:gd name="connsiteY3" fmla="*/ 923626 h 923626"/>
                <a:gd name="connsiteX4" fmla="*/ 0 w 2489560"/>
                <a:gd name="connsiteY4" fmla="*/ 0 h 92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560" h="923626">
                  <a:moveTo>
                    <a:pt x="0" y="0"/>
                  </a:moveTo>
                  <a:lnTo>
                    <a:pt x="2489560" y="0"/>
                  </a:lnTo>
                  <a:lnTo>
                    <a:pt x="2489560" y="923626"/>
                  </a:lnTo>
                  <a:lnTo>
                    <a:pt x="0" y="923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rtl="0">
                <a:lnSpc>
                  <a:spcPct val="90000"/>
                </a:lnSpc>
                <a:spcBef>
                  <a:spcPct val="0"/>
                </a:spcBef>
                <a:spcAft>
                  <a:spcPct val="35000"/>
                </a:spcAft>
              </a:pPr>
              <a:r>
                <a:rPr lang="ro-RO" b="1" kern="1200" smtClean="0"/>
                <a:t>Doi </a:t>
              </a:r>
              <a:r>
                <a:rPr lang="ro-RO" b="1" kern="1200" smtClean="0"/>
                <a:t>oficiali decid să atenteze împotriva regelui. Mardoheu denunță complotul </a:t>
              </a:r>
              <a:r>
                <a:rPr lang="ro-RO" b="1" kern="1200" smtClean="0"/>
                <a:t>prin </a:t>
              </a:r>
              <a:r>
                <a:rPr lang="ro-RO" b="1" kern="1200" smtClean="0"/>
                <a:t>Estera</a:t>
              </a:r>
              <a:r>
                <a:rPr lang="ro-RO" b="1" kern="1200" smtClean="0"/>
                <a:t> </a:t>
              </a:r>
              <a:r>
                <a:rPr lang="ro-RO" b="1" kern="1200" smtClean="0"/>
                <a:t>(</a:t>
              </a:r>
              <a:r>
                <a:rPr lang="ro-RO" b="1" kern="1200" smtClean="0"/>
                <a:t>Estera</a:t>
              </a:r>
              <a:r>
                <a:rPr lang="ro-RO" b="1" kern="1200" smtClean="0"/>
                <a:t> </a:t>
              </a:r>
              <a:r>
                <a:rPr lang="ro-RO" b="1" kern="1200" smtClean="0"/>
                <a:t>2:21-23).</a:t>
              </a:r>
              <a:endParaRPr lang="ro-RO" kern="1200"/>
            </a:p>
          </p:txBody>
        </p:sp>
      </p:grpSp>
      <p:grpSp>
        <p:nvGrpSpPr>
          <p:cNvPr id="22" name="21 Grupo"/>
          <p:cNvGrpSpPr/>
          <p:nvPr/>
        </p:nvGrpSpPr>
        <p:grpSpPr>
          <a:xfrm>
            <a:off x="3347864" y="1124744"/>
            <a:ext cx="2736882" cy="2638934"/>
            <a:chOff x="3347864" y="1124744"/>
            <a:chExt cx="2736882" cy="2638934"/>
          </a:xfrm>
        </p:grpSpPr>
        <p:sp>
          <p:nvSpPr>
            <p:cNvPr id="9" name="8 Rectángulo redondeado"/>
            <p:cNvSpPr/>
            <p:nvPr/>
          </p:nvSpPr>
          <p:spPr>
            <a:xfrm>
              <a:off x="3471525" y="1124744"/>
              <a:ext cx="2489560" cy="1715307"/>
            </a:xfrm>
            <a:prstGeom prst="roundRect">
              <a:avLst/>
            </a:prstGeom>
            <a:blipFill rotWithShape="1">
              <a:blip r:embed="rId5" cstate="screen">
                <a:extLst>
                  <a:ext uri="{28A0092B-C50C-407E-A947-70E740481C1C}">
                    <a14:useLocalDpi xmlns:a14="http://schemas.microsoft.com/office/drawing/2010/main" xmlns=""/>
                  </a:ext>
                </a:extLst>
              </a:blip>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0" name="9 Forma libre"/>
            <p:cNvSpPr/>
            <p:nvPr/>
          </p:nvSpPr>
          <p:spPr>
            <a:xfrm>
              <a:off x="3347864" y="2840052"/>
              <a:ext cx="2736882" cy="923626"/>
            </a:xfrm>
            <a:custGeom>
              <a:avLst/>
              <a:gdLst>
                <a:gd name="connsiteX0" fmla="*/ 0 w 2489560"/>
                <a:gd name="connsiteY0" fmla="*/ 0 h 923626"/>
                <a:gd name="connsiteX1" fmla="*/ 2489560 w 2489560"/>
                <a:gd name="connsiteY1" fmla="*/ 0 h 923626"/>
                <a:gd name="connsiteX2" fmla="*/ 2489560 w 2489560"/>
                <a:gd name="connsiteY2" fmla="*/ 923626 h 923626"/>
                <a:gd name="connsiteX3" fmla="*/ 0 w 2489560"/>
                <a:gd name="connsiteY3" fmla="*/ 923626 h 923626"/>
                <a:gd name="connsiteX4" fmla="*/ 0 w 2489560"/>
                <a:gd name="connsiteY4" fmla="*/ 0 h 92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560" h="923626">
                  <a:moveTo>
                    <a:pt x="0" y="0"/>
                  </a:moveTo>
                  <a:lnTo>
                    <a:pt x="2489560" y="0"/>
                  </a:lnTo>
                  <a:lnTo>
                    <a:pt x="2489560" y="923626"/>
                  </a:lnTo>
                  <a:lnTo>
                    <a:pt x="0" y="923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rtl="0">
                <a:lnSpc>
                  <a:spcPct val="90000"/>
                </a:lnSpc>
                <a:spcBef>
                  <a:spcPct val="0"/>
                </a:spcBef>
                <a:spcAft>
                  <a:spcPct val="35000"/>
                </a:spcAft>
              </a:pPr>
              <a:r>
                <a:rPr lang="ro-RO" b="1" kern="1200" smtClean="0"/>
                <a:t>Ester</a:t>
              </a:r>
              <a:r>
                <a:rPr lang="ro-RO" b="1" smtClean="0"/>
                <a:t>a </a:t>
              </a:r>
              <a:r>
                <a:rPr lang="ro-RO" b="1" smtClean="0"/>
                <a:t>îi invită pe Ahașveroș și Haman la </a:t>
              </a:r>
              <a:r>
                <a:rPr lang="ro-RO" b="1" smtClean="0"/>
                <a:t>un </a:t>
              </a:r>
              <a:r>
                <a:rPr lang="ro-RO" b="1" smtClean="0"/>
                <a:t>banchet</a:t>
              </a:r>
              <a:r>
                <a:rPr lang="ro-RO" b="1" kern="1200" smtClean="0"/>
                <a:t> </a:t>
              </a:r>
              <a:r>
                <a:rPr lang="ro-RO" b="1" kern="1200" smtClean="0"/>
                <a:t>(</a:t>
              </a:r>
              <a:r>
                <a:rPr lang="ro-RO" b="1" kern="1200" smtClean="0"/>
                <a:t>Estera</a:t>
              </a:r>
              <a:r>
                <a:rPr lang="ro-RO" b="1" kern="1200" smtClean="0"/>
                <a:t> </a:t>
              </a:r>
              <a:r>
                <a:rPr lang="ro-RO" b="1" kern="1200" smtClean="0"/>
                <a:t>5:1-5).</a:t>
              </a:r>
              <a:endParaRPr lang="ro-RO" kern="1200"/>
            </a:p>
          </p:txBody>
        </p:sp>
      </p:grpSp>
      <p:grpSp>
        <p:nvGrpSpPr>
          <p:cNvPr id="23" name="22 Grupo"/>
          <p:cNvGrpSpPr/>
          <p:nvPr/>
        </p:nvGrpSpPr>
        <p:grpSpPr>
          <a:xfrm>
            <a:off x="6143636" y="1124744"/>
            <a:ext cx="3000364" cy="2638934"/>
            <a:chOff x="6143636" y="1124744"/>
            <a:chExt cx="3000364" cy="2638934"/>
          </a:xfrm>
        </p:grpSpPr>
        <p:sp>
          <p:nvSpPr>
            <p:cNvPr id="11" name="10 Rectángulo redondeado"/>
            <p:cNvSpPr/>
            <p:nvPr/>
          </p:nvSpPr>
          <p:spPr>
            <a:xfrm>
              <a:off x="6495283" y="1124744"/>
              <a:ext cx="2489560" cy="1715307"/>
            </a:xfrm>
            <a:prstGeom prst="roundRect">
              <a:avLst/>
            </a:prstGeom>
            <a:blipFill rotWithShape="1">
              <a:blip r:embed="rId6" cstate="screen">
                <a:extLst>
                  <a:ext uri="{28A0092B-C50C-407E-A947-70E740481C1C}">
                    <a14:useLocalDpi xmlns:a14="http://schemas.microsoft.com/office/drawing/2010/main" xmlns=""/>
                  </a:ext>
                </a:extLst>
              </a:blip>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2" name="11 Forma libre"/>
            <p:cNvSpPr/>
            <p:nvPr/>
          </p:nvSpPr>
          <p:spPr>
            <a:xfrm>
              <a:off x="6143636" y="2840052"/>
              <a:ext cx="3000364" cy="923626"/>
            </a:xfrm>
            <a:custGeom>
              <a:avLst/>
              <a:gdLst>
                <a:gd name="connsiteX0" fmla="*/ 0 w 2489560"/>
                <a:gd name="connsiteY0" fmla="*/ 0 h 923626"/>
                <a:gd name="connsiteX1" fmla="*/ 2489560 w 2489560"/>
                <a:gd name="connsiteY1" fmla="*/ 0 h 923626"/>
                <a:gd name="connsiteX2" fmla="*/ 2489560 w 2489560"/>
                <a:gd name="connsiteY2" fmla="*/ 923626 h 923626"/>
                <a:gd name="connsiteX3" fmla="*/ 0 w 2489560"/>
                <a:gd name="connsiteY3" fmla="*/ 923626 h 923626"/>
                <a:gd name="connsiteX4" fmla="*/ 0 w 2489560"/>
                <a:gd name="connsiteY4" fmla="*/ 0 h 92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560" h="923626">
                  <a:moveTo>
                    <a:pt x="0" y="0"/>
                  </a:moveTo>
                  <a:lnTo>
                    <a:pt x="2489560" y="0"/>
                  </a:lnTo>
                  <a:lnTo>
                    <a:pt x="2489560" y="923626"/>
                  </a:lnTo>
                  <a:lnTo>
                    <a:pt x="0" y="923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93600" rIns="0" bIns="0" numCol="1" spcCol="1270" anchor="t" anchorCtr="0">
              <a:noAutofit/>
            </a:bodyPr>
            <a:lstStyle/>
            <a:p>
              <a:pPr lvl="0" algn="ctr" defTabSz="577850" rtl="0">
                <a:lnSpc>
                  <a:spcPct val="90000"/>
                </a:lnSpc>
                <a:spcBef>
                  <a:spcPct val="0"/>
                </a:spcBef>
                <a:spcAft>
                  <a:spcPct val="35000"/>
                </a:spcAft>
              </a:pPr>
              <a:r>
                <a:rPr lang="ro-RO" b="1" smtClean="0"/>
                <a:t>În acea </a:t>
              </a:r>
              <a:r>
                <a:rPr lang="ro-RO" b="1" smtClean="0"/>
                <a:t>după-amiază</a:t>
              </a:r>
              <a:r>
                <a:rPr lang="ro-RO" b="1" smtClean="0"/>
                <a:t>, soția și prietenii îl sfătuiesc pe Haman să facă o </a:t>
              </a:r>
              <a:r>
                <a:rPr lang="ro-RO" b="1" smtClean="0"/>
                <a:t>spânzurătoare </a:t>
              </a:r>
              <a:r>
                <a:rPr lang="ro-RO" b="1" smtClean="0"/>
                <a:t>pentru </a:t>
              </a:r>
              <a:r>
                <a:rPr lang="ro-RO" b="1" smtClean="0"/>
                <a:t>Mardoheu </a:t>
              </a:r>
              <a:r>
                <a:rPr lang="ro-RO" b="1" smtClean="0"/>
                <a:t>(</a:t>
              </a:r>
              <a:r>
                <a:rPr lang="ro-RO" b="1" kern="1200" smtClean="0"/>
                <a:t>Estera</a:t>
              </a:r>
              <a:r>
                <a:rPr lang="ro-RO" b="1" kern="1200" smtClean="0"/>
                <a:t> </a:t>
              </a:r>
              <a:r>
                <a:rPr lang="ro-RO" b="1" kern="1200" smtClean="0"/>
                <a:t>5:14).</a:t>
              </a:r>
              <a:endParaRPr lang="ro-RO" kern="1200"/>
            </a:p>
          </p:txBody>
        </p:sp>
      </p:grpSp>
      <p:grpSp>
        <p:nvGrpSpPr>
          <p:cNvPr id="24" name="23 Grupo"/>
          <p:cNvGrpSpPr/>
          <p:nvPr/>
        </p:nvGrpSpPr>
        <p:grpSpPr>
          <a:xfrm>
            <a:off x="0" y="4012635"/>
            <a:ext cx="3203847" cy="2638933"/>
            <a:chOff x="0" y="4012635"/>
            <a:chExt cx="3203847" cy="2638933"/>
          </a:xfrm>
        </p:grpSpPr>
        <p:sp>
          <p:nvSpPr>
            <p:cNvPr id="13" name="12 Rectángulo redondeado"/>
            <p:cNvSpPr/>
            <p:nvPr/>
          </p:nvSpPr>
          <p:spPr>
            <a:xfrm>
              <a:off x="357143" y="4012635"/>
              <a:ext cx="2489560" cy="1715307"/>
            </a:xfrm>
            <a:prstGeom prst="roundRect">
              <a:avLst/>
            </a:prstGeom>
            <a:blipFill rotWithShape="1">
              <a:blip r:embed="rId7" cstate="screen">
                <a:extLst>
                  <a:ext uri="{28A0092B-C50C-407E-A947-70E740481C1C}">
                    <a14:useLocalDpi xmlns:a14="http://schemas.microsoft.com/office/drawing/2010/main" xmlns=""/>
                  </a:ext>
                </a:extLst>
              </a:blip>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4" name="13 Forma libre"/>
            <p:cNvSpPr/>
            <p:nvPr/>
          </p:nvSpPr>
          <p:spPr>
            <a:xfrm>
              <a:off x="0" y="5727942"/>
              <a:ext cx="3203847" cy="923626"/>
            </a:xfrm>
            <a:custGeom>
              <a:avLst/>
              <a:gdLst>
                <a:gd name="connsiteX0" fmla="*/ 0 w 2418085"/>
                <a:gd name="connsiteY0" fmla="*/ 0 h 923626"/>
                <a:gd name="connsiteX1" fmla="*/ 2418085 w 2418085"/>
                <a:gd name="connsiteY1" fmla="*/ 0 h 923626"/>
                <a:gd name="connsiteX2" fmla="*/ 2418085 w 2418085"/>
                <a:gd name="connsiteY2" fmla="*/ 923626 h 923626"/>
                <a:gd name="connsiteX3" fmla="*/ 0 w 2418085"/>
                <a:gd name="connsiteY3" fmla="*/ 923626 h 923626"/>
                <a:gd name="connsiteX4" fmla="*/ 0 w 2418085"/>
                <a:gd name="connsiteY4" fmla="*/ 0 h 92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085" h="923626">
                  <a:moveTo>
                    <a:pt x="0" y="0"/>
                  </a:moveTo>
                  <a:lnTo>
                    <a:pt x="2418085" y="0"/>
                  </a:lnTo>
                  <a:lnTo>
                    <a:pt x="2418085" y="923626"/>
                  </a:lnTo>
                  <a:lnTo>
                    <a:pt x="0" y="923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rtl="0">
                <a:lnSpc>
                  <a:spcPct val="90000"/>
                </a:lnSpc>
                <a:spcBef>
                  <a:spcPct val="0"/>
                </a:spcBef>
                <a:spcAft>
                  <a:spcPct val="35000"/>
                </a:spcAft>
              </a:pPr>
              <a:r>
                <a:rPr lang="ro-RO" b="1" kern="1200" smtClean="0"/>
                <a:t>De dimineață</a:t>
              </a:r>
              <a:r>
                <a:rPr lang="ro-RO" b="1" kern="1200" smtClean="0"/>
                <a:t>, citesc înaintea lui Ahașveroș denunțul lui </a:t>
              </a:r>
              <a:r>
                <a:rPr lang="ro-RO" b="1" kern="1200" smtClean="0"/>
                <a:t>Mardoheu </a:t>
              </a:r>
              <a:r>
                <a:rPr lang="ro-RO" b="1" kern="1200" smtClean="0"/>
                <a:t>și regele decide să </a:t>
              </a:r>
              <a:r>
                <a:rPr lang="ro-RO" b="1" kern="1200" smtClean="0"/>
                <a:t>îl </a:t>
              </a:r>
              <a:r>
                <a:rPr lang="ro-RO" b="1" kern="1200" smtClean="0"/>
                <a:t>onoreze</a:t>
              </a:r>
              <a:r>
                <a:rPr lang="ro-RO" b="1" kern="1200" smtClean="0"/>
                <a:t> </a:t>
              </a:r>
              <a:r>
                <a:rPr lang="ro-RO" b="1" kern="1200" smtClean="0"/>
                <a:t>(</a:t>
              </a:r>
              <a:r>
                <a:rPr lang="ro-RO" b="1" kern="1200" smtClean="0"/>
                <a:t>Estera</a:t>
              </a:r>
              <a:r>
                <a:rPr lang="ro-RO" b="1" kern="1200" smtClean="0"/>
                <a:t> </a:t>
              </a:r>
              <a:r>
                <a:rPr lang="ro-RO" b="1" kern="1200" smtClean="0"/>
                <a:t>6:1-3).</a:t>
              </a:r>
              <a:endParaRPr lang="ro-RO" kern="1200"/>
            </a:p>
          </p:txBody>
        </p:sp>
      </p:grpSp>
      <p:grpSp>
        <p:nvGrpSpPr>
          <p:cNvPr id="25" name="24 Grupo"/>
          <p:cNvGrpSpPr/>
          <p:nvPr/>
        </p:nvGrpSpPr>
        <p:grpSpPr>
          <a:xfrm>
            <a:off x="3104988" y="4012635"/>
            <a:ext cx="3267212" cy="2638933"/>
            <a:chOff x="3104988" y="4012635"/>
            <a:chExt cx="3267212" cy="2638933"/>
          </a:xfrm>
        </p:grpSpPr>
        <p:sp>
          <p:nvSpPr>
            <p:cNvPr id="15" name="14 Rectángulo redondeado"/>
            <p:cNvSpPr/>
            <p:nvPr/>
          </p:nvSpPr>
          <p:spPr>
            <a:xfrm>
              <a:off x="3493814" y="4012635"/>
              <a:ext cx="2489560" cy="1715307"/>
            </a:xfrm>
            <a:prstGeom prst="roundRect">
              <a:avLst/>
            </a:prstGeom>
            <a:blipFill rotWithShape="1">
              <a:blip r:embed="rId8" cstate="screen">
                <a:extLst>
                  <a:ext uri="{28A0092B-C50C-407E-A947-70E740481C1C}">
                    <a14:useLocalDpi xmlns:a14="http://schemas.microsoft.com/office/drawing/2010/main" xmlns=""/>
                  </a:ext>
                </a:extLst>
              </a:blip>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6" name="15 Forma libre"/>
            <p:cNvSpPr/>
            <p:nvPr/>
          </p:nvSpPr>
          <p:spPr>
            <a:xfrm>
              <a:off x="3104988" y="5727942"/>
              <a:ext cx="3267212" cy="923626"/>
            </a:xfrm>
            <a:custGeom>
              <a:avLst/>
              <a:gdLst>
                <a:gd name="connsiteX0" fmla="*/ 0 w 2418085"/>
                <a:gd name="connsiteY0" fmla="*/ 0 h 923626"/>
                <a:gd name="connsiteX1" fmla="*/ 2418085 w 2418085"/>
                <a:gd name="connsiteY1" fmla="*/ 0 h 923626"/>
                <a:gd name="connsiteX2" fmla="*/ 2418085 w 2418085"/>
                <a:gd name="connsiteY2" fmla="*/ 923626 h 923626"/>
                <a:gd name="connsiteX3" fmla="*/ 0 w 2418085"/>
                <a:gd name="connsiteY3" fmla="*/ 923626 h 923626"/>
                <a:gd name="connsiteX4" fmla="*/ 0 w 2418085"/>
                <a:gd name="connsiteY4" fmla="*/ 0 h 92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085" h="923626">
                  <a:moveTo>
                    <a:pt x="0" y="0"/>
                  </a:moveTo>
                  <a:lnTo>
                    <a:pt x="2418085" y="0"/>
                  </a:lnTo>
                  <a:lnTo>
                    <a:pt x="2418085" y="923626"/>
                  </a:lnTo>
                  <a:lnTo>
                    <a:pt x="0" y="923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92456" rIns="0" bIns="0" numCol="1" spcCol="1270" anchor="t" anchorCtr="0">
              <a:noAutofit/>
            </a:bodyPr>
            <a:lstStyle/>
            <a:p>
              <a:pPr lvl="0" algn="ctr" defTabSz="577850" rtl="0">
                <a:lnSpc>
                  <a:spcPct val="90000"/>
                </a:lnSpc>
                <a:spcBef>
                  <a:spcPct val="0"/>
                </a:spcBef>
                <a:spcAft>
                  <a:spcPct val="35000"/>
                </a:spcAft>
              </a:pPr>
              <a:r>
                <a:rPr lang="ro-RO" b="1" smtClean="0"/>
                <a:t>Haman se trezește devreme în acea zi, dar în loc să ceară capul lui Mardoheu, trebuie să- și onoreze </a:t>
              </a:r>
              <a:r>
                <a:rPr lang="ro-RO" b="1" smtClean="0"/>
                <a:t>dușmanul </a:t>
              </a:r>
              <a:r>
                <a:rPr lang="ro-RO" b="1" kern="1200" smtClean="0"/>
                <a:t>(Estera 6:4-12).</a:t>
              </a:r>
              <a:endParaRPr lang="ro-RO" kern="1200"/>
            </a:p>
          </p:txBody>
        </p:sp>
      </p:grpSp>
      <p:grpSp>
        <p:nvGrpSpPr>
          <p:cNvPr id="26" name="25 Grupo"/>
          <p:cNvGrpSpPr/>
          <p:nvPr/>
        </p:nvGrpSpPr>
        <p:grpSpPr>
          <a:xfrm>
            <a:off x="6342454" y="4012635"/>
            <a:ext cx="2694042" cy="2638933"/>
            <a:chOff x="6342454" y="4012635"/>
            <a:chExt cx="2694042" cy="2638933"/>
          </a:xfrm>
        </p:grpSpPr>
        <p:sp>
          <p:nvSpPr>
            <p:cNvPr id="17" name="16 Rectángulo redondeado"/>
            <p:cNvSpPr/>
            <p:nvPr/>
          </p:nvSpPr>
          <p:spPr>
            <a:xfrm>
              <a:off x="6546936" y="4012635"/>
              <a:ext cx="2489560" cy="1715307"/>
            </a:xfrm>
            <a:prstGeom prst="roundRect">
              <a:avLst/>
            </a:prstGeom>
            <a:blipFill rotWithShape="1">
              <a:blip r:embed="rId9" cstate="screen">
                <a:extLst>
                  <a:ext uri="{28A0092B-C50C-407E-A947-70E740481C1C}">
                    <a14:useLocalDpi xmlns:a14="http://schemas.microsoft.com/office/drawing/2010/main" xmlns=""/>
                  </a:ext>
                </a:extLst>
              </a:blip>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8" name="17 Forma libre"/>
            <p:cNvSpPr/>
            <p:nvPr/>
          </p:nvSpPr>
          <p:spPr>
            <a:xfrm>
              <a:off x="6342454" y="5727942"/>
              <a:ext cx="2658306" cy="923626"/>
            </a:xfrm>
            <a:custGeom>
              <a:avLst/>
              <a:gdLst>
                <a:gd name="connsiteX0" fmla="*/ 0 w 2418085"/>
                <a:gd name="connsiteY0" fmla="*/ 0 h 923626"/>
                <a:gd name="connsiteX1" fmla="*/ 2418085 w 2418085"/>
                <a:gd name="connsiteY1" fmla="*/ 0 h 923626"/>
                <a:gd name="connsiteX2" fmla="*/ 2418085 w 2418085"/>
                <a:gd name="connsiteY2" fmla="*/ 923626 h 923626"/>
                <a:gd name="connsiteX3" fmla="*/ 0 w 2418085"/>
                <a:gd name="connsiteY3" fmla="*/ 923626 h 923626"/>
                <a:gd name="connsiteX4" fmla="*/ 0 w 2418085"/>
                <a:gd name="connsiteY4" fmla="*/ 0 h 92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085" h="923626">
                  <a:moveTo>
                    <a:pt x="0" y="0"/>
                  </a:moveTo>
                  <a:lnTo>
                    <a:pt x="2418085" y="0"/>
                  </a:lnTo>
                  <a:lnTo>
                    <a:pt x="2418085" y="923626"/>
                  </a:lnTo>
                  <a:lnTo>
                    <a:pt x="0" y="923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rtl="0">
                <a:lnSpc>
                  <a:spcPct val="90000"/>
                </a:lnSpc>
                <a:spcBef>
                  <a:spcPct val="0"/>
                </a:spcBef>
                <a:spcAft>
                  <a:spcPct val="35000"/>
                </a:spcAft>
              </a:pPr>
              <a:r>
                <a:rPr lang="ro-RO" b="1" kern="1200" dirty="0" smtClean="0"/>
                <a:t>În final, moare pe spânzurătoarea făcută de el </a:t>
              </a:r>
              <a:r>
                <a:rPr lang="ro-RO" b="1" kern="1200" dirty="0" smtClean="0"/>
                <a:t>însuși (Estera 7:9).</a:t>
              </a:r>
              <a:endParaRPr lang="ro-RO" kern="1200" dirty="0"/>
            </a:p>
          </p:txBody>
        </p:sp>
      </p:grpSp>
      <p:sp>
        <p:nvSpPr>
          <p:cNvPr id="19" name="18 CuadroTexto"/>
          <p:cNvSpPr txBox="1"/>
          <p:nvPr/>
        </p:nvSpPr>
        <p:spPr>
          <a:xfrm rot="848245">
            <a:off x="6903987" y="190907"/>
            <a:ext cx="2388274" cy="523220"/>
          </a:xfrm>
          <a:prstGeom prst="rect">
            <a:avLst/>
          </a:prstGeom>
          <a:noFill/>
        </p:spPr>
        <p:txBody>
          <a:bodyPr wrap="square" rtlCol="0">
            <a:spAutoFit/>
          </a:bodyPr>
          <a:lstStyle/>
          <a:p>
            <a:pPr algn="ctr"/>
            <a:r>
              <a:rPr lang="ro-RO" sz="28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MARDOHEU</a:t>
            </a:r>
            <a:endParaRPr lang="ro-RO" sz="2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339817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
                                        <p:tgtEl>
                                          <p:spTgt spid="5"/>
                                        </p:tgtEl>
                                      </p:cBhvr>
                                    </p:animEffect>
                                    <p:anim calcmode="lin" valueType="num">
                                      <p:cBhvr>
                                        <p:cTn id="23" dur="400" fill="hold"/>
                                        <p:tgtEl>
                                          <p:spTgt spid="5"/>
                                        </p:tgtEl>
                                        <p:attrNameLst>
                                          <p:attrName>ppt_x</p:attrName>
                                        </p:attrNameLst>
                                      </p:cBhvr>
                                      <p:tavLst>
                                        <p:tav tm="0">
                                          <p:val>
                                            <p:strVal val="#ppt_x"/>
                                          </p:val>
                                        </p:tav>
                                        <p:tav tm="100000">
                                          <p:val>
                                            <p:strVal val="#ppt_x"/>
                                          </p:val>
                                        </p:tav>
                                      </p:tavLst>
                                    </p:anim>
                                    <p:anim calcmode="lin" valueType="num">
                                      <p:cBhvr>
                                        <p:cTn id="24" dur="400" fill="hold"/>
                                        <p:tgtEl>
                                          <p:spTgt spid="5"/>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anim calcmode="lin" valueType="num">
                                      <p:cBhvr>
                                        <p:cTn id="34" dur="500" fill="hold"/>
                                        <p:tgtEl>
                                          <p:spTgt spid="21"/>
                                        </p:tgtEl>
                                        <p:attrNameLst>
                                          <p:attrName>ppt_x</p:attrName>
                                        </p:attrNameLst>
                                      </p:cBhvr>
                                      <p:tavLst>
                                        <p:tav tm="0">
                                          <p:val>
                                            <p:fltVal val="0.5"/>
                                          </p:val>
                                        </p:tav>
                                        <p:tav tm="100000">
                                          <p:val>
                                            <p:strVal val="#ppt_x"/>
                                          </p:val>
                                        </p:tav>
                                      </p:tavLst>
                                    </p:anim>
                                    <p:anim calcmode="lin" valueType="num">
                                      <p:cBhvr>
                                        <p:cTn id="35"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fltVal val="0.5"/>
                                          </p:val>
                                        </p:tav>
                                        <p:tav tm="100000">
                                          <p:val>
                                            <p:strVal val="#ppt_x"/>
                                          </p:val>
                                        </p:tav>
                                      </p:tavLst>
                                    </p:anim>
                                    <p:anim calcmode="lin" valueType="num">
                                      <p:cBhvr>
                                        <p:cTn id="44"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anim calcmode="lin" valueType="num">
                                      <p:cBhvr>
                                        <p:cTn id="52" dur="500" fill="hold"/>
                                        <p:tgtEl>
                                          <p:spTgt spid="23"/>
                                        </p:tgtEl>
                                        <p:attrNameLst>
                                          <p:attrName>ppt_x</p:attrName>
                                        </p:attrNameLst>
                                      </p:cBhvr>
                                      <p:tavLst>
                                        <p:tav tm="0">
                                          <p:val>
                                            <p:fltVal val="0.5"/>
                                          </p:val>
                                        </p:tav>
                                        <p:tav tm="100000">
                                          <p:val>
                                            <p:strVal val="#ppt_x"/>
                                          </p:val>
                                        </p:tav>
                                      </p:tavLst>
                                    </p:anim>
                                    <p:anim calcmode="lin" valueType="num">
                                      <p:cBhvr>
                                        <p:cTn id="53"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anim calcmode="lin" valueType="num">
                                      <p:cBhvr>
                                        <p:cTn id="61" dur="500" fill="hold"/>
                                        <p:tgtEl>
                                          <p:spTgt spid="24"/>
                                        </p:tgtEl>
                                        <p:attrNameLst>
                                          <p:attrName>ppt_x</p:attrName>
                                        </p:attrNameLst>
                                      </p:cBhvr>
                                      <p:tavLst>
                                        <p:tav tm="0">
                                          <p:val>
                                            <p:fltVal val="0.5"/>
                                          </p:val>
                                        </p:tav>
                                        <p:tav tm="100000">
                                          <p:val>
                                            <p:strVal val="#ppt_x"/>
                                          </p:val>
                                        </p:tav>
                                      </p:tavLst>
                                    </p:anim>
                                    <p:anim calcmode="lin" valueType="num">
                                      <p:cBhvr>
                                        <p:cTn id="62"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anim calcmode="lin" valueType="num">
                                      <p:cBhvr>
                                        <p:cTn id="70" dur="500" fill="hold"/>
                                        <p:tgtEl>
                                          <p:spTgt spid="25"/>
                                        </p:tgtEl>
                                        <p:attrNameLst>
                                          <p:attrName>ppt_x</p:attrName>
                                        </p:attrNameLst>
                                      </p:cBhvr>
                                      <p:tavLst>
                                        <p:tav tm="0">
                                          <p:val>
                                            <p:fltVal val="0.5"/>
                                          </p:val>
                                        </p:tav>
                                        <p:tav tm="100000">
                                          <p:val>
                                            <p:strVal val="#ppt_x"/>
                                          </p:val>
                                        </p:tav>
                                      </p:tavLst>
                                    </p:anim>
                                    <p:anim calcmode="lin" valueType="num">
                                      <p:cBhvr>
                                        <p:cTn id="71"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anim calcmode="lin" valueType="num">
                                      <p:cBhvr>
                                        <p:cTn id="79" dur="500" fill="hold"/>
                                        <p:tgtEl>
                                          <p:spTgt spid="26"/>
                                        </p:tgtEl>
                                        <p:attrNameLst>
                                          <p:attrName>ppt_x</p:attrName>
                                        </p:attrNameLst>
                                      </p:cBhvr>
                                      <p:tavLst>
                                        <p:tav tm="0">
                                          <p:val>
                                            <p:fltVal val="0.5"/>
                                          </p:val>
                                        </p:tav>
                                        <p:tav tm="100000">
                                          <p:val>
                                            <p:strVal val="#ppt_x"/>
                                          </p:val>
                                        </p:tav>
                                      </p:tavLst>
                                    </p:anim>
                                    <p:anim calcmode="lin" valueType="num">
                                      <p:cBhvr>
                                        <p:cTn id="80"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radius="5"/>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7384"/>
            <a:ext cx="9144000" cy="707886"/>
          </a:xfrm>
          <a:prstGeom prst="rect">
            <a:avLst/>
          </a:prstGeom>
          <a:noFill/>
        </p:spPr>
        <p:txBody>
          <a:bodyPr wrap="square" rtlCol="0">
            <a:spAutoFit/>
            <a:scene3d>
              <a:camera prst="orthographicFront"/>
              <a:lightRig rig="threePt" dir="t"/>
            </a:scene3d>
            <a:sp3d contourW="6350" prstMaterial="plastic">
              <a:bevelT w="20320" h="20320" prst="angle"/>
              <a:contourClr>
                <a:schemeClr val="accent1">
                  <a:tint val="100000"/>
                  <a:shade val="100000"/>
                  <a:hueMod val="100000"/>
                  <a:satMod val="100000"/>
                </a:schemeClr>
              </a:contourClr>
            </a:sp3d>
          </a:bodyPr>
          <a:lstStyle/>
          <a:p>
            <a:pPr algn="ctr"/>
            <a:r>
              <a:rPr lang="ro-RO" sz="40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CONVERTIREA </a:t>
            </a:r>
            <a:r>
              <a:rPr lang="ro-RO" sz="40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NEAMURILOR</a:t>
            </a:r>
            <a:endParaRPr lang="ro-RO" sz="40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Rectángulo"/>
          <p:cNvSpPr/>
          <p:nvPr/>
        </p:nvSpPr>
        <p:spPr>
          <a:xfrm>
            <a:off x="0" y="692696"/>
            <a:ext cx="8100392" cy="1200329"/>
          </a:xfrm>
          <a:prstGeom prst="rect">
            <a:avLst/>
          </a:prstGeom>
        </p:spPr>
        <p:txBody>
          <a:bodyPr wrap="square">
            <a:spAutoFit/>
          </a:bodyPr>
          <a:lstStyle/>
          <a:p>
            <a:r>
              <a:rPr lang="ro-RO" b="1" dirty="0" smtClean="0">
                <a:latin typeface="Comic Sans MS" pitchFamily="66" charset="0"/>
              </a:rPr>
              <a:t>«În fiecare ţinut şi în fiecare cetate, pretutindeni unde ajungea porunca împăratului şi hotărârea lui, a fost între Iudei bucurie şi veselie, ospeţe şi zile de sărbătoare. Şi mulţi oameni dintre popoarele ţării s-au făcut Iudei, căci îi apucase frica de Iudei.» </a:t>
            </a:r>
            <a:r>
              <a:rPr lang="ro-RO" sz="1100" b="1" dirty="0" smtClean="0">
                <a:latin typeface="Comic Sans MS" pitchFamily="66" charset="0"/>
              </a:rPr>
              <a:t>(Estera 8:17)</a:t>
            </a:r>
            <a:endParaRPr lang="ro-RO" sz="1100" b="1" dirty="0" smtClean="0">
              <a:latin typeface="Comic Sans MS" pitchFamily="66" charset="0"/>
            </a:endParaRPr>
          </a:p>
        </p:txBody>
      </p:sp>
      <p:sp>
        <p:nvSpPr>
          <p:cNvPr id="4" name="3 CuadroTexto"/>
          <p:cNvSpPr txBox="1"/>
          <p:nvPr/>
        </p:nvSpPr>
        <p:spPr>
          <a:xfrm>
            <a:off x="0" y="1844824"/>
            <a:ext cx="9144000" cy="2092881"/>
          </a:xfrm>
          <a:prstGeom prst="rect">
            <a:avLst/>
          </a:prstGeom>
          <a:noFill/>
        </p:spPr>
        <p:txBody>
          <a:bodyPr wrap="square" rIns="0" rtlCol="0">
            <a:spAutoFit/>
          </a:bodyPr>
          <a:lstStyle/>
          <a:p>
            <a:pPr>
              <a:spcBef>
                <a:spcPts val="600"/>
              </a:spcBef>
            </a:pPr>
            <a:r>
              <a:rPr lang="ro-RO" sz="2000" b="1" dirty="0" smtClean="0"/>
              <a:t>În fața schimbării neașteptate de situație, mulți s-au văzut motivați să creadă în puterea Dumnezeului iudeilor </a:t>
            </a:r>
            <a:r>
              <a:rPr lang="ro-RO" sz="2000" b="1" dirty="0" smtClean="0"/>
              <a:t>și </a:t>
            </a:r>
            <a:r>
              <a:rPr lang="ro-RO" sz="2000" b="1" dirty="0" smtClean="0"/>
              <a:t>să le împărtășească credința. </a:t>
            </a:r>
          </a:p>
          <a:p>
            <a:pPr>
              <a:spcBef>
                <a:spcPts val="600"/>
              </a:spcBef>
            </a:pPr>
            <a:r>
              <a:rPr lang="ro-RO" sz="2000" b="1" dirty="0" smtClean="0"/>
              <a:t>Această credință a fost întărită la vederea modului în care iudeii acționau în ziua Purim, când decretele regale au confruntat iudeii cu dușmanii lor. </a:t>
            </a:r>
            <a:endParaRPr lang="ro-RO" sz="2000" b="1" dirty="0" smtClean="0"/>
          </a:p>
          <a:p>
            <a:pPr>
              <a:spcBef>
                <a:spcPts val="600"/>
              </a:spcBef>
            </a:pPr>
            <a:r>
              <a:rPr lang="ro-RO" sz="2000" b="1" dirty="0" smtClean="0"/>
              <a:t>În </a:t>
            </a:r>
            <a:r>
              <a:rPr lang="ro-RO" sz="2000" b="1" dirty="0" smtClean="0"/>
              <a:t>timp ce primul decret autoriza dușmanii să preia bunurile iudeilor, aceștia erau limitați în a se apăra, fără a lua nimic din ce </a:t>
            </a:r>
            <a:r>
              <a:rPr lang="ro-RO" sz="2000" b="1" dirty="0" smtClean="0"/>
              <a:t>aparținea dușmanilor (Estera 9:10,15, 16).</a:t>
            </a:r>
            <a:endParaRPr lang="ro-RO" sz="2000" b="1" dirty="0" smtClean="0"/>
          </a:p>
        </p:txBody>
      </p:sp>
      <p:pic>
        <p:nvPicPr>
          <p:cNvPr id="5122" name="Picture 2" descr="\\EUNICE\FondosTematicos\Ester\1102013262_univ_cnt_4_xl.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0" y="4283968"/>
            <a:ext cx="5148064" cy="25740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5125" name="Picture 5" descr="https://centrokehila.files.wordpress.com/2012/02/purim-10.pn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7783987" y="212716"/>
            <a:ext cx="1282326" cy="9599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5123" name="Picture 3" descr="\\EUNICE\FondosTematicos\Ester\new-law-messengers-1-GoodSalt-rhpas0355.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5997003" y="3933056"/>
            <a:ext cx="2599643" cy="133600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5148064" y="5229200"/>
            <a:ext cx="3995936" cy="1631216"/>
          </a:xfrm>
          <a:prstGeom prst="rect">
            <a:avLst/>
          </a:prstGeom>
        </p:spPr>
        <p:txBody>
          <a:bodyPr wrap="square">
            <a:spAutoFit/>
          </a:bodyPr>
          <a:lstStyle/>
          <a:p>
            <a:pPr lvl="0">
              <a:spcBef>
                <a:spcPts val="600"/>
              </a:spcBef>
            </a:pPr>
            <a:r>
              <a:rPr lang="ro-RO" sz="2000" b="1" smtClean="0">
                <a:solidFill>
                  <a:prstClr val="black"/>
                </a:solidFill>
              </a:rPr>
              <a:t>Acești păgâni au fost convertiți atât prin mărturia silențioasă a comportamentului iudeilor, cât și de curajul de care au dat dovadă atunci când și-au mărturisit credința</a:t>
            </a:r>
            <a:r>
              <a:rPr lang="ro-RO" sz="2000" b="1" smtClean="0">
                <a:solidFill>
                  <a:prstClr val="black"/>
                </a:solidFill>
              </a:rPr>
              <a:t>. </a:t>
            </a:r>
            <a:endParaRPr lang="ro-RO" sz="2000" b="1">
              <a:solidFill>
                <a:prstClr val="black"/>
              </a:solidFill>
            </a:endParaRPr>
          </a:p>
        </p:txBody>
      </p:sp>
    </p:spTree>
    <p:extLst>
      <p:ext uri="{BB962C8B-B14F-4D97-AF65-F5344CB8AC3E}">
        <p14:creationId xmlns:p14="http://schemas.microsoft.com/office/powerpoint/2010/main" xmlns="" val="2320496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wipe(left)">
                                      <p:cBhvr>
                                        <p:cTn id="19" dur="500"/>
                                        <p:tgtEl>
                                          <p:spTgt spid="512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1000"/>
                                        <p:tgtEl>
                                          <p:spTgt spid="5122"/>
                                        </p:tgtEl>
                                      </p:cBhvr>
                                    </p:animEffect>
                                    <p:anim calcmode="lin" valueType="num">
                                      <p:cBhvr>
                                        <p:cTn id="25" dur="1000" fill="hold"/>
                                        <p:tgtEl>
                                          <p:spTgt spid="5122"/>
                                        </p:tgtEl>
                                        <p:attrNameLst>
                                          <p:attrName>ppt_x</p:attrName>
                                        </p:attrNameLst>
                                      </p:cBhvr>
                                      <p:tavLst>
                                        <p:tav tm="0">
                                          <p:val>
                                            <p:strVal val="#ppt_x"/>
                                          </p:val>
                                        </p:tav>
                                        <p:tav tm="100000">
                                          <p:val>
                                            <p:strVal val="#ppt_x"/>
                                          </p:val>
                                        </p:tav>
                                      </p:tavLst>
                                    </p:anim>
                                    <p:anim calcmode="lin" valueType="num">
                                      <p:cBhvr>
                                        <p:cTn id="26" dur="900" decel="100000" fill="hold"/>
                                        <p:tgtEl>
                                          <p:spTgt spid="512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1000"/>
                                        <p:tgtEl>
                                          <p:spTgt spid="4">
                                            <p:txEl>
                                              <p:pRg st="1" end="1"/>
                                            </p:txEl>
                                          </p:spTgt>
                                        </p:tgtEl>
                                      </p:cBhvr>
                                    </p:animEffect>
                                    <p:anim calcmode="lin" valueType="num">
                                      <p:cBhvr>
                                        <p:cTn id="3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5123"/>
                                        </p:tgtEl>
                                        <p:attrNameLst>
                                          <p:attrName>style.visibility</p:attrName>
                                        </p:attrNameLst>
                                      </p:cBhvr>
                                      <p:to>
                                        <p:strVal val="visible"/>
                                      </p:to>
                                    </p:set>
                                    <p:animEffect transition="in" filter="wipe(left)">
                                      <p:cBhvr>
                                        <p:cTn id="42" dur="500"/>
                                        <p:tgtEl>
                                          <p:spTgt spid="51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left)">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1000" fill="hold"/>
                                        <p:tgtEl>
                                          <p:spTgt spid="5"/>
                                        </p:tgtEl>
                                        <p:attrNameLst>
                                          <p:attrName>ppt_w</p:attrName>
                                        </p:attrNameLst>
                                      </p:cBhvr>
                                      <p:tavLst>
                                        <p:tav tm="0">
                                          <p:val>
                                            <p:fltVal val="0"/>
                                          </p:val>
                                        </p:tav>
                                        <p:tav tm="100000">
                                          <p:val>
                                            <p:strVal val="#ppt_w"/>
                                          </p:val>
                                        </p:tav>
                                      </p:tavLst>
                                    </p:anim>
                                    <p:anim calcmode="lin" valueType="num">
                                      <p:cBhvr>
                                        <p:cTn id="53" dur="1000" fill="hold"/>
                                        <p:tgtEl>
                                          <p:spTgt spid="5"/>
                                        </p:tgtEl>
                                        <p:attrNameLst>
                                          <p:attrName>ppt_h</p:attrName>
                                        </p:attrNameLst>
                                      </p:cBhvr>
                                      <p:tavLst>
                                        <p:tav tm="0">
                                          <p:val>
                                            <p:fltVal val="0"/>
                                          </p:val>
                                        </p:tav>
                                        <p:tav tm="100000">
                                          <p:val>
                                            <p:strVal val="#ppt_h"/>
                                          </p:val>
                                        </p:tav>
                                      </p:tavLst>
                                    </p:anim>
                                    <p:anim calcmode="lin" valueType="num">
                                      <p:cBhvr>
                                        <p:cTn id="5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404664"/>
            <a:ext cx="9144000" cy="5432256"/>
          </a:xfrm>
          <a:prstGeom prst="rect">
            <a:avLst/>
          </a:prstGeom>
        </p:spPr>
        <p:txBody>
          <a:bodyPr wrap="square">
            <a:spAutoFit/>
          </a:bodyPr>
          <a:lstStyle/>
          <a:p>
            <a:pPr indent="361950" algn="just">
              <a:spcBef>
                <a:spcPts val="600"/>
              </a:spcBef>
            </a:pPr>
            <a:r>
              <a:rPr lang="ro-RO" sz="2100" b="1" dirty="0" smtClean="0">
                <a:latin typeface="Arial (Corp)"/>
              </a:rPr>
              <a:t>«</a:t>
            </a:r>
            <a:r>
              <a:rPr lang="ro-RO" sz="2000" b="1" dirty="0" smtClean="0">
                <a:latin typeface="Arial (Corp)"/>
              </a:rPr>
              <a:t>Decretul care va fi dat în cele din urmă împotriva rămășiței poporului lui Dumnezeu va fi foarte asemănător cu acela emis de </a:t>
            </a:r>
            <a:r>
              <a:rPr lang="ro-RO" sz="2000" b="1" dirty="0" err="1" smtClean="0">
                <a:latin typeface="Arial (Corp)"/>
              </a:rPr>
              <a:t>Ahașveroș</a:t>
            </a:r>
            <a:r>
              <a:rPr lang="ro-RO" sz="2000" b="1" dirty="0" smtClean="0">
                <a:latin typeface="Arial (Corp)"/>
              </a:rPr>
              <a:t> împotriva iudeilor. Astăzi, vrăjmașii adevăratei biserici văd în grupa cea mică a păzitorilor poruncii Sabatului un Mardoheu la poartă. Respectul poporului lui Dumnezeu față de Legea Sa este o mustrare continuă pentru aceia care au lepădat temerea de Domnul și calcă în picioare Sabatul Său. </a:t>
            </a:r>
          </a:p>
          <a:p>
            <a:pPr indent="361950" algn="just">
              <a:spcBef>
                <a:spcPts val="600"/>
              </a:spcBef>
            </a:pPr>
            <a:r>
              <a:rPr lang="ro-RO" sz="2000" b="1" dirty="0" smtClean="0">
                <a:latin typeface="Arial (Corp)"/>
              </a:rPr>
              <a:t>Satana va stârni indignarea împotriva minorității care refuză să accepte obiceiurile și tradițiile larg răspândite. … Prin prezentări mincinoase și prin apeluri pline de mânie, oamenii vor stârni patimile poporului. … Pentru a-și asigura popularitatea și dominația, legislatorii se vor supune cererii pentru legi duminicale. Dar aceia care se tem de Dumnezeu nu pot accepta o instituție care nesocotește un precept al Decalogului. Pe acest câmp de bătaie se va desfășura ultimul mare conflict în lupta dintre adevăr și rătăcire. Dar noi nu suntem lăsați în nesiguranță cu privire la deznodământ. Astăzi, ca în zilele Esterei și ale lui Mardoheu, Domnul Își va apăra adevărul și poporul Său.</a:t>
            </a:r>
            <a:r>
              <a:rPr lang="ro-RO" sz="2100" b="1" dirty="0" smtClean="0">
                <a:latin typeface="Arial (Corp)"/>
              </a:rPr>
              <a:t>»</a:t>
            </a:r>
            <a:endParaRPr lang="ro-RO" sz="2100" b="1" dirty="0">
              <a:latin typeface="Arial (Corp)"/>
            </a:endParaRPr>
          </a:p>
        </p:txBody>
      </p:sp>
      <p:sp>
        <p:nvSpPr>
          <p:cNvPr id="3" name="2 CuadroTexto"/>
          <p:cNvSpPr txBox="1"/>
          <p:nvPr/>
        </p:nvSpPr>
        <p:spPr>
          <a:xfrm>
            <a:off x="0" y="6309320"/>
            <a:ext cx="9144000" cy="307777"/>
          </a:xfrm>
          <a:prstGeom prst="rect">
            <a:avLst/>
          </a:prstGeom>
          <a:noFill/>
        </p:spPr>
        <p:txBody>
          <a:bodyPr wrap="square" rtlCol="0">
            <a:spAutoFit/>
          </a:bodyPr>
          <a:lstStyle/>
          <a:p>
            <a:pPr algn="ctr"/>
            <a:r>
              <a:rPr lang="ro-RO" sz="1400" b="1" dirty="0" smtClean="0"/>
              <a:t>E.G.W. (Profeți </a:t>
            </a:r>
            <a:r>
              <a:rPr lang="ro-RO" sz="1400" b="1" dirty="0" smtClean="0"/>
              <a:t>și </a:t>
            </a:r>
            <a:r>
              <a:rPr lang="ro-RO" sz="1400" b="1" dirty="0" smtClean="0"/>
              <a:t>regi, pag.606) </a:t>
            </a:r>
            <a:endParaRPr lang="ro-RO" sz="1400" b="1" dirty="0"/>
          </a:p>
        </p:txBody>
      </p:sp>
    </p:spTree>
    <p:extLst>
      <p:ext uri="{BB962C8B-B14F-4D97-AF65-F5344CB8AC3E}">
        <p14:creationId xmlns:p14="http://schemas.microsoft.com/office/powerpoint/2010/main" xmlns="" val="32048713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987</Words>
  <Application>Microsoft Office PowerPoint</Application>
  <PresentationFormat>Expunere pe ecran (4:3)</PresentationFormat>
  <Paragraphs>42</Paragraphs>
  <Slides>8</Slides>
  <Notes>1</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8</vt:i4>
      </vt:variant>
    </vt:vector>
  </HeadingPairs>
  <TitlesOfParts>
    <vt:vector size="13" baseType="lpstr">
      <vt:lpstr>Arial</vt:lpstr>
      <vt:lpstr>Calibri</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Estera si Mardoheu</dc:title>
  <dc:subject>Studii Biblice 2015 trim. III – Misionarii</dc:subject>
  <dc:creator>Sergio Fustero Carreras</dc:creator>
  <cp:keywords>http://www.fustero.net/es/index_ro.php</cp:keywords>
  <cp:lastModifiedBy>Administrator</cp:lastModifiedBy>
  <cp:revision>59</cp:revision>
  <dcterms:created xsi:type="dcterms:W3CDTF">2015-07-26T07:50:29Z</dcterms:created>
  <dcterms:modified xsi:type="dcterms:W3CDTF">2015-08-05T09:55:10Z</dcterms:modified>
</cp:coreProperties>
</file>