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64" r:id="rId4"/>
    <p:sldId id="259" r:id="rId5"/>
    <p:sldId id="266" r:id="rId6"/>
    <p:sldId id="260" r:id="rId7"/>
    <p:sldId id="262" r:id="rId8"/>
    <p:sldId id="261" r:id="rId9"/>
    <p:sldId id="263" r:id="rId10"/>
  </p:sldIdLst>
  <p:sldSz cx="9144000" cy="6858000" type="screen4x3"/>
  <p:notesSz cx="6858000" cy="9144000"/>
  <p:embeddedFontLst>
    <p:embeddedFont>
      <p:font typeface="Calibri" pitchFamily="34" charset="0"/>
      <p:regular r:id="rId11"/>
      <p:bold r:id="rId12"/>
      <p:italic r:id="rId13"/>
      <p:boldItalic r:id="rId14"/>
    </p:embeddedFont>
    <p:embeddedFont>
      <p:font typeface="Comic Sans MS" pitchFamily="66" charset="0"/>
      <p:regular r:id="rId15"/>
      <p:bold r:id="rId16"/>
    </p:embeddedFont>
    <p:embeddedFont>
      <p:font typeface="Cooper Black" pitchFamily="18" charset="0"/>
      <p:regular r:id="rId17"/>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33D4D"/>
    <a:srgbClr val="DAF3F6"/>
    <a:srgbClr val="422100"/>
    <a:srgbClr val="66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0" d="100"/>
          <a:sy n="100" d="100"/>
        </p:scale>
        <p:origin x="-210"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00B0EE-47E0-4725-A732-5CF4BC600844}" type="doc">
      <dgm:prSet loTypeId="urn:microsoft.com/office/officeart/2005/8/layout/pList2#1" loCatId="picture" qsTypeId="urn:microsoft.com/office/officeart/2005/8/quickstyle/3d3" qsCatId="3D" csTypeId="urn:microsoft.com/office/officeart/2005/8/colors/colorful4" csCatId="colorful" phldr="1"/>
      <dgm:spPr/>
      <dgm:t>
        <a:bodyPr/>
        <a:lstStyle/>
        <a:p>
          <a:endParaRPr lang="es-ES"/>
        </a:p>
      </dgm:t>
    </dgm:pt>
    <dgm:pt modelId="{C15CD209-E1EF-43C0-BDDA-AEBB92B9AB60}">
      <dgm:prSet custT="1"/>
      <dgm:spPr/>
      <dgm:t>
        <a:bodyPr/>
        <a:lstStyle/>
        <a:p>
          <a:pPr rtl="0"/>
          <a:r>
            <a:rPr lang="ro-RO" sz="2000" b="1" dirty="0" smtClean="0">
              <a:solidFill>
                <a:schemeClr val="bg1"/>
              </a:solidFill>
            </a:rPr>
            <a:t>Chiar dacă i s-a cerut să meargă spre est pe urscat, el a mers spre vest pe apă.</a:t>
          </a:r>
          <a:endParaRPr lang="es-ES" sz="2000" dirty="0">
            <a:solidFill>
              <a:schemeClr val="bg1"/>
            </a:solidFill>
          </a:endParaRPr>
        </a:p>
      </dgm:t>
    </dgm:pt>
    <dgm:pt modelId="{C03A9903-3FE5-496D-BF65-F3886D5CB1F7}" type="parTrans" cxnId="{F37300D3-0F2C-495E-9F76-01F180EBB711}">
      <dgm:prSet/>
      <dgm:spPr/>
      <dgm:t>
        <a:bodyPr/>
        <a:lstStyle/>
        <a:p>
          <a:endParaRPr lang="es-ES" sz="2000"/>
        </a:p>
      </dgm:t>
    </dgm:pt>
    <dgm:pt modelId="{CAE65410-13C2-42AE-99EF-694A602A473C}" type="sibTrans" cxnId="{F37300D3-0F2C-495E-9F76-01F180EBB711}">
      <dgm:prSet/>
      <dgm:spPr/>
      <dgm:t>
        <a:bodyPr/>
        <a:lstStyle/>
        <a:p>
          <a:endParaRPr lang="es-ES" sz="2000"/>
        </a:p>
      </dgm:t>
    </dgm:pt>
    <dgm:pt modelId="{08674F4B-B0A9-4D37-B9F4-10CBF3C301B5}">
      <dgm:prSet custT="1"/>
      <dgm:spPr/>
      <dgm:t>
        <a:bodyPr/>
        <a:lstStyle/>
        <a:p>
          <a:pPr rtl="0"/>
          <a:r>
            <a:rPr lang="ro-RO" sz="2000" b="1" dirty="0" smtClean="0">
              <a:solidFill>
                <a:schemeClr val="tx1"/>
              </a:solidFill>
            </a:rPr>
            <a:t>Chiar dacă el nu a făcut-o, vântul și marea au ascultat de Creatorul lor.</a:t>
          </a:r>
          <a:endParaRPr lang="es-ES" sz="2000" dirty="0">
            <a:solidFill>
              <a:schemeClr val="tx1"/>
            </a:solidFill>
          </a:endParaRPr>
        </a:p>
      </dgm:t>
    </dgm:pt>
    <dgm:pt modelId="{1B65A4A0-0A7B-49B1-8DF7-69F09570815B}" type="parTrans" cxnId="{F2DE892E-B0E4-412C-998D-64F45E2086F7}">
      <dgm:prSet/>
      <dgm:spPr/>
      <dgm:t>
        <a:bodyPr/>
        <a:lstStyle/>
        <a:p>
          <a:endParaRPr lang="es-ES" sz="2000"/>
        </a:p>
      </dgm:t>
    </dgm:pt>
    <dgm:pt modelId="{48DBF5F3-66ED-4092-A322-D5C62FD82D71}" type="sibTrans" cxnId="{F2DE892E-B0E4-412C-998D-64F45E2086F7}">
      <dgm:prSet/>
      <dgm:spPr/>
      <dgm:t>
        <a:bodyPr/>
        <a:lstStyle/>
        <a:p>
          <a:endParaRPr lang="es-ES" sz="2000"/>
        </a:p>
      </dgm:t>
    </dgm:pt>
    <dgm:pt modelId="{B8BEA698-F1DB-4158-A99E-CFE6751D7974}">
      <dgm:prSet custT="1"/>
      <dgm:spPr/>
      <dgm:t>
        <a:bodyPr/>
        <a:lstStyle/>
        <a:p>
          <a:pPr rtl="0"/>
          <a:r>
            <a:rPr lang="ro-RO" sz="2000" b="1" dirty="0" smtClean="0">
              <a:solidFill>
                <a:schemeClr val="tx1"/>
              </a:solidFill>
            </a:rPr>
            <a:t>Chiar dacă el dormea, marinarii i-au cerut să se roage. </a:t>
          </a:r>
          <a:endParaRPr lang="es-ES" sz="2000" dirty="0">
            <a:solidFill>
              <a:schemeClr val="tx1"/>
            </a:solidFill>
          </a:endParaRPr>
        </a:p>
      </dgm:t>
    </dgm:pt>
    <dgm:pt modelId="{F21E790A-B7F4-429A-818D-C06F2DA7927B}" type="parTrans" cxnId="{66D3E617-54EB-4665-83CA-D099E835000B}">
      <dgm:prSet/>
      <dgm:spPr/>
      <dgm:t>
        <a:bodyPr/>
        <a:lstStyle/>
        <a:p>
          <a:endParaRPr lang="es-ES" sz="2000"/>
        </a:p>
      </dgm:t>
    </dgm:pt>
    <dgm:pt modelId="{EA345C34-2A09-4762-915C-541995154E07}" type="sibTrans" cxnId="{66D3E617-54EB-4665-83CA-D099E835000B}">
      <dgm:prSet/>
      <dgm:spPr/>
      <dgm:t>
        <a:bodyPr/>
        <a:lstStyle/>
        <a:p>
          <a:endParaRPr lang="es-ES" sz="2000"/>
        </a:p>
      </dgm:t>
    </dgm:pt>
    <dgm:pt modelId="{2800B6FF-097F-42F3-9EC0-35E3098DC866}">
      <dgm:prSet custT="1"/>
      <dgm:spPr/>
      <dgm:t>
        <a:bodyPr/>
        <a:lstStyle/>
        <a:p>
          <a:pPr rtl="0"/>
          <a:r>
            <a:rPr lang="ro-RO" sz="2000" b="1" dirty="0" smtClean="0">
              <a:solidFill>
                <a:schemeClr val="tx1"/>
              </a:solidFill>
            </a:rPr>
            <a:t>Chiar dacă nu vroia să vorbească despre Dumnezeu, a fost obligat să dea mărturie despre credința și misiunea lui. </a:t>
          </a:r>
          <a:endParaRPr lang="es-ES" sz="2000" dirty="0">
            <a:solidFill>
              <a:schemeClr val="tx1"/>
            </a:solidFill>
          </a:endParaRPr>
        </a:p>
      </dgm:t>
    </dgm:pt>
    <dgm:pt modelId="{1658960F-A6AD-4F13-9A3E-839BAD981A73}" type="parTrans" cxnId="{5F8A6CFE-762B-43E9-874E-D2F19FC02AAF}">
      <dgm:prSet/>
      <dgm:spPr/>
      <dgm:t>
        <a:bodyPr/>
        <a:lstStyle/>
        <a:p>
          <a:endParaRPr lang="es-ES" sz="2000"/>
        </a:p>
      </dgm:t>
    </dgm:pt>
    <dgm:pt modelId="{D3EDD3F6-65D5-420A-848C-F525F23328B7}" type="sibTrans" cxnId="{5F8A6CFE-762B-43E9-874E-D2F19FC02AAF}">
      <dgm:prSet/>
      <dgm:spPr/>
      <dgm:t>
        <a:bodyPr/>
        <a:lstStyle/>
        <a:p>
          <a:endParaRPr lang="es-ES" sz="2000"/>
        </a:p>
      </dgm:t>
    </dgm:pt>
    <dgm:pt modelId="{F58CE61D-6549-450A-8118-B3C101ED6711}" type="pres">
      <dgm:prSet presAssocID="{CE00B0EE-47E0-4725-A732-5CF4BC600844}" presName="Name0" presStyleCnt="0">
        <dgm:presLayoutVars>
          <dgm:dir/>
          <dgm:resizeHandles val="exact"/>
        </dgm:presLayoutVars>
      </dgm:prSet>
      <dgm:spPr/>
      <dgm:t>
        <a:bodyPr/>
        <a:lstStyle/>
        <a:p>
          <a:endParaRPr lang="es-ES"/>
        </a:p>
      </dgm:t>
    </dgm:pt>
    <dgm:pt modelId="{A20928E8-953C-4FDC-A900-87AEBDBA77BB}" type="pres">
      <dgm:prSet presAssocID="{CE00B0EE-47E0-4725-A732-5CF4BC600844}" presName="bkgdShp" presStyleLbl="alignAccFollowNode1" presStyleIdx="0" presStyleCnt="1"/>
      <dgm:spPr/>
    </dgm:pt>
    <dgm:pt modelId="{555599E1-884C-4F27-BC3E-5059EEA0C7F7}" type="pres">
      <dgm:prSet presAssocID="{CE00B0EE-47E0-4725-A732-5CF4BC600844}" presName="linComp" presStyleCnt="0"/>
      <dgm:spPr/>
    </dgm:pt>
    <dgm:pt modelId="{FCB97A3A-BF0F-4037-8D0A-4BF9E29AE385}" type="pres">
      <dgm:prSet presAssocID="{C15CD209-E1EF-43C0-BDDA-AEBB92B9AB60}" presName="compNode" presStyleCnt="0"/>
      <dgm:spPr/>
    </dgm:pt>
    <dgm:pt modelId="{F37E5CED-61DA-49AA-94C6-F17831A7A0E5}" type="pres">
      <dgm:prSet presAssocID="{C15CD209-E1EF-43C0-BDDA-AEBB92B9AB60}" presName="node" presStyleLbl="node1" presStyleIdx="0" presStyleCnt="4">
        <dgm:presLayoutVars>
          <dgm:bulletEnabled val="1"/>
        </dgm:presLayoutVars>
      </dgm:prSet>
      <dgm:spPr/>
      <dgm:t>
        <a:bodyPr/>
        <a:lstStyle/>
        <a:p>
          <a:endParaRPr lang="es-ES"/>
        </a:p>
      </dgm:t>
    </dgm:pt>
    <dgm:pt modelId="{584966CC-905A-4A9F-A87A-3046C28EFC7C}" type="pres">
      <dgm:prSet presAssocID="{C15CD209-E1EF-43C0-BDDA-AEBB92B9AB60}" presName="invisiNode" presStyleLbl="node1" presStyleIdx="0" presStyleCnt="4"/>
      <dgm:spPr/>
    </dgm:pt>
    <dgm:pt modelId="{0618FDBB-496D-4CBE-90A0-6481629FE6F6}" type="pres">
      <dgm:prSet presAssocID="{C15CD209-E1EF-43C0-BDDA-AEBB92B9AB60}" presName="imagNode" presStyleLbl="fgImgPlace1" presStyleIdx="0" presStyleCnt="4"/>
      <dgm:spPr>
        <a:blipFill rotWithShape="1">
          <a:blip xmlns:r="http://schemas.openxmlformats.org/officeDocument/2006/relationships" r:embed="rId1" cstate="screen">
            <a:extLst>
              <a:ext uri="{28A0092B-C50C-407E-A947-70E740481C1C}">
                <a14:useLocalDpi xmlns="" xmlns:a14="http://schemas.microsoft.com/office/drawing/2010/main"/>
              </a:ext>
            </a:extLst>
          </a:blip>
          <a:stretch>
            <a:fillRect/>
          </a:stretch>
        </a:blipFill>
      </dgm:spPr>
      <dgm:t>
        <a:bodyPr/>
        <a:lstStyle/>
        <a:p>
          <a:endParaRPr lang="es-ES"/>
        </a:p>
      </dgm:t>
    </dgm:pt>
    <dgm:pt modelId="{4C79D84D-E2D0-4C82-B64C-3C18A89FDD51}" type="pres">
      <dgm:prSet presAssocID="{CAE65410-13C2-42AE-99EF-694A602A473C}" presName="sibTrans" presStyleLbl="sibTrans2D1" presStyleIdx="0" presStyleCnt="0"/>
      <dgm:spPr/>
      <dgm:t>
        <a:bodyPr/>
        <a:lstStyle/>
        <a:p>
          <a:endParaRPr lang="es-ES"/>
        </a:p>
      </dgm:t>
    </dgm:pt>
    <dgm:pt modelId="{6F182364-702B-4EDD-88C9-57475CD43176}" type="pres">
      <dgm:prSet presAssocID="{08674F4B-B0A9-4D37-B9F4-10CBF3C301B5}" presName="compNode" presStyleCnt="0"/>
      <dgm:spPr/>
    </dgm:pt>
    <dgm:pt modelId="{9AE35E4A-C6A1-42F1-88AD-A888F27785E1}" type="pres">
      <dgm:prSet presAssocID="{08674F4B-B0A9-4D37-B9F4-10CBF3C301B5}" presName="node" presStyleLbl="node1" presStyleIdx="1" presStyleCnt="4">
        <dgm:presLayoutVars>
          <dgm:bulletEnabled val="1"/>
        </dgm:presLayoutVars>
      </dgm:prSet>
      <dgm:spPr/>
      <dgm:t>
        <a:bodyPr/>
        <a:lstStyle/>
        <a:p>
          <a:endParaRPr lang="es-ES"/>
        </a:p>
      </dgm:t>
    </dgm:pt>
    <dgm:pt modelId="{1D9DC443-69F4-458B-BA87-1765F8DE99F7}" type="pres">
      <dgm:prSet presAssocID="{08674F4B-B0A9-4D37-B9F4-10CBF3C301B5}" presName="invisiNode" presStyleLbl="node1" presStyleIdx="1" presStyleCnt="4"/>
      <dgm:spPr/>
    </dgm:pt>
    <dgm:pt modelId="{2D363A4F-2C21-47BB-8279-F360EA8BC06B}" type="pres">
      <dgm:prSet presAssocID="{08674F4B-B0A9-4D37-B9F4-10CBF3C301B5}" presName="imagNode" presStyleLbl="fgImgPlace1" presStyleIdx="1" presStyleCnt="4"/>
      <dgm:spPr>
        <a:blipFill rotWithShape="1">
          <a:blip xmlns:r="http://schemas.openxmlformats.org/officeDocument/2006/relationships" r:embed="rId2" cstate="screen">
            <a:extLst>
              <a:ext uri="{28A0092B-C50C-407E-A947-70E740481C1C}">
                <a14:useLocalDpi xmlns="" xmlns:a14="http://schemas.microsoft.com/office/drawing/2010/main"/>
              </a:ext>
            </a:extLst>
          </a:blip>
          <a:stretch>
            <a:fillRect/>
          </a:stretch>
        </a:blipFill>
      </dgm:spPr>
      <dgm:t>
        <a:bodyPr/>
        <a:lstStyle/>
        <a:p>
          <a:endParaRPr lang="es-ES"/>
        </a:p>
      </dgm:t>
    </dgm:pt>
    <dgm:pt modelId="{734FDF7F-5308-4732-B1FD-339DF0E78473}" type="pres">
      <dgm:prSet presAssocID="{48DBF5F3-66ED-4092-A322-D5C62FD82D71}" presName="sibTrans" presStyleLbl="sibTrans2D1" presStyleIdx="0" presStyleCnt="0"/>
      <dgm:spPr/>
      <dgm:t>
        <a:bodyPr/>
        <a:lstStyle/>
        <a:p>
          <a:endParaRPr lang="es-ES"/>
        </a:p>
      </dgm:t>
    </dgm:pt>
    <dgm:pt modelId="{D6054039-ACAC-4682-9191-B3BC87DACEC0}" type="pres">
      <dgm:prSet presAssocID="{B8BEA698-F1DB-4158-A99E-CFE6751D7974}" presName="compNode" presStyleCnt="0"/>
      <dgm:spPr/>
    </dgm:pt>
    <dgm:pt modelId="{05B511EA-AD58-49FD-A7E2-D017ED0D68AE}" type="pres">
      <dgm:prSet presAssocID="{B8BEA698-F1DB-4158-A99E-CFE6751D7974}" presName="node" presStyleLbl="node1" presStyleIdx="2" presStyleCnt="4">
        <dgm:presLayoutVars>
          <dgm:bulletEnabled val="1"/>
        </dgm:presLayoutVars>
      </dgm:prSet>
      <dgm:spPr/>
      <dgm:t>
        <a:bodyPr/>
        <a:lstStyle/>
        <a:p>
          <a:endParaRPr lang="es-ES"/>
        </a:p>
      </dgm:t>
    </dgm:pt>
    <dgm:pt modelId="{5D75EC1E-8C53-4ABF-AFDD-747AC1CF74C1}" type="pres">
      <dgm:prSet presAssocID="{B8BEA698-F1DB-4158-A99E-CFE6751D7974}" presName="invisiNode" presStyleLbl="node1" presStyleIdx="2" presStyleCnt="4"/>
      <dgm:spPr/>
    </dgm:pt>
    <dgm:pt modelId="{42ECB19A-40F6-44FB-9296-86C5DC29A0F7}" type="pres">
      <dgm:prSet presAssocID="{B8BEA698-F1DB-4158-A99E-CFE6751D7974}" presName="imagNode" presStyleLbl="fgImgPlace1" presStyleIdx="2" presStyleCnt="4"/>
      <dgm:spPr>
        <a:blipFill rotWithShape="1">
          <a:blip xmlns:r="http://schemas.openxmlformats.org/officeDocument/2006/relationships" r:embed="rId3" cstate="screen">
            <a:extLst>
              <a:ext uri="{28A0092B-C50C-407E-A947-70E740481C1C}">
                <a14:useLocalDpi xmlns="" xmlns:a14="http://schemas.microsoft.com/office/drawing/2010/main"/>
              </a:ext>
            </a:extLst>
          </a:blip>
          <a:stretch>
            <a:fillRect/>
          </a:stretch>
        </a:blipFill>
      </dgm:spPr>
      <dgm:t>
        <a:bodyPr/>
        <a:lstStyle/>
        <a:p>
          <a:endParaRPr lang="es-ES"/>
        </a:p>
      </dgm:t>
    </dgm:pt>
    <dgm:pt modelId="{F4293C60-B962-4310-AB49-977E55A6B610}" type="pres">
      <dgm:prSet presAssocID="{EA345C34-2A09-4762-915C-541995154E07}" presName="sibTrans" presStyleLbl="sibTrans2D1" presStyleIdx="0" presStyleCnt="0"/>
      <dgm:spPr/>
      <dgm:t>
        <a:bodyPr/>
        <a:lstStyle/>
        <a:p>
          <a:endParaRPr lang="es-ES"/>
        </a:p>
      </dgm:t>
    </dgm:pt>
    <dgm:pt modelId="{5E21E0CD-A83D-4500-830B-EC0AC331DDA3}" type="pres">
      <dgm:prSet presAssocID="{2800B6FF-097F-42F3-9EC0-35E3098DC866}" presName="compNode" presStyleCnt="0"/>
      <dgm:spPr/>
    </dgm:pt>
    <dgm:pt modelId="{E57BD4B0-9A45-4072-B4CA-11646A474D6C}" type="pres">
      <dgm:prSet presAssocID="{2800B6FF-097F-42F3-9EC0-35E3098DC866}" presName="node" presStyleLbl="node1" presStyleIdx="3" presStyleCnt="4" custScaleX="144872">
        <dgm:presLayoutVars>
          <dgm:bulletEnabled val="1"/>
        </dgm:presLayoutVars>
      </dgm:prSet>
      <dgm:spPr/>
      <dgm:t>
        <a:bodyPr/>
        <a:lstStyle/>
        <a:p>
          <a:endParaRPr lang="es-ES"/>
        </a:p>
      </dgm:t>
    </dgm:pt>
    <dgm:pt modelId="{D00C1E83-D75F-4015-B17F-0B232F3EF2FF}" type="pres">
      <dgm:prSet presAssocID="{2800B6FF-097F-42F3-9EC0-35E3098DC866}" presName="invisiNode" presStyleLbl="node1" presStyleIdx="3" presStyleCnt="4"/>
      <dgm:spPr/>
    </dgm:pt>
    <dgm:pt modelId="{DB7D817C-8172-4AFB-BC6C-1BF8A8DB4082}" type="pres">
      <dgm:prSet presAssocID="{2800B6FF-097F-42F3-9EC0-35E3098DC866}" presName="imagNode" presStyleLbl="fgImgPlace1" presStyleIdx="3" presStyleCnt="4"/>
      <dgm:spPr>
        <a:blipFill rotWithShape="1">
          <a:blip xmlns:r="http://schemas.openxmlformats.org/officeDocument/2006/relationships" r:embed="rId4" cstate="screen">
            <a:extLst>
              <a:ext uri="{28A0092B-C50C-407E-A947-70E740481C1C}">
                <a14:useLocalDpi xmlns="" xmlns:a14="http://schemas.microsoft.com/office/drawing/2010/main"/>
              </a:ext>
            </a:extLst>
          </a:blip>
          <a:stretch>
            <a:fillRect/>
          </a:stretch>
        </a:blipFill>
      </dgm:spPr>
      <dgm:t>
        <a:bodyPr/>
        <a:lstStyle/>
        <a:p>
          <a:endParaRPr lang="es-ES"/>
        </a:p>
      </dgm:t>
    </dgm:pt>
  </dgm:ptLst>
  <dgm:cxnLst>
    <dgm:cxn modelId="{AD779005-CCDE-4075-9FB9-748E201AD009}" type="presOf" srcId="{2800B6FF-097F-42F3-9EC0-35E3098DC866}" destId="{E57BD4B0-9A45-4072-B4CA-11646A474D6C}" srcOrd="0" destOrd="0" presId="urn:microsoft.com/office/officeart/2005/8/layout/pList2#1"/>
    <dgm:cxn modelId="{0C07A9A9-1010-4721-917B-C1DBF251E555}" type="presOf" srcId="{CAE65410-13C2-42AE-99EF-694A602A473C}" destId="{4C79D84D-E2D0-4C82-B64C-3C18A89FDD51}" srcOrd="0" destOrd="0" presId="urn:microsoft.com/office/officeart/2005/8/layout/pList2#1"/>
    <dgm:cxn modelId="{66D3E617-54EB-4665-83CA-D099E835000B}" srcId="{CE00B0EE-47E0-4725-A732-5CF4BC600844}" destId="{B8BEA698-F1DB-4158-A99E-CFE6751D7974}" srcOrd="2" destOrd="0" parTransId="{F21E790A-B7F4-429A-818D-C06F2DA7927B}" sibTransId="{EA345C34-2A09-4762-915C-541995154E07}"/>
    <dgm:cxn modelId="{5F8A6CFE-762B-43E9-874E-D2F19FC02AAF}" srcId="{CE00B0EE-47E0-4725-A732-5CF4BC600844}" destId="{2800B6FF-097F-42F3-9EC0-35E3098DC866}" srcOrd="3" destOrd="0" parTransId="{1658960F-A6AD-4F13-9A3E-839BAD981A73}" sibTransId="{D3EDD3F6-65D5-420A-848C-F525F23328B7}"/>
    <dgm:cxn modelId="{D8606224-C91F-459D-933F-0E0A3DFD6249}" type="presOf" srcId="{08674F4B-B0A9-4D37-B9F4-10CBF3C301B5}" destId="{9AE35E4A-C6A1-42F1-88AD-A888F27785E1}" srcOrd="0" destOrd="0" presId="urn:microsoft.com/office/officeart/2005/8/layout/pList2#1"/>
    <dgm:cxn modelId="{74A37712-C712-4FA3-B5D5-41B286DAF3CC}" type="presOf" srcId="{B8BEA698-F1DB-4158-A99E-CFE6751D7974}" destId="{05B511EA-AD58-49FD-A7E2-D017ED0D68AE}" srcOrd="0" destOrd="0" presId="urn:microsoft.com/office/officeart/2005/8/layout/pList2#1"/>
    <dgm:cxn modelId="{D51886A7-A528-49AA-BEE9-CC0FC634278C}" type="presOf" srcId="{48DBF5F3-66ED-4092-A322-D5C62FD82D71}" destId="{734FDF7F-5308-4732-B1FD-339DF0E78473}" srcOrd="0" destOrd="0" presId="urn:microsoft.com/office/officeart/2005/8/layout/pList2#1"/>
    <dgm:cxn modelId="{F2DE892E-B0E4-412C-998D-64F45E2086F7}" srcId="{CE00B0EE-47E0-4725-A732-5CF4BC600844}" destId="{08674F4B-B0A9-4D37-B9F4-10CBF3C301B5}" srcOrd="1" destOrd="0" parTransId="{1B65A4A0-0A7B-49B1-8DF7-69F09570815B}" sibTransId="{48DBF5F3-66ED-4092-A322-D5C62FD82D71}"/>
    <dgm:cxn modelId="{F37300D3-0F2C-495E-9F76-01F180EBB711}" srcId="{CE00B0EE-47E0-4725-A732-5CF4BC600844}" destId="{C15CD209-E1EF-43C0-BDDA-AEBB92B9AB60}" srcOrd="0" destOrd="0" parTransId="{C03A9903-3FE5-496D-BF65-F3886D5CB1F7}" sibTransId="{CAE65410-13C2-42AE-99EF-694A602A473C}"/>
    <dgm:cxn modelId="{0EB5FCA9-ECA9-4CFA-A9A1-1E84862E1CA8}" type="presOf" srcId="{CE00B0EE-47E0-4725-A732-5CF4BC600844}" destId="{F58CE61D-6549-450A-8118-B3C101ED6711}" srcOrd="0" destOrd="0" presId="urn:microsoft.com/office/officeart/2005/8/layout/pList2#1"/>
    <dgm:cxn modelId="{4C3A13A0-C0D2-40C1-A596-091A58215137}" type="presOf" srcId="{C15CD209-E1EF-43C0-BDDA-AEBB92B9AB60}" destId="{F37E5CED-61DA-49AA-94C6-F17831A7A0E5}" srcOrd="0" destOrd="0" presId="urn:microsoft.com/office/officeart/2005/8/layout/pList2#1"/>
    <dgm:cxn modelId="{0287990E-4580-4F30-AA96-861FA5A5EC17}" type="presOf" srcId="{EA345C34-2A09-4762-915C-541995154E07}" destId="{F4293C60-B962-4310-AB49-977E55A6B610}" srcOrd="0" destOrd="0" presId="urn:microsoft.com/office/officeart/2005/8/layout/pList2#1"/>
    <dgm:cxn modelId="{963C8C6B-8986-4C5E-8444-34915F84D44A}" type="presParOf" srcId="{F58CE61D-6549-450A-8118-B3C101ED6711}" destId="{A20928E8-953C-4FDC-A900-87AEBDBA77BB}" srcOrd="0" destOrd="0" presId="urn:microsoft.com/office/officeart/2005/8/layout/pList2#1"/>
    <dgm:cxn modelId="{7895892E-704E-437C-B531-E8275412D72A}" type="presParOf" srcId="{F58CE61D-6549-450A-8118-B3C101ED6711}" destId="{555599E1-884C-4F27-BC3E-5059EEA0C7F7}" srcOrd="1" destOrd="0" presId="urn:microsoft.com/office/officeart/2005/8/layout/pList2#1"/>
    <dgm:cxn modelId="{9013BA04-FEBB-4797-A234-8F0A6475E6DA}" type="presParOf" srcId="{555599E1-884C-4F27-BC3E-5059EEA0C7F7}" destId="{FCB97A3A-BF0F-4037-8D0A-4BF9E29AE385}" srcOrd="0" destOrd="0" presId="urn:microsoft.com/office/officeart/2005/8/layout/pList2#1"/>
    <dgm:cxn modelId="{27EE1BE7-241B-4B3A-880E-7D7904790301}" type="presParOf" srcId="{FCB97A3A-BF0F-4037-8D0A-4BF9E29AE385}" destId="{F37E5CED-61DA-49AA-94C6-F17831A7A0E5}" srcOrd="0" destOrd="0" presId="urn:microsoft.com/office/officeart/2005/8/layout/pList2#1"/>
    <dgm:cxn modelId="{93B5ADB1-1B30-4C3B-95D5-D142B6D1AC81}" type="presParOf" srcId="{FCB97A3A-BF0F-4037-8D0A-4BF9E29AE385}" destId="{584966CC-905A-4A9F-A87A-3046C28EFC7C}" srcOrd="1" destOrd="0" presId="urn:microsoft.com/office/officeart/2005/8/layout/pList2#1"/>
    <dgm:cxn modelId="{998B4C33-41C8-4EF6-BD26-A7BCF40F174E}" type="presParOf" srcId="{FCB97A3A-BF0F-4037-8D0A-4BF9E29AE385}" destId="{0618FDBB-496D-4CBE-90A0-6481629FE6F6}" srcOrd="2" destOrd="0" presId="urn:microsoft.com/office/officeart/2005/8/layout/pList2#1"/>
    <dgm:cxn modelId="{E6D77C47-33BB-4EAF-A7C9-0435CBB7F12D}" type="presParOf" srcId="{555599E1-884C-4F27-BC3E-5059EEA0C7F7}" destId="{4C79D84D-E2D0-4C82-B64C-3C18A89FDD51}" srcOrd="1" destOrd="0" presId="urn:microsoft.com/office/officeart/2005/8/layout/pList2#1"/>
    <dgm:cxn modelId="{F455C5D6-4957-4923-9244-23B0CFBF58B8}" type="presParOf" srcId="{555599E1-884C-4F27-BC3E-5059EEA0C7F7}" destId="{6F182364-702B-4EDD-88C9-57475CD43176}" srcOrd="2" destOrd="0" presId="urn:microsoft.com/office/officeart/2005/8/layout/pList2#1"/>
    <dgm:cxn modelId="{EFAD16FC-A349-4D36-959E-AD0F409540C4}" type="presParOf" srcId="{6F182364-702B-4EDD-88C9-57475CD43176}" destId="{9AE35E4A-C6A1-42F1-88AD-A888F27785E1}" srcOrd="0" destOrd="0" presId="urn:microsoft.com/office/officeart/2005/8/layout/pList2#1"/>
    <dgm:cxn modelId="{ACA48B36-EF3D-43F7-A7EF-91655B77FEF9}" type="presParOf" srcId="{6F182364-702B-4EDD-88C9-57475CD43176}" destId="{1D9DC443-69F4-458B-BA87-1765F8DE99F7}" srcOrd="1" destOrd="0" presId="urn:microsoft.com/office/officeart/2005/8/layout/pList2#1"/>
    <dgm:cxn modelId="{F2C5443B-EFBF-4979-84B4-B9BBFC6EB376}" type="presParOf" srcId="{6F182364-702B-4EDD-88C9-57475CD43176}" destId="{2D363A4F-2C21-47BB-8279-F360EA8BC06B}" srcOrd="2" destOrd="0" presId="urn:microsoft.com/office/officeart/2005/8/layout/pList2#1"/>
    <dgm:cxn modelId="{ED2E3B99-27BB-4F79-A7E2-0C1BA2EBFF01}" type="presParOf" srcId="{555599E1-884C-4F27-BC3E-5059EEA0C7F7}" destId="{734FDF7F-5308-4732-B1FD-339DF0E78473}" srcOrd="3" destOrd="0" presId="urn:microsoft.com/office/officeart/2005/8/layout/pList2#1"/>
    <dgm:cxn modelId="{032D4DCE-4D05-4829-915F-9479EC578F8A}" type="presParOf" srcId="{555599E1-884C-4F27-BC3E-5059EEA0C7F7}" destId="{D6054039-ACAC-4682-9191-B3BC87DACEC0}" srcOrd="4" destOrd="0" presId="urn:microsoft.com/office/officeart/2005/8/layout/pList2#1"/>
    <dgm:cxn modelId="{37410052-6A00-4E75-8FB5-00355B85C52B}" type="presParOf" srcId="{D6054039-ACAC-4682-9191-B3BC87DACEC0}" destId="{05B511EA-AD58-49FD-A7E2-D017ED0D68AE}" srcOrd="0" destOrd="0" presId="urn:microsoft.com/office/officeart/2005/8/layout/pList2#1"/>
    <dgm:cxn modelId="{52CD9DB5-AEE8-4E38-BB46-802E78B8CB6E}" type="presParOf" srcId="{D6054039-ACAC-4682-9191-B3BC87DACEC0}" destId="{5D75EC1E-8C53-4ABF-AFDD-747AC1CF74C1}" srcOrd="1" destOrd="0" presId="urn:microsoft.com/office/officeart/2005/8/layout/pList2#1"/>
    <dgm:cxn modelId="{25099A0F-DAE3-4DE3-9A71-54DDEB1F35EF}" type="presParOf" srcId="{D6054039-ACAC-4682-9191-B3BC87DACEC0}" destId="{42ECB19A-40F6-44FB-9296-86C5DC29A0F7}" srcOrd="2" destOrd="0" presId="urn:microsoft.com/office/officeart/2005/8/layout/pList2#1"/>
    <dgm:cxn modelId="{915916CC-15F8-4B10-9C46-D6120632E93C}" type="presParOf" srcId="{555599E1-884C-4F27-BC3E-5059EEA0C7F7}" destId="{F4293C60-B962-4310-AB49-977E55A6B610}" srcOrd="5" destOrd="0" presId="urn:microsoft.com/office/officeart/2005/8/layout/pList2#1"/>
    <dgm:cxn modelId="{97D5443B-074A-4481-97B4-A0081A1562F3}" type="presParOf" srcId="{555599E1-884C-4F27-BC3E-5059EEA0C7F7}" destId="{5E21E0CD-A83D-4500-830B-EC0AC331DDA3}" srcOrd="6" destOrd="0" presId="urn:microsoft.com/office/officeart/2005/8/layout/pList2#1"/>
    <dgm:cxn modelId="{1DCC7CF4-004F-4F8B-9298-B630CA3AB1C7}" type="presParOf" srcId="{5E21E0CD-A83D-4500-830B-EC0AC331DDA3}" destId="{E57BD4B0-9A45-4072-B4CA-11646A474D6C}" srcOrd="0" destOrd="0" presId="urn:microsoft.com/office/officeart/2005/8/layout/pList2#1"/>
    <dgm:cxn modelId="{0AE45C22-FC0C-4C0E-80C6-34F8B127AFBB}" type="presParOf" srcId="{5E21E0CD-A83D-4500-830B-EC0AC331DDA3}" destId="{D00C1E83-D75F-4015-B17F-0B232F3EF2FF}" srcOrd="1" destOrd="0" presId="urn:microsoft.com/office/officeart/2005/8/layout/pList2#1"/>
    <dgm:cxn modelId="{DADC7966-9A6F-4327-A543-045C96A220F4}" type="presParOf" srcId="{5E21E0CD-A83D-4500-830B-EC0AC331DDA3}" destId="{DB7D817C-8172-4AFB-BC6C-1BF8A8DB4082}" srcOrd="2" destOrd="0" presId="urn:microsoft.com/office/officeart/2005/8/layout/pList2#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0C9E545-2DD2-49E9-85EC-0F3328FC3AD7}" type="datetimeFigureOut">
              <a:rPr lang="es-ES" smtClean="0"/>
              <a:pPr/>
              <a:t>20/07/2015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0BB5775-1C52-4886-A88C-EB5F3B691646}" type="slidenum">
              <a:rPr lang="es-ES" smtClean="0"/>
              <a:pPr/>
              <a:t>‹#›</a:t>
            </a:fld>
            <a:endParaRPr lang="es-ES"/>
          </a:p>
        </p:txBody>
      </p:sp>
    </p:spTree>
    <p:extLst>
      <p:ext uri="{BB962C8B-B14F-4D97-AF65-F5344CB8AC3E}">
        <p14:creationId xmlns="" xmlns:p14="http://schemas.microsoft.com/office/powerpoint/2010/main" val="8862716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0C9E545-2DD2-49E9-85EC-0F3328FC3AD7}" type="datetimeFigureOut">
              <a:rPr lang="es-ES" smtClean="0"/>
              <a:pPr/>
              <a:t>20/07/2015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0BB5775-1C52-4886-A88C-EB5F3B691646}" type="slidenum">
              <a:rPr lang="es-ES" smtClean="0"/>
              <a:pPr/>
              <a:t>‹#›</a:t>
            </a:fld>
            <a:endParaRPr lang="es-ES"/>
          </a:p>
        </p:txBody>
      </p:sp>
    </p:spTree>
    <p:extLst>
      <p:ext uri="{BB962C8B-B14F-4D97-AF65-F5344CB8AC3E}">
        <p14:creationId xmlns="" xmlns:p14="http://schemas.microsoft.com/office/powerpoint/2010/main" val="9942160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0C9E545-2DD2-49E9-85EC-0F3328FC3AD7}" type="datetimeFigureOut">
              <a:rPr lang="es-ES" smtClean="0"/>
              <a:pPr/>
              <a:t>20/07/2015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0BB5775-1C52-4886-A88C-EB5F3B691646}" type="slidenum">
              <a:rPr lang="es-ES" smtClean="0"/>
              <a:pPr/>
              <a:t>‹#›</a:t>
            </a:fld>
            <a:endParaRPr lang="es-ES"/>
          </a:p>
        </p:txBody>
      </p:sp>
    </p:spTree>
    <p:extLst>
      <p:ext uri="{BB962C8B-B14F-4D97-AF65-F5344CB8AC3E}">
        <p14:creationId xmlns="" xmlns:p14="http://schemas.microsoft.com/office/powerpoint/2010/main" val="22893371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0C9E545-2DD2-49E9-85EC-0F3328FC3AD7}" type="datetimeFigureOut">
              <a:rPr lang="es-ES" smtClean="0"/>
              <a:pPr/>
              <a:t>20/07/2015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0BB5775-1C52-4886-A88C-EB5F3B691646}" type="slidenum">
              <a:rPr lang="es-ES" smtClean="0"/>
              <a:pPr/>
              <a:t>‹#›</a:t>
            </a:fld>
            <a:endParaRPr lang="es-ES"/>
          </a:p>
        </p:txBody>
      </p:sp>
    </p:spTree>
    <p:extLst>
      <p:ext uri="{BB962C8B-B14F-4D97-AF65-F5344CB8AC3E}">
        <p14:creationId xmlns="" xmlns:p14="http://schemas.microsoft.com/office/powerpoint/2010/main" val="42423066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0C9E545-2DD2-49E9-85EC-0F3328FC3AD7}" type="datetimeFigureOut">
              <a:rPr lang="es-ES" smtClean="0"/>
              <a:pPr/>
              <a:t>20/07/2015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0BB5775-1C52-4886-A88C-EB5F3B691646}" type="slidenum">
              <a:rPr lang="es-ES" smtClean="0"/>
              <a:pPr/>
              <a:t>‹#›</a:t>
            </a:fld>
            <a:endParaRPr lang="es-ES"/>
          </a:p>
        </p:txBody>
      </p:sp>
    </p:spTree>
    <p:extLst>
      <p:ext uri="{BB962C8B-B14F-4D97-AF65-F5344CB8AC3E}">
        <p14:creationId xmlns="" xmlns:p14="http://schemas.microsoft.com/office/powerpoint/2010/main" val="10389330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0C9E545-2DD2-49E9-85EC-0F3328FC3AD7}" type="datetimeFigureOut">
              <a:rPr lang="es-ES" smtClean="0"/>
              <a:pPr/>
              <a:t>20/07/2015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0BB5775-1C52-4886-A88C-EB5F3B691646}" type="slidenum">
              <a:rPr lang="es-ES" smtClean="0"/>
              <a:pPr/>
              <a:t>‹#›</a:t>
            </a:fld>
            <a:endParaRPr lang="es-ES"/>
          </a:p>
        </p:txBody>
      </p:sp>
    </p:spTree>
    <p:extLst>
      <p:ext uri="{BB962C8B-B14F-4D97-AF65-F5344CB8AC3E}">
        <p14:creationId xmlns="" xmlns:p14="http://schemas.microsoft.com/office/powerpoint/2010/main" val="4337819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0C9E545-2DD2-49E9-85EC-0F3328FC3AD7}" type="datetimeFigureOut">
              <a:rPr lang="es-ES" smtClean="0"/>
              <a:pPr/>
              <a:t>20/07/2015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E0BB5775-1C52-4886-A88C-EB5F3B691646}" type="slidenum">
              <a:rPr lang="es-ES" smtClean="0"/>
              <a:pPr/>
              <a:t>‹#›</a:t>
            </a:fld>
            <a:endParaRPr lang="es-ES"/>
          </a:p>
        </p:txBody>
      </p:sp>
    </p:spTree>
    <p:extLst>
      <p:ext uri="{BB962C8B-B14F-4D97-AF65-F5344CB8AC3E}">
        <p14:creationId xmlns="" xmlns:p14="http://schemas.microsoft.com/office/powerpoint/2010/main" val="24776976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0C9E545-2DD2-49E9-85EC-0F3328FC3AD7}" type="datetimeFigureOut">
              <a:rPr lang="es-ES" smtClean="0"/>
              <a:pPr/>
              <a:t>20/07/2015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E0BB5775-1C52-4886-A88C-EB5F3B691646}" type="slidenum">
              <a:rPr lang="es-ES" smtClean="0"/>
              <a:pPr/>
              <a:t>‹#›</a:t>
            </a:fld>
            <a:endParaRPr lang="es-ES"/>
          </a:p>
        </p:txBody>
      </p:sp>
    </p:spTree>
    <p:extLst>
      <p:ext uri="{BB962C8B-B14F-4D97-AF65-F5344CB8AC3E}">
        <p14:creationId xmlns="" xmlns:p14="http://schemas.microsoft.com/office/powerpoint/2010/main" val="879103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0C9E545-2DD2-49E9-85EC-0F3328FC3AD7}" type="datetimeFigureOut">
              <a:rPr lang="es-ES" smtClean="0"/>
              <a:pPr/>
              <a:t>20/07/2015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0BB5775-1C52-4886-A88C-EB5F3B691646}" type="slidenum">
              <a:rPr lang="es-ES" smtClean="0"/>
              <a:pPr/>
              <a:t>‹#›</a:t>
            </a:fld>
            <a:endParaRPr lang="es-ES"/>
          </a:p>
        </p:txBody>
      </p:sp>
    </p:spTree>
    <p:extLst>
      <p:ext uri="{BB962C8B-B14F-4D97-AF65-F5344CB8AC3E}">
        <p14:creationId xmlns="" xmlns:p14="http://schemas.microsoft.com/office/powerpoint/2010/main" val="396395252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0C9E545-2DD2-49E9-85EC-0F3328FC3AD7}" type="datetimeFigureOut">
              <a:rPr lang="es-ES" smtClean="0"/>
              <a:pPr/>
              <a:t>20/07/2015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0BB5775-1C52-4886-A88C-EB5F3B691646}" type="slidenum">
              <a:rPr lang="es-ES" smtClean="0"/>
              <a:pPr/>
              <a:t>‹#›</a:t>
            </a:fld>
            <a:endParaRPr lang="es-ES"/>
          </a:p>
        </p:txBody>
      </p:sp>
    </p:spTree>
    <p:extLst>
      <p:ext uri="{BB962C8B-B14F-4D97-AF65-F5344CB8AC3E}">
        <p14:creationId xmlns="" xmlns:p14="http://schemas.microsoft.com/office/powerpoint/2010/main" val="339960064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0C9E545-2DD2-49E9-85EC-0F3328FC3AD7}" type="datetimeFigureOut">
              <a:rPr lang="es-ES" smtClean="0"/>
              <a:pPr/>
              <a:t>20/07/2015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0BB5775-1C52-4886-A88C-EB5F3B691646}" type="slidenum">
              <a:rPr lang="es-ES" smtClean="0"/>
              <a:pPr/>
              <a:t>‹#›</a:t>
            </a:fld>
            <a:endParaRPr lang="es-ES"/>
          </a:p>
        </p:txBody>
      </p:sp>
    </p:spTree>
    <p:extLst>
      <p:ext uri="{BB962C8B-B14F-4D97-AF65-F5344CB8AC3E}">
        <p14:creationId xmlns="" xmlns:p14="http://schemas.microsoft.com/office/powerpoint/2010/main" val="38877732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C9E545-2DD2-49E9-85EC-0F3328FC3AD7}" type="datetimeFigureOut">
              <a:rPr lang="es-ES" smtClean="0"/>
              <a:pPr/>
              <a:t>20/07/2015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BB5775-1C52-4886-A88C-EB5F3B691646}" type="slidenum">
              <a:rPr lang="es-ES" smtClean="0"/>
              <a:pPr/>
              <a:t>‹#›</a:t>
            </a:fld>
            <a:endParaRPr lang="es-ES"/>
          </a:p>
        </p:txBody>
      </p:sp>
    </p:spTree>
    <p:extLst>
      <p:ext uri="{BB962C8B-B14F-4D97-AF65-F5344CB8AC3E}">
        <p14:creationId xmlns="" xmlns:p14="http://schemas.microsoft.com/office/powerpoint/2010/main" val="1916391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microsoft.com/office/2007/relationships/hdphoto" Target="../media/hdphoto2.wdp"/><Relationship Id="rId7"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0.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809836" y="3637473"/>
            <a:ext cx="7524328" cy="1015663"/>
          </a:xfrm>
          <a:prstGeom prst="rect">
            <a:avLst/>
          </a:prstGeom>
          <a:solidFill>
            <a:schemeClr val="tx1"/>
          </a:solidFill>
          <a:effectLst>
            <a:softEdge rad="127000"/>
          </a:effectLst>
        </p:spPr>
        <p:txBody>
          <a:bodyPr wrap="square" rtlCol="0">
            <a:spAutoFit/>
          </a:bodyPr>
          <a:lstStyle/>
          <a:p>
            <a:pPr algn="ctr"/>
            <a:r>
              <a:rPr lang="ro-RO" sz="6000" b="1" smtClean="0">
                <a:solidFill>
                  <a:schemeClr val="bg1"/>
                </a:solidFill>
              </a:rPr>
              <a:t>ISTORIA LUI IONA</a:t>
            </a:r>
            <a:endParaRPr lang="ro-RO" sz="6000" b="1">
              <a:solidFill>
                <a:schemeClr val="bg1"/>
              </a:solidFill>
            </a:endParaRPr>
          </a:p>
        </p:txBody>
      </p:sp>
      <p:sp>
        <p:nvSpPr>
          <p:cNvPr id="5" name="4 CuadroTexto"/>
          <p:cNvSpPr txBox="1"/>
          <p:nvPr/>
        </p:nvSpPr>
        <p:spPr>
          <a:xfrm>
            <a:off x="0" y="6472013"/>
            <a:ext cx="3045514" cy="369332"/>
          </a:xfrm>
          <a:prstGeom prst="rect">
            <a:avLst/>
          </a:prstGeom>
          <a:solidFill>
            <a:schemeClr val="tx1"/>
          </a:solidFill>
        </p:spPr>
        <p:txBody>
          <a:bodyPr wrap="none" rtlCol="0">
            <a:spAutoFit/>
          </a:bodyPr>
          <a:lstStyle/>
          <a:p>
            <a:r>
              <a:rPr lang="ro-RO" b="1" smtClean="0">
                <a:solidFill>
                  <a:schemeClr val="bg1"/>
                </a:solidFill>
              </a:rPr>
              <a:t>Studiul 4 pentru 25 iulie 2015 </a:t>
            </a:r>
            <a:endParaRPr lang="ro-RO" b="1">
              <a:solidFill>
                <a:schemeClr val="bg1"/>
              </a:solidFill>
            </a:endParaRPr>
          </a:p>
        </p:txBody>
      </p:sp>
    </p:spTree>
    <p:extLst>
      <p:ext uri="{BB962C8B-B14F-4D97-AF65-F5344CB8AC3E}">
        <p14:creationId xmlns="" xmlns:p14="http://schemas.microsoft.com/office/powerpoint/2010/main" val="39877563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 xmlns:a14="http://schemas.microsoft.com/office/drawing/2010/main">
                  <a14:imgLayer r:embed="rId3">
                    <a14:imgEffect>
                      <a14:artisticCrisscrossEtching/>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4920343" y="75982"/>
            <a:ext cx="4199000" cy="707886"/>
          </a:xfrm>
          <a:prstGeom prst="rect">
            <a:avLst/>
          </a:prstGeom>
          <a:noFill/>
        </p:spPr>
        <p:txBody>
          <a:bodyPr wrap="square" rtlCol="0">
            <a:spAutoFit/>
          </a:bodyPr>
          <a:lstStyle/>
          <a:p>
            <a:pPr algn="ctr"/>
            <a:r>
              <a:rPr lang="ro-RO" sz="4000" b="1" smtClean="0">
                <a:ln w="19050">
                  <a:solidFill>
                    <a:schemeClr val="tx2">
                      <a:tint val="1000"/>
                    </a:schemeClr>
                  </a:solidFill>
                  <a:prstDash val="solid"/>
                </a:ln>
                <a:solidFill>
                  <a:schemeClr val="accent3"/>
                </a:solidFill>
                <a:effectLst>
                  <a:outerShdw blurRad="50000" dist="50800" dir="7500000" algn="tl">
                    <a:srgbClr val="000000">
                      <a:shade val="5000"/>
                      <a:alpha val="67000"/>
                    </a:srgbClr>
                  </a:outerShdw>
                </a:effectLst>
              </a:rPr>
              <a:t>PROFETUL IONA</a:t>
            </a:r>
            <a:endParaRPr lang="ro-RO" sz="4000" b="1">
              <a:ln w="19050">
                <a:solidFill>
                  <a:schemeClr val="tx2">
                    <a:tint val="1000"/>
                  </a:schemeClr>
                </a:solidFill>
                <a:prstDash val="solid"/>
              </a:ln>
              <a:solidFill>
                <a:schemeClr val="accent3"/>
              </a:solidFill>
              <a:effectLst>
                <a:outerShdw blurRad="50000" dist="50800" dir="7500000" algn="tl">
                  <a:srgbClr val="000000">
                    <a:shade val="5000"/>
                    <a:alpha val="67000"/>
                  </a:srgbClr>
                </a:outerShdw>
              </a:effectLst>
            </a:endParaRPr>
          </a:p>
        </p:txBody>
      </p:sp>
      <p:sp>
        <p:nvSpPr>
          <p:cNvPr id="3" name="2 Rectángulo"/>
          <p:cNvSpPr/>
          <p:nvPr/>
        </p:nvSpPr>
        <p:spPr>
          <a:xfrm>
            <a:off x="107504" y="317555"/>
            <a:ext cx="4740830" cy="2031325"/>
          </a:xfrm>
          <a:prstGeom prst="rect">
            <a:avLst/>
          </a:prstGeom>
        </p:spPr>
        <p:txBody>
          <a:bodyPr wrap="square">
            <a:spAutoFit/>
          </a:bodyPr>
          <a:lstStyle/>
          <a:p>
            <a:r>
              <a:rPr lang="ro-RO" b="1" dirty="0" smtClean="0">
                <a:solidFill>
                  <a:srgbClr val="033D4D"/>
                </a:solidFill>
                <a:latin typeface="Comic Sans MS" pitchFamily="66" charset="0"/>
              </a:rPr>
              <a:t>«[Ieroboam al II-lea] A luat înapoi hotarele lui Israel, de la intrarea </a:t>
            </a:r>
            <a:r>
              <a:rPr lang="ro-RO" b="1" dirty="0" err="1" smtClean="0">
                <a:solidFill>
                  <a:srgbClr val="033D4D"/>
                </a:solidFill>
                <a:latin typeface="Comic Sans MS" pitchFamily="66" charset="0"/>
              </a:rPr>
              <a:t>Hamatului</a:t>
            </a:r>
            <a:r>
              <a:rPr lang="ro-RO" b="1" dirty="0" smtClean="0">
                <a:solidFill>
                  <a:srgbClr val="033D4D"/>
                </a:solidFill>
                <a:latin typeface="Comic Sans MS" pitchFamily="66" charset="0"/>
              </a:rPr>
              <a:t> până la marea câmpiei, după cuvântul pe care-l rostise Domnul, Dumnezeul lui Israel, prin robul Său Iona, proorocul, fiul lui </a:t>
            </a:r>
            <a:r>
              <a:rPr lang="ro-RO" b="1" dirty="0" err="1" smtClean="0">
                <a:solidFill>
                  <a:srgbClr val="033D4D"/>
                </a:solidFill>
                <a:latin typeface="Comic Sans MS" pitchFamily="66" charset="0"/>
              </a:rPr>
              <a:t>Amitai</a:t>
            </a:r>
            <a:r>
              <a:rPr lang="ro-RO" b="1" dirty="0" smtClean="0">
                <a:solidFill>
                  <a:srgbClr val="033D4D"/>
                </a:solidFill>
                <a:latin typeface="Comic Sans MS" pitchFamily="66" charset="0"/>
              </a:rPr>
              <a:t>, din </a:t>
            </a:r>
            <a:r>
              <a:rPr lang="ro-RO" b="1" dirty="0" err="1" smtClean="0">
                <a:solidFill>
                  <a:srgbClr val="033D4D"/>
                </a:solidFill>
                <a:latin typeface="Comic Sans MS" pitchFamily="66" charset="0"/>
              </a:rPr>
              <a:t>Gat-Hefer</a:t>
            </a:r>
            <a:r>
              <a:rPr lang="ro-RO" b="1" dirty="0" smtClean="0">
                <a:solidFill>
                  <a:srgbClr val="033D4D"/>
                </a:solidFill>
                <a:latin typeface="Comic Sans MS" pitchFamily="66" charset="0"/>
              </a:rPr>
              <a:t>.» </a:t>
            </a:r>
            <a:r>
              <a:rPr lang="ro-RO" sz="1100" b="1" dirty="0" smtClean="0">
                <a:solidFill>
                  <a:srgbClr val="033D4D"/>
                </a:solidFill>
                <a:latin typeface="Comic Sans MS" pitchFamily="66" charset="0"/>
              </a:rPr>
              <a:t>(2 Împărați 14:25)</a:t>
            </a:r>
            <a:endParaRPr lang="ro-RO" sz="1100" b="1" dirty="0">
              <a:solidFill>
                <a:srgbClr val="033D4D"/>
              </a:solidFill>
              <a:latin typeface="Comic Sans MS" pitchFamily="66" charset="0"/>
            </a:endParaRPr>
          </a:p>
        </p:txBody>
      </p:sp>
      <p:sp>
        <p:nvSpPr>
          <p:cNvPr id="4" name="3 CuadroTexto"/>
          <p:cNvSpPr txBox="1"/>
          <p:nvPr/>
        </p:nvSpPr>
        <p:spPr>
          <a:xfrm>
            <a:off x="107504" y="2412171"/>
            <a:ext cx="4968552" cy="4401205"/>
          </a:xfrm>
          <a:prstGeom prst="rect">
            <a:avLst/>
          </a:prstGeom>
          <a:noFill/>
        </p:spPr>
        <p:txBody>
          <a:bodyPr wrap="square" rtlCol="0">
            <a:spAutoFit/>
          </a:bodyPr>
          <a:lstStyle/>
          <a:p>
            <a:pPr>
              <a:spcBef>
                <a:spcPts val="600"/>
              </a:spcBef>
            </a:pPr>
            <a:r>
              <a:rPr lang="ro-RO" sz="2000" b="1" dirty="0" smtClean="0"/>
              <a:t>Aici este identificat Iona, fiul lui </a:t>
            </a:r>
            <a:r>
              <a:rPr lang="ro-RO" sz="2000" b="1" dirty="0" err="1" smtClean="0"/>
              <a:t>Amitai</a:t>
            </a:r>
            <a:r>
              <a:rPr lang="ro-RO" sz="2000" b="1" dirty="0" smtClean="0"/>
              <a:t> (Iona 1:</a:t>
            </a:r>
            <a:r>
              <a:rPr lang="ro-RO" sz="2000" b="1" dirty="0" err="1" smtClean="0"/>
              <a:t>1</a:t>
            </a:r>
            <a:r>
              <a:rPr lang="ro-RO" sz="2000" b="1" dirty="0" smtClean="0"/>
              <a:t>), drept un profet </a:t>
            </a:r>
            <a:r>
              <a:rPr lang="ro-RO" sz="2000" b="1" dirty="0" err="1" smtClean="0"/>
              <a:t>galilean</a:t>
            </a:r>
            <a:r>
              <a:rPr lang="ro-RO" sz="2000" b="1" dirty="0" smtClean="0"/>
              <a:t> (născut într-un sătuc apropiat de Nazaret).</a:t>
            </a:r>
          </a:p>
          <a:p>
            <a:pPr>
              <a:spcBef>
                <a:spcPts val="600"/>
              </a:spcBef>
            </a:pPr>
            <a:r>
              <a:rPr lang="ro-RO" sz="2000" b="1" dirty="0" smtClean="0"/>
              <a:t>Un profet de succes, având în vedere faptul că profeția asupra lui Israel s-a împlinit (Ieremia 28:9).</a:t>
            </a:r>
          </a:p>
          <a:p>
            <a:pPr>
              <a:spcBef>
                <a:spcPts val="600"/>
              </a:spcBef>
            </a:pPr>
            <a:r>
              <a:rPr lang="ro-RO" sz="2000" b="1" dirty="0" smtClean="0"/>
              <a:t>Iona poseda mari virtuți și mari defecte.</a:t>
            </a:r>
          </a:p>
          <a:p>
            <a:pPr>
              <a:spcBef>
                <a:spcPts val="600"/>
              </a:spcBef>
            </a:pPr>
            <a:r>
              <a:rPr lang="ro-RO" sz="2000" b="1" dirty="0" smtClean="0"/>
              <a:t>Era încăpățânat și rebel; dar dispus să învețe. Era fidel lui Dumnezeu, curajos și om al rugăciunii; dar îngust în viziune, egoist și răzbunător. </a:t>
            </a:r>
            <a:endParaRPr lang="ro-RO" sz="2000" b="1" dirty="0"/>
          </a:p>
          <a:p>
            <a:pPr>
              <a:spcBef>
                <a:spcPts val="600"/>
              </a:spcBef>
            </a:pPr>
            <a:r>
              <a:rPr lang="ro-RO" sz="2000" b="1" dirty="0" smtClean="0"/>
              <a:t>Dumnezeu este dispus să folosească oamenii în ciuda defectelor pe care le au. </a:t>
            </a:r>
            <a:endParaRPr lang="ro-RO" sz="2000" b="1" dirty="0"/>
          </a:p>
        </p:txBody>
      </p:sp>
      <p:pic>
        <p:nvPicPr>
          <p:cNvPr id="5122" name="Picture 2" descr="J:\______Para internet\FondosTematicos\Jonas\1102013260_univ_lsr_lg.jpg"/>
          <p:cNvPicPr>
            <a:picLocks noChangeAspect="1" noChangeArrowheads="1"/>
          </p:cNvPicPr>
          <p:nvPr/>
        </p:nvPicPr>
        <p:blipFill rotWithShape="1">
          <a:blip r:embed="rId4" cstate="screen">
            <a:extLst>
              <a:ext uri="{28A0092B-C50C-407E-A947-70E740481C1C}">
                <a14:useLocalDpi xmlns="" xmlns:a14="http://schemas.microsoft.com/office/drawing/2010/main"/>
              </a:ext>
            </a:extLst>
          </a:blip>
          <a:srcRect/>
          <a:stretch/>
        </p:blipFill>
        <p:spPr bwMode="auto">
          <a:xfrm>
            <a:off x="4920343" y="836712"/>
            <a:ext cx="4199002" cy="2924944"/>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5123" name="Picture 3" descr="J:\______Para internet\FondosTematicos\Jonas\1102013259_univ_lsr_lg.jpg"/>
          <p:cNvPicPr>
            <a:picLocks noChangeAspect="1" noChangeArrowheads="1"/>
          </p:cNvPicPr>
          <p:nvPr/>
        </p:nvPicPr>
        <p:blipFill rotWithShape="1">
          <a:blip r:embed="rId5" cstate="screen">
            <a:extLst>
              <a:ext uri="{28A0092B-C50C-407E-A947-70E740481C1C}">
                <a14:useLocalDpi xmlns="" xmlns:a14="http://schemas.microsoft.com/office/drawing/2010/main"/>
              </a:ext>
            </a:extLst>
          </a:blip>
          <a:srcRect/>
          <a:stretch/>
        </p:blipFill>
        <p:spPr bwMode="auto">
          <a:xfrm>
            <a:off x="4920342" y="3900760"/>
            <a:ext cx="4199001" cy="2912616"/>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858081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Horizontal)">
                                      <p:cBhvr>
                                        <p:cTn id="16" dur="500"/>
                                        <p:tgtEl>
                                          <p:spTgt spid="3"/>
                                        </p:tgtEl>
                                      </p:cBhvr>
                                    </p:animEffect>
                                  </p:childTnLst>
                                </p:cTn>
                              </p:par>
                              <p:par>
                                <p:cTn id="17" presetID="16" presetClass="entr" presetSubtype="42" fill="hold" nodeType="with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barn(outHorizontal)">
                                      <p:cBhvr>
                                        <p:cTn id="19" dur="500"/>
                                        <p:tgtEl>
                                          <p:spTgt spid="512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left)">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wipe(left)">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wipe(left)">
                                      <p:cBhvr>
                                        <p:cTn id="34" dur="500"/>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wipe(left)">
                                      <p:cBhvr>
                                        <p:cTn id="39" dur="500"/>
                                        <p:tgtEl>
                                          <p:spTgt spid="4">
                                            <p:txEl>
                                              <p:pRg st="3" end="3"/>
                                            </p:txEl>
                                          </p:spTgt>
                                        </p:tgtEl>
                                      </p:cBhvr>
                                    </p:animEffect>
                                  </p:childTnLst>
                                </p:cTn>
                              </p:par>
                            </p:childTnLst>
                          </p:cTn>
                        </p:par>
                        <p:par>
                          <p:cTn id="40" fill="hold">
                            <p:stCondLst>
                              <p:cond delay="500"/>
                            </p:stCondLst>
                            <p:childTnLst>
                              <p:par>
                                <p:cTn id="41" presetID="16" presetClass="entr" presetSubtype="42" fill="hold" nodeType="afterEffect">
                                  <p:stCondLst>
                                    <p:cond delay="0"/>
                                  </p:stCondLst>
                                  <p:childTnLst>
                                    <p:set>
                                      <p:cBhvr>
                                        <p:cTn id="42" dur="1" fill="hold">
                                          <p:stCondLst>
                                            <p:cond delay="0"/>
                                          </p:stCondLst>
                                        </p:cTn>
                                        <p:tgtEl>
                                          <p:spTgt spid="5123"/>
                                        </p:tgtEl>
                                        <p:attrNameLst>
                                          <p:attrName>style.visibility</p:attrName>
                                        </p:attrNameLst>
                                      </p:cBhvr>
                                      <p:to>
                                        <p:strVal val="visible"/>
                                      </p:to>
                                    </p:set>
                                    <p:animEffect transition="in" filter="barn(outHorizontal)">
                                      <p:cBhvr>
                                        <p:cTn id="43" dur="500"/>
                                        <p:tgtEl>
                                          <p:spTgt spid="512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wipe(left)">
                                      <p:cBhvr>
                                        <p:cTn id="48"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0008" y="0"/>
            <a:ext cx="3429879" cy="1323439"/>
          </a:xfrm>
          <a:prstGeom prst="rect">
            <a:avLst/>
          </a:prstGeom>
          <a:noFill/>
        </p:spPr>
        <p:txBody>
          <a:bodyPr wrap="square" rtlCol="0">
            <a:spAutoFit/>
          </a:bodyPr>
          <a:lstStyle/>
          <a:p>
            <a:pPr algn="ctr"/>
            <a:r>
              <a:rPr lang="ro-RO" sz="4000" b="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MISIONAR CU FORȚA</a:t>
            </a:r>
            <a:endParaRPr lang="ro-RO" sz="4000"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2 Rectángulo"/>
          <p:cNvSpPr/>
          <p:nvPr/>
        </p:nvSpPr>
        <p:spPr>
          <a:xfrm>
            <a:off x="3851920" y="116632"/>
            <a:ext cx="5292080" cy="923330"/>
          </a:xfrm>
          <a:prstGeom prst="rect">
            <a:avLst/>
          </a:prstGeom>
        </p:spPr>
        <p:txBody>
          <a:bodyPr wrap="square">
            <a:spAutoFit/>
          </a:bodyPr>
          <a:lstStyle/>
          <a:p>
            <a:r>
              <a:rPr lang="ro-RO" b="1" dirty="0" smtClean="0">
                <a:solidFill>
                  <a:schemeClr val="tx2">
                    <a:lumMod val="40000"/>
                    <a:lumOff val="60000"/>
                  </a:schemeClr>
                </a:solidFill>
                <a:latin typeface="Comic Sans MS" pitchFamily="66" charset="0"/>
              </a:rPr>
              <a:t>«Pe oamenii aceia i-a apucat o mare frică de Domnul, şi au adus Domnului o jertfă, şi I-au făcut juruinţe.» </a:t>
            </a:r>
            <a:r>
              <a:rPr lang="ro-RO" sz="1100" b="1" dirty="0" smtClean="0">
                <a:solidFill>
                  <a:schemeClr val="tx2">
                    <a:lumMod val="40000"/>
                    <a:lumOff val="60000"/>
                  </a:schemeClr>
                </a:solidFill>
                <a:latin typeface="Comic Sans MS" pitchFamily="66" charset="0"/>
              </a:rPr>
              <a:t>(Iona 1:16)</a:t>
            </a:r>
            <a:endParaRPr lang="ro-RO" sz="1100" b="1" dirty="0">
              <a:solidFill>
                <a:schemeClr val="tx2">
                  <a:lumMod val="40000"/>
                  <a:lumOff val="60000"/>
                </a:schemeClr>
              </a:solidFill>
              <a:latin typeface="Comic Sans MS" pitchFamily="66" charset="0"/>
            </a:endParaRPr>
          </a:p>
        </p:txBody>
      </p:sp>
      <p:sp>
        <p:nvSpPr>
          <p:cNvPr id="4" name="3 CuadroTexto"/>
          <p:cNvSpPr txBox="1"/>
          <p:nvPr/>
        </p:nvSpPr>
        <p:spPr>
          <a:xfrm>
            <a:off x="35496" y="1124744"/>
            <a:ext cx="8878168" cy="1015663"/>
          </a:xfrm>
          <a:prstGeom prst="rect">
            <a:avLst/>
          </a:prstGeom>
          <a:noFill/>
        </p:spPr>
        <p:txBody>
          <a:bodyPr wrap="square" rtlCol="0">
            <a:spAutoFit/>
          </a:bodyPr>
          <a:lstStyle/>
          <a:p>
            <a:pPr>
              <a:spcBef>
                <a:spcPts val="600"/>
              </a:spcBef>
            </a:pPr>
            <a:r>
              <a:rPr lang="ro-RO" sz="2000" b="1" dirty="0" smtClean="0"/>
              <a:t>Dumnezeu a informat Israelul că neamurile vor fi atrase și convertite prin exemplul vieții lor (Deuteronom 4:5,6; Isaia 56:7). Cu toate acestea, Iona a fost chemat să meargă la neamuri și să le predice mesajul mântuirii.</a:t>
            </a:r>
          </a:p>
        </p:txBody>
      </p:sp>
      <p:graphicFrame>
        <p:nvGraphicFramePr>
          <p:cNvPr id="12" name="11 Diagrama"/>
          <p:cNvGraphicFramePr/>
          <p:nvPr>
            <p:extLst>
              <p:ext uri="{D42A27DB-BD31-4B8C-83A1-F6EECF244321}">
                <p14:modId xmlns="" xmlns:p14="http://schemas.microsoft.com/office/powerpoint/2010/main" val="2878444091"/>
              </p:ext>
            </p:extLst>
          </p:nvPr>
        </p:nvGraphicFramePr>
        <p:xfrm>
          <a:off x="122607" y="2132855"/>
          <a:ext cx="8841881" cy="3993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10 Rectángulo"/>
          <p:cNvSpPr/>
          <p:nvPr/>
        </p:nvSpPr>
        <p:spPr>
          <a:xfrm>
            <a:off x="71782" y="6126113"/>
            <a:ext cx="8841882" cy="707886"/>
          </a:xfrm>
          <a:prstGeom prst="rect">
            <a:avLst/>
          </a:prstGeom>
        </p:spPr>
        <p:txBody>
          <a:bodyPr wrap="square">
            <a:spAutoFit/>
          </a:bodyPr>
          <a:lstStyle/>
          <a:p>
            <a:pPr lvl="0">
              <a:spcBef>
                <a:spcPts val="600"/>
              </a:spcBef>
            </a:pPr>
            <a:r>
              <a:rPr lang="ro-RO" sz="2000" b="1" smtClean="0">
                <a:solidFill>
                  <a:prstClr val="black"/>
                </a:solidFill>
              </a:rPr>
              <a:t>În ciuda lui Iona, marinarii din barcă au fost primii convertiți dintre păgâni. Ce mare e dragostea lui Dumnezeu!</a:t>
            </a:r>
            <a:endParaRPr lang="ro-RO" sz="2000" b="1">
              <a:solidFill>
                <a:prstClr val="black"/>
              </a:solidFill>
            </a:endParaRPr>
          </a:p>
        </p:txBody>
      </p:sp>
    </p:spTree>
    <p:extLst>
      <p:ext uri="{BB962C8B-B14F-4D97-AF65-F5344CB8AC3E}">
        <p14:creationId xmlns="" xmlns:p14="http://schemas.microsoft.com/office/powerpoint/2010/main" val="19342216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900" decel="100000" fill="hold"/>
                                        <p:tgtEl>
                                          <p:spTgt spid="4"/>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graphicEl>
                                              <a:dgm id="{A20928E8-953C-4FDC-A900-87AEBDBA77BB}"/>
                                            </p:graphicEl>
                                          </p:spTgt>
                                        </p:tgtEl>
                                        <p:attrNameLst>
                                          <p:attrName>style.visibility</p:attrName>
                                        </p:attrNameLst>
                                      </p:cBhvr>
                                      <p:to>
                                        <p:strVal val="visible"/>
                                      </p:to>
                                    </p:set>
                                    <p:animEffect transition="in" filter="fade">
                                      <p:cBhvr>
                                        <p:cTn id="36" dur="500"/>
                                        <p:tgtEl>
                                          <p:spTgt spid="12">
                                            <p:graphicEl>
                                              <a:dgm id="{A20928E8-953C-4FDC-A900-87AEBDBA77BB}"/>
                                            </p:graphicEl>
                                          </p:spTgt>
                                        </p:tgtEl>
                                      </p:cBhvr>
                                    </p:animEffect>
                                  </p:childTnLst>
                                </p:cTn>
                              </p:par>
                            </p:childTnLst>
                          </p:cTn>
                        </p:par>
                        <p:par>
                          <p:cTn id="37" fill="hold">
                            <p:stCondLst>
                              <p:cond delay="500"/>
                            </p:stCondLst>
                            <p:childTnLst>
                              <p:par>
                                <p:cTn id="38" presetID="53" presetClass="entr" presetSubtype="16" fill="hold" grpId="0" nodeType="afterEffect">
                                  <p:stCondLst>
                                    <p:cond delay="0"/>
                                  </p:stCondLst>
                                  <p:childTnLst>
                                    <p:set>
                                      <p:cBhvr>
                                        <p:cTn id="39" dur="1" fill="hold">
                                          <p:stCondLst>
                                            <p:cond delay="0"/>
                                          </p:stCondLst>
                                        </p:cTn>
                                        <p:tgtEl>
                                          <p:spTgt spid="12">
                                            <p:graphicEl>
                                              <a:dgm id="{0618FDBB-496D-4CBE-90A0-6481629FE6F6}"/>
                                            </p:graphicEl>
                                          </p:spTgt>
                                        </p:tgtEl>
                                        <p:attrNameLst>
                                          <p:attrName>style.visibility</p:attrName>
                                        </p:attrNameLst>
                                      </p:cBhvr>
                                      <p:to>
                                        <p:strVal val="visible"/>
                                      </p:to>
                                    </p:set>
                                    <p:anim calcmode="lin" valueType="num">
                                      <p:cBhvr>
                                        <p:cTn id="40" dur="500" fill="hold"/>
                                        <p:tgtEl>
                                          <p:spTgt spid="12">
                                            <p:graphicEl>
                                              <a:dgm id="{0618FDBB-496D-4CBE-90A0-6481629FE6F6}"/>
                                            </p:graphicEl>
                                          </p:spTgt>
                                        </p:tgtEl>
                                        <p:attrNameLst>
                                          <p:attrName>ppt_w</p:attrName>
                                        </p:attrNameLst>
                                      </p:cBhvr>
                                      <p:tavLst>
                                        <p:tav tm="0">
                                          <p:val>
                                            <p:fltVal val="0"/>
                                          </p:val>
                                        </p:tav>
                                        <p:tav tm="100000">
                                          <p:val>
                                            <p:strVal val="#ppt_w"/>
                                          </p:val>
                                        </p:tav>
                                      </p:tavLst>
                                    </p:anim>
                                    <p:anim calcmode="lin" valueType="num">
                                      <p:cBhvr>
                                        <p:cTn id="41" dur="500" fill="hold"/>
                                        <p:tgtEl>
                                          <p:spTgt spid="12">
                                            <p:graphicEl>
                                              <a:dgm id="{0618FDBB-496D-4CBE-90A0-6481629FE6F6}"/>
                                            </p:graphicEl>
                                          </p:spTgt>
                                        </p:tgtEl>
                                        <p:attrNameLst>
                                          <p:attrName>ppt_h</p:attrName>
                                        </p:attrNameLst>
                                      </p:cBhvr>
                                      <p:tavLst>
                                        <p:tav tm="0">
                                          <p:val>
                                            <p:fltVal val="0"/>
                                          </p:val>
                                        </p:tav>
                                        <p:tav tm="100000">
                                          <p:val>
                                            <p:strVal val="#ppt_h"/>
                                          </p:val>
                                        </p:tav>
                                      </p:tavLst>
                                    </p:anim>
                                    <p:animEffect transition="in" filter="fade">
                                      <p:cBhvr>
                                        <p:cTn id="42" dur="500"/>
                                        <p:tgtEl>
                                          <p:spTgt spid="12">
                                            <p:graphicEl>
                                              <a:dgm id="{0618FDBB-496D-4CBE-90A0-6481629FE6F6}"/>
                                            </p:graphicEl>
                                          </p:spTgt>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12">
                                            <p:graphicEl>
                                              <a:dgm id="{F37E5CED-61DA-49AA-94C6-F17831A7A0E5}"/>
                                            </p:graphicEl>
                                          </p:spTgt>
                                        </p:tgtEl>
                                        <p:attrNameLst>
                                          <p:attrName>style.visibility</p:attrName>
                                        </p:attrNameLst>
                                      </p:cBhvr>
                                      <p:to>
                                        <p:strVal val="visible"/>
                                      </p:to>
                                    </p:set>
                                    <p:animEffect transition="in" filter="wipe(up)">
                                      <p:cBhvr>
                                        <p:cTn id="45" dur="500"/>
                                        <p:tgtEl>
                                          <p:spTgt spid="12">
                                            <p:graphicEl>
                                              <a:dgm id="{F37E5CED-61DA-49AA-94C6-F17831A7A0E5}"/>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2">
                                            <p:graphicEl>
                                              <a:dgm id="{2D363A4F-2C21-47BB-8279-F360EA8BC06B}"/>
                                            </p:graphicEl>
                                          </p:spTgt>
                                        </p:tgtEl>
                                        <p:attrNameLst>
                                          <p:attrName>style.visibility</p:attrName>
                                        </p:attrNameLst>
                                      </p:cBhvr>
                                      <p:to>
                                        <p:strVal val="visible"/>
                                      </p:to>
                                    </p:set>
                                    <p:anim calcmode="lin" valueType="num">
                                      <p:cBhvr>
                                        <p:cTn id="50" dur="500" fill="hold"/>
                                        <p:tgtEl>
                                          <p:spTgt spid="12">
                                            <p:graphicEl>
                                              <a:dgm id="{2D363A4F-2C21-47BB-8279-F360EA8BC06B}"/>
                                            </p:graphicEl>
                                          </p:spTgt>
                                        </p:tgtEl>
                                        <p:attrNameLst>
                                          <p:attrName>ppt_w</p:attrName>
                                        </p:attrNameLst>
                                      </p:cBhvr>
                                      <p:tavLst>
                                        <p:tav tm="0">
                                          <p:val>
                                            <p:fltVal val="0"/>
                                          </p:val>
                                        </p:tav>
                                        <p:tav tm="100000">
                                          <p:val>
                                            <p:strVal val="#ppt_w"/>
                                          </p:val>
                                        </p:tav>
                                      </p:tavLst>
                                    </p:anim>
                                    <p:anim calcmode="lin" valueType="num">
                                      <p:cBhvr>
                                        <p:cTn id="51" dur="500" fill="hold"/>
                                        <p:tgtEl>
                                          <p:spTgt spid="12">
                                            <p:graphicEl>
                                              <a:dgm id="{2D363A4F-2C21-47BB-8279-F360EA8BC06B}"/>
                                            </p:graphicEl>
                                          </p:spTgt>
                                        </p:tgtEl>
                                        <p:attrNameLst>
                                          <p:attrName>ppt_h</p:attrName>
                                        </p:attrNameLst>
                                      </p:cBhvr>
                                      <p:tavLst>
                                        <p:tav tm="0">
                                          <p:val>
                                            <p:fltVal val="0"/>
                                          </p:val>
                                        </p:tav>
                                        <p:tav tm="100000">
                                          <p:val>
                                            <p:strVal val="#ppt_h"/>
                                          </p:val>
                                        </p:tav>
                                      </p:tavLst>
                                    </p:anim>
                                    <p:animEffect transition="in" filter="fade">
                                      <p:cBhvr>
                                        <p:cTn id="52" dur="500"/>
                                        <p:tgtEl>
                                          <p:spTgt spid="12">
                                            <p:graphicEl>
                                              <a:dgm id="{2D363A4F-2C21-47BB-8279-F360EA8BC06B}"/>
                                            </p:graphicEl>
                                          </p:spTgt>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12">
                                            <p:graphicEl>
                                              <a:dgm id="{9AE35E4A-C6A1-42F1-88AD-A888F27785E1}"/>
                                            </p:graphicEl>
                                          </p:spTgt>
                                        </p:tgtEl>
                                        <p:attrNameLst>
                                          <p:attrName>style.visibility</p:attrName>
                                        </p:attrNameLst>
                                      </p:cBhvr>
                                      <p:to>
                                        <p:strVal val="visible"/>
                                      </p:to>
                                    </p:set>
                                    <p:animEffect transition="in" filter="wipe(up)">
                                      <p:cBhvr>
                                        <p:cTn id="55" dur="500"/>
                                        <p:tgtEl>
                                          <p:spTgt spid="12">
                                            <p:graphicEl>
                                              <a:dgm id="{9AE35E4A-C6A1-42F1-88AD-A888F27785E1}"/>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2">
                                            <p:graphicEl>
                                              <a:dgm id="{42ECB19A-40F6-44FB-9296-86C5DC29A0F7}"/>
                                            </p:graphicEl>
                                          </p:spTgt>
                                        </p:tgtEl>
                                        <p:attrNameLst>
                                          <p:attrName>style.visibility</p:attrName>
                                        </p:attrNameLst>
                                      </p:cBhvr>
                                      <p:to>
                                        <p:strVal val="visible"/>
                                      </p:to>
                                    </p:set>
                                    <p:anim calcmode="lin" valueType="num">
                                      <p:cBhvr>
                                        <p:cTn id="60" dur="500" fill="hold"/>
                                        <p:tgtEl>
                                          <p:spTgt spid="12">
                                            <p:graphicEl>
                                              <a:dgm id="{42ECB19A-40F6-44FB-9296-86C5DC29A0F7}"/>
                                            </p:graphicEl>
                                          </p:spTgt>
                                        </p:tgtEl>
                                        <p:attrNameLst>
                                          <p:attrName>ppt_w</p:attrName>
                                        </p:attrNameLst>
                                      </p:cBhvr>
                                      <p:tavLst>
                                        <p:tav tm="0">
                                          <p:val>
                                            <p:fltVal val="0"/>
                                          </p:val>
                                        </p:tav>
                                        <p:tav tm="100000">
                                          <p:val>
                                            <p:strVal val="#ppt_w"/>
                                          </p:val>
                                        </p:tav>
                                      </p:tavLst>
                                    </p:anim>
                                    <p:anim calcmode="lin" valueType="num">
                                      <p:cBhvr>
                                        <p:cTn id="61" dur="500" fill="hold"/>
                                        <p:tgtEl>
                                          <p:spTgt spid="12">
                                            <p:graphicEl>
                                              <a:dgm id="{42ECB19A-40F6-44FB-9296-86C5DC29A0F7}"/>
                                            </p:graphicEl>
                                          </p:spTgt>
                                        </p:tgtEl>
                                        <p:attrNameLst>
                                          <p:attrName>ppt_h</p:attrName>
                                        </p:attrNameLst>
                                      </p:cBhvr>
                                      <p:tavLst>
                                        <p:tav tm="0">
                                          <p:val>
                                            <p:fltVal val="0"/>
                                          </p:val>
                                        </p:tav>
                                        <p:tav tm="100000">
                                          <p:val>
                                            <p:strVal val="#ppt_h"/>
                                          </p:val>
                                        </p:tav>
                                      </p:tavLst>
                                    </p:anim>
                                    <p:animEffect transition="in" filter="fade">
                                      <p:cBhvr>
                                        <p:cTn id="62" dur="500"/>
                                        <p:tgtEl>
                                          <p:spTgt spid="12">
                                            <p:graphicEl>
                                              <a:dgm id="{42ECB19A-40F6-44FB-9296-86C5DC29A0F7}"/>
                                            </p:graphicEl>
                                          </p:spTgt>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12">
                                            <p:graphicEl>
                                              <a:dgm id="{05B511EA-AD58-49FD-A7E2-D017ED0D68AE}"/>
                                            </p:graphicEl>
                                          </p:spTgt>
                                        </p:tgtEl>
                                        <p:attrNameLst>
                                          <p:attrName>style.visibility</p:attrName>
                                        </p:attrNameLst>
                                      </p:cBhvr>
                                      <p:to>
                                        <p:strVal val="visible"/>
                                      </p:to>
                                    </p:set>
                                    <p:animEffect transition="in" filter="wipe(up)">
                                      <p:cBhvr>
                                        <p:cTn id="65" dur="500"/>
                                        <p:tgtEl>
                                          <p:spTgt spid="12">
                                            <p:graphicEl>
                                              <a:dgm id="{05B511EA-AD58-49FD-A7E2-D017ED0D68AE}"/>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2">
                                            <p:graphicEl>
                                              <a:dgm id="{DB7D817C-8172-4AFB-BC6C-1BF8A8DB4082}"/>
                                            </p:graphicEl>
                                          </p:spTgt>
                                        </p:tgtEl>
                                        <p:attrNameLst>
                                          <p:attrName>style.visibility</p:attrName>
                                        </p:attrNameLst>
                                      </p:cBhvr>
                                      <p:to>
                                        <p:strVal val="visible"/>
                                      </p:to>
                                    </p:set>
                                    <p:anim calcmode="lin" valueType="num">
                                      <p:cBhvr>
                                        <p:cTn id="70" dur="500" fill="hold"/>
                                        <p:tgtEl>
                                          <p:spTgt spid="12">
                                            <p:graphicEl>
                                              <a:dgm id="{DB7D817C-8172-4AFB-BC6C-1BF8A8DB4082}"/>
                                            </p:graphicEl>
                                          </p:spTgt>
                                        </p:tgtEl>
                                        <p:attrNameLst>
                                          <p:attrName>ppt_w</p:attrName>
                                        </p:attrNameLst>
                                      </p:cBhvr>
                                      <p:tavLst>
                                        <p:tav tm="0">
                                          <p:val>
                                            <p:fltVal val="0"/>
                                          </p:val>
                                        </p:tav>
                                        <p:tav tm="100000">
                                          <p:val>
                                            <p:strVal val="#ppt_w"/>
                                          </p:val>
                                        </p:tav>
                                      </p:tavLst>
                                    </p:anim>
                                    <p:anim calcmode="lin" valueType="num">
                                      <p:cBhvr>
                                        <p:cTn id="71" dur="500" fill="hold"/>
                                        <p:tgtEl>
                                          <p:spTgt spid="12">
                                            <p:graphicEl>
                                              <a:dgm id="{DB7D817C-8172-4AFB-BC6C-1BF8A8DB4082}"/>
                                            </p:graphicEl>
                                          </p:spTgt>
                                        </p:tgtEl>
                                        <p:attrNameLst>
                                          <p:attrName>ppt_h</p:attrName>
                                        </p:attrNameLst>
                                      </p:cBhvr>
                                      <p:tavLst>
                                        <p:tav tm="0">
                                          <p:val>
                                            <p:fltVal val="0"/>
                                          </p:val>
                                        </p:tav>
                                        <p:tav tm="100000">
                                          <p:val>
                                            <p:strVal val="#ppt_h"/>
                                          </p:val>
                                        </p:tav>
                                      </p:tavLst>
                                    </p:anim>
                                    <p:animEffect transition="in" filter="fade">
                                      <p:cBhvr>
                                        <p:cTn id="72" dur="500"/>
                                        <p:tgtEl>
                                          <p:spTgt spid="12">
                                            <p:graphicEl>
                                              <a:dgm id="{DB7D817C-8172-4AFB-BC6C-1BF8A8DB4082}"/>
                                            </p:graphicEl>
                                          </p:spTgt>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12">
                                            <p:graphicEl>
                                              <a:dgm id="{E57BD4B0-9A45-4072-B4CA-11646A474D6C}"/>
                                            </p:graphicEl>
                                          </p:spTgt>
                                        </p:tgtEl>
                                        <p:attrNameLst>
                                          <p:attrName>style.visibility</p:attrName>
                                        </p:attrNameLst>
                                      </p:cBhvr>
                                      <p:to>
                                        <p:strVal val="visible"/>
                                      </p:to>
                                    </p:set>
                                    <p:animEffect transition="in" filter="wipe(up)">
                                      <p:cBhvr>
                                        <p:cTn id="75" dur="500"/>
                                        <p:tgtEl>
                                          <p:spTgt spid="12">
                                            <p:graphicEl>
                                              <a:dgm id="{E57BD4B0-9A45-4072-B4CA-11646A474D6C}"/>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15" presetClass="entr" presetSubtype="0" fill="hold" grpId="0" nodeType="clickEffect">
                                  <p:stCondLst>
                                    <p:cond delay="0"/>
                                  </p:stCondLst>
                                  <p:childTnLst>
                                    <p:set>
                                      <p:cBhvr>
                                        <p:cTn id="79" dur="1" fill="hold">
                                          <p:stCondLst>
                                            <p:cond delay="0"/>
                                          </p:stCondLst>
                                        </p:cTn>
                                        <p:tgtEl>
                                          <p:spTgt spid="11"/>
                                        </p:tgtEl>
                                        <p:attrNameLst>
                                          <p:attrName>style.visibility</p:attrName>
                                        </p:attrNameLst>
                                      </p:cBhvr>
                                      <p:to>
                                        <p:strVal val="visible"/>
                                      </p:to>
                                    </p:set>
                                    <p:anim calcmode="lin" valueType="num">
                                      <p:cBhvr>
                                        <p:cTn id="80" dur="1000" fill="hold"/>
                                        <p:tgtEl>
                                          <p:spTgt spid="11"/>
                                        </p:tgtEl>
                                        <p:attrNameLst>
                                          <p:attrName>ppt_w</p:attrName>
                                        </p:attrNameLst>
                                      </p:cBhvr>
                                      <p:tavLst>
                                        <p:tav tm="0">
                                          <p:val>
                                            <p:fltVal val="0"/>
                                          </p:val>
                                        </p:tav>
                                        <p:tav tm="100000">
                                          <p:val>
                                            <p:strVal val="#ppt_w"/>
                                          </p:val>
                                        </p:tav>
                                      </p:tavLst>
                                    </p:anim>
                                    <p:anim calcmode="lin" valueType="num">
                                      <p:cBhvr>
                                        <p:cTn id="81" dur="1000" fill="hold"/>
                                        <p:tgtEl>
                                          <p:spTgt spid="11"/>
                                        </p:tgtEl>
                                        <p:attrNameLst>
                                          <p:attrName>ppt_h</p:attrName>
                                        </p:attrNameLst>
                                      </p:cBhvr>
                                      <p:tavLst>
                                        <p:tav tm="0">
                                          <p:val>
                                            <p:fltVal val="0"/>
                                          </p:val>
                                        </p:tav>
                                        <p:tav tm="100000">
                                          <p:val>
                                            <p:strVal val="#ppt_h"/>
                                          </p:val>
                                        </p:tav>
                                      </p:tavLst>
                                    </p:anim>
                                    <p:anim calcmode="lin" valueType="num">
                                      <p:cBhvr>
                                        <p:cTn id="82"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83"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Graphic spid="12" grpId="0" uiExpand="1">
        <p:bldSub>
          <a:bldDgm bld="one"/>
        </p:bldSub>
      </p:bldGraphic>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 xmlns:a14="http://schemas.microsoft.com/office/drawing/2010/main">
                  <a14:imgLayer r:embed="rId3">
                    <a14:imgEffect>
                      <a14:artisticBlur/>
                    </a14:imgEffect>
                    <a14:imgEffect>
                      <a14:brightnessContrast bright="1000" contrast="-2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3287552" y="17329"/>
            <a:ext cx="3804728" cy="1323439"/>
          </a:xfrm>
          <a:prstGeom prst="rect">
            <a:avLst/>
          </a:prstGeom>
          <a:noFill/>
        </p:spPr>
        <p:txBody>
          <a:bodyPr wrap="square" rtlCol="0">
            <a:spAutoFit/>
          </a:bodyPr>
          <a:lstStyle/>
          <a:p>
            <a:pPr algn="ctr"/>
            <a:r>
              <a:rPr lang="ro-RO"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POCĂINȚA LUI IONA</a:t>
            </a:r>
            <a:endParaRPr lang="ro-RO"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 name="2 Rectángulo"/>
          <p:cNvSpPr/>
          <p:nvPr/>
        </p:nvSpPr>
        <p:spPr>
          <a:xfrm>
            <a:off x="1811064" y="1268760"/>
            <a:ext cx="5281216" cy="1477328"/>
          </a:xfrm>
          <a:prstGeom prst="rect">
            <a:avLst/>
          </a:prstGeom>
        </p:spPr>
        <p:txBody>
          <a:bodyPr wrap="square">
            <a:spAutoFit/>
          </a:bodyPr>
          <a:lstStyle/>
          <a:p>
            <a:r>
              <a:rPr lang="ro-RO" b="1" dirty="0" smtClean="0">
                <a:solidFill>
                  <a:srgbClr val="422100"/>
                </a:solidFill>
                <a:latin typeface="Comic Sans MS" pitchFamily="66" charset="0"/>
              </a:rPr>
              <a:t>«Domnul a trimes un peşte mare să înghită pe Iona, şi Iona a stat în pântecele peştelui trei zile şi trei nopţi. Iona s-a rugat Domnului, Dumnezeului său, din pântecele peştelui» </a:t>
            </a:r>
            <a:r>
              <a:rPr lang="ro-RO" sz="1100" b="1" dirty="0" smtClean="0">
                <a:solidFill>
                  <a:srgbClr val="422100"/>
                </a:solidFill>
                <a:latin typeface="Comic Sans MS" pitchFamily="66" charset="0"/>
              </a:rPr>
              <a:t>(Iona 1:17-2:1)</a:t>
            </a:r>
            <a:endParaRPr lang="ro-RO" b="1" dirty="0">
              <a:solidFill>
                <a:srgbClr val="422100"/>
              </a:solidFill>
              <a:latin typeface="Comic Sans MS" pitchFamily="66" charset="0"/>
            </a:endParaRPr>
          </a:p>
        </p:txBody>
      </p:sp>
      <p:sp>
        <p:nvSpPr>
          <p:cNvPr id="4" name="3 CuadroTexto"/>
          <p:cNvSpPr txBox="1"/>
          <p:nvPr/>
        </p:nvSpPr>
        <p:spPr>
          <a:xfrm>
            <a:off x="35497" y="2708920"/>
            <a:ext cx="9060048" cy="707886"/>
          </a:xfrm>
          <a:prstGeom prst="rect">
            <a:avLst/>
          </a:prstGeom>
          <a:noFill/>
        </p:spPr>
        <p:txBody>
          <a:bodyPr wrap="square" rtlCol="0">
            <a:spAutoFit/>
          </a:bodyPr>
          <a:lstStyle/>
          <a:p>
            <a:pPr>
              <a:spcBef>
                <a:spcPts val="600"/>
              </a:spcBef>
            </a:pPr>
            <a:r>
              <a:rPr lang="ro-RO" sz="2000" b="1" smtClean="0"/>
              <a:t>Există dovezi că fraza «trei zile și trei nopți» era o expresie care indica timpul necesar călătoriei imaginare până la Seol </a:t>
            </a:r>
            <a:r>
              <a:rPr lang="ro-RO" b="1" smtClean="0"/>
              <a:t>(Iona 2:2)</a:t>
            </a:r>
            <a:r>
              <a:rPr lang="ro-RO" sz="2000" b="1" smtClean="0"/>
              <a:t>.</a:t>
            </a:r>
          </a:p>
        </p:txBody>
      </p:sp>
      <p:pic>
        <p:nvPicPr>
          <p:cNvPr id="1027" name="Picture 3" descr="I:\Dibujos\Jesus\Entierro\RH-BurialOfJesus_DSC_0256.jpg"/>
          <p:cNvPicPr>
            <a:picLocks noChangeAspect="1" noChangeArrowheads="1"/>
          </p:cNvPicPr>
          <p:nvPr/>
        </p:nvPicPr>
        <p:blipFill>
          <a:blip r:embed="rId4">
            <a:extLst>
              <a:ext uri="{28A0092B-C50C-407E-A947-70E740481C1C}">
                <a14:useLocalDpi xmlns="" xmlns:a14="http://schemas.microsoft.com/office/drawing/2010/main"/>
              </a:ext>
            </a:extLst>
          </a:blip>
          <a:srcRect/>
          <a:stretch>
            <a:fillRect/>
          </a:stretch>
        </p:blipFill>
        <p:spPr bwMode="auto">
          <a:xfrm>
            <a:off x="2148360" y="5027164"/>
            <a:ext cx="4464496" cy="18056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1029" name="Picture 5" descr="I:\Dibujos\Jesus\Crucifixion\04f678afbd9d39f0088a9fea56b15682.jpg"/>
          <p:cNvPicPr>
            <a:picLocks noChangeAspect="1" noChangeArrowheads="1"/>
          </p:cNvPicPr>
          <p:nvPr/>
        </p:nvPicPr>
        <p:blipFill>
          <a:blip r:embed="rId5">
            <a:extLst>
              <a:ext uri="{28A0092B-C50C-407E-A947-70E740481C1C}">
                <a14:useLocalDpi xmlns="" xmlns:a14="http://schemas.microsoft.com/office/drawing/2010/main"/>
              </a:ext>
            </a:extLst>
          </a:blip>
          <a:srcRect/>
          <a:stretch>
            <a:fillRect/>
          </a:stretch>
        </p:blipFill>
        <p:spPr bwMode="auto">
          <a:xfrm>
            <a:off x="35496" y="3459203"/>
            <a:ext cx="2016224" cy="33736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1030" name="Picture 6" descr="I:\Dibujos\Jesus\Resurreccion\Cristo Resucitado (37).jpg"/>
          <p:cNvPicPr>
            <a:picLocks noChangeAspect="1" noChangeArrowheads="1"/>
          </p:cNvPicPr>
          <p:nvPr/>
        </p:nvPicPr>
        <p:blipFill>
          <a:blip r:embed="rId6">
            <a:extLst>
              <a:ext uri="{28A0092B-C50C-407E-A947-70E740481C1C}">
                <a14:useLocalDpi xmlns="" xmlns:a14="http://schemas.microsoft.com/office/drawing/2010/main"/>
              </a:ext>
            </a:extLst>
          </a:blip>
          <a:srcRect/>
          <a:stretch>
            <a:fillRect/>
          </a:stretch>
        </p:blipFill>
        <p:spPr bwMode="auto">
          <a:xfrm>
            <a:off x="6709497" y="3454943"/>
            <a:ext cx="2399007" cy="33736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
        <p:nvSpPr>
          <p:cNvPr id="5" name="4 Rectángulo"/>
          <p:cNvSpPr/>
          <p:nvPr/>
        </p:nvSpPr>
        <p:spPr>
          <a:xfrm>
            <a:off x="2088232" y="3381960"/>
            <a:ext cx="4572000" cy="1631216"/>
          </a:xfrm>
          <a:prstGeom prst="rect">
            <a:avLst/>
          </a:prstGeom>
        </p:spPr>
        <p:txBody>
          <a:bodyPr>
            <a:spAutoFit/>
          </a:bodyPr>
          <a:lstStyle/>
          <a:p>
            <a:pPr lvl="0">
              <a:spcBef>
                <a:spcPts val="600"/>
              </a:spcBef>
            </a:pPr>
            <a:r>
              <a:rPr lang="ro-RO" sz="2000" b="1" dirty="0" smtClean="0">
                <a:solidFill>
                  <a:prstClr val="black"/>
                </a:solidFill>
              </a:rPr>
              <a:t>Isus a folosit experiența lui Iona pentru a arăta că și El va fi «în inima pământului» (Matei 12:40) până ce, la fel cum Iona a fost vărsat de peștele cel mare, va învia din morți. </a:t>
            </a:r>
            <a:endParaRPr lang="ro-RO" sz="2000" b="1" dirty="0">
              <a:solidFill>
                <a:prstClr val="black"/>
              </a:solidFill>
            </a:endParaRPr>
          </a:p>
        </p:txBody>
      </p:sp>
      <p:pic>
        <p:nvPicPr>
          <p:cNvPr id="1031" name="Picture 7" descr="J:\______Para internet\FondosTematicos\Jonas\Jonah6.jpg"/>
          <p:cNvPicPr>
            <a:picLocks noChangeAspect="1" noChangeArrowheads="1"/>
          </p:cNvPicPr>
          <p:nvPr/>
        </p:nvPicPr>
        <p:blipFill>
          <a:blip r:embed="rId7" cstate="screen">
            <a:extLst>
              <a:ext uri="{28A0092B-C50C-407E-A947-70E740481C1C}">
                <a14:useLocalDpi xmlns="" xmlns:a14="http://schemas.microsoft.com/office/drawing/2010/main"/>
              </a:ext>
            </a:extLst>
          </a:blip>
          <a:srcRect/>
          <a:stretch>
            <a:fillRect/>
          </a:stretch>
        </p:blipFill>
        <p:spPr bwMode="auto">
          <a:xfrm>
            <a:off x="35496" y="673109"/>
            <a:ext cx="1637995" cy="1967562"/>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pic>
        <p:nvPicPr>
          <p:cNvPr id="1032" name="Picture 8" descr="J:\______Para internet\FondosTematicos\Jonas\NB-98.jpg"/>
          <p:cNvPicPr>
            <a:picLocks noChangeAspect="1" noChangeArrowheads="1"/>
          </p:cNvPicPr>
          <p:nvPr/>
        </p:nvPicPr>
        <p:blipFill>
          <a:blip r:embed="rId8" cstate="screen">
            <a:extLst>
              <a:ext uri="{28A0092B-C50C-407E-A947-70E740481C1C}">
                <a14:useLocalDpi xmlns="" xmlns:a14="http://schemas.microsoft.com/office/drawing/2010/main"/>
              </a:ext>
            </a:extLst>
          </a:blip>
          <a:srcRect/>
          <a:stretch>
            <a:fillRect/>
          </a:stretch>
        </p:blipFill>
        <p:spPr bwMode="auto">
          <a:xfrm>
            <a:off x="1711265" y="72944"/>
            <a:ext cx="1636599" cy="1211326"/>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pic>
        <p:nvPicPr>
          <p:cNvPr id="1033" name="Picture 9" descr="J:\______Para internet\FondosTematicos\Jonas\a4e919ef7f2bcf82a6369acd7fec6be0.jpg"/>
          <p:cNvPicPr>
            <a:picLocks noChangeAspect="1" noChangeArrowheads="1"/>
          </p:cNvPicPr>
          <p:nvPr/>
        </p:nvPicPr>
        <p:blipFill>
          <a:blip r:embed="rId9" cstate="screen">
            <a:extLst>
              <a:ext uri="{28A0092B-C50C-407E-A947-70E740481C1C}">
                <a14:useLocalDpi xmlns="" xmlns:a14="http://schemas.microsoft.com/office/drawing/2010/main"/>
              </a:ext>
            </a:extLst>
          </a:blip>
          <a:srcRect/>
          <a:stretch>
            <a:fillRect/>
          </a:stretch>
        </p:blipFill>
        <p:spPr bwMode="auto">
          <a:xfrm>
            <a:off x="7092280" y="112097"/>
            <a:ext cx="2003265" cy="2452333"/>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785486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1031"/>
                                        </p:tgtEl>
                                        <p:attrNameLst>
                                          <p:attrName>style.visibility</p:attrName>
                                        </p:attrNameLst>
                                      </p:cBhvr>
                                      <p:to>
                                        <p:strVal val="visible"/>
                                      </p:to>
                                    </p:set>
                                    <p:anim calcmode="lin" valueType="num">
                                      <p:cBhvr>
                                        <p:cTn id="16" dur="500" fill="hold"/>
                                        <p:tgtEl>
                                          <p:spTgt spid="1031"/>
                                        </p:tgtEl>
                                        <p:attrNameLst>
                                          <p:attrName>ppt_w</p:attrName>
                                        </p:attrNameLst>
                                      </p:cBhvr>
                                      <p:tavLst>
                                        <p:tav tm="0">
                                          <p:val>
                                            <p:fltVal val="0"/>
                                          </p:val>
                                        </p:tav>
                                        <p:tav tm="100000">
                                          <p:val>
                                            <p:strVal val="#ppt_w"/>
                                          </p:val>
                                        </p:tav>
                                      </p:tavLst>
                                    </p:anim>
                                    <p:anim calcmode="lin" valueType="num">
                                      <p:cBhvr>
                                        <p:cTn id="17" dur="500" fill="hold"/>
                                        <p:tgtEl>
                                          <p:spTgt spid="1031"/>
                                        </p:tgtEl>
                                        <p:attrNameLst>
                                          <p:attrName>ppt_h</p:attrName>
                                        </p:attrNameLst>
                                      </p:cBhvr>
                                      <p:tavLst>
                                        <p:tav tm="0">
                                          <p:val>
                                            <p:fltVal val="0"/>
                                          </p:val>
                                        </p:tav>
                                        <p:tav tm="100000">
                                          <p:val>
                                            <p:strVal val="#ppt_h"/>
                                          </p:val>
                                        </p:tav>
                                      </p:tavLst>
                                    </p:anim>
                                    <p:animEffect transition="in" filter="fade">
                                      <p:cBhvr>
                                        <p:cTn id="18" dur="500"/>
                                        <p:tgtEl>
                                          <p:spTgt spid="1031"/>
                                        </p:tgtEl>
                                      </p:cBhvr>
                                    </p:animEffect>
                                    <p:anim calcmode="lin" valueType="num">
                                      <p:cBhvr>
                                        <p:cTn id="19" dur="500" fill="hold"/>
                                        <p:tgtEl>
                                          <p:spTgt spid="1031"/>
                                        </p:tgtEl>
                                        <p:attrNameLst>
                                          <p:attrName>ppt_x</p:attrName>
                                        </p:attrNameLst>
                                      </p:cBhvr>
                                      <p:tavLst>
                                        <p:tav tm="0">
                                          <p:val>
                                            <p:fltVal val="0.5"/>
                                          </p:val>
                                        </p:tav>
                                        <p:tav tm="100000">
                                          <p:val>
                                            <p:strVal val="#ppt_x"/>
                                          </p:val>
                                        </p:tav>
                                      </p:tavLst>
                                    </p:anim>
                                    <p:anim calcmode="lin" valueType="num">
                                      <p:cBhvr>
                                        <p:cTn id="20" dur="500" fill="hold"/>
                                        <p:tgtEl>
                                          <p:spTgt spid="1031"/>
                                        </p:tgtEl>
                                        <p:attrNameLst>
                                          <p:attrName>ppt_y</p:attrName>
                                        </p:attrNameLst>
                                      </p:cBhvr>
                                      <p:tavLst>
                                        <p:tav tm="0">
                                          <p:val>
                                            <p:fltVal val="0.5"/>
                                          </p:val>
                                        </p:tav>
                                        <p:tav tm="100000">
                                          <p:val>
                                            <p:strVal val="#ppt_y"/>
                                          </p:val>
                                        </p:tav>
                                      </p:tavLst>
                                    </p:anim>
                                  </p:childTnLst>
                                </p:cTn>
                              </p:par>
                              <p:par>
                                <p:cTn id="21" presetID="53" presetClass="entr" presetSubtype="528" fill="hold" nodeType="withEffect">
                                  <p:stCondLst>
                                    <p:cond delay="0"/>
                                  </p:stCondLst>
                                  <p:childTnLst>
                                    <p:set>
                                      <p:cBhvr>
                                        <p:cTn id="22" dur="1" fill="hold">
                                          <p:stCondLst>
                                            <p:cond delay="0"/>
                                          </p:stCondLst>
                                        </p:cTn>
                                        <p:tgtEl>
                                          <p:spTgt spid="1032"/>
                                        </p:tgtEl>
                                        <p:attrNameLst>
                                          <p:attrName>style.visibility</p:attrName>
                                        </p:attrNameLst>
                                      </p:cBhvr>
                                      <p:to>
                                        <p:strVal val="visible"/>
                                      </p:to>
                                    </p:set>
                                    <p:anim calcmode="lin" valueType="num">
                                      <p:cBhvr>
                                        <p:cTn id="23" dur="500" fill="hold"/>
                                        <p:tgtEl>
                                          <p:spTgt spid="1032"/>
                                        </p:tgtEl>
                                        <p:attrNameLst>
                                          <p:attrName>ppt_w</p:attrName>
                                        </p:attrNameLst>
                                      </p:cBhvr>
                                      <p:tavLst>
                                        <p:tav tm="0">
                                          <p:val>
                                            <p:fltVal val="0"/>
                                          </p:val>
                                        </p:tav>
                                        <p:tav tm="100000">
                                          <p:val>
                                            <p:strVal val="#ppt_w"/>
                                          </p:val>
                                        </p:tav>
                                      </p:tavLst>
                                    </p:anim>
                                    <p:anim calcmode="lin" valueType="num">
                                      <p:cBhvr>
                                        <p:cTn id="24" dur="500" fill="hold"/>
                                        <p:tgtEl>
                                          <p:spTgt spid="1032"/>
                                        </p:tgtEl>
                                        <p:attrNameLst>
                                          <p:attrName>ppt_h</p:attrName>
                                        </p:attrNameLst>
                                      </p:cBhvr>
                                      <p:tavLst>
                                        <p:tav tm="0">
                                          <p:val>
                                            <p:fltVal val="0"/>
                                          </p:val>
                                        </p:tav>
                                        <p:tav tm="100000">
                                          <p:val>
                                            <p:strVal val="#ppt_h"/>
                                          </p:val>
                                        </p:tav>
                                      </p:tavLst>
                                    </p:anim>
                                    <p:animEffect transition="in" filter="fade">
                                      <p:cBhvr>
                                        <p:cTn id="25" dur="500"/>
                                        <p:tgtEl>
                                          <p:spTgt spid="1032"/>
                                        </p:tgtEl>
                                      </p:cBhvr>
                                    </p:animEffect>
                                    <p:anim calcmode="lin" valueType="num">
                                      <p:cBhvr>
                                        <p:cTn id="26" dur="500" fill="hold"/>
                                        <p:tgtEl>
                                          <p:spTgt spid="1032"/>
                                        </p:tgtEl>
                                        <p:attrNameLst>
                                          <p:attrName>ppt_x</p:attrName>
                                        </p:attrNameLst>
                                      </p:cBhvr>
                                      <p:tavLst>
                                        <p:tav tm="0">
                                          <p:val>
                                            <p:fltVal val="0.5"/>
                                          </p:val>
                                        </p:tav>
                                        <p:tav tm="100000">
                                          <p:val>
                                            <p:strVal val="#ppt_x"/>
                                          </p:val>
                                        </p:tav>
                                      </p:tavLst>
                                    </p:anim>
                                    <p:anim calcmode="lin" valueType="num">
                                      <p:cBhvr>
                                        <p:cTn id="27" dur="500" fill="hold"/>
                                        <p:tgtEl>
                                          <p:spTgt spid="1032"/>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Effect transition="in" filter="fade">
                                      <p:cBhvr>
                                        <p:cTn id="32" dur="500"/>
                                        <p:tgtEl>
                                          <p:spTgt spid="3"/>
                                        </p:tgtEl>
                                      </p:cBhvr>
                                    </p:animEffect>
                                    <p:anim calcmode="lin" valueType="num">
                                      <p:cBhvr>
                                        <p:cTn id="33" dur="500" fill="hold"/>
                                        <p:tgtEl>
                                          <p:spTgt spid="3"/>
                                        </p:tgtEl>
                                        <p:attrNameLst>
                                          <p:attrName>ppt_x</p:attrName>
                                        </p:attrNameLst>
                                      </p:cBhvr>
                                      <p:tavLst>
                                        <p:tav tm="0">
                                          <p:val>
                                            <p:fltVal val="0.5"/>
                                          </p:val>
                                        </p:tav>
                                        <p:tav tm="100000">
                                          <p:val>
                                            <p:strVal val="#ppt_x"/>
                                          </p:val>
                                        </p:tav>
                                      </p:tavLst>
                                    </p:anim>
                                    <p:anim calcmode="lin" valueType="num">
                                      <p:cBhvr>
                                        <p:cTn id="34" dur="500" fill="hold"/>
                                        <p:tgtEl>
                                          <p:spTgt spid="3"/>
                                        </p:tgtEl>
                                        <p:attrNameLst>
                                          <p:attrName>ppt_y</p:attrName>
                                        </p:attrNameLst>
                                      </p:cBhvr>
                                      <p:tavLst>
                                        <p:tav tm="0">
                                          <p:val>
                                            <p:fltVal val="0.5"/>
                                          </p:val>
                                        </p:tav>
                                        <p:tav tm="100000">
                                          <p:val>
                                            <p:strVal val="#ppt_y"/>
                                          </p:val>
                                        </p:tav>
                                      </p:tavLst>
                                    </p:anim>
                                  </p:childTnLst>
                                </p:cTn>
                              </p:par>
                              <p:par>
                                <p:cTn id="35" presetID="53" presetClass="entr" presetSubtype="528" fill="hold" nodeType="withEffect">
                                  <p:stCondLst>
                                    <p:cond delay="0"/>
                                  </p:stCondLst>
                                  <p:childTnLst>
                                    <p:set>
                                      <p:cBhvr>
                                        <p:cTn id="36" dur="1" fill="hold">
                                          <p:stCondLst>
                                            <p:cond delay="0"/>
                                          </p:stCondLst>
                                        </p:cTn>
                                        <p:tgtEl>
                                          <p:spTgt spid="1033"/>
                                        </p:tgtEl>
                                        <p:attrNameLst>
                                          <p:attrName>style.visibility</p:attrName>
                                        </p:attrNameLst>
                                      </p:cBhvr>
                                      <p:to>
                                        <p:strVal val="visible"/>
                                      </p:to>
                                    </p:set>
                                    <p:anim calcmode="lin" valueType="num">
                                      <p:cBhvr>
                                        <p:cTn id="37" dur="500" fill="hold"/>
                                        <p:tgtEl>
                                          <p:spTgt spid="1033"/>
                                        </p:tgtEl>
                                        <p:attrNameLst>
                                          <p:attrName>ppt_w</p:attrName>
                                        </p:attrNameLst>
                                      </p:cBhvr>
                                      <p:tavLst>
                                        <p:tav tm="0">
                                          <p:val>
                                            <p:fltVal val="0"/>
                                          </p:val>
                                        </p:tav>
                                        <p:tav tm="100000">
                                          <p:val>
                                            <p:strVal val="#ppt_w"/>
                                          </p:val>
                                        </p:tav>
                                      </p:tavLst>
                                    </p:anim>
                                    <p:anim calcmode="lin" valueType="num">
                                      <p:cBhvr>
                                        <p:cTn id="38" dur="500" fill="hold"/>
                                        <p:tgtEl>
                                          <p:spTgt spid="1033"/>
                                        </p:tgtEl>
                                        <p:attrNameLst>
                                          <p:attrName>ppt_h</p:attrName>
                                        </p:attrNameLst>
                                      </p:cBhvr>
                                      <p:tavLst>
                                        <p:tav tm="0">
                                          <p:val>
                                            <p:fltVal val="0"/>
                                          </p:val>
                                        </p:tav>
                                        <p:tav tm="100000">
                                          <p:val>
                                            <p:strVal val="#ppt_h"/>
                                          </p:val>
                                        </p:tav>
                                      </p:tavLst>
                                    </p:anim>
                                    <p:animEffect transition="in" filter="fade">
                                      <p:cBhvr>
                                        <p:cTn id="39" dur="500"/>
                                        <p:tgtEl>
                                          <p:spTgt spid="1033"/>
                                        </p:tgtEl>
                                      </p:cBhvr>
                                    </p:animEffect>
                                    <p:anim calcmode="lin" valueType="num">
                                      <p:cBhvr>
                                        <p:cTn id="40" dur="500" fill="hold"/>
                                        <p:tgtEl>
                                          <p:spTgt spid="1033"/>
                                        </p:tgtEl>
                                        <p:attrNameLst>
                                          <p:attrName>ppt_x</p:attrName>
                                        </p:attrNameLst>
                                      </p:cBhvr>
                                      <p:tavLst>
                                        <p:tav tm="0">
                                          <p:val>
                                            <p:fltVal val="0.5"/>
                                          </p:val>
                                        </p:tav>
                                        <p:tav tm="100000">
                                          <p:val>
                                            <p:strVal val="#ppt_x"/>
                                          </p:val>
                                        </p:tav>
                                      </p:tavLst>
                                    </p:anim>
                                    <p:anim calcmode="lin" valueType="num">
                                      <p:cBhvr>
                                        <p:cTn id="41" dur="500" fill="hold"/>
                                        <p:tgtEl>
                                          <p:spTgt spid="1033"/>
                                        </p:tgtEl>
                                        <p:attrNameLst>
                                          <p:attrName>ppt_y</p:attrName>
                                        </p:attrNameLst>
                                      </p:cBhvr>
                                      <p:tavLst>
                                        <p:tav tm="0">
                                          <p:val>
                                            <p:fltVal val="0.5"/>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900" decel="100000" fill="hold"/>
                                        <p:tgtEl>
                                          <p:spTgt spid="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528"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500" fill="hold"/>
                                        <p:tgtEl>
                                          <p:spTgt spid="5"/>
                                        </p:tgtEl>
                                        <p:attrNameLst>
                                          <p:attrName>ppt_w</p:attrName>
                                        </p:attrNameLst>
                                      </p:cBhvr>
                                      <p:tavLst>
                                        <p:tav tm="0">
                                          <p:val>
                                            <p:fltVal val="0"/>
                                          </p:val>
                                        </p:tav>
                                        <p:tav tm="100000">
                                          <p:val>
                                            <p:strVal val="#ppt_w"/>
                                          </p:val>
                                        </p:tav>
                                      </p:tavLst>
                                    </p:anim>
                                    <p:anim calcmode="lin" valueType="num">
                                      <p:cBhvr>
                                        <p:cTn id="55" dur="500" fill="hold"/>
                                        <p:tgtEl>
                                          <p:spTgt spid="5"/>
                                        </p:tgtEl>
                                        <p:attrNameLst>
                                          <p:attrName>ppt_h</p:attrName>
                                        </p:attrNameLst>
                                      </p:cBhvr>
                                      <p:tavLst>
                                        <p:tav tm="0">
                                          <p:val>
                                            <p:fltVal val="0"/>
                                          </p:val>
                                        </p:tav>
                                        <p:tav tm="100000">
                                          <p:val>
                                            <p:strVal val="#ppt_h"/>
                                          </p:val>
                                        </p:tav>
                                      </p:tavLst>
                                    </p:anim>
                                    <p:animEffect transition="in" filter="fade">
                                      <p:cBhvr>
                                        <p:cTn id="56" dur="500"/>
                                        <p:tgtEl>
                                          <p:spTgt spid="5"/>
                                        </p:tgtEl>
                                      </p:cBhvr>
                                    </p:animEffect>
                                    <p:anim calcmode="lin" valueType="num">
                                      <p:cBhvr>
                                        <p:cTn id="57" dur="500" fill="hold"/>
                                        <p:tgtEl>
                                          <p:spTgt spid="5"/>
                                        </p:tgtEl>
                                        <p:attrNameLst>
                                          <p:attrName>ppt_x</p:attrName>
                                        </p:attrNameLst>
                                      </p:cBhvr>
                                      <p:tavLst>
                                        <p:tav tm="0">
                                          <p:val>
                                            <p:fltVal val="0.5"/>
                                          </p:val>
                                        </p:tav>
                                        <p:tav tm="100000">
                                          <p:val>
                                            <p:strVal val="#ppt_x"/>
                                          </p:val>
                                        </p:tav>
                                      </p:tavLst>
                                    </p:anim>
                                    <p:anim calcmode="lin" valueType="num">
                                      <p:cBhvr>
                                        <p:cTn id="58" dur="500" fill="hold"/>
                                        <p:tgtEl>
                                          <p:spTgt spid="5"/>
                                        </p:tgtEl>
                                        <p:attrNameLst>
                                          <p:attrName>ppt_y</p:attrName>
                                        </p:attrNameLst>
                                      </p:cBhvr>
                                      <p:tavLst>
                                        <p:tav tm="0">
                                          <p:val>
                                            <p:fltVal val="0.5"/>
                                          </p:val>
                                        </p:tav>
                                        <p:tav tm="100000">
                                          <p:val>
                                            <p:strVal val="#ppt_y"/>
                                          </p:val>
                                        </p:tav>
                                      </p:tavLst>
                                    </p:anim>
                                  </p:childTnLst>
                                </p:cTn>
                              </p:par>
                              <p:par>
                                <p:cTn id="59" presetID="53" presetClass="entr" presetSubtype="528" fill="hold" nodeType="withEffect">
                                  <p:stCondLst>
                                    <p:cond delay="0"/>
                                  </p:stCondLst>
                                  <p:childTnLst>
                                    <p:set>
                                      <p:cBhvr>
                                        <p:cTn id="60" dur="1" fill="hold">
                                          <p:stCondLst>
                                            <p:cond delay="0"/>
                                          </p:stCondLst>
                                        </p:cTn>
                                        <p:tgtEl>
                                          <p:spTgt spid="1029"/>
                                        </p:tgtEl>
                                        <p:attrNameLst>
                                          <p:attrName>style.visibility</p:attrName>
                                        </p:attrNameLst>
                                      </p:cBhvr>
                                      <p:to>
                                        <p:strVal val="visible"/>
                                      </p:to>
                                    </p:set>
                                    <p:anim calcmode="lin" valueType="num">
                                      <p:cBhvr>
                                        <p:cTn id="61" dur="500" fill="hold"/>
                                        <p:tgtEl>
                                          <p:spTgt spid="1029"/>
                                        </p:tgtEl>
                                        <p:attrNameLst>
                                          <p:attrName>ppt_w</p:attrName>
                                        </p:attrNameLst>
                                      </p:cBhvr>
                                      <p:tavLst>
                                        <p:tav tm="0">
                                          <p:val>
                                            <p:fltVal val="0"/>
                                          </p:val>
                                        </p:tav>
                                        <p:tav tm="100000">
                                          <p:val>
                                            <p:strVal val="#ppt_w"/>
                                          </p:val>
                                        </p:tav>
                                      </p:tavLst>
                                    </p:anim>
                                    <p:anim calcmode="lin" valueType="num">
                                      <p:cBhvr>
                                        <p:cTn id="62" dur="500" fill="hold"/>
                                        <p:tgtEl>
                                          <p:spTgt spid="1029"/>
                                        </p:tgtEl>
                                        <p:attrNameLst>
                                          <p:attrName>ppt_h</p:attrName>
                                        </p:attrNameLst>
                                      </p:cBhvr>
                                      <p:tavLst>
                                        <p:tav tm="0">
                                          <p:val>
                                            <p:fltVal val="0"/>
                                          </p:val>
                                        </p:tav>
                                        <p:tav tm="100000">
                                          <p:val>
                                            <p:strVal val="#ppt_h"/>
                                          </p:val>
                                        </p:tav>
                                      </p:tavLst>
                                    </p:anim>
                                    <p:animEffect transition="in" filter="fade">
                                      <p:cBhvr>
                                        <p:cTn id="63" dur="500"/>
                                        <p:tgtEl>
                                          <p:spTgt spid="1029"/>
                                        </p:tgtEl>
                                      </p:cBhvr>
                                    </p:animEffect>
                                    <p:anim calcmode="lin" valueType="num">
                                      <p:cBhvr>
                                        <p:cTn id="64" dur="500" fill="hold"/>
                                        <p:tgtEl>
                                          <p:spTgt spid="1029"/>
                                        </p:tgtEl>
                                        <p:attrNameLst>
                                          <p:attrName>ppt_x</p:attrName>
                                        </p:attrNameLst>
                                      </p:cBhvr>
                                      <p:tavLst>
                                        <p:tav tm="0">
                                          <p:val>
                                            <p:fltVal val="0.5"/>
                                          </p:val>
                                        </p:tav>
                                        <p:tav tm="100000">
                                          <p:val>
                                            <p:strVal val="#ppt_x"/>
                                          </p:val>
                                        </p:tav>
                                      </p:tavLst>
                                    </p:anim>
                                    <p:anim calcmode="lin" valueType="num">
                                      <p:cBhvr>
                                        <p:cTn id="65" dur="500" fill="hold"/>
                                        <p:tgtEl>
                                          <p:spTgt spid="1029"/>
                                        </p:tgtEl>
                                        <p:attrNameLst>
                                          <p:attrName>ppt_y</p:attrName>
                                        </p:attrNameLst>
                                      </p:cBhvr>
                                      <p:tavLst>
                                        <p:tav tm="0">
                                          <p:val>
                                            <p:fltVal val="0.5"/>
                                          </p:val>
                                        </p:tav>
                                        <p:tav tm="100000">
                                          <p:val>
                                            <p:strVal val="#ppt_y"/>
                                          </p:val>
                                        </p:tav>
                                      </p:tavLst>
                                    </p:anim>
                                  </p:childTnLst>
                                </p:cTn>
                              </p:par>
                              <p:par>
                                <p:cTn id="66" presetID="53" presetClass="entr" presetSubtype="528" fill="hold" nodeType="withEffect">
                                  <p:stCondLst>
                                    <p:cond delay="0"/>
                                  </p:stCondLst>
                                  <p:childTnLst>
                                    <p:set>
                                      <p:cBhvr>
                                        <p:cTn id="67" dur="1" fill="hold">
                                          <p:stCondLst>
                                            <p:cond delay="0"/>
                                          </p:stCondLst>
                                        </p:cTn>
                                        <p:tgtEl>
                                          <p:spTgt spid="1027"/>
                                        </p:tgtEl>
                                        <p:attrNameLst>
                                          <p:attrName>style.visibility</p:attrName>
                                        </p:attrNameLst>
                                      </p:cBhvr>
                                      <p:to>
                                        <p:strVal val="visible"/>
                                      </p:to>
                                    </p:set>
                                    <p:anim calcmode="lin" valueType="num">
                                      <p:cBhvr>
                                        <p:cTn id="68" dur="500" fill="hold"/>
                                        <p:tgtEl>
                                          <p:spTgt spid="1027"/>
                                        </p:tgtEl>
                                        <p:attrNameLst>
                                          <p:attrName>ppt_w</p:attrName>
                                        </p:attrNameLst>
                                      </p:cBhvr>
                                      <p:tavLst>
                                        <p:tav tm="0">
                                          <p:val>
                                            <p:fltVal val="0"/>
                                          </p:val>
                                        </p:tav>
                                        <p:tav tm="100000">
                                          <p:val>
                                            <p:strVal val="#ppt_w"/>
                                          </p:val>
                                        </p:tav>
                                      </p:tavLst>
                                    </p:anim>
                                    <p:anim calcmode="lin" valueType="num">
                                      <p:cBhvr>
                                        <p:cTn id="69" dur="500" fill="hold"/>
                                        <p:tgtEl>
                                          <p:spTgt spid="1027"/>
                                        </p:tgtEl>
                                        <p:attrNameLst>
                                          <p:attrName>ppt_h</p:attrName>
                                        </p:attrNameLst>
                                      </p:cBhvr>
                                      <p:tavLst>
                                        <p:tav tm="0">
                                          <p:val>
                                            <p:fltVal val="0"/>
                                          </p:val>
                                        </p:tav>
                                        <p:tav tm="100000">
                                          <p:val>
                                            <p:strVal val="#ppt_h"/>
                                          </p:val>
                                        </p:tav>
                                      </p:tavLst>
                                    </p:anim>
                                    <p:animEffect transition="in" filter="fade">
                                      <p:cBhvr>
                                        <p:cTn id="70" dur="500"/>
                                        <p:tgtEl>
                                          <p:spTgt spid="1027"/>
                                        </p:tgtEl>
                                      </p:cBhvr>
                                    </p:animEffect>
                                    <p:anim calcmode="lin" valueType="num">
                                      <p:cBhvr>
                                        <p:cTn id="71" dur="500" fill="hold"/>
                                        <p:tgtEl>
                                          <p:spTgt spid="1027"/>
                                        </p:tgtEl>
                                        <p:attrNameLst>
                                          <p:attrName>ppt_x</p:attrName>
                                        </p:attrNameLst>
                                      </p:cBhvr>
                                      <p:tavLst>
                                        <p:tav tm="0">
                                          <p:val>
                                            <p:fltVal val="0.5"/>
                                          </p:val>
                                        </p:tav>
                                        <p:tav tm="100000">
                                          <p:val>
                                            <p:strVal val="#ppt_x"/>
                                          </p:val>
                                        </p:tav>
                                      </p:tavLst>
                                    </p:anim>
                                    <p:anim calcmode="lin" valueType="num">
                                      <p:cBhvr>
                                        <p:cTn id="72" dur="500" fill="hold"/>
                                        <p:tgtEl>
                                          <p:spTgt spid="1027"/>
                                        </p:tgtEl>
                                        <p:attrNameLst>
                                          <p:attrName>ppt_y</p:attrName>
                                        </p:attrNameLst>
                                      </p:cBhvr>
                                      <p:tavLst>
                                        <p:tav tm="0">
                                          <p:val>
                                            <p:fltVal val="0.5"/>
                                          </p:val>
                                        </p:tav>
                                        <p:tav tm="100000">
                                          <p:val>
                                            <p:strVal val="#ppt_y"/>
                                          </p:val>
                                        </p:tav>
                                      </p:tavLst>
                                    </p:anim>
                                  </p:childTnLst>
                                </p:cTn>
                              </p:par>
                              <p:par>
                                <p:cTn id="73" presetID="53" presetClass="entr" presetSubtype="528" fill="hold" nodeType="withEffect">
                                  <p:stCondLst>
                                    <p:cond delay="0"/>
                                  </p:stCondLst>
                                  <p:childTnLst>
                                    <p:set>
                                      <p:cBhvr>
                                        <p:cTn id="74" dur="1" fill="hold">
                                          <p:stCondLst>
                                            <p:cond delay="0"/>
                                          </p:stCondLst>
                                        </p:cTn>
                                        <p:tgtEl>
                                          <p:spTgt spid="1030"/>
                                        </p:tgtEl>
                                        <p:attrNameLst>
                                          <p:attrName>style.visibility</p:attrName>
                                        </p:attrNameLst>
                                      </p:cBhvr>
                                      <p:to>
                                        <p:strVal val="visible"/>
                                      </p:to>
                                    </p:set>
                                    <p:anim calcmode="lin" valueType="num">
                                      <p:cBhvr>
                                        <p:cTn id="75" dur="500" fill="hold"/>
                                        <p:tgtEl>
                                          <p:spTgt spid="1030"/>
                                        </p:tgtEl>
                                        <p:attrNameLst>
                                          <p:attrName>ppt_w</p:attrName>
                                        </p:attrNameLst>
                                      </p:cBhvr>
                                      <p:tavLst>
                                        <p:tav tm="0">
                                          <p:val>
                                            <p:fltVal val="0"/>
                                          </p:val>
                                        </p:tav>
                                        <p:tav tm="100000">
                                          <p:val>
                                            <p:strVal val="#ppt_w"/>
                                          </p:val>
                                        </p:tav>
                                      </p:tavLst>
                                    </p:anim>
                                    <p:anim calcmode="lin" valueType="num">
                                      <p:cBhvr>
                                        <p:cTn id="76" dur="500" fill="hold"/>
                                        <p:tgtEl>
                                          <p:spTgt spid="1030"/>
                                        </p:tgtEl>
                                        <p:attrNameLst>
                                          <p:attrName>ppt_h</p:attrName>
                                        </p:attrNameLst>
                                      </p:cBhvr>
                                      <p:tavLst>
                                        <p:tav tm="0">
                                          <p:val>
                                            <p:fltVal val="0"/>
                                          </p:val>
                                        </p:tav>
                                        <p:tav tm="100000">
                                          <p:val>
                                            <p:strVal val="#ppt_h"/>
                                          </p:val>
                                        </p:tav>
                                      </p:tavLst>
                                    </p:anim>
                                    <p:animEffect transition="in" filter="fade">
                                      <p:cBhvr>
                                        <p:cTn id="77" dur="500"/>
                                        <p:tgtEl>
                                          <p:spTgt spid="1030"/>
                                        </p:tgtEl>
                                      </p:cBhvr>
                                    </p:animEffect>
                                    <p:anim calcmode="lin" valueType="num">
                                      <p:cBhvr>
                                        <p:cTn id="78" dur="500" fill="hold"/>
                                        <p:tgtEl>
                                          <p:spTgt spid="1030"/>
                                        </p:tgtEl>
                                        <p:attrNameLst>
                                          <p:attrName>ppt_x</p:attrName>
                                        </p:attrNameLst>
                                      </p:cBhvr>
                                      <p:tavLst>
                                        <p:tav tm="0">
                                          <p:val>
                                            <p:fltVal val="0.5"/>
                                          </p:val>
                                        </p:tav>
                                        <p:tav tm="100000">
                                          <p:val>
                                            <p:strVal val="#ppt_x"/>
                                          </p:val>
                                        </p:tav>
                                      </p:tavLst>
                                    </p:anim>
                                    <p:anim calcmode="lin" valueType="num">
                                      <p:cBhvr>
                                        <p:cTn id="79" dur="500" fill="hold"/>
                                        <p:tgtEl>
                                          <p:spTgt spid="10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 xmlns:a14="http://schemas.microsoft.com/office/drawing/2010/main">
                  <a14:imgLayer r:embed="rId3">
                    <a14:imgEffect>
                      <a14:artisticBlur/>
                    </a14:imgEffect>
                    <a14:imgEffect>
                      <a14:brightnessContrast bright="1000" contrast="-2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2555776" y="17329"/>
            <a:ext cx="6588224" cy="707886"/>
          </a:xfrm>
          <a:prstGeom prst="rect">
            <a:avLst/>
          </a:prstGeom>
          <a:noFill/>
        </p:spPr>
        <p:txBody>
          <a:bodyPr wrap="square" rtlCol="0">
            <a:spAutoFit/>
          </a:bodyPr>
          <a:lstStyle/>
          <a:p>
            <a:pPr algn="ctr"/>
            <a:r>
              <a:rPr lang="ro-RO" sz="4000" b="1" spc="5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POCĂINȚA LUI IONA</a:t>
            </a:r>
            <a:endParaRPr lang="ro-RO" sz="4000"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 name="2 Rectángulo"/>
          <p:cNvSpPr/>
          <p:nvPr/>
        </p:nvSpPr>
        <p:spPr>
          <a:xfrm>
            <a:off x="2555776" y="764704"/>
            <a:ext cx="3600400" cy="2031325"/>
          </a:xfrm>
          <a:prstGeom prst="rect">
            <a:avLst/>
          </a:prstGeom>
        </p:spPr>
        <p:txBody>
          <a:bodyPr wrap="square">
            <a:spAutoFit/>
          </a:bodyPr>
          <a:lstStyle/>
          <a:p>
            <a:r>
              <a:rPr lang="ro-RO" b="1" dirty="0" smtClean="0">
                <a:solidFill>
                  <a:srgbClr val="422100"/>
                </a:solidFill>
                <a:latin typeface="Comic Sans MS" pitchFamily="66" charset="0"/>
              </a:rPr>
              <a:t>«Domnul a trimes un peşte mare să înghită pe Iona, şi Iona a stat în pântecele peştelui trei zile şi trei nopţi. Iona s-a rugat Domnului, Dumnezeului său, din pântecele peştelui» </a:t>
            </a:r>
            <a:r>
              <a:rPr lang="ro-RO" sz="1100" b="1" dirty="0" smtClean="0">
                <a:solidFill>
                  <a:srgbClr val="422100"/>
                </a:solidFill>
                <a:latin typeface="Comic Sans MS" pitchFamily="66" charset="0"/>
              </a:rPr>
              <a:t>(Iona 1:17-2:1)</a:t>
            </a:r>
            <a:endParaRPr lang="ro-RO" b="1" dirty="0">
              <a:solidFill>
                <a:srgbClr val="422100"/>
              </a:solidFill>
              <a:latin typeface="Comic Sans MS" pitchFamily="66" charset="0"/>
            </a:endParaRPr>
          </a:p>
        </p:txBody>
      </p:sp>
      <p:pic>
        <p:nvPicPr>
          <p:cNvPr id="1031" name="Picture 7" descr="J:\______Para internet\FondosTematicos\Jonas\Jonah6.jpg"/>
          <p:cNvPicPr>
            <a:picLocks noChangeAspect="1" noChangeArrowheads="1"/>
          </p:cNvPicPr>
          <p:nvPr/>
        </p:nvPicPr>
        <p:blipFill>
          <a:blip r:embed="rId4">
            <a:extLst>
              <a:ext uri="{28A0092B-C50C-407E-A947-70E740481C1C}">
                <a14:useLocalDpi xmlns="" xmlns:a14="http://schemas.microsoft.com/office/drawing/2010/main"/>
              </a:ext>
            </a:extLst>
          </a:blip>
          <a:srcRect/>
          <a:stretch>
            <a:fillRect/>
          </a:stretch>
        </p:blipFill>
        <p:spPr bwMode="auto">
          <a:xfrm>
            <a:off x="35496" y="45788"/>
            <a:ext cx="2494068" cy="2995878"/>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sp>
        <p:nvSpPr>
          <p:cNvPr id="12" name="11 CuadroTexto"/>
          <p:cNvSpPr txBox="1"/>
          <p:nvPr/>
        </p:nvSpPr>
        <p:spPr>
          <a:xfrm>
            <a:off x="75300" y="5541039"/>
            <a:ext cx="5166410" cy="1200329"/>
          </a:xfrm>
          <a:prstGeom prst="rect">
            <a:avLst/>
          </a:prstGeom>
          <a:noFill/>
        </p:spPr>
        <p:txBody>
          <a:bodyPr wrap="square" rtlCol="0">
            <a:spAutoFit/>
          </a:bodyPr>
          <a:lstStyle/>
          <a:p>
            <a:pPr>
              <a:spcBef>
                <a:spcPts val="600"/>
              </a:spcBef>
            </a:pPr>
            <a:r>
              <a:rPr lang="ro-RO" sz="2400" b="1" dirty="0" smtClean="0"/>
              <a:t>Aceeași milă manifestată de Dumnezeu față de Iona, a fost manifestată, mai apoi față de </a:t>
            </a:r>
            <a:r>
              <a:rPr lang="ro-RO" sz="2400" b="1" dirty="0" err="1" smtClean="0"/>
              <a:t>niniveni</a:t>
            </a:r>
            <a:r>
              <a:rPr lang="ro-RO" sz="2400" b="1" dirty="0" smtClean="0"/>
              <a:t>.</a:t>
            </a:r>
            <a:endParaRPr lang="ro-RO" sz="2400" b="1" dirty="0"/>
          </a:p>
        </p:txBody>
      </p:sp>
      <p:pic>
        <p:nvPicPr>
          <p:cNvPr id="2052" name="Picture 4" descr="I:\Dibujos\Jonas\img_5184.jpg"/>
          <p:cNvPicPr>
            <a:picLocks noChangeAspect="1" noChangeArrowheads="1"/>
          </p:cNvPicPr>
          <p:nvPr/>
        </p:nvPicPr>
        <p:blipFill>
          <a:blip r:embed="rId5">
            <a:extLst>
              <a:ext uri="{28A0092B-C50C-407E-A947-70E740481C1C}">
                <a14:useLocalDpi xmlns="" xmlns:a14="http://schemas.microsoft.com/office/drawing/2010/main"/>
              </a:ext>
            </a:extLst>
          </a:blip>
          <a:srcRect/>
          <a:stretch>
            <a:fillRect/>
          </a:stretch>
        </p:blipFill>
        <p:spPr bwMode="auto">
          <a:xfrm>
            <a:off x="6214560" y="764704"/>
            <a:ext cx="2821935" cy="36004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2053" name="Picture 5" descr="I:\Dibujos\Jonas\Jonás\www-St-Takla-org--Bible-Slides-jonah-1661.jpg"/>
          <p:cNvPicPr>
            <a:picLocks noChangeAspect="1" noChangeArrowheads="1"/>
          </p:cNvPicPr>
          <p:nvPr/>
        </p:nvPicPr>
        <p:blipFill>
          <a:blip r:embed="rId6" cstate="screen">
            <a:extLst>
              <a:ext uri="{28A0092B-C50C-407E-A947-70E740481C1C}">
                <a14:useLocalDpi xmlns="" xmlns:a14="http://schemas.microsoft.com/office/drawing/2010/main"/>
              </a:ext>
            </a:extLst>
          </a:blip>
          <a:srcRect/>
          <a:stretch>
            <a:fillRect/>
          </a:stretch>
        </p:blipFill>
        <p:spPr bwMode="auto">
          <a:xfrm>
            <a:off x="35496" y="3272266"/>
            <a:ext cx="2441575" cy="20289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 xmlns:a14="http://schemas.microsoft.com/office/drawing/2010/main">
                <a:solidFill>
                  <a:srgbClr val="FFFFFF"/>
                </a:solidFill>
              </a14:hiddenFill>
            </a:ext>
          </a:extLst>
        </p:spPr>
      </p:pic>
      <p:sp>
        <p:nvSpPr>
          <p:cNvPr id="6" name="5 Rectángulo"/>
          <p:cNvSpPr/>
          <p:nvPr/>
        </p:nvSpPr>
        <p:spPr>
          <a:xfrm>
            <a:off x="2555776" y="2780928"/>
            <a:ext cx="3294112" cy="2831544"/>
          </a:xfrm>
          <a:prstGeom prst="rect">
            <a:avLst/>
          </a:prstGeom>
        </p:spPr>
        <p:txBody>
          <a:bodyPr wrap="square">
            <a:spAutoFit/>
          </a:bodyPr>
          <a:lstStyle/>
          <a:p>
            <a:pPr lvl="0">
              <a:spcBef>
                <a:spcPts val="600"/>
              </a:spcBef>
            </a:pPr>
            <a:r>
              <a:rPr lang="ro-RO" sz="2400" b="1" dirty="0" smtClean="0">
                <a:solidFill>
                  <a:prstClr val="black"/>
                </a:solidFill>
              </a:rPr>
              <a:t>Înfruntând o moarte sigură, Iona s-a întors smerit la Dumnezeu încrezându-se în iertarea și puterea</a:t>
            </a:r>
          </a:p>
          <a:p>
            <a:pPr lvl="0">
              <a:spcBef>
                <a:spcPts val="600"/>
              </a:spcBef>
            </a:pPr>
            <a:r>
              <a:rPr lang="ro-RO" sz="2400" b="1" dirty="0" smtClean="0">
                <a:solidFill>
                  <a:prstClr val="black"/>
                </a:solidFill>
              </a:rPr>
              <a:t> Sa de a-l salva</a:t>
            </a:r>
          </a:p>
          <a:p>
            <a:pPr lvl="0">
              <a:spcBef>
                <a:spcPts val="600"/>
              </a:spcBef>
            </a:pPr>
            <a:r>
              <a:rPr lang="ro-RO" sz="2400" b="1" dirty="0" smtClean="0">
                <a:solidFill>
                  <a:prstClr val="black"/>
                </a:solidFill>
              </a:rPr>
              <a:t> (Iona 2:6-9).</a:t>
            </a:r>
            <a:endParaRPr lang="ro-RO" sz="2400" b="1" dirty="0">
              <a:solidFill>
                <a:prstClr val="black"/>
              </a:solidFill>
            </a:endParaRPr>
          </a:p>
        </p:txBody>
      </p:sp>
      <p:pic>
        <p:nvPicPr>
          <p:cNvPr id="2054" name="Picture 6" descr="J:\______Para internet\FondosTematicos\Jonas\1102013260_univ_cnt_3_xl.jpg"/>
          <p:cNvPicPr>
            <a:picLocks noChangeAspect="1" noChangeArrowheads="1"/>
          </p:cNvPicPr>
          <p:nvPr/>
        </p:nvPicPr>
        <p:blipFill>
          <a:blip r:embed="rId7" cstate="screen">
            <a:extLst>
              <a:ext uri="{28A0092B-C50C-407E-A947-70E740481C1C}">
                <a14:useLocalDpi xmlns="" xmlns:a14="http://schemas.microsoft.com/office/drawing/2010/main"/>
              </a:ext>
            </a:extLst>
          </a:blip>
          <a:srcRect/>
          <a:stretch>
            <a:fillRect/>
          </a:stretch>
        </p:blipFill>
        <p:spPr bwMode="auto">
          <a:xfrm>
            <a:off x="5241710" y="4509120"/>
            <a:ext cx="3794786" cy="2276872"/>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 xmlns:p14="http://schemas.microsoft.com/office/powerpoint/2010/main" val="19019062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053"/>
                                        </p:tgtEl>
                                        <p:attrNameLst>
                                          <p:attrName>style.visibility</p:attrName>
                                        </p:attrNameLst>
                                      </p:cBhvr>
                                      <p:to>
                                        <p:strVal val="visible"/>
                                      </p:to>
                                    </p:set>
                                    <p:animEffect transition="in" filter="fade">
                                      <p:cBhvr>
                                        <p:cTn id="13" dur="1000"/>
                                        <p:tgtEl>
                                          <p:spTgt spid="2053"/>
                                        </p:tgtEl>
                                      </p:cBhvr>
                                    </p:animEffect>
                                    <p:anim calcmode="lin" valueType="num">
                                      <p:cBhvr>
                                        <p:cTn id="14" dur="1000" fill="hold"/>
                                        <p:tgtEl>
                                          <p:spTgt spid="2053"/>
                                        </p:tgtEl>
                                        <p:attrNameLst>
                                          <p:attrName>ppt_x</p:attrName>
                                        </p:attrNameLst>
                                      </p:cBhvr>
                                      <p:tavLst>
                                        <p:tav tm="0">
                                          <p:val>
                                            <p:strVal val="#ppt_x"/>
                                          </p:val>
                                        </p:tav>
                                        <p:tav tm="100000">
                                          <p:val>
                                            <p:strVal val="#ppt_x"/>
                                          </p:val>
                                        </p:tav>
                                      </p:tavLst>
                                    </p:anim>
                                    <p:anim calcmode="lin" valueType="num">
                                      <p:cBhvr>
                                        <p:cTn id="15" dur="900" decel="100000" fill="hold"/>
                                        <p:tgtEl>
                                          <p:spTgt spid="205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053"/>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par>
                                <p:cTn id="22" presetID="22" presetClass="entr" presetSubtype="4" fill="hold" nodeType="withEffect">
                                  <p:stCondLst>
                                    <p:cond delay="0"/>
                                  </p:stCondLst>
                                  <p:childTnLst>
                                    <p:set>
                                      <p:cBhvr>
                                        <p:cTn id="23" dur="1" fill="hold">
                                          <p:stCondLst>
                                            <p:cond delay="0"/>
                                          </p:stCondLst>
                                        </p:cTn>
                                        <p:tgtEl>
                                          <p:spTgt spid="2054"/>
                                        </p:tgtEl>
                                        <p:attrNameLst>
                                          <p:attrName>style.visibility</p:attrName>
                                        </p:attrNameLst>
                                      </p:cBhvr>
                                      <p:to>
                                        <p:strVal val="visible"/>
                                      </p:to>
                                    </p:set>
                                    <p:animEffect transition="in" filter="wipe(down)">
                                      <p:cBhvr>
                                        <p:cTn id="24" dur="500"/>
                                        <p:tgtEl>
                                          <p:spTgt spid="2054"/>
                                        </p:tgtEl>
                                      </p:cBhvr>
                                    </p:animEffect>
                                  </p:childTnLst>
                                </p:cTn>
                              </p:par>
                              <p:par>
                                <p:cTn id="25" presetID="22" presetClass="entr" presetSubtype="4" fill="hold" nodeType="with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wipe(down)">
                                      <p:cBhvr>
                                        <p:cTn id="2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077" name="Picture 5" descr="I:\Dibujos\Jonas\Jonás\www-St-Takla-org--Bible-Slides-jonah-1666.jpg"/>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5283915" y="4278364"/>
            <a:ext cx="3824588" cy="2583578"/>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3078" name="Picture 6" descr="I:\Dibujos\Jonas\Jonás\www-St-Takla-org--Bible-Slides-jonah-1665.jpg"/>
          <p:cNvPicPr>
            <a:picLocks noChangeAspect="1" noChangeArrowheads="1"/>
          </p:cNvPicPr>
          <p:nvPr/>
        </p:nvPicPr>
        <p:blipFill rotWithShape="1">
          <a:blip r:embed="rId4" cstate="screen">
            <a:extLst>
              <a:ext uri="{28A0092B-C50C-407E-A947-70E740481C1C}">
                <a14:useLocalDpi xmlns="" xmlns:a14="http://schemas.microsoft.com/office/drawing/2010/main"/>
              </a:ext>
            </a:extLst>
          </a:blip>
          <a:srcRect/>
          <a:stretch/>
        </p:blipFill>
        <p:spPr bwMode="auto">
          <a:xfrm>
            <a:off x="5283915" y="1772816"/>
            <a:ext cx="3824589" cy="2557155"/>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2" name="1 CuadroTexto"/>
          <p:cNvSpPr txBox="1"/>
          <p:nvPr/>
        </p:nvSpPr>
        <p:spPr>
          <a:xfrm>
            <a:off x="0" y="28419"/>
            <a:ext cx="9144000" cy="707886"/>
          </a:xfrm>
          <a:prstGeom prst="rect">
            <a:avLst/>
          </a:prstGeom>
          <a:noFill/>
        </p:spPr>
        <p:txBody>
          <a:bodyPr wrap="square" rtlCol="0">
            <a:spAutoFit/>
          </a:bodyPr>
          <a:lstStyle/>
          <a:p>
            <a:pPr algn="ctr"/>
            <a:r>
              <a:rPr lang="ro-RO" sz="40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MISIONAR PE TERITORIU INAMIC</a:t>
            </a:r>
            <a:endParaRPr lang="ro-RO" sz="40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3 Rectángulo"/>
          <p:cNvSpPr/>
          <p:nvPr/>
        </p:nvSpPr>
        <p:spPr>
          <a:xfrm>
            <a:off x="1" y="716503"/>
            <a:ext cx="9108502" cy="1477328"/>
          </a:xfrm>
          <a:prstGeom prst="rect">
            <a:avLst/>
          </a:prstGeom>
        </p:spPr>
        <p:txBody>
          <a:bodyPr wrap="square">
            <a:spAutoFit/>
          </a:bodyPr>
          <a:lstStyle/>
          <a:p>
            <a:r>
              <a:rPr lang="ro-RO" b="1" dirty="0" smtClean="0">
                <a:solidFill>
                  <a:schemeClr val="accent3">
                    <a:lumMod val="40000"/>
                    <a:lumOff val="60000"/>
                  </a:schemeClr>
                </a:solidFill>
                <a:effectLst>
                  <a:outerShdw blurRad="50800" dist="50800" dir="5400000" algn="ctr" rotWithShape="0">
                    <a:schemeClr val="tx1"/>
                  </a:outerShdw>
                </a:effectLst>
                <a:latin typeface="Comic Sans MS" pitchFamily="66" charset="0"/>
              </a:rPr>
              <a:t>«„Scoală-te, du-te la Ninive, cetatea cea mare, şi vesteşte acolo strigarea pe care ţi-o voi da!“ Şi Iona s-a sculat, şi s-a dus la Ninive, după Cuvântul Domnului. Şi Ninive era o cetate foarte mare, cât o călătorie de trei zile. Iona a început să pătrundă în oraş, cale de o zi, strigând şi zicând: „Încă patruzeci de zile, şi Ninive va fi nimicită!“» </a:t>
            </a:r>
            <a:r>
              <a:rPr lang="ro-RO" sz="1100" b="1" dirty="0" smtClean="0">
                <a:solidFill>
                  <a:schemeClr val="accent3">
                    <a:lumMod val="40000"/>
                    <a:lumOff val="60000"/>
                  </a:schemeClr>
                </a:solidFill>
                <a:effectLst>
                  <a:outerShdw blurRad="50800" dist="50800" dir="5400000" algn="ctr" rotWithShape="0">
                    <a:schemeClr val="tx1"/>
                  </a:outerShdw>
                </a:effectLst>
                <a:latin typeface="Comic Sans MS" pitchFamily="66" charset="0"/>
              </a:rPr>
              <a:t>(Iona 3:2-4)</a:t>
            </a:r>
            <a:endParaRPr lang="ro-RO" sz="1100" b="1" dirty="0">
              <a:solidFill>
                <a:schemeClr val="accent3">
                  <a:lumMod val="40000"/>
                  <a:lumOff val="60000"/>
                </a:schemeClr>
              </a:solidFill>
              <a:effectLst>
                <a:outerShdw blurRad="50800" dist="50800" dir="5400000" algn="ctr" rotWithShape="0">
                  <a:schemeClr val="tx1"/>
                </a:outerShdw>
              </a:effectLst>
              <a:latin typeface="Comic Sans MS" pitchFamily="66" charset="0"/>
            </a:endParaRPr>
          </a:p>
        </p:txBody>
      </p:sp>
      <p:sp>
        <p:nvSpPr>
          <p:cNvPr id="5" name="4 CuadroTexto"/>
          <p:cNvSpPr txBox="1"/>
          <p:nvPr/>
        </p:nvSpPr>
        <p:spPr>
          <a:xfrm>
            <a:off x="142844" y="2221610"/>
            <a:ext cx="5184576" cy="4493538"/>
          </a:xfrm>
          <a:prstGeom prst="rect">
            <a:avLst/>
          </a:prstGeom>
          <a:noFill/>
        </p:spPr>
        <p:txBody>
          <a:bodyPr wrap="square" rtlCol="0">
            <a:spAutoFit/>
            <a:scene3d>
              <a:camera prst="orthographicFront"/>
              <a:lightRig rig="threePt" dir="t"/>
            </a:scene3d>
            <a:sp3d extrusionH="57150">
              <a:bevelT w="38100" h="38100"/>
            </a:sp3d>
          </a:bodyPr>
          <a:lstStyle/>
          <a:p>
            <a:pPr marL="342900" indent="-342900">
              <a:buClr>
                <a:srgbClr val="8A4500"/>
              </a:buClr>
              <a:buSzPct val="120000"/>
              <a:buFont typeface="+mj-lt"/>
              <a:buAutoNum type="arabicPeriod"/>
            </a:pPr>
            <a:r>
              <a:rPr lang="ro-RO" sz="2200" b="1" dirty="0" smtClean="0"/>
              <a:t>Dumnezeu este dispus să dea a doua șansă celor răi.</a:t>
            </a:r>
          </a:p>
          <a:p>
            <a:pPr marL="342900" indent="-342900">
              <a:buClr>
                <a:srgbClr val="8A4500"/>
              </a:buClr>
              <a:buSzPct val="120000"/>
              <a:buFont typeface="+mj-lt"/>
              <a:buAutoNum type="arabicPeriod"/>
            </a:pPr>
            <a:r>
              <a:rPr lang="ro-RO" sz="2200" b="1" dirty="0" smtClean="0"/>
              <a:t>Suntem trimiși să vorbim despre Dumnezeu celor care încă nu-l cunosc. </a:t>
            </a:r>
          </a:p>
          <a:p>
            <a:pPr marL="342900" indent="-342900">
              <a:buClr>
                <a:srgbClr val="8A4500"/>
              </a:buClr>
              <a:buSzPct val="120000"/>
              <a:buFont typeface="+mj-lt"/>
              <a:buAutoNum type="arabicPeriod"/>
            </a:pPr>
            <a:r>
              <a:rPr lang="ro-RO" sz="2200" b="1" dirty="0" smtClean="0"/>
              <a:t>Mesajul pe care îl ducem este mesajul lui Dumnezeu nu al nostru. </a:t>
            </a:r>
          </a:p>
          <a:p>
            <a:pPr marL="342900" indent="-342900">
              <a:buClr>
                <a:srgbClr val="8A4500"/>
              </a:buClr>
              <a:buSzPct val="120000"/>
              <a:buFont typeface="+mj-lt"/>
              <a:buAutoNum type="arabicPeriod"/>
            </a:pPr>
            <a:r>
              <a:rPr lang="ro-RO" sz="2200" b="1" dirty="0" smtClean="0"/>
              <a:t>Evanghelia și judecata merg împreună; păcatul trebuie să fie </a:t>
            </a:r>
            <a:r>
              <a:rPr lang="ro-RO" sz="2200" b="1" dirty="0" smtClean="0"/>
              <a:t>scos </a:t>
            </a:r>
            <a:r>
              <a:rPr lang="ro-RO" sz="2200" b="1" dirty="0" smtClean="0"/>
              <a:t>în evidență pentru ca oamenii să poată căuta salvarea la Hristos. </a:t>
            </a:r>
          </a:p>
          <a:p>
            <a:pPr marL="342900" indent="-342900">
              <a:buClr>
                <a:srgbClr val="8A4500"/>
              </a:buClr>
              <a:buSzPct val="120000"/>
              <a:buFont typeface="+mj-lt"/>
              <a:buAutoNum type="arabicPeriod"/>
            </a:pPr>
            <a:r>
              <a:rPr lang="ro-RO" sz="2200" b="1" dirty="0" smtClean="0"/>
              <a:t>Dumnezeu acceptă pocăința sinceră, fără a aștepta ca persoana să aibă o cunoștință deplină asupra adevărului.</a:t>
            </a:r>
            <a:endParaRPr lang="ro-RO" sz="2200" b="1" dirty="0"/>
          </a:p>
        </p:txBody>
      </p:sp>
    </p:spTree>
    <p:extLst>
      <p:ext uri="{BB962C8B-B14F-4D97-AF65-F5344CB8AC3E}">
        <p14:creationId xmlns="" xmlns:p14="http://schemas.microsoft.com/office/powerpoint/2010/main" val="28324082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wipe(left)">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wipe(left)">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wipe(left)">
                                      <p:cBhvr>
                                        <p:cTn id="31" dur="5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wipe(left)">
                                      <p:cBhvr>
                                        <p:cTn id="36" dur="500"/>
                                        <p:tgtEl>
                                          <p:spTgt spid="5">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Effect transition="in" filter="wipe(left)">
                                      <p:cBhvr>
                                        <p:cTn id="4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467544" y="406932"/>
            <a:ext cx="7992888" cy="6001643"/>
          </a:xfrm>
          <a:prstGeom prst="rect">
            <a:avLst/>
          </a:prstGeom>
        </p:spPr>
        <p:txBody>
          <a:bodyPr wrap="square">
            <a:spAutoFit/>
          </a:bodyPr>
          <a:lstStyle/>
          <a:p>
            <a:pPr algn="just"/>
            <a:r>
              <a:rPr lang="ro-RO" sz="2400" dirty="0" smtClean="0">
                <a:latin typeface="Arial (Corp)"/>
              </a:rPr>
              <a:t>«</a:t>
            </a:r>
            <a:r>
              <a:rPr lang="ro-RO" sz="2400" b="1" dirty="0" smtClean="0">
                <a:effectLst>
                  <a:outerShdw blurRad="38100" dist="38100" dir="2700000" algn="tl">
                    <a:srgbClr val="000000">
                      <a:alpha val="43137"/>
                    </a:srgbClr>
                  </a:outerShdw>
                </a:effectLst>
                <a:latin typeface="Arial (Corp)"/>
              </a:rPr>
              <a:t>Solii lui Dumnezeu din orașele cele mari nu trebuie să se descurajeze în fața nelegiuirii, nedreptății și devastării cărora sunt chemați să le facă față, și în timp ce se străduiesc să proclame vestea bună a mântuirii. Domnul va îmbărbăta pe orice lucrător cu aceeași solie pe care a dat-o apostolului Pavel în Corintul cel nelegiuit: „Nu te teme; ci vorbește și nu tăcea, căci Eu sunt cu tine; și nimeni nu va pune mâna pe tine, ca să-ți facă rău: vorbește, fiindcă am mult norod în această cetate” (Faptele Apostolilor 18: 9,10). …  În fiecare oraș, oricât de plin de violență și crimă ar fi, sunt mulți care, cu ajutorul unei instruiri potrivite, pot să învețe să devină urmași ai lui Isus. În felul acesta se poate ajunge la mii de oameni cu adevărul mântuitor, și ei pot fi conduși să-L primească pe Hristos ca Mântuitor personal.</a:t>
            </a:r>
            <a:r>
              <a:rPr lang="ro-RO" sz="2400" dirty="0" smtClean="0">
                <a:latin typeface="Arial (Corp)"/>
              </a:rPr>
              <a:t>»</a:t>
            </a:r>
            <a:endParaRPr lang="ro-RO" sz="2400" dirty="0">
              <a:latin typeface="Arial (Corp)"/>
            </a:endParaRPr>
          </a:p>
        </p:txBody>
      </p:sp>
      <p:sp>
        <p:nvSpPr>
          <p:cNvPr id="3" name="2 CuadroTexto"/>
          <p:cNvSpPr txBox="1"/>
          <p:nvPr/>
        </p:nvSpPr>
        <p:spPr>
          <a:xfrm>
            <a:off x="5972317" y="6239224"/>
            <a:ext cx="2560123" cy="261610"/>
          </a:xfrm>
          <a:prstGeom prst="rect">
            <a:avLst/>
          </a:prstGeom>
          <a:noFill/>
        </p:spPr>
        <p:txBody>
          <a:bodyPr wrap="none" bIns="0" rtlCol="0">
            <a:spAutoFit/>
          </a:bodyPr>
          <a:lstStyle/>
          <a:p>
            <a:pPr algn="r"/>
            <a:r>
              <a:rPr lang="ro-RO" sz="1400" b="1" smtClean="0"/>
              <a:t>E.G.W. (Profeți și regi, pag. 277)</a:t>
            </a:r>
            <a:endParaRPr lang="ro-RO" sz="1400" b="1"/>
          </a:p>
        </p:txBody>
      </p:sp>
    </p:spTree>
    <p:extLst>
      <p:ext uri="{BB962C8B-B14F-4D97-AF65-F5344CB8AC3E}">
        <p14:creationId xmlns="" xmlns:p14="http://schemas.microsoft.com/office/powerpoint/2010/main" val="288291578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85C2FF"/>
            </a:gs>
            <a:gs pos="10000">
              <a:srgbClr val="DAF3F6"/>
            </a:gs>
            <a:gs pos="99000">
              <a:srgbClr val="FFEBFA"/>
            </a:gs>
          </a:gsLst>
          <a:lin ang="5400000" scaled="0"/>
        </a:gradFill>
        <a:effectLst/>
      </p:bgPr>
    </p:bg>
    <p:spTree>
      <p:nvGrpSpPr>
        <p:cNvPr id="1" name=""/>
        <p:cNvGrpSpPr/>
        <p:nvPr/>
      </p:nvGrpSpPr>
      <p:grpSpPr>
        <a:xfrm>
          <a:off x="0" y="0"/>
          <a:ext cx="0" cy="0"/>
          <a:chOff x="0" y="0"/>
          <a:chExt cx="0" cy="0"/>
        </a:xfrm>
      </p:grpSpPr>
      <p:pic>
        <p:nvPicPr>
          <p:cNvPr id="4098" name="Picture 2" descr="J:\______Para internet\FondosTematicos\Jonas\1102013260_univ_cnt_4_xl.jpg"/>
          <p:cNvPicPr>
            <a:picLocks noChangeAspect="1" noChangeArrowheads="1"/>
          </p:cNvPicPr>
          <p:nvPr/>
        </p:nvPicPr>
        <p:blipFill rotWithShape="1">
          <a:blip r:embed="rId2" cstate="screen">
            <a:extLst>
              <a:ext uri="{28A0092B-C50C-407E-A947-70E740481C1C}">
                <a14:useLocalDpi xmlns="" xmlns:a14="http://schemas.microsoft.com/office/drawing/2010/main"/>
              </a:ext>
            </a:extLst>
          </a:blip>
          <a:srcRect/>
          <a:stretch/>
        </p:blipFill>
        <p:spPr bwMode="auto">
          <a:xfrm flipH="1">
            <a:off x="0" y="1538514"/>
            <a:ext cx="9143998" cy="531948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CuadroTexto"/>
          <p:cNvSpPr txBox="1"/>
          <p:nvPr/>
        </p:nvSpPr>
        <p:spPr>
          <a:xfrm>
            <a:off x="-25086" y="-99392"/>
            <a:ext cx="9169083" cy="661720"/>
          </a:xfrm>
          <a:prstGeom prst="rect">
            <a:avLst/>
          </a:prstGeom>
          <a:noFill/>
        </p:spPr>
        <p:txBody>
          <a:bodyPr wrap="square" tIns="0" rtlCol="0">
            <a:spAutoFit/>
          </a:bodyPr>
          <a:lstStyle/>
          <a:p>
            <a:pPr algn="ctr"/>
            <a:r>
              <a:rPr lang="ro-RO"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NEMULȚUMIREA LUI IONA</a:t>
            </a:r>
            <a:endParaRPr lang="es-E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2 Rectángulo"/>
          <p:cNvSpPr/>
          <p:nvPr/>
        </p:nvSpPr>
        <p:spPr>
          <a:xfrm>
            <a:off x="179512" y="428604"/>
            <a:ext cx="8855968" cy="1369606"/>
          </a:xfrm>
          <a:prstGeom prst="rect">
            <a:avLst/>
          </a:prstGeom>
        </p:spPr>
        <p:txBody>
          <a:bodyPr wrap="square">
            <a:spAutoFit/>
          </a:bodyPr>
          <a:lstStyle/>
          <a:p>
            <a:r>
              <a:rPr lang="es-ES" b="1" dirty="0" smtClean="0">
                <a:solidFill>
                  <a:schemeClr val="tx2">
                    <a:lumMod val="75000"/>
                  </a:schemeClr>
                </a:solidFill>
                <a:latin typeface="Comic Sans MS" pitchFamily="66" charset="0"/>
              </a:rPr>
              <a:t>«</a:t>
            </a:r>
            <a:r>
              <a:rPr lang="vi-VN" b="1" dirty="0">
                <a:solidFill>
                  <a:schemeClr val="tx2">
                    <a:lumMod val="75000"/>
                  </a:schemeClr>
                </a:solidFill>
                <a:latin typeface="Comic Sans MS" pitchFamily="66" charset="0"/>
              </a:rPr>
              <a:t>S-a rugat Domnului, şi a zis: „Ah! Doamne, nu este aceasta tocmai ce ziceam eu cînd eram încă în ţara mea? Tocmai lucrul acesta voiam să-l înlătur fugind la Tars. Căci ştiam că eşti un Dumnezeu milos şi plin de îndurare, îndelung răbdător, şi bogat în bunătate, şi că Te căieşti de rău!</a:t>
            </a:r>
            <a:r>
              <a:rPr lang="es-ES" b="1" dirty="0" smtClean="0">
                <a:solidFill>
                  <a:schemeClr val="tx2">
                    <a:lumMod val="75000"/>
                  </a:schemeClr>
                </a:solidFill>
                <a:latin typeface="Comic Sans MS" pitchFamily="66" charset="0"/>
              </a:rPr>
              <a:t>» </a:t>
            </a:r>
            <a:r>
              <a:rPr lang="es-ES" sz="1100" b="1" dirty="0" smtClean="0">
                <a:solidFill>
                  <a:schemeClr val="tx2">
                    <a:lumMod val="75000"/>
                  </a:schemeClr>
                </a:solidFill>
                <a:latin typeface="Comic Sans MS" pitchFamily="66" charset="0"/>
              </a:rPr>
              <a:t>(</a:t>
            </a:r>
            <a:r>
              <a:rPr lang="ro-RO" sz="1100" b="1" dirty="0" smtClean="0">
                <a:solidFill>
                  <a:schemeClr val="tx2">
                    <a:lumMod val="75000"/>
                  </a:schemeClr>
                </a:solidFill>
                <a:latin typeface="Comic Sans MS" pitchFamily="66" charset="0"/>
              </a:rPr>
              <a:t>Iona</a:t>
            </a:r>
            <a:r>
              <a:rPr lang="es-ES" sz="1100" b="1" dirty="0" smtClean="0">
                <a:solidFill>
                  <a:schemeClr val="tx2">
                    <a:lumMod val="75000"/>
                  </a:schemeClr>
                </a:solidFill>
                <a:latin typeface="Comic Sans MS" pitchFamily="66" charset="0"/>
              </a:rPr>
              <a:t> 4:2)</a:t>
            </a:r>
            <a:endParaRPr lang="es-ES" sz="1100" b="1" dirty="0">
              <a:solidFill>
                <a:schemeClr val="tx2">
                  <a:lumMod val="75000"/>
                </a:schemeClr>
              </a:solidFill>
              <a:latin typeface="Comic Sans MS" pitchFamily="66" charset="0"/>
            </a:endParaRPr>
          </a:p>
        </p:txBody>
      </p:sp>
      <p:sp>
        <p:nvSpPr>
          <p:cNvPr id="4" name="3 CuadroTexto"/>
          <p:cNvSpPr txBox="1"/>
          <p:nvPr/>
        </p:nvSpPr>
        <p:spPr>
          <a:xfrm>
            <a:off x="4427984" y="1709402"/>
            <a:ext cx="4607495" cy="48628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spcBef>
                <a:spcPts val="600"/>
              </a:spcBef>
            </a:pPr>
            <a:r>
              <a:rPr lang="ro-RO" sz="2000" b="1" dirty="0" smtClean="0"/>
              <a:t>Incredibil! Iona este singura persoană din scriptură care îl acuză pe Dumnezeu că are har; că este milos, plin de îndurare, îndelung răbdător și bogat în bunătate; care iartă în loc să trimită calamități. Care să fi fost problema lui Iona? </a:t>
            </a:r>
          </a:p>
          <a:p>
            <a:pPr>
              <a:spcBef>
                <a:spcPts val="600"/>
              </a:spcBef>
            </a:pPr>
            <a:r>
              <a:rPr lang="ro-RO" sz="2000" b="1" dirty="0" smtClean="0"/>
              <a:t>Problema se numește egoism. Iona era incapabil să se preocupe de altcineva în afară de el însuși. Propria sa faimă și bunăstare cântăreau mai mult decât mântuirea a </a:t>
            </a:r>
            <a:r>
              <a:rPr lang="es-ES" sz="2000" b="1" dirty="0" smtClean="0"/>
              <a:t>120.000 </a:t>
            </a:r>
            <a:r>
              <a:rPr lang="ro-RO" sz="2000" b="1" dirty="0" smtClean="0"/>
              <a:t>de persoane</a:t>
            </a:r>
            <a:r>
              <a:rPr lang="es-ES" sz="2000" b="1" dirty="0" smtClean="0"/>
              <a:t>.</a:t>
            </a:r>
          </a:p>
          <a:p>
            <a:pPr>
              <a:spcBef>
                <a:spcPts val="600"/>
              </a:spcBef>
            </a:pPr>
            <a:r>
              <a:rPr lang="ro-RO" sz="2000" b="1" dirty="0" smtClean="0"/>
              <a:t>Suntem la fel de orbi ca Iona</a:t>
            </a:r>
            <a:r>
              <a:rPr lang="es-ES" sz="2000" b="1" dirty="0" smtClean="0"/>
              <a:t>?</a:t>
            </a:r>
            <a:r>
              <a:rPr lang="ro-RO" sz="2000" b="1" dirty="0" smtClean="0"/>
              <a:t> Simțim povara îndatoririi de a lucra în favoarea mântuirii aproapelui nostru și suntem dispuși să o purtăm cu bucurie</a:t>
            </a:r>
            <a:r>
              <a:rPr lang="es-ES" sz="2000" b="1" dirty="0" smtClean="0"/>
              <a:t>?</a:t>
            </a:r>
            <a:endParaRPr lang="es-ES" sz="2000" b="1" dirty="0"/>
          </a:p>
        </p:txBody>
      </p:sp>
      <p:pic>
        <p:nvPicPr>
          <p:cNvPr id="4099" name="Picture 3" descr="J:\______Para internet\MinisterioPersonal\10150630_296736620489804_1179117944_n.jpg"/>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251520" y="3739470"/>
            <a:ext cx="3888432" cy="29022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scene3d>
            <a:camera prst="orthographicFront"/>
            <a:lightRig rig="threePt" dir="t"/>
          </a:scene3d>
          <a:sp3d>
            <a:bevelT prst="slope"/>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121310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bg/>
                                          </p:spTgt>
                                        </p:tgtEl>
                                        <p:attrNameLst>
                                          <p:attrName>style.visibility</p:attrName>
                                        </p:attrNameLst>
                                      </p:cBhvr>
                                      <p:to>
                                        <p:strVal val="visible"/>
                                      </p:to>
                                    </p:set>
                                    <p:animEffect transition="in" filter="fade">
                                      <p:cBhvr>
                                        <p:cTn id="23" dur="500"/>
                                        <p:tgtEl>
                                          <p:spTgt spid="4">
                                            <p:bg/>
                                          </p:spTgt>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left)">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wipe(left)">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4099"/>
                                        </p:tgtEl>
                                        <p:attrNameLst>
                                          <p:attrName>style.visibility</p:attrName>
                                        </p:attrNameLst>
                                      </p:cBhvr>
                                      <p:to>
                                        <p:strVal val="visible"/>
                                      </p:to>
                                    </p:set>
                                    <p:anim calcmode="lin" valueType="num">
                                      <p:cBhvr>
                                        <p:cTn id="37" dur="500" fill="hold"/>
                                        <p:tgtEl>
                                          <p:spTgt spid="4099"/>
                                        </p:tgtEl>
                                        <p:attrNameLst>
                                          <p:attrName>ppt_w</p:attrName>
                                        </p:attrNameLst>
                                      </p:cBhvr>
                                      <p:tavLst>
                                        <p:tav tm="0">
                                          <p:val>
                                            <p:fltVal val="0"/>
                                          </p:val>
                                        </p:tav>
                                        <p:tav tm="100000">
                                          <p:val>
                                            <p:strVal val="#ppt_w"/>
                                          </p:val>
                                        </p:tav>
                                      </p:tavLst>
                                    </p:anim>
                                    <p:anim calcmode="lin" valueType="num">
                                      <p:cBhvr>
                                        <p:cTn id="38" dur="500" fill="hold"/>
                                        <p:tgtEl>
                                          <p:spTgt spid="4099"/>
                                        </p:tgtEl>
                                        <p:attrNameLst>
                                          <p:attrName>ppt_h</p:attrName>
                                        </p:attrNameLst>
                                      </p:cBhvr>
                                      <p:tavLst>
                                        <p:tav tm="0">
                                          <p:val>
                                            <p:fltVal val="0"/>
                                          </p:val>
                                        </p:tav>
                                        <p:tav tm="100000">
                                          <p:val>
                                            <p:strVal val="#ppt_h"/>
                                          </p:val>
                                        </p:tav>
                                      </p:tavLst>
                                    </p:anim>
                                    <p:animEffect transition="in" filter="fade">
                                      <p:cBhvr>
                                        <p:cTn id="39" dur="500"/>
                                        <p:tgtEl>
                                          <p:spTgt spid="4099"/>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wipe(left)">
                                      <p:cBhvr>
                                        <p:cTn id="4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475656" y="1037049"/>
            <a:ext cx="7272808" cy="4893647"/>
          </a:xfrm>
          <a:prstGeom prst="rect">
            <a:avLst/>
          </a:prstGeom>
        </p:spPr>
        <p:txBody>
          <a:bodyPr wrap="square">
            <a:spAutoFit/>
          </a:bodyPr>
          <a:lstStyle/>
          <a:p>
            <a:pPr algn="just"/>
            <a:r>
              <a:rPr lang="ro-RO" sz="2400" smtClean="0">
                <a:latin typeface="Cooper Black" pitchFamily="18" charset="0"/>
              </a:rPr>
              <a:t>«</a:t>
            </a:r>
            <a:r>
              <a:rPr lang="ro-RO" sz="2400" b="1" smtClean="0">
                <a:effectLst>
                  <a:outerShdw blurRad="38100" dist="38100" dir="2700000" algn="tl">
                    <a:srgbClr val="000000">
                      <a:alpha val="43137"/>
                    </a:srgbClr>
                  </a:outerShdw>
                </a:effectLst>
              </a:rPr>
              <a:t>Această obligație stă asupra tuturor. Tuturor li se cere să lucreze pentru împuținarea bolilor și înmulțirea binecuvântărilor aproapelui lor. Dacă suntem puternici să rezistăm ispitei, avem marea obligație să-i ajutăm pe cei slabi și gata să cedeze. Dacă avem cunoștințe, atunci ar trebui să-i învățăm pe cei neștiutori. Dacă Dumnezeu ne-a binecuvântat cu bunurile acestei lumi, este de datoria noastră să-i ajutăm pe cei săraci. Noi trebuie să lucrăm pentru binele altora. Fie ca toți din sfera influenței noastre să fie părtași ai capacităților excelente pe care le avem. Nimeni să nu fie mulțumit să se hrănească din pâinea vieții, fără să facă parte din ea și celor din jurul lor.</a:t>
            </a:r>
            <a:r>
              <a:rPr lang="ro-RO" sz="2400" smtClean="0">
                <a:latin typeface="Cooper Black" pitchFamily="18" charset="0"/>
              </a:rPr>
              <a:t>»</a:t>
            </a:r>
            <a:endParaRPr lang="ro-RO" sz="2400">
              <a:latin typeface="Cooper Black" pitchFamily="18" charset="0"/>
            </a:endParaRPr>
          </a:p>
        </p:txBody>
      </p:sp>
      <p:sp>
        <p:nvSpPr>
          <p:cNvPr id="3" name="2 CuadroTexto"/>
          <p:cNvSpPr txBox="1"/>
          <p:nvPr/>
        </p:nvSpPr>
        <p:spPr>
          <a:xfrm>
            <a:off x="1331640" y="44624"/>
            <a:ext cx="7560840" cy="369332"/>
          </a:xfrm>
          <a:prstGeom prst="rect">
            <a:avLst/>
          </a:prstGeom>
          <a:noFill/>
        </p:spPr>
        <p:txBody>
          <a:bodyPr wrap="square" rtlCol="0">
            <a:spAutoFit/>
          </a:bodyPr>
          <a:lstStyle/>
          <a:p>
            <a:pPr algn="ctr"/>
            <a:r>
              <a:rPr lang="ro-RO" b="1" smtClean="0"/>
              <a:t>E.G.W. (Mărturii pentru comunitate, vol. 5, pag. 606)</a:t>
            </a:r>
            <a:endParaRPr lang="ro-RO" b="1"/>
          </a:p>
        </p:txBody>
      </p:sp>
    </p:spTree>
    <p:extLst>
      <p:ext uri="{BB962C8B-B14F-4D97-AF65-F5344CB8AC3E}">
        <p14:creationId xmlns="" xmlns:p14="http://schemas.microsoft.com/office/powerpoint/2010/main" val="290788107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Personalizado 7">
      <a:dk1>
        <a:sysClr val="windowText" lastClr="000000"/>
      </a:dk1>
      <a:lt1>
        <a:sysClr val="window" lastClr="FFFFFF"/>
      </a:lt1>
      <a:dk2>
        <a:srgbClr val="04617B"/>
      </a:dk2>
      <a:lt2>
        <a:srgbClr val="DBF5F9"/>
      </a:lt2>
      <a:accent1>
        <a:srgbClr val="00B050"/>
      </a:accent1>
      <a:accent2>
        <a:srgbClr val="009DD9"/>
      </a:accent2>
      <a:accent3>
        <a:srgbClr val="0BD0D9"/>
      </a:accent3>
      <a:accent4>
        <a:srgbClr val="C00000"/>
      </a:accent4>
      <a:accent5>
        <a:srgbClr val="7CCA62"/>
      </a:accent5>
      <a:accent6>
        <a:srgbClr val="FFF654"/>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TotalTime>
  <Words>1132</Words>
  <Application>Microsoft Office PowerPoint</Application>
  <PresentationFormat>Expunere pe ecran (4:3)</PresentationFormat>
  <Paragraphs>43</Paragraphs>
  <Slides>9</Slides>
  <Notes>0</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9</vt:i4>
      </vt:variant>
    </vt:vector>
  </HeadingPairs>
  <TitlesOfParts>
    <vt:vector size="15" baseType="lpstr">
      <vt:lpstr>Arial</vt:lpstr>
      <vt:lpstr>Calibri</vt:lpstr>
      <vt:lpstr>Comic Sans MS</vt:lpstr>
      <vt:lpstr>Arial (Corp)</vt:lpstr>
      <vt:lpstr>Cooper Black</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4 - Istoria lui Iona</dc:title>
  <dc:subject>Studii Biblice 2015 trim. III – Misionarii</dc:subject>
  <dc:creator>sergio</dc:creator>
  <cp:keywords>http://www.fustero.net/es/index_ro.php</cp:keywords>
  <cp:lastModifiedBy>Administrator</cp:lastModifiedBy>
  <cp:revision>70</cp:revision>
  <dcterms:created xsi:type="dcterms:W3CDTF">2015-07-12T08:37:11Z</dcterms:created>
  <dcterms:modified xsi:type="dcterms:W3CDTF">2015-07-20T13:55:16Z</dcterms:modified>
</cp:coreProperties>
</file>