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E7E87"/>
    <a:srgbClr val="FF0066"/>
    <a:srgbClr val="FF3399"/>
    <a:srgbClr val="99FF99"/>
    <a:srgbClr val="3A1D00"/>
    <a:srgbClr val="663300"/>
    <a:srgbClr val="FFCDCD"/>
    <a:srgbClr val="FFA7A7"/>
    <a:srgbClr val="FFF24F"/>
    <a:srgbClr val="EFE1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470170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1840969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118010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3209878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12851921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20741649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9917089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3316060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3757882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38969650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6ABBD8-3DCB-4A19-9F19-F5A55410C12B}" type="datetimeFigureOut">
              <a:rPr lang="es-ES" smtClean="0"/>
              <a:pPr/>
              <a:t>15/06/2015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29608698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ABBD8-3DCB-4A19-9F19-F5A55410C12B}" type="datetimeFigureOut">
              <a:rPr lang="es-ES" smtClean="0"/>
              <a:pPr/>
              <a:t>15/06/2015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A9C3-BAF7-44EF-9229-05BB1C7DC471}" type="slidenum">
              <a:rPr lang="es-ES" smtClean="0"/>
              <a:pPr/>
              <a:t>‹#›</a:t>
            </a:fld>
            <a:endParaRPr lang="es-ES"/>
          </a:p>
        </p:txBody>
      </p:sp>
    </p:spTree>
    <p:extLst>
      <p:ext uri="{BB962C8B-B14F-4D97-AF65-F5344CB8AC3E}">
        <p14:creationId xmlns="" xmlns:p14="http://schemas.microsoft.com/office/powerpoint/2010/main" val="181663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203848" y="0"/>
            <a:ext cx="5940152" cy="2585323"/>
          </a:xfrm>
          <a:prstGeom prst="rect">
            <a:avLst/>
          </a:prstGeom>
          <a:noFill/>
        </p:spPr>
        <p:txBody>
          <a:bodyPr wrap="square" rtlCol="0">
            <a:spAutoFit/>
          </a:bodyPr>
          <a:lstStyle/>
          <a:p>
            <a:pPr algn="ctr"/>
            <a:r>
              <a:rPr lang="ro-RO" sz="5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 LA INTRAREA TRIUMFALĂ LA RĂSTIGNIRE</a:t>
            </a:r>
            <a:endParaRPr lang="ro-RO" sz="54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4 CuadroTexto"/>
          <p:cNvSpPr txBox="1"/>
          <p:nvPr/>
        </p:nvSpPr>
        <p:spPr>
          <a:xfrm>
            <a:off x="35496" y="6444044"/>
            <a:ext cx="3176960" cy="369332"/>
          </a:xfrm>
          <a:prstGeom prst="rect">
            <a:avLst/>
          </a:prstGeom>
          <a:noFill/>
        </p:spPr>
        <p:txBody>
          <a:bodyPr wrap="none" rtlCol="0">
            <a:spAutoFit/>
          </a:bodyPr>
          <a:lstStyle/>
          <a:p>
            <a:r>
              <a:rPr lang="ro-RO" b="1" smtClean="0">
                <a:solidFill>
                  <a:schemeClr val="accent1">
                    <a:lumMod val="60000"/>
                    <a:lumOff val="40000"/>
                  </a:schemeClr>
                </a:solidFill>
              </a:rPr>
              <a:t>Studiul 12 pentru 20 iunie 2015</a:t>
            </a:r>
            <a:endParaRPr lang="ro-RO" b="1">
              <a:solidFill>
                <a:schemeClr val="accent1">
                  <a:lumMod val="60000"/>
                  <a:lumOff val="40000"/>
                </a:schemeClr>
              </a:solidFill>
            </a:endParaRPr>
          </a:p>
        </p:txBody>
      </p:sp>
    </p:spTree>
    <p:extLst>
      <p:ext uri="{BB962C8B-B14F-4D97-AF65-F5344CB8AC3E}">
        <p14:creationId xmlns="" xmlns:p14="http://schemas.microsoft.com/office/powerpoint/2010/main" val="19468374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00329" y="188640"/>
            <a:ext cx="1368152" cy="864096"/>
          </a:xfrm>
          <a:prstGeom prst="rect">
            <a:avLst/>
          </a:prstGeom>
          <a:gradFill flip="none" rotWithShape="1">
            <a:gsLst>
              <a:gs pos="0">
                <a:srgbClr val="EFE1EE"/>
              </a:gs>
              <a:gs pos="100000">
                <a:srgbClr val="DCBEDB"/>
              </a:gs>
            </a:gsLst>
            <a:lin ang="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smtClean="0">
                <a:solidFill>
                  <a:schemeClr val="tx1"/>
                </a:solidFill>
              </a:rPr>
              <a:t>Duminică</a:t>
            </a:r>
            <a:endParaRPr lang="ro-RO" sz="2000" b="1">
              <a:solidFill>
                <a:schemeClr val="tx1"/>
              </a:solidFill>
            </a:endParaRPr>
          </a:p>
        </p:txBody>
      </p:sp>
      <p:sp>
        <p:nvSpPr>
          <p:cNvPr id="3" name="2 Rectángulo"/>
          <p:cNvSpPr/>
          <p:nvPr/>
        </p:nvSpPr>
        <p:spPr>
          <a:xfrm>
            <a:off x="1740489" y="188640"/>
            <a:ext cx="1368152" cy="864096"/>
          </a:xfrm>
          <a:prstGeom prst="rect">
            <a:avLst/>
          </a:prstGeom>
          <a:gradFill flip="none" rotWithShape="1">
            <a:gsLst>
              <a:gs pos="0">
                <a:schemeClr val="accent4">
                  <a:lumMod val="60000"/>
                  <a:lumOff val="40000"/>
                </a:schemeClr>
              </a:gs>
              <a:gs pos="100000">
                <a:srgbClr val="DCBEDB"/>
              </a:gs>
            </a:gsLst>
            <a:lin ang="108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smtClean="0">
                <a:solidFill>
                  <a:schemeClr val="tx1"/>
                </a:solidFill>
              </a:rPr>
              <a:t>Luni</a:t>
            </a:r>
            <a:endParaRPr lang="ro-RO" sz="2000" b="1">
              <a:solidFill>
                <a:schemeClr val="tx1"/>
              </a:solidFill>
            </a:endParaRPr>
          </a:p>
        </p:txBody>
      </p:sp>
      <p:sp>
        <p:nvSpPr>
          <p:cNvPr id="4" name="3 Rectángulo"/>
          <p:cNvSpPr/>
          <p:nvPr/>
        </p:nvSpPr>
        <p:spPr>
          <a:xfrm>
            <a:off x="3180649" y="188640"/>
            <a:ext cx="1368152" cy="864096"/>
          </a:xfrm>
          <a:prstGeom prst="rect">
            <a:avLst/>
          </a:prstGeom>
          <a:gradFill flip="none" rotWithShape="1">
            <a:gsLst>
              <a:gs pos="0">
                <a:schemeClr val="accent4">
                  <a:lumMod val="60000"/>
                  <a:lumOff val="40000"/>
                </a:schemeClr>
              </a:gs>
              <a:gs pos="100000">
                <a:srgbClr val="B272AF"/>
              </a:gs>
            </a:gsLst>
            <a:lin ang="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smtClean="0">
                <a:solidFill>
                  <a:schemeClr val="tx1"/>
                </a:solidFill>
              </a:rPr>
              <a:t>Marți</a:t>
            </a:r>
            <a:endParaRPr lang="ro-RO" sz="2000" b="1">
              <a:solidFill>
                <a:schemeClr val="tx1"/>
              </a:solidFill>
            </a:endParaRPr>
          </a:p>
        </p:txBody>
      </p:sp>
      <p:sp>
        <p:nvSpPr>
          <p:cNvPr id="5" name="4 Rectángulo"/>
          <p:cNvSpPr/>
          <p:nvPr/>
        </p:nvSpPr>
        <p:spPr>
          <a:xfrm>
            <a:off x="4620809" y="188640"/>
            <a:ext cx="1368152" cy="864096"/>
          </a:xfrm>
          <a:prstGeom prst="rect">
            <a:avLst/>
          </a:prstGeom>
          <a:gradFill flip="none" rotWithShape="1">
            <a:gsLst>
              <a:gs pos="100000">
                <a:schemeClr val="accent4">
                  <a:lumMod val="75000"/>
                </a:schemeClr>
              </a:gs>
              <a:gs pos="0">
                <a:srgbClr val="B272AF"/>
              </a:gs>
            </a:gsLst>
            <a:lin ang="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smtClean="0"/>
              <a:t>Miercuri</a:t>
            </a:r>
            <a:endParaRPr lang="ro-RO" sz="2000" b="1"/>
          </a:p>
        </p:txBody>
      </p:sp>
      <p:sp>
        <p:nvSpPr>
          <p:cNvPr id="6" name="5 Rectángulo"/>
          <p:cNvSpPr/>
          <p:nvPr/>
        </p:nvSpPr>
        <p:spPr>
          <a:xfrm>
            <a:off x="6060969" y="188640"/>
            <a:ext cx="1368152" cy="864096"/>
          </a:xfrm>
          <a:prstGeom prst="rect">
            <a:avLst/>
          </a:prstGeom>
          <a:gradFill flip="none" rotWithShape="1">
            <a:gsLst>
              <a:gs pos="0">
                <a:schemeClr val="accent4">
                  <a:lumMod val="75000"/>
                </a:schemeClr>
              </a:gs>
              <a:gs pos="100000">
                <a:schemeClr val="accent4">
                  <a:lumMod val="50000"/>
                </a:schemeClr>
              </a:gs>
            </a:gsLst>
            <a:lin ang="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smtClean="0"/>
              <a:t>Joi</a:t>
            </a:r>
            <a:endParaRPr lang="ro-RO" sz="2000" b="1"/>
          </a:p>
        </p:txBody>
      </p:sp>
      <p:sp>
        <p:nvSpPr>
          <p:cNvPr id="7" name="6 CuadroTexto"/>
          <p:cNvSpPr txBox="1"/>
          <p:nvPr/>
        </p:nvSpPr>
        <p:spPr>
          <a:xfrm>
            <a:off x="67232" y="1480373"/>
            <a:ext cx="2232248" cy="1323439"/>
          </a:xfrm>
          <a:prstGeom prst="rect">
            <a:avLst/>
          </a:prstGeom>
          <a:noFill/>
        </p:spPr>
        <p:txBody>
          <a:bodyPr wrap="square" rtlCol="0">
            <a:spAutoFit/>
          </a:bodyPr>
          <a:lstStyle/>
          <a:p>
            <a:pPr marL="342900" indent="-342900">
              <a:buClr>
                <a:schemeClr val="accent6">
                  <a:lumMod val="75000"/>
                </a:schemeClr>
              </a:buClr>
              <a:buFont typeface="+mj-lt"/>
              <a:buAutoNum type="arabicPeriod"/>
            </a:pPr>
            <a:r>
              <a:rPr lang="ro-RO" sz="2000" b="1" dirty="0" smtClean="0"/>
              <a:t>Intrarea triumfală.</a:t>
            </a:r>
          </a:p>
          <a:p>
            <a:pPr marL="342900" indent="-342900">
              <a:buClr>
                <a:schemeClr val="accent6">
                  <a:lumMod val="75000"/>
                </a:schemeClr>
              </a:buClr>
              <a:buFont typeface="+mj-lt"/>
              <a:buAutoNum type="arabicPeriod"/>
            </a:pPr>
            <a:r>
              <a:rPr lang="ro-RO" sz="2000" b="1" dirty="0" smtClean="0"/>
              <a:t>Curățirea templului.</a:t>
            </a:r>
            <a:endParaRPr lang="ro-RO" sz="2000" b="1" dirty="0"/>
          </a:p>
        </p:txBody>
      </p:sp>
      <p:sp>
        <p:nvSpPr>
          <p:cNvPr id="8" name="7 CuadroTexto"/>
          <p:cNvSpPr txBox="1"/>
          <p:nvPr/>
        </p:nvSpPr>
        <p:spPr>
          <a:xfrm>
            <a:off x="2227472" y="1480373"/>
            <a:ext cx="2704568" cy="1015663"/>
          </a:xfrm>
          <a:prstGeom prst="rect">
            <a:avLst/>
          </a:prstGeom>
          <a:noFill/>
        </p:spPr>
        <p:txBody>
          <a:bodyPr wrap="square" rtlCol="0">
            <a:spAutoFit/>
          </a:bodyPr>
          <a:lstStyle/>
          <a:p>
            <a:pPr marL="355600" indent="-355600">
              <a:buClr>
                <a:schemeClr val="accent6">
                  <a:lumMod val="75000"/>
                </a:schemeClr>
              </a:buClr>
              <a:buFont typeface="+mj-lt"/>
              <a:buAutoNum type="arabicPeriod" startAt="3"/>
            </a:pPr>
            <a:r>
              <a:rPr lang="ro-RO" sz="2000" b="1" dirty="0" smtClean="0"/>
              <a:t>Parabola lucrătorilor necredincioși.</a:t>
            </a:r>
          </a:p>
          <a:p>
            <a:pPr marL="342900" indent="-342900">
              <a:buClr>
                <a:schemeClr val="accent6">
                  <a:lumMod val="75000"/>
                </a:schemeClr>
              </a:buClr>
              <a:buFont typeface="+mj-lt"/>
              <a:buAutoNum type="arabicPeriod" startAt="3"/>
            </a:pPr>
            <a:r>
              <a:rPr lang="ro-RO" sz="2000" b="1" dirty="0" smtClean="0"/>
              <a:t>Problema dărilor.</a:t>
            </a:r>
            <a:endParaRPr lang="ro-RO" sz="2000" b="1" dirty="0"/>
          </a:p>
        </p:txBody>
      </p:sp>
      <p:sp>
        <p:nvSpPr>
          <p:cNvPr id="9" name="8 CuadroTexto"/>
          <p:cNvSpPr txBox="1"/>
          <p:nvPr/>
        </p:nvSpPr>
        <p:spPr>
          <a:xfrm>
            <a:off x="5349450" y="1480373"/>
            <a:ext cx="2791189" cy="400110"/>
          </a:xfrm>
          <a:prstGeom prst="rect">
            <a:avLst/>
          </a:prstGeom>
          <a:noFill/>
        </p:spPr>
        <p:txBody>
          <a:bodyPr wrap="square" rtlCol="0">
            <a:spAutoFit/>
          </a:bodyPr>
          <a:lstStyle/>
          <a:p>
            <a:pPr marL="355600" indent="-355600">
              <a:buClr>
                <a:schemeClr val="accent6">
                  <a:lumMod val="75000"/>
                </a:schemeClr>
              </a:buClr>
              <a:buFont typeface="+mj-lt"/>
              <a:buAutoNum type="arabicPeriod" startAt="5"/>
            </a:pPr>
            <a:r>
              <a:rPr lang="ro-RO" sz="2000" b="1" dirty="0" smtClean="0"/>
              <a:t>Cina Domnului.</a:t>
            </a:r>
            <a:endParaRPr lang="ro-RO" sz="2000" b="1" dirty="0"/>
          </a:p>
        </p:txBody>
      </p:sp>
      <p:cxnSp>
        <p:nvCxnSpPr>
          <p:cNvPr id="11" name="10 Conector recto de flecha"/>
          <p:cNvCxnSpPr>
            <a:stCxn id="2" idx="2"/>
          </p:cNvCxnSpPr>
          <p:nvPr/>
        </p:nvCxnSpPr>
        <p:spPr>
          <a:xfrm>
            <a:off x="984405" y="1052736"/>
            <a:ext cx="0" cy="427637"/>
          </a:xfrm>
          <a:prstGeom prst="straightConnector1">
            <a:avLst/>
          </a:prstGeom>
          <a:ln>
            <a:solidFill>
              <a:schemeClr val="accent4">
                <a:lumMod val="75000"/>
              </a:schemeClr>
            </a:solidFill>
            <a:tailEnd type="arrow"/>
          </a:ln>
        </p:spPr>
        <p:style>
          <a:lnRef idx="3">
            <a:schemeClr val="accent1"/>
          </a:lnRef>
          <a:fillRef idx="0">
            <a:schemeClr val="accent1"/>
          </a:fillRef>
          <a:effectRef idx="2">
            <a:schemeClr val="accent1"/>
          </a:effectRef>
          <a:fontRef idx="minor">
            <a:schemeClr val="tx1"/>
          </a:fontRef>
        </p:style>
      </p:cxnSp>
      <p:sp>
        <p:nvSpPr>
          <p:cNvPr id="12" name="11 Abrir llave"/>
          <p:cNvSpPr/>
          <p:nvPr/>
        </p:nvSpPr>
        <p:spPr>
          <a:xfrm rot="16200000">
            <a:off x="3717589" y="-918122"/>
            <a:ext cx="300515" cy="4242232"/>
          </a:xfrm>
          <a:prstGeom prst="leftBrace">
            <a:avLst>
              <a:gd name="adj1" fmla="val 8333"/>
              <a:gd name="adj2" fmla="val 43193"/>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ro-RO"/>
          </a:p>
        </p:txBody>
      </p:sp>
      <p:cxnSp>
        <p:nvCxnSpPr>
          <p:cNvPr id="14" name="13 Conector recto de flecha"/>
          <p:cNvCxnSpPr>
            <a:stCxn id="12" idx="1"/>
            <a:endCxn id="8" idx="0"/>
          </p:cNvCxnSpPr>
          <p:nvPr/>
        </p:nvCxnSpPr>
        <p:spPr>
          <a:xfrm>
            <a:off x="3579078" y="1353252"/>
            <a:ext cx="678" cy="127121"/>
          </a:xfrm>
          <a:prstGeom prst="straightConnector1">
            <a:avLst/>
          </a:prstGeom>
          <a:ln>
            <a:solidFill>
              <a:schemeClr val="accent4">
                <a:lumMod val="7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7" name="16 Conector recto de flecha"/>
          <p:cNvCxnSpPr>
            <a:stCxn id="6" idx="2"/>
            <a:endCxn id="9" idx="0"/>
          </p:cNvCxnSpPr>
          <p:nvPr/>
        </p:nvCxnSpPr>
        <p:spPr>
          <a:xfrm>
            <a:off x="6745045" y="1052736"/>
            <a:ext cx="0" cy="427637"/>
          </a:xfrm>
          <a:prstGeom prst="straightConnector1">
            <a:avLst/>
          </a:prstGeom>
          <a:ln>
            <a:solidFill>
              <a:schemeClr val="accent4">
                <a:lumMod val="75000"/>
              </a:schemeClr>
            </a:solidFill>
            <a:tailEnd type="arrow"/>
          </a:ln>
        </p:spPr>
        <p:style>
          <a:lnRef idx="3">
            <a:schemeClr val="accent1"/>
          </a:lnRef>
          <a:fillRef idx="0">
            <a:schemeClr val="accent1"/>
          </a:fillRef>
          <a:effectRef idx="2">
            <a:schemeClr val="accent1"/>
          </a:effectRef>
          <a:fontRef idx="minor">
            <a:schemeClr val="tx1"/>
          </a:fontRef>
        </p:style>
      </p:cxnSp>
      <p:grpSp>
        <p:nvGrpSpPr>
          <p:cNvPr id="10" name="9 Grupo"/>
          <p:cNvGrpSpPr/>
          <p:nvPr/>
        </p:nvGrpSpPr>
        <p:grpSpPr>
          <a:xfrm>
            <a:off x="5220072" y="1941097"/>
            <a:ext cx="3727293" cy="4872279"/>
            <a:chOff x="5220072" y="1941097"/>
            <a:chExt cx="3727293" cy="4872279"/>
          </a:xfrm>
        </p:grpSpPr>
        <p:pic>
          <p:nvPicPr>
            <p:cNvPr id="1026" name="Picture 2" descr="\\EUNICE\FondosTematicos\Mapas\Palestina Días de Jesú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1941097"/>
              <a:ext cx="3727293" cy="4872279"/>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26 CuadroTexto"/>
            <p:cNvSpPr txBox="1"/>
            <p:nvPr/>
          </p:nvSpPr>
          <p:spPr>
            <a:xfrm rot="20781339">
              <a:off x="6240074" y="3147720"/>
              <a:ext cx="924214" cy="307777"/>
            </a:xfrm>
            <a:prstGeom prst="rect">
              <a:avLst/>
            </a:prstGeom>
            <a:solidFill>
              <a:schemeClr val="accent6">
                <a:lumMod val="40000"/>
                <a:lumOff val="60000"/>
              </a:schemeClr>
            </a:solidFill>
            <a:effectLst>
              <a:softEdge rad="63500"/>
            </a:effectLst>
          </p:spPr>
          <p:txBody>
            <a:bodyPr wrap="square" rtlCol="0">
              <a:spAutoFit/>
            </a:bodyPr>
            <a:lstStyle/>
            <a:p>
              <a:pPr algn="ctr"/>
              <a:r>
                <a:rPr lang="ro-RO" sz="1400" b="1" smtClean="0"/>
                <a:t>GALILEA</a:t>
              </a:r>
              <a:endParaRPr lang="ro-RO" sz="1400" b="1"/>
            </a:p>
          </p:txBody>
        </p:sp>
        <p:sp>
          <p:nvSpPr>
            <p:cNvPr id="29" name="28 CuadroTexto"/>
            <p:cNvSpPr txBox="1"/>
            <p:nvPr/>
          </p:nvSpPr>
          <p:spPr>
            <a:xfrm rot="18629178">
              <a:off x="7728909" y="2721796"/>
              <a:ext cx="1143278" cy="307777"/>
            </a:xfrm>
            <a:prstGeom prst="rect">
              <a:avLst/>
            </a:prstGeom>
            <a:solidFill>
              <a:schemeClr val="accent6">
                <a:lumMod val="40000"/>
                <a:lumOff val="60000"/>
              </a:schemeClr>
            </a:solidFill>
            <a:effectLst>
              <a:softEdge rad="63500"/>
            </a:effectLst>
          </p:spPr>
          <p:txBody>
            <a:bodyPr wrap="square" rtlCol="0">
              <a:spAutoFit/>
            </a:bodyPr>
            <a:lstStyle/>
            <a:p>
              <a:pPr algn="ctr"/>
              <a:r>
                <a:rPr lang="ro-RO" sz="1400" b="1" smtClean="0"/>
                <a:t>TRACONITE</a:t>
              </a:r>
              <a:endParaRPr lang="ro-RO" sz="1400" b="1"/>
            </a:p>
          </p:txBody>
        </p:sp>
        <p:sp>
          <p:nvSpPr>
            <p:cNvPr id="30" name="29 CuadroTexto"/>
            <p:cNvSpPr txBox="1"/>
            <p:nvPr/>
          </p:nvSpPr>
          <p:spPr>
            <a:xfrm>
              <a:off x="5907106" y="4692546"/>
              <a:ext cx="924214" cy="307777"/>
            </a:xfrm>
            <a:prstGeom prst="rect">
              <a:avLst/>
            </a:prstGeom>
            <a:solidFill>
              <a:schemeClr val="accent6">
                <a:lumMod val="40000"/>
                <a:lumOff val="60000"/>
              </a:schemeClr>
            </a:solidFill>
            <a:effectLst>
              <a:softEdge rad="63500"/>
            </a:effectLst>
          </p:spPr>
          <p:txBody>
            <a:bodyPr wrap="square" rtlCol="0">
              <a:spAutoFit/>
            </a:bodyPr>
            <a:lstStyle/>
            <a:p>
              <a:pPr algn="ctr"/>
              <a:r>
                <a:rPr lang="ro-RO" sz="1400" b="1" smtClean="0"/>
                <a:t>SAMARIA</a:t>
              </a:r>
              <a:endParaRPr lang="ro-RO" sz="1400" b="1"/>
            </a:p>
          </p:txBody>
        </p:sp>
        <p:sp>
          <p:nvSpPr>
            <p:cNvPr id="31" name="30 CuadroTexto"/>
            <p:cNvSpPr txBox="1"/>
            <p:nvPr/>
          </p:nvSpPr>
          <p:spPr>
            <a:xfrm>
              <a:off x="5634123" y="5844673"/>
              <a:ext cx="924214" cy="307777"/>
            </a:xfrm>
            <a:prstGeom prst="rect">
              <a:avLst/>
            </a:prstGeom>
            <a:solidFill>
              <a:schemeClr val="accent6">
                <a:lumMod val="40000"/>
                <a:lumOff val="60000"/>
              </a:schemeClr>
            </a:solidFill>
            <a:effectLst>
              <a:softEdge rad="63500"/>
            </a:effectLst>
          </p:spPr>
          <p:txBody>
            <a:bodyPr wrap="square" rtlCol="0">
              <a:spAutoFit/>
            </a:bodyPr>
            <a:lstStyle/>
            <a:p>
              <a:pPr algn="ctr"/>
              <a:r>
                <a:rPr lang="ro-RO" sz="1400" b="1" smtClean="0"/>
                <a:t>IUDEA</a:t>
              </a:r>
              <a:endParaRPr lang="ro-RO" sz="1400" b="1"/>
            </a:p>
          </p:txBody>
        </p:sp>
        <p:sp>
          <p:nvSpPr>
            <p:cNvPr id="32" name="31 CuadroTexto"/>
            <p:cNvSpPr txBox="1"/>
            <p:nvPr/>
          </p:nvSpPr>
          <p:spPr>
            <a:xfrm rot="3289053">
              <a:off x="7453933" y="4019828"/>
              <a:ext cx="1148903" cy="307777"/>
            </a:xfrm>
            <a:prstGeom prst="rect">
              <a:avLst/>
            </a:prstGeom>
            <a:solidFill>
              <a:schemeClr val="accent6">
                <a:lumMod val="40000"/>
                <a:lumOff val="60000"/>
              </a:schemeClr>
            </a:solidFill>
            <a:effectLst>
              <a:softEdge rad="63500"/>
            </a:effectLst>
          </p:spPr>
          <p:txBody>
            <a:bodyPr wrap="square" rtlCol="0">
              <a:spAutoFit/>
            </a:bodyPr>
            <a:lstStyle/>
            <a:p>
              <a:pPr algn="ctr"/>
              <a:r>
                <a:rPr lang="ro-RO" sz="1400" b="1" smtClean="0"/>
                <a:t>DECAPOLE</a:t>
              </a:r>
              <a:endParaRPr lang="ro-RO" sz="1400" b="1"/>
            </a:p>
          </p:txBody>
        </p:sp>
        <p:sp>
          <p:nvSpPr>
            <p:cNvPr id="33" name="32 CuadroTexto"/>
            <p:cNvSpPr txBox="1"/>
            <p:nvPr/>
          </p:nvSpPr>
          <p:spPr>
            <a:xfrm rot="3789403">
              <a:off x="6932273" y="4672270"/>
              <a:ext cx="924214" cy="307777"/>
            </a:xfrm>
            <a:prstGeom prst="rect">
              <a:avLst/>
            </a:prstGeom>
            <a:solidFill>
              <a:schemeClr val="accent6">
                <a:lumMod val="40000"/>
                <a:lumOff val="60000"/>
              </a:schemeClr>
            </a:solidFill>
            <a:effectLst>
              <a:softEdge rad="63500"/>
            </a:effectLst>
          </p:spPr>
          <p:txBody>
            <a:bodyPr wrap="square" rtlCol="0">
              <a:spAutoFit/>
            </a:bodyPr>
            <a:lstStyle/>
            <a:p>
              <a:pPr algn="ctr"/>
              <a:r>
                <a:rPr lang="ro-RO" sz="1400" b="1" smtClean="0"/>
                <a:t>PEREA</a:t>
              </a:r>
              <a:endParaRPr lang="ro-RO" sz="1400" b="1"/>
            </a:p>
          </p:txBody>
        </p:sp>
      </p:grpSp>
      <p:grpSp>
        <p:nvGrpSpPr>
          <p:cNvPr id="13" name="12 Grupo"/>
          <p:cNvGrpSpPr/>
          <p:nvPr/>
        </p:nvGrpSpPr>
        <p:grpSpPr>
          <a:xfrm>
            <a:off x="4788024" y="5255559"/>
            <a:ext cx="1872208" cy="412441"/>
            <a:chOff x="4788024" y="5255559"/>
            <a:chExt cx="1872208" cy="412441"/>
          </a:xfrm>
        </p:grpSpPr>
        <p:sp>
          <p:nvSpPr>
            <p:cNvPr id="28" name="27 Elipse"/>
            <p:cNvSpPr/>
            <p:nvPr/>
          </p:nvSpPr>
          <p:spPr>
            <a:xfrm>
              <a:off x="6516388" y="5523984"/>
              <a:ext cx="143844" cy="144016"/>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5" name="34 CuadroTexto"/>
            <p:cNvSpPr txBox="1"/>
            <p:nvPr/>
          </p:nvSpPr>
          <p:spPr>
            <a:xfrm>
              <a:off x="4788024" y="5255559"/>
              <a:ext cx="1038170" cy="307777"/>
            </a:xfrm>
            <a:prstGeom prst="rect">
              <a:avLst/>
            </a:prstGeom>
            <a:solidFill>
              <a:schemeClr val="accent3">
                <a:lumMod val="60000"/>
                <a:lumOff val="40000"/>
              </a:schemeClr>
            </a:solidFill>
            <a:ln>
              <a:solidFill>
                <a:schemeClr val="accent6">
                  <a:lumMod val="50000"/>
                </a:schemeClr>
              </a:solidFill>
            </a:ln>
          </p:spPr>
          <p:txBody>
            <a:bodyPr wrap="square" rtlCol="0">
              <a:spAutoFit/>
            </a:bodyPr>
            <a:lstStyle/>
            <a:p>
              <a:pPr algn="ctr"/>
              <a:r>
                <a:rPr lang="ro-RO" sz="1400" b="1" smtClean="0"/>
                <a:t>IERUSALIM</a:t>
              </a:r>
              <a:endParaRPr lang="ro-RO" sz="1400" b="1"/>
            </a:p>
          </p:txBody>
        </p:sp>
        <p:cxnSp>
          <p:nvCxnSpPr>
            <p:cNvPr id="36" name="35 Conector recto de flecha"/>
            <p:cNvCxnSpPr>
              <a:stCxn id="35" idx="3"/>
              <a:endCxn id="28" idx="2"/>
            </p:cNvCxnSpPr>
            <p:nvPr/>
          </p:nvCxnSpPr>
          <p:spPr>
            <a:xfrm>
              <a:off x="5826194" y="5409448"/>
              <a:ext cx="690194" cy="186544"/>
            </a:xfrm>
            <a:prstGeom prst="straightConnector1">
              <a:avLst/>
            </a:prstGeom>
            <a:ln>
              <a:solidFill>
                <a:schemeClr val="accent3">
                  <a:lumMod val="50000"/>
                </a:schemeClr>
              </a:solidFill>
              <a:tailEnd type="arrow"/>
            </a:ln>
          </p:spPr>
          <p:style>
            <a:lnRef idx="2">
              <a:schemeClr val="accent2"/>
            </a:lnRef>
            <a:fillRef idx="0">
              <a:schemeClr val="accent2"/>
            </a:fillRef>
            <a:effectRef idx="1">
              <a:schemeClr val="accent2"/>
            </a:effectRef>
            <a:fontRef idx="minor">
              <a:schemeClr val="tx1"/>
            </a:fontRef>
          </p:style>
        </p:cxnSp>
      </p:grpSp>
      <p:sp>
        <p:nvSpPr>
          <p:cNvPr id="37" name="36 Rectángulo"/>
          <p:cNvSpPr/>
          <p:nvPr/>
        </p:nvSpPr>
        <p:spPr>
          <a:xfrm>
            <a:off x="209569" y="3042533"/>
            <a:ext cx="4722471" cy="3554819"/>
          </a:xfrm>
          <a:prstGeom prst="rect">
            <a:avLst/>
          </a:prstGeom>
        </p:spPr>
        <p:txBody>
          <a:bodyPr wrap="square">
            <a:spAutoFit/>
          </a:bodyPr>
          <a:lstStyle/>
          <a:p>
            <a:pPr>
              <a:spcBef>
                <a:spcPts val="600"/>
              </a:spcBef>
            </a:pPr>
            <a:r>
              <a:rPr lang="ro-RO" sz="2000" b="1" dirty="0" smtClean="0"/>
              <a:t>S-a născut în Betleem. A crescut în Nazaret. A învățat, a predicat și a vindecat prin toată </a:t>
            </a:r>
            <a:r>
              <a:rPr lang="ro-RO" sz="2000" b="1" dirty="0" smtClean="0"/>
              <a:t>Galileea, </a:t>
            </a:r>
            <a:r>
              <a:rPr lang="ro-RO" sz="2000" b="1" dirty="0" smtClean="0"/>
              <a:t>Samaria, </a:t>
            </a:r>
            <a:r>
              <a:rPr lang="ro-RO" sz="2000" b="1" dirty="0" err="1" smtClean="0"/>
              <a:t>Iudea</a:t>
            </a:r>
            <a:r>
              <a:rPr lang="ro-RO" sz="2000" b="1" dirty="0" smtClean="0"/>
              <a:t> și Iudeea. Dar un oraș a fost în atenția Sa constantă: Ierusalim.</a:t>
            </a:r>
          </a:p>
          <a:p>
            <a:pPr>
              <a:spcBef>
                <a:spcPts val="600"/>
              </a:spcBef>
            </a:pPr>
            <a:r>
              <a:rPr lang="ro-RO" sz="2000" b="1" dirty="0" smtClean="0"/>
              <a:t>Isus “</a:t>
            </a:r>
            <a:r>
              <a:rPr lang="ro-RO" b="1" dirty="0" smtClean="0">
                <a:latin typeface="Calibri" pitchFamily="34" charset="0"/>
              </a:rPr>
              <a:t>Şi-a îndreptat faţa </a:t>
            </a:r>
            <a:r>
              <a:rPr lang="ro-RO" b="1" dirty="0" smtClean="0">
                <a:latin typeface="Calibri" pitchFamily="34" charset="0"/>
              </a:rPr>
              <a:t>hotărât </a:t>
            </a:r>
            <a:r>
              <a:rPr lang="ro-RO" b="1" dirty="0" smtClean="0">
                <a:latin typeface="Calibri" pitchFamily="34" charset="0"/>
              </a:rPr>
              <a:t>să meargă la Ierusalim.</a:t>
            </a:r>
            <a:r>
              <a:rPr lang="ro-RO" sz="2000" b="1" dirty="0" smtClean="0"/>
              <a:t>” (Luca 9:51). Intrarea Sa în oraș a marcat săptămâna cea mai dramatică și vitală din istoria omenirii. Acea săptămână a început cu intrarea triumfală a lui Hristos în oraș și s-a încheiat cu crucea. </a:t>
            </a:r>
            <a:endParaRPr lang="ro-RO" sz="2000" b="1" dirty="0"/>
          </a:p>
        </p:txBody>
      </p:sp>
      <p:sp>
        <p:nvSpPr>
          <p:cNvPr id="39" name="38 Rectángulo"/>
          <p:cNvSpPr/>
          <p:nvPr/>
        </p:nvSpPr>
        <p:spPr>
          <a:xfrm>
            <a:off x="7524328" y="188640"/>
            <a:ext cx="1368152" cy="864096"/>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smtClean="0"/>
              <a:t>Vineri</a:t>
            </a:r>
            <a:endParaRPr lang="ro-RO" sz="2000" b="1"/>
          </a:p>
        </p:txBody>
      </p:sp>
      <p:cxnSp>
        <p:nvCxnSpPr>
          <p:cNvPr id="40" name="39 Conector recto de flecha"/>
          <p:cNvCxnSpPr>
            <a:stCxn id="39" idx="2"/>
          </p:cNvCxnSpPr>
          <p:nvPr/>
        </p:nvCxnSpPr>
        <p:spPr>
          <a:xfrm>
            <a:off x="8208404" y="1052736"/>
            <a:ext cx="0" cy="427637"/>
          </a:xfrm>
          <a:prstGeom prst="straightConnector1">
            <a:avLst/>
          </a:prstGeom>
          <a:ln>
            <a:solidFill>
              <a:schemeClr val="accent4">
                <a:lumMod val="75000"/>
              </a:schemeClr>
            </a:solidFill>
            <a:tailEnd type="arrow"/>
          </a:ln>
        </p:spPr>
        <p:style>
          <a:lnRef idx="3">
            <a:schemeClr val="accent1"/>
          </a:lnRef>
          <a:fillRef idx="0">
            <a:schemeClr val="accent1"/>
          </a:fillRef>
          <a:effectRef idx="2">
            <a:schemeClr val="accent1"/>
          </a:effectRef>
          <a:fontRef idx="minor">
            <a:schemeClr val="tx1"/>
          </a:fontRef>
        </p:style>
      </p:cxnSp>
      <p:sp>
        <p:nvSpPr>
          <p:cNvPr id="38" name="37 CuadroTexto"/>
          <p:cNvSpPr txBox="1"/>
          <p:nvPr/>
        </p:nvSpPr>
        <p:spPr>
          <a:xfrm>
            <a:off x="7572396" y="1480373"/>
            <a:ext cx="1320084" cy="400110"/>
          </a:xfrm>
          <a:prstGeom prst="rect">
            <a:avLst/>
          </a:prstGeom>
          <a:noFill/>
        </p:spPr>
        <p:txBody>
          <a:bodyPr wrap="square" rtlCol="0">
            <a:spAutoFit/>
          </a:bodyPr>
          <a:lstStyle/>
          <a:p>
            <a:pPr marL="266700" indent="-266700">
              <a:buClr>
                <a:srgbClr val="826A47"/>
              </a:buClr>
              <a:buFont typeface="+mj-lt"/>
              <a:buAutoNum type="arabicPeriod" startAt="6"/>
            </a:pPr>
            <a:r>
              <a:rPr lang="ro-RO" sz="2000" b="1" dirty="0" smtClean="0"/>
              <a:t>Crucea</a:t>
            </a:r>
          </a:p>
        </p:txBody>
      </p:sp>
    </p:spTree>
    <p:extLst>
      <p:ext uri="{BB962C8B-B14F-4D97-AF65-F5344CB8AC3E}">
        <p14:creationId xmlns="" xmlns:p14="http://schemas.microsoft.com/office/powerpoint/2010/main" val="4571850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ipe(left)">
                                      <p:cBhvr>
                                        <p:cTn id="7" dur="500"/>
                                        <p:tgtEl>
                                          <p:spTgt spid="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7">
                                            <p:txEl>
                                              <p:pRg st="1" end="1"/>
                                            </p:txEl>
                                          </p:spTgt>
                                        </p:tgtEl>
                                        <p:attrNameLst>
                                          <p:attrName>style.visibility</p:attrName>
                                        </p:attrNameLst>
                                      </p:cBhvr>
                                      <p:to>
                                        <p:strVal val="visible"/>
                                      </p:to>
                                    </p:set>
                                    <p:animEffect transition="in" filter="wipe(left)">
                                      <p:cBhvr>
                                        <p:cTn id="16" dur="500"/>
                                        <p:tgtEl>
                                          <p:spTgt spid="3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par>
                                <p:cTn id="22" presetID="2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par>
                                <p:cTn id="47" presetID="22" presetClass="entr" presetSubtype="1"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wipe(up)">
                                      <p:cBhvr>
                                        <p:cTn id="52" dur="5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wipe(up)">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up)">
                                      <p:cBhvr>
                                        <p:cTn id="62" dur="500"/>
                                        <p:tgtEl>
                                          <p:spTgt spid="6"/>
                                        </p:tgtEl>
                                      </p:cBhvr>
                                    </p:animEffect>
                                  </p:childTnLst>
                                </p:cTn>
                              </p:par>
                              <p:par>
                                <p:cTn id="63" presetID="22" presetClass="entr" presetSubtype="1"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up)">
                                      <p:cBhvr>
                                        <p:cTn id="65" dur="500"/>
                                        <p:tgtEl>
                                          <p:spTgt spid="1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up)">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up)">
                                      <p:cBhvr>
                                        <p:cTn id="73" dur="500"/>
                                        <p:tgtEl>
                                          <p:spTgt spid="39"/>
                                        </p:tgtEl>
                                      </p:cBhvr>
                                    </p:animEffect>
                                  </p:childTnLst>
                                </p:cTn>
                              </p:par>
                              <p:par>
                                <p:cTn id="74" presetID="22" presetClass="entr" presetSubtype="1"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up)">
                                      <p:cBhvr>
                                        <p:cTn id="76" dur="500"/>
                                        <p:tgtEl>
                                          <p:spTgt spid="4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build="p"/>
      <p:bldP spid="8" grpId="0" build="p"/>
      <p:bldP spid="9" grpId="0"/>
      <p:bldP spid="12" grpId="0" animBg="1"/>
      <p:bldP spid="37" grpId="0" uiExpand="1" build="p"/>
      <p:bldP spid="39"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34000"/>
          </a:stretch>
        </a:blipFill>
        <a:effectLst/>
      </p:bgPr>
    </p:bg>
    <p:spTree>
      <p:nvGrpSpPr>
        <p:cNvPr id="1" name=""/>
        <p:cNvGrpSpPr/>
        <p:nvPr/>
      </p:nvGrpSpPr>
      <p:grpSpPr>
        <a:xfrm>
          <a:off x="0" y="0"/>
          <a:ext cx="0" cy="0"/>
          <a:chOff x="0" y="0"/>
          <a:chExt cx="0" cy="0"/>
        </a:xfrm>
      </p:grpSpPr>
      <p:pic>
        <p:nvPicPr>
          <p:cNvPr id="13" name="Picture 2" descr="\\EUNICE\FondosTematicos\Jesus\Entrada triunfal\as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252367"/>
            <a:ext cx="2016224" cy="1736473"/>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R:\Dibujos\Jesus\EntradaTriunfal\JesusEntradaTriunfalAJerusalen.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2276" b="4908"/>
          <a:stretch/>
        </p:blipFill>
        <p:spPr bwMode="auto">
          <a:xfrm>
            <a:off x="7164287" y="1988840"/>
            <a:ext cx="1871179" cy="899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 name="2 Rectángulo"/>
          <p:cNvSpPr/>
          <p:nvPr/>
        </p:nvSpPr>
        <p:spPr>
          <a:xfrm>
            <a:off x="2195737" y="-27384"/>
            <a:ext cx="6948263" cy="1015663"/>
          </a:xfrm>
          <a:prstGeom prst="rect">
            <a:avLst/>
          </a:prstGeom>
        </p:spPr>
        <p:txBody>
          <a:bodyPr wrap="square">
            <a:spAutoFit/>
          </a:bodyPr>
          <a:lstStyle/>
          <a:p>
            <a:pPr algn="ctr"/>
            <a:r>
              <a:rPr lang="ro-RO" sz="40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INTRAREA TRIUMFALĂ</a:t>
            </a:r>
          </a:p>
          <a:p>
            <a:pPr algn="ctr"/>
            <a:r>
              <a:rPr lang="ro-RO" sz="20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(Luca 19:28-40)</a:t>
            </a:r>
            <a:endParaRPr lang="ro-RO"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3 Rectángulo"/>
          <p:cNvSpPr/>
          <p:nvPr/>
        </p:nvSpPr>
        <p:spPr>
          <a:xfrm>
            <a:off x="2195737" y="980728"/>
            <a:ext cx="6948263" cy="1200329"/>
          </a:xfrm>
          <a:prstGeom prst="rect">
            <a:avLst/>
          </a:prstGeom>
        </p:spPr>
        <p:txBody>
          <a:bodyPr wrap="square">
            <a:spAutoFit/>
          </a:bodyPr>
          <a:lstStyle/>
          <a:p>
            <a:r>
              <a:rPr lang="ro-RO" b="1" smtClean="0">
                <a:solidFill>
                  <a:schemeClr val="accent3">
                    <a:lumMod val="50000"/>
                  </a:schemeClr>
                </a:solidFill>
                <a:latin typeface="Comic Sans MS" pitchFamily="66" charset="0"/>
              </a:rPr>
              <a:t>«Saltă de veselie, fiica Sionului! Strigă de bucurie, fiica Ierusalimului! Iată că Împăratul tău vine la tine; El este neprihănit şi biruitor, smerit şi călare pe un măgar, pe un mînz, pe mînzul unei măgăriţe.» </a:t>
            </a:r>
            <a:r>
              <a:rPr lang="ro-RO" sz="1100" b="1" smtClean="0">
                <a:solidFill>
                  <a:schemeClr val="accent3">
                    <a:lumMod val="50000"/>
                  </a:schemeClr>
                </a:solidFill>
                <a:latin typeface="Comic Sans MS" pitchFamily="66" charset="0"/>
              </a:rPr>
              <a:t>(Zaharia 9:9)</a:t>
            </a:r>
            <a:endParaRPr lang="ro-RO" sz="1100" b="1">
              <a:solidFill>
                <a:schemeClr val="accent3">
                  <a:lumMod val="50000"/>
                </a:schemeClr>
              </a:solidFill>
              <a:latin typeface="Comic Sans MS" pitchFamily="66" charset="0"/>
            </a:endParaRPr>
          </a:p>
        </p:txBody>
      </p:sp>
      <p:sp>
        <p:nvSpPr>
          <p:cNvPr id="5" name="4 CuadroTexto"/>
          <p:cNvSpPr txBox="1"/>
          <p:nvPr/>
        </p:nvSpPr>
        <p:spPr>
          <a:xfrm>
            <a:off x="0" y="2145050"/>
            <a:ext cx="7308304" cy="707886"/>
          </a:xfrm>
          <a:prstGeom prst="rect">
            <a:avLst/>
          </a:prstGeom>
          <a:noFill/>
        </p:spPr>
        <p:txBody>
          <a:bodyPr wrap="square" rtlCol="0">
            <a:spAutoFit/>
          </a:bodyPr>
          <a:lstStyle/>
          <a:p>
            <a:pPr>
              <a:spcBef>
                <a:spcPts val="600"/>
              </a:spcBef>
            </a:pPr>
            <a:r>
              <a:rPr lang="ro-RO" sz="2000" b="1" dirty="0" smtClean="0"/>
              <a:t>Isus a plecat la Ierusalim pentru a realiza lucrarea de mântuire. Analizează următoarele afirmații privitoare la intrarea în Ierusalim:</a:t>
            </a:r>
            <a:endParaRPr lang="ro-RO" sz="2000" b="1" dirty="0"/>
          </a:p>
        </p:txBody>
      </p:sp>
      <p:sp>
        <p:nvSpPr>
          <p:cNvPr id="6" name="5 CuadroTexto"/>
          <p:cNvSpPr txBox="1"/>
          <p:nvPr/>
        </p:nvSpPr>
        <p:spPr>
          <a:xfrm>
            <a:off x="35495" y="2791956"/>
            <a:ext cx="6336705" cy="3785652"/>
          </a:xfrm>
          <a:prstGeom prst="rect">
            <a:avLst/>
          </a:prstGeom>
          <a:noFill/>
        </p:spPr>
        <p:txBody>
          <a:bodyPr wrap="square" rtlCol="0">
            <a:spAutoFit/>
          </a:bodyPr>
          <a:lstStyle/>
          <a:p>
            <a:pPr marL="342900" indent="-342900">
              <a:buClr>
                <a:srgbClr val="003296"/>
              </a:buClr>
              <a:buFont typeface="+mj-lt"/>
              <a:buAutoNum type="arabicPeriod"/>
            </a:pPr>
            <a:r>
              <a:rPr lang="ro-RO" sz="2000" b="1" dirty="0" smtClean="0"/>
              <a:t>«Domnul are trebuință de el» (v. 34)</a:t>
            </a:r>
          </a:p>
          <a:p>
            <a:pPr marL="800100" lvl="1" indent="-342900">
              <a:buClr>
                <a:srgbClr val="C00000"/>
              </a:buClr>
              <a:buFont typeface="Wingdings" pitchFamily="2" charset="2"/>
              <a:buChar char="q"/>
            </a:pPr>
            <a:r>
              <a:rPr lang="ro-RO" sz="2000" b="1" dirty="0" smtClean="0"/>
              <a:t>De ce avea Isus nevoie de un măgăruș?</a:t>
            </a:r>
          </a:p>
          <a:p>
            <a:pPr marL="800100" lvl="1" indent="-342900">
              <a:buClr>
                <a:srgbClr val="C00000"/>
              </a:buClr>
              <a:buFont typeface="Wingdings" pitchFamily="2" charset="2"/>
              <a:buChar char="q"/>
            </a:pPr>
            <a:r>
              <a:rPr lang="ro-RO" sz="2000" b="1" dirty="0" smtClean="0"/>
              <a:t>De ce are El nevoie pentru a intra în viața noastră?</a:t>
            </a:r>
          </a:p>
          <a:p>
            <a:pPr marL="342900" indent="-342900">
              <a:buClr>
                <a:srgbClr val="003296"/>
              </a:buClr>
              <a:buFont typeface="+mj-lt"/>
              <a:buAutoNum type="arabicPeriod"/>
            </a:pPr>
            <a:r>
              <a:rPr lang="ro-RO" sz="2000" b="1" dirty="0" smtClean="0"/>
              <a:t>«Oamenii îşi aşterneau hainele pe drum.» (v. 36)</a:t>
            </a:r>
          </a:p>
          <a:p>
            <a:pPr marL="800100" lvl="1" indent="-342900">
              <a:buClr>
                <a:schemeClr val="accent1">
                  <a:lumMod val="50000"/>
                </a:schemeClr>
              </a:buClr>
              <a:buFont typeface="Wingdings" pitchFamily="2" charset="2"/>
              <a:buChar char="q"/>
            </a:pPr>
            <a:r>
              <a:rPr lang="ro-RO" sz="2000" b="1" dirty="0" smtClean="0"/>
              <a:t>Ce reprezintă acest gest din partea apostolilor?</a:t>
            </a:r>
          </a:p>
          <a:p>
            <a:pPr marL="800100" lvl="1" indent="-342900">
              <a:buClr>
                <a:schemeClr val="accent1">
                  <a:lumMod val="50000"/>
                </a:schemeClr>
              </a:buClr>
              <a:buFont typeface="Wingdings" pitchFamily="2" charset="2"/>
              <a:buChar char="q"/>
            </a:pPr>
            <a:r>
              <a:rPr lang="ro-RO" sz="2000" b="1" dirty="0" smtClean="0"/>
              <a:t>Ce trebuie să punem la picioarele lui Isus pentru a facilita intrarea Lui în inima noastră?</a:t>
            </a:r>
          </a:p>
          <a:p>
            <a:pPr marL="342900" indent="-342900">
              <a:buClr>
                <a:srgbClr val="003296"/>
              </a:buClr>
              <a:buFont typeface="+mj-lt"/>
              <a:buAutoNum type="arabicPeriod"/>
            </a:pPr>
            <a:r>
              <a:rPr lang="ro-RO" sz="2000" b="1" dirty="0" smtClean="0"/>
              <a:t>«Pietrele vor striga» (v. 40)</a:t>
            </a:r>
          </a:p>
          <a:p>
            <a:pPr marL="800100" lvl="1" indent="-342900">
              <a:buClr>
                <a:schemeClr val="accent5">
                  <a:lumMod val="50000"/>
                </a:schemeClr>
              </a:buClr>
              <a:buFont typeface="Wingdings" pitchFamily="2" charset="2"/>
              <a:buChar char="q"/>
            </a:pPr>
            <a:r>
              <a:rPr lang="ro-RO" sz="2000" b="1" dirty="0" smtClean="0"/>
              <a:t>De ce au oprit laudele vineri (la crucificare) cei care L-au lăudat duminică?</a:t>
            </a:r>
          </a:p>
          <a:p>
            <a:pPr marL="800100" lvl="1" indent="-342900">
              <a:buClr>
                <a:schemeClr val="accent5">
                  <a:lumMod val="50000"/>
                </a:schemeClr>
              </a:buClr>
              <a:buFont typeface="Wingdings" pitchFamily="2" charset="2"/>
              <a:buChar char="q"/>
            </a:pPr>
            <a:r>
              <a:rPr lang="ro-RO" sz="2000" b="1" dirty="0" smtClean="0"/>
              <a:t>Îl proclam pe Isus sau las pe alții să o facă în locul meu?</a:t>
            </a:r>
            <a:endParaRPr lang="ro-RO" sz="2000" b="1" dirty="0"/>
          </a:p>
        </p:txBody>
      </p:sp>
      <p:pic>
        <p:nvPicPr>
          <p:cNvPr id="2054" name="Picture 6" descr="\\EUNICE\FondosTematicos\Jesus\Entrada triunfal\vnvb.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4255"/>
          <a:stretch/>
        </p:blipFill>
        <p:spPr bwMode="auto">
          <a:xfrm>
            <a:off x="6191659" y="4937760"/>
            <a:ext cx="2843808" cy="1875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0" name="Picture 2" descr="\\EUNICE\FondosTematicos\Jesus\Entrada triunfal\8836384301_c8f57c94db_o.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9264" b="1540"/>
          <a:stretch/>
        </p:blipFill>
        <p:spPr bwMode="auto">
          <a:xfrm>
            <a:off x="6219515" y="2985343"/>
            <a:ext cx="2815952" cy="1883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276409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anim calcmode="lin" valueType="num">
                                      <p:cBhvr>
                                        <p:cTn id="31" dur="500" decel="50000" fill="hold">
                                          <p:stCondLst>
                                            <p:cond delay="0"/>
                                          </p:stCondLst>
                                        </p:cTn>
                                        <p:tgtEl>
                                          <p:spTgt spid="205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5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55"/>
                                        </p:tgtEl>
                                        <p:attrNameLst>
                                          <p:attrName>ppt_w</p:attrName>
                                        </p:attrNameLst>
                                      </p:cBhvr>
                                      <p:tavLst>
                                        <p:tav tm="0">
                                          <p:val>
                                            <p:strVal val="#ppt_w*.05"/>
                                          </p:val>
                                        </p:tav>
                                        <p:tav tm="100000">
                                          <p:val>
                                            <p:strVal val="#ppt_w"/>
                                          </p:val>
                                        </p:tav>
                                      </p:tavLst>
                                    </p:anim>
                                    <p:anim calcmode="lin" valueType="num">
                                      <p:cBhvr>
                                        <p:cTn id="34" dur="1000" fill="hold"/>
                                        <p:tgtEl>
                                          <p:spTgt spid="205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5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5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5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55"/>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wipe(left)">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wipe(left)">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 calcmode="lin" valueType="num">
                                      <p:cBhvr>
                                        <p:cTn id="5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60" dur="1000" fill="hold"/>
                                        <p:tgtEl>
                                          <p:spTgt spid="205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050"/>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Effect transition="in" filter="wipe(left)">
                                      <p:cBhvr>
                                        <p:cTn id="68" dur="500"/>
                                        <p:tgtEl>
                                          <p:spTgt spid="6">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Effect transition="in" filter="wipe(left)">
                                      <p:cBhvr>
                                        <p:cTn id="73" dur="500"/>
                                        <p:tgtEl>
                                          <p:spTgt spid="6">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6">
                                            <p:txEl>
                                              <p:pRg st="5" end="5"/>
                                            </p:txEl>
                                          </p:spTgt>
                                        </p:tgtEl>
                                        <p:attrNameLst>
                                          <p:attrName>style.visibility</p:attrName>
                                        </p:attrNameLst>
                                      </p:cBhvr>
                                      <p:to>
                                        <p:strVal val="visible"/>
                                      </p:to>
                                    </p:set>
                                    <p:animEffect transition="in" filter="wipe(left)">
                                      <p:cBhvr>
                                        <p:cTn id="78" dur="500"/>
                                        <p:tgtEl>
                                          <p:spTgt spid="6">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nodeType="clickEffect">
                                  <p:stCondLst>
                                    <p:cond delay="0"/>
                                  </p:stCondLst>
                                  <p:childTnLst>
                                    <p:set>
                                      <p:cBhvr>
                                        <p:cTn id="82" dur="1" fill="hold">
                                          <p:stCondLst>
                                            <p:cond delay="0"/>
                                          </p:stCondLst>
                                        </p:cTn>
                                        <p:tgtEl>
                                          <p:spTgt spid="2054"/>
                                        </p:tgtEl>
                                        <p:attrNameLst>
                                          <p:attrName>style.visibility</p:attrName>
                                        </p:attrNameLst>
                                      </p:cBhvr>
                                      <p:to>
                                        <p:strVal val="visible"/>
                                      </p:to>
                                    </p:set>
                                    <p:anim calcmode="lin" valueType="num">
                                      <p:cBhvr>
                                        <p:cTn id="83" dur="500" decel="50000" fill="hold">
                                          <p:stCondLst>
                                            <p:cond delay="0"/>
                                          </p:stCondLst>
                                        </p:cTn>
                                        <p:tgtEl>
                                          <p:spTgt spid="2054"/>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2054"/>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2054"/>
                                        </p:tgtEl>
                                        <p:attrNameLst>
                                          <p:attrName>ppt_w</p:attrName>
                                        </p:attrNameLst>
                                      </p:cBhvr>
                                      <p:tavLst>
                                        <p:tav tm="0">
                                          <p:val>
                                            <p:strVal val="#ppt_w*.05"/>
                                          </p:val>
                                        </p:tav>
                                        <p:tav tm="100000">
                                          <p:val>
                                            <p:strVal val="#ppt_w"/>
                                          </p:val>
                                        </p:tav>
                                      </p:tavLst>
                                    </p:anim>
                                    <p:anim calcmode="lin" valueType="num">
                                      <p:cBhvr>
                                        <p:cTn id="86" dur="1000" fill="hold"/>
                                        <p:tgtEl>
                                          <p:spTgt spid="2054"/>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2054"/>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2054"/>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2054"/>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2054"/>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6">
                                            <p:txEl>
                                              <p:pRg st="6" end="6"/>
                                            </p:txEl>
                                          </p:spTgt>
                                        </p:tgtEl>
                                        <p:attrNameLst>
                                          <p:attrName>style.visibility</p:attrName>
                                        </p:attrNameLst>
                                      </p:cBhvr>
                                      <p:to>
                                        <p:strVal val="visible"/>
                                      </p:to>
                                    </p:set>
                                    <p:animEffect transition="in" filter="wipe(left)">
                                      <p:cBhvr>
                                        <p:cTn id="94" dur="500"/>
                                        <p:tgtEl>
                                          <p:spTgt spid="6">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txEl>
                                              <p:pRg st="7" end="7"/>
                                            </p:txEl>
                                          </p:spTgt>
                                        </p:tgtEl>
                                        <p:attrNameLst>
                                          <p:attrName>style.visibility</p:attrName>
                                        </p:attrNameLst>
                                      </p:cBhvr>
                                      <p:to>
                                        <p:strVal val="visible"/>
                                      </p:to>
                                    </p:set>
                                    <p:animEffect transition="in" filter="wipe(left)">
                                      <p:cBhvr>
                                        <p:cTn id="99" dur="500"/>
                                        <p:tgtEl>
                                          <p:spTgt spid="6">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6">
                                            <p:txEl>
                                              <p:pRg st="8" end="8"/>
                                            </p:txEl>
                                          </p:spTgt>
                                        </p:tgtEl>
                                        <p:attrNameLst>
                                          <p:attrName>style.visibility</p:attrName>
                                        </p:attrNameLst>
                                      </p:cBhvr>
                                      <p:to>
                                        <p:strVal val="visible"/>
                                      </p:to>
                                    </p:set>
                                    <p:animEffect transition="in" filter="wipe(left)">
                                      <p:cBhvr>
                                        <p:cTn id="10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4788" y="17126"/>
            <a:ext cx="9119212" cy="707886"/>
          </a:xfrm>
          <a:prstGeom prst="rect">
            <a:avLst/>
          </a:prstGeom>
        </p:spPr>
        <p:txBody>
          <a:bodyPr wrap="square">
            <a:spAutoFit/>
            <a:scene3d>
              <a:camera prst="orthographicFront"/>
              <a:lightRig rig="flat" dir="tl"/>
            </a:scene3d>
            <a:sp3d contourW="19050" prstMaterial="clear">
              <a:bevelT w="50800" h="50800"/>
              <a:contourClr>
                <a:srgbClr val="FFA7A7"/>
              </a:contourClr>
            </a:sp3d>
          </a:bodyPr>
          <a:lstStyle/>
          <a:p>
            <a:pPr algn="ctr"/>
            <a:r>
              <a:rPr lang="ro-RO" sz="4000" b="1" spc="300" smtClean="0">
                <a:ln/>
                <a:solidFill>
                  <a:schemeClr val="accent5">
                    <a:tint val="50000"/>
                    <a:satMod val="180000"/>
                  </a:schemeClr>
                </a:solidFill>
              </a:rPr>
              <a:t>CURĂȚIREA TEMPLULUI</a:t>
            </a:r>
            <a:endParaRPr lang="ro-RO" sz="2800" b="1" spc="300">
              <a:ln/>
              <a:solidFill>
                <a:schemeClr val="accent5">
                  <a:tint val="50000"/>
                  <a:satMod val="180000"/>
                </a:schemeClr>
              </a:solidFill>
            </a:endParaRPr>
          </a:p>
        </p:txBody>
      </p:sp>
      <p:sp>
        <p:nvSpPr>
          <p:cNvPr id="3" name="2 Rectángulo"/>
          <p:cNvSpPr/>
          <p:nvPr/>
        </p:nvSpPr>
        <p:spPr>
          <a:xfrm>
            <a:off x="287524" y="633462"/>
            <a:ext cx="8568952" cy="923330"/>
          </a:xfrm>
          <a:prstGeom prst="rect">
            <a:avLst/>
          </a:prstGeom>
        </p:spPr>
        <p:txBody>
          <a:bodyPr wrap="square">
            <a:spAutoFit/>
          </a:bodyPr>
          <a:lstStyle/>
          <a:p>
            <a:pPr algn="ctr"/>
            <a:r>
              <a:rPr lang="ro-RO" b="1" smtClean="0">
                <a:solidFill>
                  <a:srgbClr val="FFCDCD"/>
                </a:solidFill>
                <a:latin typeface="Comic Sans MS" pitchFamily="66" charset="0"/>
              </a:rPr>
              <a:t>«În urmă a intrat în Templu, şi a început să scoată afară pe ceice vindeau şi cumpărau în el. Şi le-a zis: „Este scris: «Casa Mea va fi o casă de rugăciune. Dar voi aţi făcut din ea o peşteră de tîlhari.“» </a:t>
            </a:r>
            <a:r>
              <a:rPr lang="ro-RO" sz="1100" b="1" smtClean="0">
                <a:solidFill>
                  <a:srgbClr val="FFCDCD"/>
                </a:solidFill>
                <a:latin typeface="Comic Sans MS" pitchFamily="66" charset="0"/>
              </a:rPr>
              <a:t>(Luca 19:45-46)</a:t>
            </a:r>
            <a:endParaRPr lang="ro-RO" sz="1100" b="1">
              <a:solidFill>
                <a:srgbClr val="FFCDCD"/>
              </a:solidFill>
              <a:latin typeface="Comic Sans MS" pitchFamily="66" charset="0"/>
            </a:endParaRPr>
          </a:p>
        </p:txBody>
      </p:sp>
      <p:sp>
        <p:nvSpPr>
          <p:cNvPr id="4" name="3 CuadroTexto"/>
          <p:cNvSpPr txBox="1"/>
          <p:nvPr/>
        </p:nvSpPr>
        <p:spPr>
          <a:xfrm>
            <a:off x="4463988" y="1724030"/>
            <a:ext cx="4572508" cy="4801314"/>
          </a:xfrm>
          <a:prstGeom prst="rect">
            <a:avLst/>
          </a:prstGeom>
          <a:noFill/>
        </p:spPr>
        <p:txBody>
          <a:bodyPr wrap="square" rtlCol="0">
            <a:spAutoFit/>
          </a:bodyPr>
          <a:lstStyle/>
          <a:p>
            <a:pPr>
              <a:spcBef>
                <a:spcPts val="600"/>
              </a:spcBef>
              <a:spcAft>
                <a:spcPts val="600"/>
              </a:spcAft>
            </a:pPr>
            <a:r>
              <a:rPr lang="ro-RO" sz="2200" b="1" dirty="0" smtClean="0">
                <a:solidFill>
                  <a:schemeClr val="bg1"/>
                </a:solidFill>
              </a:rPr>
              <a:t>Ținând cont de faptul că nu era sabat și că ceea ce se negocia era în strânsă legătură cu serviciile de la templu (porumbei, schimb valutar etc.), de ce era incorect să se realizeze acestea în încăperile spațioase ale templului? </a:t>
            </a:r>
          </a:p>
          <a:p>
            <a:pPr>
              <a:spcBef>
                <a:spcPts val="600"/>
              </a:spcBef>
              <a:spcAft>
                <a:spcPts val="600"/>
              </a:spcAft>
            </a:pPr>
            <a:r>
              <a:rPr lang="ro-RO" sz="2200" b="1" dirty="0" smtClean="0">
                <a:solidFill>
                  <a:schemeClr val="bg1"/>
                </a:solidFill>
              </a:rPr>
              <a:t>Știind că sunt templul lui Dumnezeu, (1 Corinteni 3:16), ce schimbări ar trebui să fac pentru a fi o «casă de rugăciune» și nu o «peșteră de tâlhari»?</a:t>
            </a:r>
          </a:p>
          <a:p>
            <a:pPr>
              <a:spcBef>
                <a:spcPts val="600"/>
              </a:spcBef>
              <a:spcAft>
                <a:spcPts val="600"/>
              </a:spcAft>
            </a:pPr>
            <a:r>
              <a:rPr lang="ro-RO" sz="2200" b="1" dirty="0" smtClean="0">
                <a:solidFill>
                  <a:srgbClr val="FE7E87"/>
                </a:solidFill>
              </a:rPr>
              <a:t>Lasă-L pe Isus să curețe templul inimii tale!</a:t>
            </a:r>
            <a:endParaRPr lang="ro-RO" sz="2200" b="1" dirty="0">
              <a:solidFill>
                <a:srgbClr val="FE7E87"/>
              </a:solidFill>
            </a:endParaRPr>
          </a:p>
        </p:txBody>
      </p:sp>
      <p:pic>
        <p:nvPicPr>
          <p:cNvPr id="4099" name="Picture 3" descr="\\EUNICE\FondosTematicos\Jesus\Templo\Limpiando el templo\CEDR2adXIAEqr0L.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512" y="1498104"/>
            <a:ext cx="4500500" cy="538809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52163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500"/>
                                        <p:tgtEl>
                                          <p:spTgt spid="4099"/>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44624"/>
            <a:ext cx="6143636" cy="1138773"/>
          </a:xfrm>
          <a:prstGeom prst="rect">
            <a:avLst/>
          </a:prstGeom>
        </p:spPr>
        <p:txBody>
          <a:bodyPr wrap="square">
            <a:spAutoFit/>
          </a:bodyPr>
          <a:lstStyle/>
          <a:p>
            <a:pPr algn="ctr"/>
            <a:r>
              <a:rPr lang="ro-RO"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3300000" algn="tl" rotWithShape="0">
                    <a:srgbClr val="000000">
                      <a:alpha val="82000"/>
                    </a:srgbClr>
                  </a:outerShdw>
                </a:effectLst>
              </a:rPr>
              <a:t>LUCRĂTORII NECREDINCIOȘI</a:t>
            </a:r>
          </a:p>
          <a:p>
            <a:pPr algn="ctr"/>
            <a:r>
              <a:rPr lang="ro-RO" sz="2800" b="1" dirty="0" smtClean="0">
                <a:ln w="127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3300000" algn="tl" rotWithShape="0">
                    <a:srgbClr val="000000">
                      <a:alpha val="82000"/>
                    </a:srgbClr>
                  </a:outerShdw>
                </a:effectLst>
              </a:rPr>
              <a:t>(Luca 20:9-19)</a:t>
            </a:r>
            <a:endParaRPr lang="ro-RO" sz="2400" b="1" dirty="0">
              <a:ln w="1270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3300000" algn="tl" rotWithShape="0">
                  <a:srgbClr val="000000">
                    <a:alpha val="82000"/>
                  </a:srgbClr>
                </a:outerShdw>
              </a:effectLst>
            </a:endParaRPr>
          </a:p>
        </p:txBody>
      </p:sp>
      <p:sp>
        <p:nvSpPr>
          <p:cNvPr id="3" name="2 Rectángulo"/>
          <p:cNvSpPr/>
          <p:nvPr/>
        </p:nvSpPr>
        <p:spPr>
          <a:xfrm>
            <a:off x="1" y="1124744"/>
            <a:ext cx="5951982" cy="1508105"/>
          </a:xfrm>
          <a:prstGeom prst="rect">
            <a:avLst/>
          </a:prstGeom>
        </p:spPr>
        <p:txBody>
          <a:bodyPr wrap="square">
            <a:spAutoFit/>
          </a:bodyPr>
          <a:lstStyle/>
          <a:p>
            <a:pPr algn="ctr"/>
            <a:r>
              <a:rPr lang="ro-RO" sz="2000" b="1" dirty="0" smtClean="0">
                <a:solidFill>
                  <a:srgbClr val="3A1D00"/>
                </a:solidFill>
                <a:latin typeface="Comic Sans MS" pitchFamily="66" charset="0"/>
              </a:rPr>
              <a:t>«Preoţii cei mai de seamă şi cărturarii căutau să pună mâna pe El, chiar în ceasul acela, dar se temeau de norod. Pricepuseră că Isus spusese pilda aceasta împotriva lor.»</a:t>
            </a:r>
          </a:p>
          <a:p>
            <a:pPr algn="ctr"/>
            <a:r>
              <a:rPr lang="ro-RO" sz="1200" b="1" dirty="0" smtClean="0">
                <a:solidFill>
                  <a:srgbClr val="3A1D00"/>
                </a:solidFill>
                <a:latin typeface="Comic Sans MS" pitchFamily="66" charset="0"/>
              </a:rPr>
              <a:t>(Luca 20:19)</a:t>
            </a:r>
            <a:endParaRPr lang="ro-RO" sz="2000" b="1" dirty="0">
              <a:solidFill>
                <a:srgbClr val="3A1D00"/>
              </a:solidFill>
              <a:latin typeface="Comic Sans MS" pitchFamily="66" charset="0"/>
            </a:endParaRPr>
          </a:p>
        </p:txBody>
      </p:sp>
      <p:sp>
        <p:nvSpPr>
          <p:cNvPr id="4" name="3 CuadroTexto"/>
          <p:cNvSpPr txBox="1"/>
          <p:nvPr/>
        </p:nvSpPr>
        <p:spPr>
          <a:xfrm>
            <a:off x="0" y="2617460"/>
            <a:ext cx="5951984" cy="3847207"/>
          </a:xfrm>
          <a:prstGeom prst="rect">
            <a:avLst/>
          </a:prstGeom>
          <a:noFill/>
        </p:spPr>
        <p:txBody>
          <a:bodyPr wrap="square" rtlCol="0">
            <a:spAutoFit/>
          </a:bodyPr>
          <a:lstStyle/>
          <a:p>
            <a:pPr>
              <a:spcBef>
                <a:spcPts val="600"/>
              </a:spcBef>
              <a:spcAft>
                <a:spcPts val="600"/>
              </a:spcAft>
            </a:pPr>
            <a:r>
              <a:rPr lang="ro-RO" sz="2200" b="1" smtClean="0"/>
              <a:t>Cum putem să îi dăm lui Dumnezeu roadele pe care le așteaptă de la noi? Cum le putem păstra pentru noi înșine (v. 9-10)?</a:t>
            </a:r>
          </a:p>
          <a:p>
            <a:pPr>
              <a:spcBef>
                <a:spcPts val="600"/>
              </a:spcBef>
              <a:spcAft>
                <a:spcPts val="600"/>
              </a:spcAft>
            </a:pPr>
            <a:r>
              <a:rPr lang="ro-RO" sz="2200" b="1" smtClean="0"/>
              <a:t>Cum reacționăm la avertizările profeților antici și moderni (v. 11-12)?</a:t>
            </a:r>
          </a:p>
          <a:p>
            <a:pPr>
              <a:spcBef>
                <a:spcPts val="600"/>
              </a:spcBef>
              <a:spcAft>
                <a:spcPts val="600"/>
              </a:spcAft>
            </a:pPr>
            <a:r>
              <a:rPr lang="ro-RO" sz="2000" b="1" smtClean="0">
                <a:solidFill>
                  <a:srgbClr val="3A1D00"/>
                </a:solidFill>
                <a:latin typeface="Comic Sans MS" pitchFamily="66" charset="0"/>
              </a:rPr>
              <a:t>«Oricine va cădea peste piatra aceasta, va fi zdrobit de ea: şi pe acela peste care va cădea ea, îl va spulbera?“» </a:t>
            </a:r>
            <a:r>
              <a:rPr lang="ro-RO" sz="1200" b="1" smtClean="0">
                <a:solidFill>
                  <a:srgbClr val="3A1D00"/>
                </a:solidFill>
                <a:latin typeface="Comic Sans MS" pitchFamily="66" charset="0"/>
              </a:rPr>
              <a:t>(Luca 20:18)</a:t>
            </a:r>
            <a:endParaRPr lang="ro-RO" sz="2000" b="1" smtClean="0">
              <a:solidFill>
                <a:srgbClr val="3A1D00"/>
              </a:solidFill>
              <a:latin typeface="Comic Sans MS" pitchFamily="66" charset="0"/>
            </a:endParaRPr>
          </a:p>
          <a:p>
            <a:pPr>
              <a:spcBef>
                <a:spcPts val="600"/>
              </a:spcBef>
              <a:spcAft>
                <a:spcPts val="600"/>
              </a:spcAft>
            </a:pPr>
            <a:r>
              <a:rPr lang="ro-RO" sz="2200" b="1" smtClean="0"/>
              <a:t>Am fost noi zdrobiți de Piatră sau vom fi spulberați când ea va cădea peste noi (v. 13-18)?</a:t>
            </a:r>
            <a:endParaRPr lang="ro-RO" sz="2200" b="1"/>
          </a:p>
        </p:txBody>
      </p:sp>
      <p:pic>
        <p:nvPicPr>
          <p:cNvPr id="5122" name="Picture 2" descr="\\EUNICE\FondosTematicos\Jesus\Parabolas\La viña\DD-25.jpg"/>
          <p:cNvPicPr>
            <a:picLocks noChangeAspect="1" noChangeArrowheads="1"/>
          </p:cNvPicPr>
          <p:nvPr/>
        </p:nvPicPr>
        <p:blipFill>
          <a:blip r:embed="rId4">
            <a:extLst>
              <a:ext uri="{BEBA8EAE-BF5A-486C-A8C5-ECC9F3942E4B}">
                <a14:imgProps xmlns="" xmlns:a14="http://schemas.microsoft.com/office/drawing/2010/main">
                  <a14:imgLayer r:embed="rId5">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5951983" y="2936194"/>
            <a:ext cx="3084513" cy="3877182"/>
          </a:xfrm>
          <a:prstGeom prst="snip2DiagRect">
            <a:avLst/>
          </a:prstGeom>
          <a:solidFill>
            <a:srgbClr val="FFFFFF">
              <a:shade val="85000"/>
            </a:srgbClr>
          </a:solidFill>
          <a:ln w="88900" cap="sq">
            <a:noFill/>
            <a:miter lim="800000"/>
          </a:ln>
          <a:effectLst>
            <a:glow rad="127000">
              <a:schemeClr val="accent1">
                <a:lumMod val="40000"/>
                <a:lumOff val="60000"/>
                <a:alpha val="67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descr="\\EUNICE\FondosTematicos\Jesus\Parabolas\La viña\DD-24.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26240" y="44624"/>
            <a:ext cx="2910256" cy="2588225"/>
          </a:xfrm>
          <a:prstGeom prst="snip2DiagRect">
            <a:avLst/>
          </a:prstGeom>
          <a:solidFill>
            <a:srgbClr val="FFFFFF">
              <a:shade val="85000"/>
            </a:srgbClr>
          </a:solidFill>
          <a:ln w="88900" cap="sq">
            <a:noFill/>
            <a:miter lim="800000"/>
          </a:ln>
          <a:effectLst>
            <a:glow rad="127000">
              <a:schemeClr val="accent1">
                <a:lumMod val="40000"/>
                <a:lumOff val="60000"/>
                <a:alpha val="67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3315299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500"/>
                                        <p:tgtEl>
                                          <p:spTgt spid="5123"/>
                                        </p:tgtEl>
                                      </p:cBhvr>
                                    </p:animEffect>
                                  </p:childTnLst>
                                </p:cTn>
                              </p:par>
                              <p:par>
                                <p:cTn id="20" presetID="10" presetClass="entr" presetSubtype="0"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additive="base">
                                        <p:cTn id="4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EUNICE\FondosTematicos\Jesus\Dad a Cesar\0_1511666_228146527373164_419797491_n.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3712"/>
          <a:stretch/>
        </p:blipFill>
        <p:spPr bwMode="auto">
          <a:xfrm>
            <a:off x="0" y="988278"/>
            <a:ext cx="9144000" cy="586972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1 Rectángulo"/>
          <p:cNvSpPr/>
          <p:nvPr/>
        </p:nvSpPr>
        <p:spPr>
          <a:xfrm>
            <a:off x="0" y="-27384"/>
            <a:ext cx="9144000" cy="11387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PROBLEMA BIRULUI</a:t>
            </a:r>
          </a:p>
          <a:p>
            <a:pPr algn="ctr"/>
            <a:r>
              <a:rPr lang="ro-RO"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(Luca 20:20-26)</a:t>
            </a:r>
            <a:endParaRPr lang="ro-RO"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179512" y="1126485"/>
            <a:ext cx="554461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o-RO" b="1" dirty="0" smtClean="0">
                <a:latin typeface="Comic Sans MS" pitchFamily="66" charset="0"/>
              </a:rPr>
              <a:t>«Atunci El le-a zis: „Daţi dar Cezarului ce este al Cezarului, şi lui Dumnezeu ce este al lui Dumnezeu.“» </a:t>
            </a:r>
            <a:r>
              <a:rPr lang="ro-RO" sz="1100" b="1" dirty="0" smtClean="0">
                <a:latin typeface="Comic Sans MS" pitchFamily="66" charset="0"/>
              </a:rPr>
              <a:t>(Luca 20:25)</a:t>
            </a:r>
            <a:endParaRPr lang="ro-RO" sz="1100" b="1" dirty="0">
              <a:latin typeface="Comic Sans MS" pitchFamily="66" charset="0"/>
            </a:endParaRPr>
          </a:p>
        </p:txBody>
      </p:sp>
      <p:sp>
        <p:nvSpPr>
          <p:cNvPr id="4" name="3 CuadroTexto"/>
          <p:cNvSpPr txBox="1"/>
          <p:nvPr/>
        </p:nvSpPr>
        <p:spPr>
          <a:xfrm>
            <a:off x="4716016" y="4221088"/>
            <a:ext cx="4427984" cy="24622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600"/>
              </a:spcBef>
              <a:spcAft>
                <a:spcPts val="600"/>
              </a:spcAft>
            </a:pPr>
            <a:r>
              <a:rPr lang="ro-RO" sz="2400" b="1" smtClean="0"/>
              <a:t>Care era adevărata problemă din întrebarea «</a:t>
            </a:r>
            <a:r>
              <a:rPr lang="ro-RO" sz="2400" b="1" smtClean="0">
                <a:latin typeface="Calibri" pitchFamily="34" charset="0"/>
              </a:rPr>
              <a:t>Se cuvine să plătim bir Cezarului sau nu</a:t>
            </a:r>
            <a:r>
              <a:rPr lang="ro-RO" sz="2400" b="1" smtClean="0"/>
              <a:t>» (</a:t>
            </a:r>
            <a:r>
              <a:rPr lang="ro-RO" sz="2000" b="1" smtClean="0"/>
              <a:t>v. 22</a:t>
            </a:r>
            <a:r>
              <a:rPr lang="ro-RO" sz="2400" b="1" smtClean="0"/>
              <a:t>)?</a:t>
            </a:r>
          </a:p>
          <a:p>
            <a:pPr>
              <a:spcBef>
                <a:spcPts val="600"/>
              </a:spcBef>
              <a:spcAft>
                <a:spcPts val="600"/>
              </a:spcAft>
            </a:pPr>
            <a:r>
              <a:rPr lang="ro-RO" sz="2400" b="1" smtClean="0"/>
              <a:t>Cum putem combina loialitatea noastră față de Dumnezeu cu loialitatea noastră față de Stat?</a:t>
            </a:r>
            <a:endParaRPr lang="ro-RO" sz="2400" b="1"/>
          </a:p>
        </p:txBody>
      </p:sp>
    </p:spTree>
    <p:extLst>
      <p:ext uri="{BB962C8B-B14F-4D97-AF65-F5344CB8AC3E}">
        <p14:creationId xmlns="" xmlns:p14="http://schemas.microsoft.com/office/powerpoint/2010/main" val="5498535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 calcmode="lin" valueType="num">
                                      <p:cBhvr>
                                        <p:cTn id="23" dur="500" fill="hold"/>
                                        <p:tgtEl>
                                          <p:spTgt spid="4">
                                            <p:bg/>
                                          </p:spTgt>
                                        </p:tgtEl>
                                        <p:attrNameLst>
                                          <p:attrName>ppt_w</p:attrName>
                                        </p:attrNameLst>
                                      </p:cBhvr>
                                      <p:tavLst>
                                        <p:tav tm="0">
                                          <p:val>
                                            <p:fltVal val="0"/>
                                          </p:val>
                                        </p:tav>
                                        <p:tav tm="100000">
                                          <p:val>
                                            <p:strVal val="#ppt_w"/>
                                          </p:val>
                                        </p:tav>
                                      </p:tavLst>
                                    </p:anim>
                                    <p:anim calcmode="lin" valueType="num">
                                      <p:cBhvr>
                                        <p:cTn id="24" dur="500" fill="hold"/>
                                        <p:tgtEl>
                                          <p:spTgt spid="4">
                                            <p:bg/>
                                          </p:spTgt>
                                        </p:tgtEl>
                                        <p:attrNameLst>
                                          <p:attrName>ppt_h</p:attrName>
                                        </p:attrNameLst>
                                      </p:cBhvr>
                                      <p:tavLst>
                                        <p:tav tm="0">
                                          <p:val>
                                            <p:fltVal val="0"/>
                                          </p:val>
                                        </p:tav>
                                        <p:tav tm="100000">
                                          <p:val>
                                            <p:strVal val="#ppt_h"/>
                                          </p:val>
                                        </p:tav>
                                      </p:tavLst>
                                    </p:anim>
                                    <p:animEffect transition="in" filter="fade">
                                      <p:cBhvr>
                                        <p:cTn id="25" dur="500"/>
                                        <p:tgtEl>
                                          <p:spTgt spid="4">
                                            <p:bg/>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1342" y="0"/>
            <a:ext cx="9165341" cy="101566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o-RO" sz="4000" b="1" smtClean="0">
                <a:ln/>
                <a:solidFill>
                  <a:schemeClr val="accent3"/>
                </a:solidFill>
                <a:effectLst>
                  <a:glow rad="127000">
                    <a:schemeClr val="tx1">
                      <a:alpha val="32000"/>
                    </a:schemeClr>
                  </a:glow>
                </a:effectLst>
              </a:rPr>
              <a:t>CINA DOMNULUI</a:t>
            </a:r>
          </a:p>
          <a:p>
            <a:pPr algn="ctr"/>
            <a:r>
              <a:rPr lang="ro-RO" sz="2000" b="1" smtClean="0">
                <a:ln/>
                <a:solidFill>
                  <a:schemeClr val="accent3"/>
                </a:solidFill>
                <a:effectLst>
                  <a:glow rad="127000">
                    <a:schemeClr val="tx1">
                      <a:alpha val="32000"/>
                    </a:schemeClr>
                  </a:glow>
                </a:effectLst>
              </a:rPr>
              <a:t>(Luca 22:13-20)</a:t>
            </a:r>
            <a:endParaRPr lang="ro-RO" b="1">
              <a:ln/>
              <a:solidFill>
                <a:schemeClr val="accent3"/>
              </a:solidFill>
              <a:effectLst>
                <a:glow rad="127000">
                  <a:schemeClr val="tx1">
                    <a:alpha val="32000"/>
                  </a:schemeClr>
                </a:glow>
              </a:effectLst>
            </a:endParaRPr>
          </a:p>
        </p:txBody>
      </p:sp>
      <p:sp>
        <p:nvSpPr>
          <p:cNvPr id="4" name="3 CuadroTexto"/>
          <p:cNvSpPr txBox="1"/>
          <p:nvPr/>
        </p:nvSpPr>
        <p:spPr>
          <a:xfrm>
            <a:off x="107504" y="2636912"/>
            <a:ext cx="2232248" cy="1323439"/>
          </a:xfrm>
          <a:prstGeom prst="rect">
            <a:avLst/>
          </a:prstGeom>
          <a:noFill/>
        </p:spPr>
        <p:txBody>
          <a:bodyPr wrap="square" rtlCol="0">
            <a:spAutoFit/>
          </a:bodyPr>
          <a:lstStyle/>
          <a:p>
            <a:r>
              <a:rPr lang="ro-RO" sz="2000" b="1" dirty="0" smtClean="0">
                <a:solidFill>
                  <a:schemeClr val="bg1"/>
                </a:solidFill>
                <a:effectLst>
                  <a:glow rad="127000">
                    <a:schemeClr val="tx1"/>
                  </a:glow>
                </a:effectLst>
              </a:rPr>
              <a:t>Prin participarea la Cina Domnului, învățăm două lecții vitale:</a:t>
            </a:r>
            <a:endParaRPr lang="ro-RO" sz="2000" b="1" dirty="0">
              <a:solidFill>
                <a:schemeClr val="bg1"/>
              </a:solidFill>
              <a:effectLst>
                <a:glow rad="127000">
                  <a:schemeClr val="tx1"/>
                </a:glow>
              </a:effectLst>
            </a:endParaRPr>
          </a:p>
        </p:txBody>
      </p:sp>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36123" y="3645024"/>
            <a:ext cx="2200373" cy="1502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35158" y="5239062"/>
            <a:ext cx="2190988" cy="1503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3" name="Picture 5" descr="R:\Dibujos\Oxygen\02\JPG Format\Original Art\Soft Edge\Jesusoncross.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233810" y="1719527"/>
            <a:ext cx="874694" cy="116625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Rectángulo"/>
          <p:cNvSpPr/>
          <p:nvPr/>
        </p:nvSpPr>
        <p:spPr>
          <a:xfrm>
            <a:off x="107504" y="1004535"/>
            <a:ext cx="8928992" cy="1477328"/>
          </a:xfrm>
          <a:prstGeom prst="rect">
            <a:avLst/>
          </a:prstGeom>
        </p:spPr>
        <p:txBody>
          <a:bodyPr wrap="square">
            <a:spAutoFit/>
          </a:bodyPr>
          <a:lstStyle/>
          <a:p>
            <a:r>
              <a:rPr lang="ro-RO" b="1" dirty="0" smtClean="0">
                <a:solidFill>
                  <a:schemeClr val="accent3">
                    <a:lumMod val="20000"/>
                    <a:lumOff val="80000"/>
                  </a:schemeClr>
                </a:solidFill>
                <a:effectLst>
                  <a:glow rad="127000">
                    <a:schemeClr val="tx1"/>
                  </a:glow>
                </a:effectLst>
                <a:latin typeface="Comic Sans MS" pitchFamily="66" charset="0"/>
              </a:rPr>
              <a:t>«Apoi a luat pâine; şi, după ce a mulţumit lui Dumnezeu, a frânt-o, şi le-a dat-o zicând: „Acesta este trupul Meu, care se dă pentru voi; să faceţi lucrul acesta spre pomenirea Mea.“ Tot astfel, după ce au mâncat, a luat paharul, şi li l-a dat, zicând: „Acest pahar este legământul cel nou, făcut în sângele Meu, care se varsă pentru voi.“» </a:t>
            </a:r>
            <a:r>
              <a:rPr lang="ro-RO" sz="1100" b="1" dirty="0" smtClean="0">
                <a:solidFill>
                  <a:schemeClr val="accent3">
                    <a:lumMod val="20000"/>
                    <a:lumOff val="80000"/>
                  </a:schemeClr>
                </a:solidFill>
                <a:effectLst>
                  <a:glow rad="127000">
                    <a:schemeClr val="tx1"/>
                  </a:glow>
                </a:effectLst>
                <a:latin typeface="Comic Sans MS" pitchFamily="66" charset="0"/>
              </a:rPr>
              <a:t>(Luca 22:19-20)</a:t>
            </a:r>
            <a:endParaRPr lang="ro-RO" sz="1100" b="1" dirty="0">
              <a:solidFill>
                <a:schemeClr val="accent3">
                  <a:lumMod val="20000"/>
                  <a:lumOff val="80000"/>
                </a:schemeClr>
              </a:solidFill>
              <a:effectLst>
                <a:glow rad="127000">
                  <a:schemeClr val="tx1"/>
                </a:glow>
              </a:effectLst>
              <a:latin typeface="Comic Sans MS" pitchFamily="66" charset="0"/>
            </a:endParaRPr>
          </a:p>
        </p:txBody>
      </p:sp>
      <p:sp>
        <p:nvSpPr>
          <p:cNvPr id="5" name="4 CuadroTexto"/>
          <p:cNvSpPr txBox="1"/>
          <p:nvPr/>
        </p:nvSpPr>
        <p:spPr>
          <a:xfrm>
            <a:off x="2520280" y="2481863"/>
            <a:ext cx="6588223" cy="1015663"/>
          </a:xfrm>
          <a:prstGeom prst="rect">
            <a:avLst/>
          </a:prstGeom>
          <a:noFill/>
        </p:spPr>
        <p:txBody>
          <a:bodyPr wrap="square" rtlCol="0">
            <a:spAutoFit/>
          </a:bodyPr>
          <a:lstStyle/>
          <a:p>
            <a:pPr marL="342900" indent="-342900">
              <a:buClr>
                <a:schemeClr val="accent3">
                  <a:lumMod val="60000"/>
                  <a:lumOff val="40000"/>
                </a:schemeClr>
              </a:buClr>
              <a:buFont typeface="+mj-lt"/>
              <a:buAutoNum type="arabicPeriod"/>
            </a:pPr>
            <a:r>
              <a:rPr lang="ro-RO" sz="2000" b="1" dirty="0" smtClean="0">
                <a:solidFill>
                  <a:schemeClr val="bg1"/>
                </a:solidFill>
                <a:effectLst>
                  <a:glow rad="127000">
                    <a:schemeClr val="tx1"/>
                  </a:glow>
                </a:effectLst>
              </a:rPr>
              <a:t>Isus ne-a oferit mântuirea murind pe cruce (Matei 26:28).</a:t>
            </a:r>
          </a:p>
          <a:p>
            <a:pPr marL="342900" indent="-342900">
              <a:buClr>
                <a:schemeClr val="accent3">
                  <a:lumMod val="60000"/>
                  <a:lumOff val="40000"/>
                </a:schemeClr>
              </a:buClr>
              <a:buFont typeface="+mj-lt"/>
              <a:buAutoNum type="arabicPeriod"/>
            </a:pPr>
            <a:r>
              <a:rPr lang="ro-RO" sz="2000" b="1" dirty="0" smtClean="0">
                <a:solidFill>
                  <a:schemeClr val="bg1"/>
                </a:solidFill>
                <a:effectLst>
                  <a:glow rad="127000">
                    <a:schemeClr val="tx1"/>
                  </a:glow>
                </a:effectLst>
              </a:rPr>
              <a:t>Așezați împrejurul mesei Sale, suntem o comunitate unită, care așteaptă revenirea Sa (1 Corinteni 11:26)</a:t>
            </a:r>
            <a:endParaRPr lang="ro-RO" sz="2000" b="1" dirty="0">
              <a:solidFill>
                <a:schemeClr val="bg1"/>
              </a:solidFill>
              <a:effectLst>
                <a:glow rad="127000">
                  <a:schemeClr val="tx1"/>
                </a:glow>
              </a:effectLst>
            </a:endParaRPr>
          </a:p>
        </p:txBody>
      </p:sp>
    </p:spTree>
    <p:extLst>
      <p:ext uri="{BB962C8B-B14F-4D97-AF65-F5344CB8AC3E}">
        <p14:creationId xmlns="" xmlns:p14="http://schemas.microsoft.com/office/powerpoint/2010/main" val="3516389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par>
                          <p:cTn id="34" fill="hold">
                            <p:stCondLst>
                              <p:cond delay="500"/>
                            </p:stCondLst>
                            <p:childTnLst>
                              <p:par>
                                <p:cTn id="35" presetID="25" presetClass="entr" presetSubtype="0" fill="hold" nodeType="afterEffect">
                                  <p:stCondLst>
                                    <p:cond delay="0"/>
                                  </p:stCondLst>
                                  <p:childTnLst>
                                    <p:set>
                                      <p:cBhvr>
                                        <p:cTn id="36" dur="1" fill="hold">
                                          <p:stCondLst>
                                            <p:cond delay="0"/>
                                          </p:stCondLst>
                                        </p:cTn>
                                        <p:tgtEl>
                                          <p:spTgt spid="7173"/>
                                        </p:tgtEl>
                                        <p:attrNameLst>
                                          <p:attrName>style.visibility</p:attrName>
                                        </p:attrNameLst>
                                      </p:cBhvr>
                                      <p:to>
                                        <p:strVal val="visible"/>
                                      </p:to>
                                    </p:set>
                                    <p:anim calcmode="lin" valueType="num">
                                      <p:cBhvr>
                                        <p:cTn id="37" dur="500" decel="50000" fill="hold">
                                          <p:stCondLst>
                                            <p:cond delay="0"/>
                                          </p:stCondLst>
                                        </p:cTn>
                                        <p:tgtEl>
                                          <p:spTgt spid="717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17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173"/>
                                        </p:tgtEl>
                                        <p:attrNameLst>
                                          <p:attrName>ppt_w</p:attrName>
                                        </p:attrNameLst>
                                      </p:cBhvr>
                                      <p:tavLst>
                                        <p:tav tm="0">
                                          <p:val>
                                            <p:strVal val="#ppt_w*.05"/>
                                          </p:val>
                                        </p:tav>
                                        <p:tav tm="100000">
                                          <p:val>
                                            <p:strVal val="#ppt_w"/>
                                          </p:val>
                                        </p:tav>
                                      </p:tavLst>
                                    </p:anim>
                                    <p:anim calcmode="lin" valueType="num">
                                      <p:cBhvr>
                                        <p:cTn id="40" dur="1000" fill="hold"/>
                                        <p:tgtEl>
                                          <p:spTgt spid="717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17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17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17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17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wipe(left)">
                                      <p:cBhvr>
                                        <p:cTn id="49" dur="500"/>
                                        <p:tgtEl>
                                          <p:spTgt spid="5">
                                            <p:txEl>
                                              <p:pRg st="1" end="1"/>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7171"/>
                                        </p:tgtEl>
                                        <p:attrNameLst>
                                          <p:attrName>style.visibility</p:attrName>
                                        </p:attrNameLst>
                                      </p:cBhvr>
                                      <p:to>
                                        <p:strVal val="visible"/>
                                      </p:to>
                                    </p:set>
                                    <p:animEffect transition="in" filter="fade">
                                      <p:cBhvr>
                                        <p:cTn id="53" dur="500"/>
                                        <p:tgtEl>
                                          <p:spTgt spid="7171"/>
                                        </p:tgtEl>
                                      </p:cBhvr>
                                    </p:animEffect>
                                  </p:childTnLst>
                                </p:cTn>
                              </p:par>
                              <p:par>
                                <p:cTn id="54" presetID="10" presetClass="entr" presetSubtype="0" fill="hold" nodeType="withEffect">
                                  <p:stCondLst>
                                    <p:cond delay="0"/>
                                  </p:stCondLst>
                                  <p:childTnLst>
                                    <p:set>
                                      <p:cBhvr>
                                        <p:cTn id="55" dur="1" fill="hold">
                                          <p:stCondLst>
                                            <p:cond delay="0"/>
                                          </p:stCondLst>
                                        </p:cTn>
                                        <p:tgtEl>
                                          <p:spTgt spid="7172"/>
                                        </p:tgtEl>
                                        <p:attrNameLst>
                                          <p:attrName>style.visibility</p:attrName>
                                        </p:attrNameLst>
                                      </p:cBhvr>
                                      <p:to>
                                        <p:strVal val="visible"/>
                                      </p:to>
                                    </p:set>
                                    <p:animEffect transition="in" filter="fade">
                                      <p:cBhvr>
                                        <p:cTn id="5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53124" y="836712"/>
            <a:ext cx="7992888" cy="5570756"/>
          </a:xfrm>
          <a:prstGeom prst="rect">
            <a:avLst/>
          </a:prstGeom>
        </p:spPr>
        <p:txBody>
          <a:bodyPr wrap="square">
            <a:spAutoFit/>
          </a:bodyPr>
          <a:lstStyle/>
          <a:p>
            <a:pPr algn="just">
              <a:spcBef>
                <a:spcPts val="600"/>
              </a:spcBef>
              <a:spcAft>
                <a:spcPts val="600"/>
              </a:spcAft>
            </a:pPr>
            <a:r>
              <a:rPr lang="es-ES" sz="2200" dirty="0" smtClean="0">
                <a:latin typeface="Cooper Black" pitchFamily="18" charset="0"/>
              </a:rPr>
              <a:t>«</a:t>
            </a:r>
            <a:r>
              <a:rPr lang="vi-VN" sz="2400" b="1" dirty="0"/>
              <a:t>În acest ultim act săvârșit de Hristos, împărtășind cu ucenicii Săi pâinea și vinul, El S-a angajat să le fie Răscumpărător, printr-un legământ nou, în care era scris și pecetluit faptul că toți aceia care îl vor primi pe Hristos, prin credință, vor primi toate binecuvântările pe care le poate oferi Cerul, atât în viața aceasta, cât și în viața viitoare </a:t>
            </a:r>
            <a:r>
              <a:rPr lang="vi-VN" sz="2400" b="1" dirty="0" smtClean="0"/>
              <a:t>nepieritoare</a:t>
            </a:r>
            <a:r>
              <a:rPr lang="ro-RO" sz="2400" b="1" dirty="0" smtClean="0"/>
              <a:t>.</a:t>
            </a:r>
          </a:p>
          <a:p>
            <a:pPr algn="just">
              <a:spcBef>
                <a:spcPts val="1200"/>
              </a:spcBef>
              <a:spcAft>
                <a:spcPts val="1200"/>
              </a:spcAft>
            </a:pPr>
            <a:r>
              <a:rPr lang="vi-VN" sz="2400" b="1" dirty="0" smtClean="0"/>
              <a:t>Legământul </a:t>
            </a:r>
            <a:r>
              <a:rPr lang="vi-VN" sz="2400" b="1" dirty="0"/>
              <a:t>acesta urma să fie validat prin însuși sângele lui </a:t>
            </a:r>
            <a:r>
              <a:rPr lang="vi-VN" sz="2400" b="1" dirty="0" smtClean="0"/>
              <a:t>Hristos</a:t>
            </a:r>
            <a:r>
              <a:rPr lang="ro-RO" sz="2400" b="1" dirty="0" smtClean="0"/>
              <a:t>... </a:t>
            </a:r>
            <a:r>
              <a:rPr lang="vi-VN" sz="2400" b="1" dirty="0" smtClean="0"/>
              <a:t>Rânduiala </a:t>
            </a:r>
            <a:r>
              <a:rPr lang="vi-VN" sz="2400" b="1" dirty="0"/>
              <a:t>aceasta nu trebuie să fie exclusivistă, așa cum ar dori mulți să o facă. Fiecare trebuie să ia parte la ea într-o modalitate publică și, prin participarea aceasta, să spună: „Îl primesc pe Hristos ca Mântuitor personal. El Și-a dat viața pentru mine, ca să pot fi salvat de la moarte”</a:t>
            </a:r>
            <a:r>
              <a:rPr lang="es-ES" sz="2200" b="1" dirty="0" smtClean="0">
                <a:latin typeface="Cooper Black" pitchFamily="18" charset="0"/>
              </a:rPr>
              <a:t>”»</a:t>
            </a:r>
            <a:endParaRPr lang="es-ES" sz="2200" b="1" dirty="0">
              <a:latin typeface="Cooper Black" pitchFamily="18" charset="0"/>
            </a:endParaRPr>
          </a:p>
        </p:txBody>
      </p:sp>
      <p:sp>
        <p:nvSpPr>
          <p:cNvPr id="3" name="2 CuadroTexto"/>
          <p:cNvSpPr txBox="1"/>
          <p:nvPr/>
        </p:nvSpPr>
        <p:spPr>
          <a:xfrm>
            <a:off x="6222028" y="6539313"/>
            <a:ext cx="2558714" cy="307777"/>
          </a:xfrm>
          <a:prstGeom prst="rect">
            <a:avLst/>
          </a:prstGeom>
          <a:noFill/>
        </p:spPr>
        <p:txBody>
          <a:bodyPr wrap="none" rtlCol="0">
            <a:spAutoFit/>
          </a:bodyPr>
          <a:lstStyle/>
          <a:p>
            <a:pPr algn="r"/>
            <a:r>
              <a:rPr lang="es-ES" sz="1400" b="1" dirty="0" smtClean="0"/>
              <a:t>E.G.W. (</a:t>
            </a:r>
            <a:r>
              <a:rPr lang="ro-RO" sz="1400" b="1" dirty="0" smtClean="0"/>
              <a:t>Evanghelizare</a:t>
            </a:r>
            <a:r>
              <a:rPr lang="es-ES" sz="1400" b="1" dirty="0" smtClean="0"/>
              <a:t>, p</a:t>
            </a:r>
            <a:r>
              <a:rPr lang="ro-RO" sz="1400" b="1" dirty="0" smtClean="0"/>
              <a:t>a</a:t>
            </a:r>
            <a:r>
              <a:rPr lang="es-ES" sz="1400" b="1" dirty="0" smtClean="0"/>
              <a:t>g. 2</a:t>
            </a:r>
            <a:r>
              <a:rPr lang="ro-RO" sz="1400" b="1" dirty="0" smtClean="0"/>
              <a:t>76</a:t>
            </a:r>
            <a:r>
              <a:rPr lang="es-ES" sz="1400" b="1" dirty="0" smtClean="0"/>
              <a:t>)</a:t>
            </a:r>
            <a:endParaRPr lang="es-ES" sz="1400" b="1" dirty="0"/>
          </a:p>
        </p:txBody>
      </p:sp>
    </p:spTree>
    <p:extLst>
      <p:ext uri="{BB962C8B-B14F-4D97-AF65-F5344CB8AC3E}">
        <p14:creationId xmlns="" xmlns:p14="http://schemas.microsoft.com/office/powerpoint/2010/main" val="8543491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962</Words>
  <Application>Microsoft Office PowerPoint</Application>
  <PresentationFormat>Expunere pe ecran (4:3)</PresentationFormat>
  <Paragraphs>63</Paragraphs>
  <Slides>8</Slides>
  <Notes>0</Notes>
  <HiddenSlides>0</HiddenSlides>
  <MMClips>0</MMClips>
  <ScaleCrop>false</ScaleCrop>
  <HeadingPairs>
    <vt:vector size="4" baseType="variant">
      <vt:variant>
        <vt:lpstr>Temă</vt:lpstr>
      </vt:variant>
      <vt:variant>
        <vt:i4>1</vt:i4>
      </vt:variant>
      <vt:variant>
        <vt:lpstr>Titluri diapozitive</vt:lpstr>
      </vt:variant>
      <vt:variant>
        <vt:i4>8</vt:i4>
      </vt:variant>
    </vt:vector>
  </HeadingPairs>
  <TitlesOfParts>
    <vt:vector size="9" baseType="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De la intrarea triumfala la rastignire</dc:title>
  <dc:subject>St.Bibl.2015 trim. II Evanghelia dupa Luca</dc:subject>
  <dc:creator>SFC</dc:creator>
  <cp:keywords>http://www.fustero.net/es/index_ro.php</cp:keywords>
  <cp:lastModifiedBy>Administrator</cp:lastModifiedBy>
  <cp:revision>77</cp:revision>
  <dcterms:created xsi:type="dcterms:W3CDTF">2015-06-07T07:03:22Z</dcterms:created>
  <dcterms:modified xsi:type="dcterms:W3CDTF">2015-06-15T12:47:10Z</dcterms:modified>
</cp:coreProperties>
</file>