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8" r:id="rId5"/>
    <p:sldId id="259" r:id="rId6"/>
    <p:sldId id="260" r:id="rId7"/>
    <p:sldId id="269" r:id="rId8"/>
    <p:sldId id="261" r:id="rId9"/>
    <p:sldId id="262"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008D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702" y="-2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22326293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4207936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3705988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1278310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3734892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281566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9761112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46311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2854672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30632925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846F84-A77D-4AA7-9A2B-E85CEC277372}" type="datetimeFigureOut">
              <a:rPr lang="es-ES" smtClean="0"/>
              <a:pPr/>
              <a:t>26/05/2015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2690461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46F84-A77D-4AA7-9A2B-E85CEC277372}" type="datetimeFigureOut">
              <a:rPr lang="es-ES" smtClean="0"/>
              <a:pPr/>
              <a:t>26/05/2015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1186B-31CE-449B-8FFA-2834892905A1}" type="slidenum">
              <a:rPr lang="es-ES" smtClean="0"/>
              <a:pPr/>
              <a:t>‹#›</a:t>
            </a:fld>
            <a:endParaRPr lang="es-ES"/>
          </a:p>
        </p:txBody>
      </p:sp>
    </p:spTree>
    <p:extLst>
      <p:ext uri="{BB962C8B-B14F-4D97-AF65-F5344CB8AC3E}">
        <p14:creationId xmlns:p14="http://schemas.microsoft.com/office/powerpoint/2010/main" xmlns="" val="169341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microsoft.com/office/2007/relationships/hdphoto" Target="../media/hdphoto2.wdp"/><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491880" y="188640"/>
            <a:ext cx="5472608" cy="1938992"/>
          </a:xfrm>
          <a:prstGeom prst="rect">
            <a:avLst/>
          </a:prstGeom>
          <a:noFill/>
        </p:spPr>
        <p:txBody>
          <a:bodyPr wrap="square" rtlCol="0">
            <a:spAutoFit/>
          </a:bodyPr>
          <a:lstStyle/>
          <a:p>
            <a:pPr algn="ctr"/>
            <a:r>
              <a:rPr lang="ro-RO" sz="6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ISUS, </a:t>
            </a:r>
            <a:r>
              <a:rPr lang="ro-RO" sz="6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MARELE </a:t>
            </a:r>
            <a:r>
              <a:rPr lang="ro-RO" sz="6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ÎNVĂȚĂTOR</a:t>
            </a:r>
            <a:endParaRPr lang="ro-RO" sz="6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CuadroTexto"/>
          <p:cNvSpPr txBox="1"/>
          <p:nvPr/>
        </p:nvSpPr>
        <p:spPr>
          <a:xfrm>
            <a:off x="5364088" y="6453507"/>
            <a:ext cx="2942922" cy="369332"/>
          </a:xfrm>
          <a:prstGeom prst="rect">
            <a:avLst/>
          </a:prstGeom>
          <a:noFill/>
        </p:spPr>
        <p:txBody>
          <a:bodyPr wrap="none" rtlCol="0">
            <a:spAutoFit/>
          </a:bodyPr>
          <a:lstStyle/>
          <a:p>
            <a:r>
              <a:rPr lang="ro-RO" b="1" smtClean="0">
                <a:solidFill>
                  <a:schemeClr val="bg1">
                    <a:lumMod val="85000"/>
                  </a:schemeClr>
                </a:solidFill>
                <a:effectLst>
                  <a:outerShdw blurRad="50800" dist="50800" dir="5400000" algn="ctr" rotWithShape="0">
                    <a:schemeClr val="tx1"/>
                  </a:outerShdw>
                </a:effectLst>
              </a:rPr>
              <a:t>Studiul</a:t>
            </a:r>
            <a:r>
              <a:rPr lang="ro-RO" b="1" smtClean="0">
                <a:solidFill>
                  <a:schemeClr val="bg1">
                    <a:lumMod val="85000"/>
                  </a:schemeClr>
                </a:solidFill>
                <a:effectLst>
                  <a:outerShdw blurRad="50800" dist="50800" dir="5400000" algn="ctr" rotWithShape="0">
                    <a:schemeClr val="tx1"/>
                  </a:outerShdw>
                </a:effectLst>
              </a:rPr>
              <a:t> 9 </a:t>
            </a:r>
            <a:r>
              <a:rPr lang="ro-RO" b="1" smtClean="0">
                <a:solidFill>
                  <a:schemeClr val="bg1">
                    <a:lumMod val="85000"/>
                  </a:schemeClr>
                </a:solidFill>
                <a:effectLst>
                  <a:outerShdw blurRad="50800" dist="50800" dir="5400000" algn="ctr" rotWithShape="0">
                    <a:schemeClr val="tx1"/>
                  </a:outerShdw>
                </a:effectLst>
              </a:rPr>
              <a:t>pentru </a:t>
            </a:r>
            <a:r>
              <a:rPr lang="ro-RO" b="1" smtClean="0">
                <a:solidFill>
                  <a:schemeClr val="bg1">
                    <a:lumMod val="85000"/>
                  </a:schemeClr>
                </a:solidFill>
                <a:effectLst>
                  <a:outerShdw blurRad="50800" dist="50800" dir="5400000" algn="ctr" rotWithShape="0">
                    <a:schemeClr val="tx1"/>
                  </a:outerShdw>
                </a:effectLst>
              </a:rPr>
              <a:t>30 </a:t>
            </a:r>
            <a:r>
              <a:rPr lang="ro-RO" b="1" smtClean="0">
                <a:solidFill>
                  <a:schemeClr val="bg1">
                    <a:lumMod val="85000"/>
                  </a:schemeClr>
                </a:solidFill>
                <a:effectLst>
                  <a:outerShdw blurRad="50800" dist="50800" dir="5400000" algn="ctr" rotWithShape="0">
                    <a:schemeClr val="tx1"/>
                  </a:outerShdw>
                </a:effectLst>
              </a:rPr>
              <a:t>mai </a:t>
            </a:r>
            <a:r>
              <a:rPr lang="ro-RO" b="1" smtClean="0">
                <a:solidFill>
                  <a:schemeClr val="bg1">
                    <a:lumMod val="85000"/>
                  </a:schemeClr>
                </a:solidFill>
                <a:effectLst>
                  <a:outerShdw blurRad="50800" dist="50800" dir="5400000" algn="ctr" rotWithShape="0">
                    <a:schemeClr val="tx1"/>
                  </a:outerShdw>
                </a:effectLst>
              </a:rPr>
              <a:t>2015</a:t>
            </a:r>
            <a:endParaRPr lang="ro-RO" b="1">
              <a:solidFill>
                <a:schemeClr val="bg1">
                  <a:lumMod val="85000"/>
                </a:schemeClr>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3688134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3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6470"/>
            <a:ext cx="9144000" cy="70788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AUTORITATEA </a:t>
            </a:r>
            <a:r>
              <a:rPr lang="ro-RO"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ÎNVĂȚĂTORULUI</a:t>
            </a:r>
            <a:endParaRPr lang="ro-RO"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0" y="559338"/>
            <a:ext cx="9144000" cy="369332"/>
          </a:xfrm>
          <a:prstGeom prst="rect">
            <a:avLst/>
          </a:prstGeom>
        </p:spPr>
        <p:txBody>
          <a:bodyPr wrap="square">
            <a:spAutoFit/>
          </a:bodyPr>
          <a:lstStyle/>
          <a:p>
            <a:r>
              <a:rPr lang="ro-RO" b="1" dirty="0" smtClean="0">
                <a:solidFill>
                  <a:srgbClr val="002060"/>
                </a:solidFill>
                <a:latin typeface="Comic Sans MS" pitchFamily="66" charset="0"/>
              </a:rPr>
              <a:t>«Ei erau uimiţi de învăţătura Lui, pentru că vorbea cu putere.» </a:t>
            </a:r>
            <a:r>
              <a:rPr lang="ro-RO" sz="1100" b="1" dirty="0" smtClean="0">
                <a:solidFill>
                  <a:srgbClr val="002060"/>
                </a:solidFill>
                <a:latin typeface="Comic Sans MS" pitchFamily="66" charset="0"/>
              </a:rPr>
              <a:t>(Luca 4:32)</a:t>
            </a:r>
            <a:endParaRPr lang="ro-RO" sz="1100" b="1" dirty="0">
              <a:solidFill>
                <a:srgbClr val="002060"/>
              </a:solidFill>
              <a:latin typeface="Comic Sans MS" pitchFamily="66" charset="0"/>
            </a:endParaRPr>
          </a:p>
        </p:txBody>
      </p:sp>
      <p:grpSp>
        <p:nvGrpSpPr>
          <p:cNvPr id="29" name="28 Grupo"/>
          <p:cNvGrpSpPr/>
          <p:nvPr/>
        </p:nvGrpSpPr>
        <p:grpSpPr>
          <a:xfrm>
            <a:off x="107504" y="1313819"/>
            <a:ext cx="2952328" cy="1683133"/>
            <a:chOff x="107504" y="1313819"/>
            <a:chExt cx="2952328" cy="1683133"/>
          </a:xfrm>
        </p:grpSpPr>
        <p:sp>
          <p:nvSpPr>
            <p:cNvPr id="8" name="7 Rectángulo"/>
            <p:cNvSpPr/>
            <p:nvPr/>
          </p:nvSpPr>
          <p:spPr>
            <a:xfrm>
              <a:off x="107504" y="1577064"/>
              <a:ext cx="1629385" cy="1380568"/>
            </a:xfrm>
            <a:prstGeom prst="rect">
              <a:avLst/>
            </a:prstGeom>
            <a:blipFill rotWithShape="1">
              <a:blip r:embed="rId3" cstate="screen">
                <a:extLst>
                  <a:ext uri="{28A0092B-C50C-407E-A947-70E740481C1C}">
                    <a14:useLocalDpi xmlns:a14="http://schemas.microsoft.com/office/drawing/2010/main" xmlns=""/>
                  </a:ext>
                </a:extLst>
              </a:blip>
              <a:stretch>
                <a:fillRect/>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9" name="8 Forma libre"/>
            <p:cNvSpPr/>
            <p:nvPr/>
          </p:nvSpPr>
          <p:spPr>
            <a:xfrm>
              <a:off x="1564290" y="1635749"/>
              <a:ext cx="1495542" cy="1361203"/>
            </a:xfrm>
            <a:custGeom>
              <a:avLst/>
              <a:gdLst>
                <a:gd name="connsiteX0" fmla="*/ 0 w 1495542"/>
                <a:gd name="connsiteY0" fmla="*/ 136120 h 1361203"/>
                <a:gd name="connsiteX1" fmla="*/ 136120 w 1495542"/>
                <a:gd name="connsiteY1" fmla="*/ 0 h 1361203"/>
                <a:gd name="connsiteX2" fmla="*/ 1359422 w 1495542"/>
                <a:gd name="connsiteY2" fmla="*/ 0 h 1361203"/>
                <a:gd name="connsiteX3" fmla="*/ 1495542 w 1495542"/>
                <a:gd name="connsiteY3" fmla="*/ 136120 h 1361203"/>
                <a:gd name="connsiteX4" fmla="*/ 1495542 w 1495542"/>
                <a:gd name="connsiteY4" fmla="*/ 1225083 h 1361203"/>
                <a:gd name="connsiteX5" fmla="*/ 1359422 w 1495542"/>
                <a:gd name="connsiteY5" fmla="*/ 1361203 h 1361203"/>
                <a:gd name="connsiteX6" fmla="*/ 136120 w 1495542"/>
                <a:gd name="connsiteY6" fmla="*/ 1361203 h 1361203"/>
                <a:gd name="connsiteX7" fmla="*/ 0 w 1495542"/>
                <a:gd name="connsiteY7" fmla="*/ 1225083 h 1361203"/>
                <a:gd name="connsiteX8" fmla="*/ 0 w 1495542"/>
                <a:gd name="connsiteY8" fmla="*/ 136120 h 136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42" h="1361203">
                  <a:moveTo>
                    <a:pt x="0" y="136120"/>
                  </a:moveTo>
                  <a:cubicBezTo>
                    <a:pt x="0" y="60943"/>
                    <a:pt x="60943" y="0"/>
                    <a:pt x="136120" y="0"/>
                  </a:cubicBezTo>
                  <a:lnTo>
                    <a:pt x="1359422" y="0"/>
                  </a:lnTo>
                  <a:cubicBezTo>
                    <a:pt x="1434599" y="0"/>
                    <a:pt x="1495542" y="60943"/>
                    <a:pt x="1495542" y="136120"/>
                  </a:cubicBezTo>
                  <a:lnTo>
                    <a:pt x="1495542" y="1225083"/>
                  </a:lnTo>
                  <a:cubicBezTo>
                    <a:pt x="1495542" y="1300260"/>
                    <a:pt x="1434599" y="1361203"/>
                    <a:pt x="1359422" y="1361203"/>
                  </a:cubicBezTo>
                  <a:lnTo>
                    <a:pt x="136120" y="1361203"/>
                  </a:lnTo>
                  <a:cubicBezTo>
                    <a:pt x="60943" y="1361203"/>
                    <a:pt x="0" y="1300260"/>
                    <a:pt x="0" y="1225083"/>
                  </a:cubicBezTo>
                  <a:lnTo>
                    <a:pt x="0" y="136120"/>
                  </a:lnTo>
                  <a:close/>
                </a:path>
              </a:pathLst>
            </a:custGeom>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16068" tIns="116068" rIns="116068" bIns="116068" numCol="1" spcCol="1270" anchor="ctr" anchorCtr="0">
              <a:noAutofit/>
            </a:bodyPr>
            <a:lstStyle/>
            <a:p>
              <a:pPr lvl="0" algn="ctr" defTabSz="889000" rtl="0">
                <a:lnSpc>
                  <a:spcPct val="90000"/>
                </a:lnSpc>
                <a:spcBef>
                  <a:spcPct val="0"/>
                </a:spcBef>
                <a:spcAft>
                  <a:spcPct val="35000"/>
                </a:spcAft>
              </a:pPr>
              <a:r>
                <a:rPr lang="ro-RO" sz="2000" b="1" kern="1200" smtClean="0"/>
                <a:t>Autoritate pentru a </a:t>
              </a:r>
              <a:r>
                <a:rPr lang="ro-RO" sz="2000" b="1" kern="1200" smtClean="0"/>
                <a:t>interpreta </a:t>
              </a:r>
              <a:r>
                <a:rPr lang="ro-RO" sz="2000" b="1" kern="1200" smtClean="0"/>
                <a:t>Biblia</a:t>
              </a:r>
              <a:endParaRPr lang="ro-RO" sz="2000" b="1" kern="1200"/>
            </a:p>
          </p:txBody>
        </p:sp>
        <p:sp>
          <p:nvSpPr>
            <p:cNvPr id="10" name="9 Forma libre"/>
            <p:cNvSpPr/>
            <p:nvPr/>
          </p:nvSpPr>
          <p:spPr>
            <a:xfrm>
              <a:off x="107504" y="1313819"/>
              <a:ext cx="1629385" cy="237728"/>
            </a:xfrm>
            <a:custGeom>
              <a:avLst/>
              <a:gdLst>
                <a:gd name="connsiteX0" fmla="*/ 0 w 1629385"/>
                <a:gd name="connsiteY0" fmla="*/ 0 h 237728"/>
                <a:gd name="connsiteX1" fmla="*/ 1629385 w 1629385"/>
                <a:gd name="connsiteY1" fmla="*/ 0 h 237728"/>
                <a:gd name="connsiteX2" fmla="*/ 1629385 w 1629385"/>
                <a:gd name="connsiteY2" fmla="*/ 237728 h 237728"/>
                <a:gd name="connsiteX3" fmla="*/ 0 w 1629385"/>
                <a:gd name="connsiteY3" fmla="*/ 237728 h 237728"/>
                <a:gd name="connsiteX4" fmla="*/ 0 w 1629385"/>
                <a:gd name="connsiteY4" fmla="*/ 0 h 23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385" h="237728">
                  <a:moveTo>
                    <a:pt x="0" y="0"/>
                  </a:moveTo>
                  <a:lnTo>
                    <a:pt x="1629385" y="0"/>
                  </a:lnTo>
                  <a:lnTo>
                    <a:pt x="1629385" y="237728"/>
                  </a:lnTo>
                  <a:lnTo>
                    <a:pt x="0" y="237728"/>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smtClean="0"/>
                <a:t>Luca </a:t>
              </a:r>
              <a:r>
                <a:rPr lang="ro-RO" sz="2000" b="1" kern="1200" smtClean="0"/>
                <a:t>4:21-22</a:t>
              </a:r>
              <a:endParaRPr lang="ro-RO" sz="2000" b="1" kern="1200"/>
            </a:p>
          </p:txBody>
        </p:sp>
      </p:grpSp>
      <p:grpSp>
        <p:nvGrpSpPr>
          <p:cNvPr id="30" name="29 Grupo"/>
          <p:cNvGrpSpPr/>
          <p:nvPr/>
        </p:nvGrpSpPr>
        <p:grpSpPr>
          <a:xfrm>
            <a:off x="3203848" y="1313819"/>
            <a:ext cx="2785418" cy="1683133"/>
            <a:chOff x="3203848" y="1313819"/>
            <a:chExt cx="2785418" cy="1683133"/>
          </a:xfrm>
        </p:grpSpPr>
        <p:sp>
          <p:nvSpPr>
            <p:cNvPr id="11" name="10 Rectángulo"/>
            <p:cNvSpPr/>
            <p:nvPr/>
          </p:nvSpPr>
          <p:spPr>
            <a:xfrm>
              <a:off x="3203848" y="1577064"/>
              <a:ext cx="1629385" cy="1380568"/>
            </a:xfrm>
            <a:prstGeom prst="rect">
              <a:avLst/>
            </a:prstGeom>
            <a:blipFill rotWithShape="1">
              <a:blip r:embed="rId4" cstate="screen">
                <a:extLst>
                  <a:ext uri="{28A0092B-C50C-407E-A947-70E740481C1C}">
                    <a14:useLocalDpi xmlns:a14="http://schemas.microsoft.com/office/drawing/2010/main" xmlns=""/>
                  </a:ext>
                </a:extLst>
              </a:blip>
              <a:stretch>
                <a:fillRect/>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txBody>
            <a:bodyPr/>
            <a:lstStyle/>
            <a:p>
              <a:endParaRPr lang="ro-RO"/>
            </a:p>
          </p:txBody>
        </p:sp>
        <p:sp>
          <p:nvSpPr>
            <p:cNvPr id="12" name="11 Forma libre"/>
            <p:cNvSpPr/>
            <p:nvPr/>
          </p:nvSpPr>
          <p:spPr>
            <a:xfrm>
              <a:off x="4493724" y="1635749"/>
              <a:ext cx="1495542" cy="1361203"/>
            </a:xfrm>
            <a:custGeom>
              <a:avLst/>
              <a:gdLst>
                <a:gd name="connsiteX0" fmla="*/ 0 w 1495542"/>
                <a:gd name="connsiteY0" fmla="*/ 136120 h 1361203"/>
                <a:gd name="connsiteX1" fmla="*/ 136120 w 1495542"/>
                <a:gd name="connsiteY1" fmla="*/ 0 h 1361203"/>
                <a:gd name="connsiteX2" fmla="*/ 1359422 w 1495542"/>
                <a:gd name="connsiteY2" fmla="*/ 0 h 1361203"/>
                <a:gd name="connsiteX3" fmla="*/ 1495542 w 1495542"/>
                <a:gd name="connsiteY3" fmla="*/ 136120 h 1361203"/>
                <a:gd name="connsiteX4" fmla="*/ 1495542 w 1495542"/>
                <a:gd name="connsiteY4" fmla="*/ 1225083 h 1361203"/>
                <a:gd name="connsiteX5" fmla="*/ 1359422 w 1495542"/>
                <a:gd name="connsiteY5" fmla="*/ 1361203 h 1361203"/>
                <a:gd name="connsiteX6" fmla="*/ 136120 w 1495542"/>
                <a:gd name="connsiteY6" fmla="*/ 1361203 h 1361203"/>
                <a:gd name="connsiteX7" fmla="*/ 0 w 1495542"/>
                <a:gd name="connsiteY7" fmla="*/ 1225083 h 1361203"/>
                <a:gd name="connsiteX8" fmla="*/ 0 w 1495542"/>
                <a:gd name="connsiteY8" fmla="*/ 136120 h 136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42" h="1361203">
                  <a:moveTo>
                    <a:pt x="0" y="136120"/>
                  </a:moveTo>
                  <a:cubicBezTo>
                    <a:pt x="0" y="60943"/>
                    <a:pt x="60943" y="0"/>
                    <a:pt x="136120" y="0"/>
                  </a:cubicBezTo>
                  <a:lnTo>
                    <a:pt x="1359422" y="0"/>
                  </a:lnTo>
                  <a:cubicBezTo>
                    <a:pt x="1434599" y="0"/>
                    <a:pt x="1495542" y="60943"/>
                    <a:pt x="1495542" y="136120"/>
                  </a:cubicBezTo>
                  <a:lnTo>
                    <a:pt x="1495542" y="1225083"/>
                  </a:lnTo>
                  <a:cubicBezTo>
                    <a:pt x="1495542" y="1300260"/>
                    <a:pt x="1434599" y="1361203"/>
                    <a:pt x="1359422" y="1361203"/>
                  </a:cubicBezTo>
                  <a:lnTo>
                    <a:pt x="136120" y="1361203"/>
                  </a:lnTo>
                  <a:cubicBezTo>
                    <a:pt x="60943" y="1361203"/>
                    <a:pt x="0" y="1300260"/>
                    <a:pt x="0" y="1225083"/>
                  </a:cubicBezTo>
                  <a:lnTo>
                    <a:pt x="0" y="136120"/>
                  </a:lnTo>
                  <a:close/>
                </a:path>
              </a:pathLst>
            </a:custGeom>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16068" tIns="116068" rIns="116068" bIns="116068" numCol="1" spcCol="1270" anchor="ctr" anchorCtr="0">
              <a:noAutofit/>
            </a:bodyPr>
            <a:lstStyle/>
            <a:p>
              <a:pPr lvl="0" algn="ctr" defTabSz="889000" rtl="0">
                <a:lnSpc>
                  <a:spcPct val="90000"/>
                </a:lnSpc>
                <a:spcBef>
                  <a:spcPct val="0"/>
                </a:spcBef>
                <a:spcAft>
                  <a:spcPct val="35000"/>
                </a:spcAft>
              </a:pPr>
              <a:r>
                <a:rPr lang="ro-RO" sz="2000" b="1" kern="1200" smtClean="0"/>
                <a:t>Autoritate </a:t>
              </a:r>
              <a:r>
                <a:rPr lang="ro-RO" sz="2000" b="1" kern="1200" smtClean="0"/>
                <a:t>pentru </a:t>
              </a:r>
              <a:r>
                <a:rPr lang="ro-RO" sz="2000" b="1" kern="1200" smtClean="0"/>
                <a:t>a </a:t>
              </a:r>
              <a:r>
                <a:rPr lang="ro-RO" sz="2000" b="1" kern="1200" smtClean="0"/>
                <a:t>învăța</a:t>
              </a:r>
              <a:endParaRPr lang="ro-RO" sz="2000" b="1" kern="1200"/>
            </a:p>
          </p:txBody>
        </p:sp>
        <p:sp>
          <p:nvSpPr>
            <p:cNvPr id="13" name="12 Forma libre"/>
            <p:cNvSpPr/>
            <p:nvPr/>
          </p:nvSpPr>
          <p:spPr>
            <a:xfrm>
              <a:off x="3203848" y="1313819"/>
              <a:ext cx="1629385" cy="237728"/>
            </a:xfrm>
            <a:custGeom>
              <a:avLst/>
              <a:gdLst>
                <a:gd name="connsiteX0" fmla="*/ 0 w 1629385"/>
                <a:gd name="connsiteY0" fmla="*/ 0 h 237728"/>
                <a:gd name="connsiteX1" fmla="*/ 1629385 w 1629385"/>
                <a:gd name="connsiteY1" fmla="*/ 0 h 237728"/>
                <a:gd name="connsiteX2" fmla="*/ 1629385 w 1629385"/>
                <a:gd name="connsiteY2" fmla="*/ 237728 h 237728"/>
                <a:gd name="connsiteX3" fmla="*/ 0 w 1629385"/>
                <a:gd name="connsiteY3" fmla="*/ 237728 h 237728"/>
                <a:gd name="connsiteX4" fmla="*/ 0 w 1629385"/>
                <a:gd name="connsiteY4" fmla="*/ 0 h 23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385" h="237728">
                  <a:moveTo>
                    <a:pt x="0" y="0"/>
                  </a:moveTo>
                  <a:lnTo>
                    <a:pt x="1629385" y="0"/>
                  </a:lnTo>
                  <a:lnTo>
                    <a:pt x="1629385" y="237728"/>
                  </a:lnTo>
                  <a:lnTo>
                    <a:pt x="0" y="237728"/>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smtClean="0"/>
                <a:t>Luca </a:t>
              </a:r>
              <a:r>
                <a:rPr lang="ro-RO" sz="2000" b="1" kern="1200" smtClean="0"/>
                <a:t>4:31-32</a:t>
              </a:r>
              <a:endParaRPr lang="ro-RO" sz="2000" b="1" kern="1200"/>
            </a:p>
          </p:txBody>
        </p:sp>
      </p:grpSp>
      <p:grpSp>
        <p:nvGrpSpPr>
          <p:cNvPr id="31" name="30 Grupo"/>
          <p:cNvGrpSpPr/>
          <p:nvPr/>
        </p:nvGrpSpPr>
        <p:grpSpPr>
          <a:xfrm>
            <a:off x="6156176" y="1313819"/>
            <a:ext cx="2863694" cy="1643813"/>
            <a:chOff x="6156176" y="1313819"/>
            <a:chExt cx="2863694" cy="1643813"/>
          </a:xfrm>
        </p:grpSpPr>
        <p:sp>
          <p:nvSpPr>
            <p:cNvPr id="14" name="13 Rectángulo"/>
            <p:cNvSpPr/>
            <p:nvPr/>
          </p:nvSpPr>
          <p:spPr>
            <a:xfrm>
              <a:off x="6156176" y="1577064"/>
              <a:ext cx="1629385" cy="1380568"/>
            </a:xfrm>
            <a:prstGeom prst="rect">
              <a:avLst/>
            </a:prstGeom>
            <a:blipFill rotWithShape="1">
              <a:blip r:embed="rId5"/>
              <a:stretch>
                <a:fillRect/>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15" name="14 Forma libre"/>
            <p:cNvSpPr/>
            <p:nvPr/>
          </p:nvSpPr>
          <p:spPr>
            <a:xfrm>
              <a:off x="7524328" y="1491734"/>
              <a:ext cx="1495542" cy="1361203"/>
            </a:xfrm>
            <a:custGeom>
              <a:avLst/>
              <a:gdLst>
                <a:gd name="connsiteX0" fmla="*/ 0 w 1495542"/>
                <a:gd name="connsiteY0" fmla="*/ 136120 h 1361203"/>
                <a:gd name="connsiteX1" fmla="*/ 136120 w 1495542"/>
                <a:gd name="connsiteY1" fmla="*/ 0 h 1361203"/>
                <a:gd name="connsiteX2" fmla="*/ 1359422 w 1495542"/>
                <a:gd name="connsiteY2" fmla="*/ 0 h 1361203"/>
                <a:gd name="connsiteX3" fmla="*/ 1495542 w 1495542"/>
                <a:gd name="connsiteY3" fmla="*/ 136120 h 1361203"/>
                <a:gd name="connsiteX4" fmla="*/ 1495542 w 1495542"/>
                <a:gd name="connsiteY4" fmla="*/ 1225083 h 1361203"/>
                <a:gd name="connsiteX5" fmla="*/ 1359422 w 1495542"/>
                <a:gd name="connsiteY5" fmla="*/ 1361203 h 1361203"/>
                <a:gd name="connsiteX6" fmla="*/ 136120 w 1495542"/>
                <a:gd name="connsiteY6" fmla="*/ 1361203 h 1361203"/>
                <a:gd name="connsiteX7" fmla="*/ 0 w 1495542"/>
                <a:gd name="connsiteY7" fmla="*/ 1225083 h 1361203"/>
                <a:gd name="connsiteX8" fmla="*/ 0 w 1495542"/>
                <a:gd name="connsiteY8" fmla="*/ 136120 h 136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42" h="1361203">
                  <a:moveTo>
                    <a:pt x="0" y="136120"/>
                  </a:moveTo>
                  <a:cubicBezTo>
                    <a:pt x="0" y="60943"/>
                    <a:pt x="60943" y="0"/>
                    <a:pt x="136120" y="0"/>
                  </a:cubicBezTo>
                  <a:lnTo>
                    <a:pt x="1359422" y="0"/>
                  </a:lnTo>
                  <a:cubicBezTo>
                    <a:pt x="1434599" y="0"/>
                    <a:pt x="1495542" y="60943"/>
                    <a:pt x="1495542" y="136120"/>
                  </a:cubicBezTo>
                  <a:lnTo>
                    <a:pt x="1495542" y="1225083"/>
                  </a:lnTo>
                  <a:cubicBezTo>
                    <a:pt x="1495542" y="1300260"/>
                    <a:pt x="1434599" y="1361203"/>
                    <a:pt x="1359422" y="1361203"/>
                  </a:cubicBezTo>
                  <a:lnTo>
                    <a:pt x="136120" y="1361203"/>
                  </a:lnTo>
                  <a:cubicBezTo>
                    <a:pt x="60943" y="1361203"/>
                    <a:pt x="0" y="1300260"/>
                    <a:pt x="0" y="1225083"/>
                  </a:cubicBezTo>
                  <a:lnTo>
                    <a:pt x="0" y="136120"/>
                  </a:lnTo>
                  <a:close/>
                </a:path>
              </a:pathLst>
            </a:custGeom>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16068" tIns="116068" rIns="116068" bIns="116068" numCol="1" spcCol="1270" anchor="ctr" anchorCtr="0">
              <a:noAutofit/>
            </a:bodyPr>
            <a:lstStyle/>
            <a:p>
              <a:pPr lvl="0" algn="ctr" defTabSz="889000" rtl="0">
                <a:lnSpc>
                  <a:spcPct val="90000"/>
                </a:lnSpc>
                <a:spcBef>
                  <a:spcPct val="0"/>
                </a:spcBef>
                <a:spcAft>
                  <a:spcPct val="35000"/>
                </a:spcAft>
              </a:pPr>
              <a:r>
                <a:rPr lang="ro-RO" sz="2000" b="1" kern="1200" smtClean="0"/>
                <a:t>Autoritate </a:t>
              </a:r>
              <a:r>
                <a:rPr lang="ro-RO" sz="2000" b="1" kern="1200" smtClean="0"/>
                <a:t>a</a:t>
              </a:r>
              <a:r>
                <a:rPr lang="ro-RO" sz="2000" b="1" kern="1200" smtClean="0"/>
                <a:t>supra </a:t>
              </a:r>
              <a:r>
                <a:rPr lang="ro-RO" sz="2000" b="1" kern="1200" smtClean="0"/>
                <a:t>demonilor</a:t>
              </a:r>
              <a:endParaRPr lang="ro-RO" sz="2000" b="1" kern="1200"/>
            </a:p>
          </p:txBody>
        </p:sp>
        <p:sp>
          <p:nvSpPr>
            <p:cNvPr id="16" name="15 Forma libre"/>
            <p:cNvSpPr/>
            <p:nvPr/>
          </p:nvSpPr>
          <p:spPr>
            <a:xfrm>
              <a:off x="6156176" y="1313819"/>
              <a:ext cx="1629385" cy="237728"/>
            </a:xfrm>
            <a:custGeom>
              <a:avLst/>
              <a:gdLst>
                <a:gd name="connsiteX0" fmla="*/ 0 w 1629385"/>
                <a:gd name="connsiteY0" fmla="*/ 0 h 237728"/>
                <a:gd name="connsiteX1" fmla="*/ 1629385 w 1629385"/>
                <a:gd name="connsiteY1" fmla="*/ 0 h 237728"/>
                <a:gd name="connsiteX2" fmla="*/ 1629385 w 1629385"/>
                <a:gd name="connsiteY2" fmla="*/ 237728 h 237728"/>
                <a:gd name="connsiteX3" fmla="*/ 0 w 1629385"/>
                <a:gd name="connsiteY3" fmla="*/ 237728 h 237728"/>
                <a:gd name="connsiteX4" fmla="*/ 0 w 1629385"/>
                <a:gd name="connsiteY4" fmla="*/ 0 h 23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385" h="237728">
                  <a:moveTo>
                    <a:pt x="0" y="0"/>
                  </a:moveTo>
                  <a:lnTo>
                    <a:pt x="1629385" y="0"/>
                  </a:lnTo>
                  <a:lnTo>
                    <a:pt x="1629385" y="237728"/>
                  </a:lnTo>
                  <a:lnTo>
                    <a:pt x="0" y="237728"/>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smtClean="0"/>
                <a:t>Luca </a:t>
              </a:r>
              <a:r>
                <a:rPr lang="ro-RO" sz="2000" b="1" kern="1200" smtClean="0"/>
                <a:t>4:36</a:t>
              </a:r>
              <a:endParaRPr lang="ro-RO" sz="2000" b="1" kern="1200"/>
            </a:p>
          </p:txBody>
        </p:sp>
      </p:grpSp>
      <p:grpSp>
        <p:nvGrpSpPr>
          <p:cNvPr id="33" name="32 Grupo"/>
          <p:cNvGrpSpPr/>
          <p:nvPr/>
        </p:nvGrpSpPr>
        <p:grpSpPr>
          <a:xfrm>
            <a:off x="1547664" y="3176137"/>
            <a:ext cx="2935702" cy="1686074"/>
            <a:chOff x="1547664" y="3176137"/>
            <a:chExt cx="2935702" cy="1686074"/>
          </a:xfrm>
        </p:grpSpPr>
        <p:sp>
          <p:nvSpPr>
            <p:cNvPr id="17" name="16 Rectángulo"/>
            <p:cNvSpPr/>
            <p:nvPr/>
          </p:nvSpPr>
          <p:spPr>
            <a:xfrm>
              <a:off x="1547664" y="3439381"/>
              <a:ext cx="1629385" cy="1380568"/>
            </a:xfrm>
            <a:prstGeom prst="rect">
              <a:avLst/>
            </a:prstGeom>
            <a:blipFill rotWithShape="1">
              <a:blip r:embed="rId6" cstate="screen">
                <a:extLst>
                  <a:ext uri="{28A0092B-C50C-407E-A947-70E740481C1C}">
                    <a14:useLocalDpi xmlns:a14="http://schemas.microsoft.com/office/drawing/2010/main" xmlns=""/>
                  </a:ext>
                </a:extLst>
              </a:blip>
              <a:stretch>
                <a:fillRect/>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18" name="17 Forma libre"/>
            <p:cNvSpPr/>
            <p:nvPr/>
          </p:nvSpPr>
          <p:spPr>
            <a:xfrm>
              <a:off x="2987824" y="3501008"/>
              <a:ext cx="1495542" cy="1361203"/>
            </a:xfrm>
            <a:custGeom>
              <a:avLst/>
              <a:gdLst>
                <a:gd name="connsiteX0" fmla="*/ 0 w 1495542"/>
                <a:gd name="connsiteY0" fmla="*/ 136120 h 1361203"/>
                <a:gd name="connsiteX1" fmla="*/ 136120 w 1495542"/>
                <a:gd name="connsiteY1" fmla="*/ 0 h 1361203"/>
                <a:gd name="connsiteX2" fmla="*/ 1359422 w 1495542"/>
                <a:gd name="connsiteY2" fmla="*/ 0 h 1361203"/>
                <a:gd name="connsiteX3" fmla="*/ 1495542 w 1495542"/>
                <a:gd name="connsiteY3" fmla="*/ 136120 h 1361203"/>
                <a:gd name="connsiteX4" fmla="*/ 1495542 w 1495542"/>
                <a:gd name="connsiteY4" fmla="*/ 1225083 h 1361203"/>
                <a:gd name="connsiteX5" fmla="*/ 1359422 w 1495542"/>
                <a:gd name="connsiteY5" fmla="*/ 1361203 h 1361203"/>
                <a:gd name="connsiteX6" fmla="*/ 136120 w 1495542"/>
                <a:gd name="connsiteY6" fmla="*/ 1361203 h 1361203"/>
                <a:gd name="connsiteX7" fmla="*/ 0 w 1495542"/>
                <a:gd name="connsiteY7" fmla="*/ 1225083 h 1361203"/>
                <a:gd name="connsiteX8" fmla="*/ 0 w 1495542"/>
                <a:gd name="connsiteY8" fmla="*/ 136120 h 136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42" h="1361203">
                  <a:moveTo>
                    <a:pt x="0" y="136120"/>
                  </a:moveTo>
                  <a:cubicBezTo>
                    <a:pt x="0" y="60943"/>
                    <a:pt x="60943" y="0"/>
                    <a:pt x="136120" y="0"/>
                  </a:cubicBezTo>
                  <a:lnTo>
                    <a:pt x="1359422" y="0"/>
                  </a:lnTo>
                  <a:cubicBezTo>
                    <a:pt x="1434599" y="0"/>
                    <a:pt x="1495542" y="60943"/>
                    <a:pt x="1495542" y="136120"/>
                  </a:cubicBezTo>
                  <a:lnTo>
                    <a:pt x="1495542" y="1225083"/>
                  </a:lnTo>
                  <a:cubicBezTo>
                    <a:pt x="1495542" y="1300260"/>
                    <a:pt x="1434599" y="1361203"/>
                    <a:pt x="1359422" y="1361203"/>
                  </a:cubicBezTo>
                  <a:lnTo>
                    <a:pt x="136120" y="1361203"/>
                  </a:lnTo>
                  <a:cubicBezTo>
                    <a:pt x="60943" y="1361203"/>
                    <a:pt x="0" y="1300260"/>
                    <a:pt x="0" y="1225083"/>
                  </a:cubicBezTo>
                  <a:lnTo>
                    <a:pt x="0" y="136120"/>
                  </a:lnTo>
                  <a:close/>
                </a:path>
              </a:pathLst>
            </a:custGeom>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16068" tIns="116068" rIns="116068" bIns="116068" numCol="1" spcCol="1270" anchor="ctr" anchorCtr="0">
              <a:noAutofit/>
            </a:bodyPr>
            <a:lstStyle/>
            <a:p>
              <a:pPr lvl="0" algn="ctr" defTabSz="889000" rtl="0">
                <a:lnSpc>
                  <a:spcPct val="90000"/>
                </a:lnSpc>
                <a:spcBef>
                  <a:spcPct val="0"/>
                </a:spcBef>
                <a:spcAft>
                  <a:spcPct val="35000"/>
                </a:spcAft>
              </a:pPr>
              <a:r>
                <a:rPr lang="ro-RO" sz="2000" b="1" kern="1200" smtClean="0"/>
                <a:t>Autoritate </a:t>
              </a:r>
              <a:r>
                <a:rPr lang="ro-RO" sz="2000" b="1" kern="1200" smtClean="0"/>
                <a:t>pentru a </a:t>
              </a:r>
              <a:r>
                <a:rPr lang="ro-RO" sz="2000" b="1" kern="1200" smtClean="0"/>
                <a:t>ierta </a:t>
              </a:r>
              <a:r>
                <a:rPr lang="ro-RO" sz="2000" b="1" kern="1200" smtClean="0"/>
                <a:t>păcatele</a:t>
              </a:r>
              <a:endParaRPr lang="ro-RO" sz="2000" b="1" kern="1200"/>
            </a:p>
          </p:txBody>
        </p:sp>
        <p:sp>
          <p:nvSpPr>
            <p:cNvPr id="19" name="18 Forma libre"/>
            <p:cNvSpPr/>
            <p:nvPr/>
          </p:nvSpPr>
          <p:spPr>
            <a:xfrm>
              <a:off x="1547664" y="3176137"/>
              <a:ext cx="1629385" cy="237728"/>
            </a:xfrm>
            <a:custGeom>
              <a:avLst/>
              <a:gdLst>
                <a:gd name="connsiteX0" fmla="*/ 0 w 1629385"/>
                <a:gd name="connsiteY0" fmla="*/ 0 h 237728"/>
                <a:gd name="connsiteX1" fmla="*/ 1629385 w 1629385"/>
                <a:gd name="connsiteY1" fmla="*/ 0 h 237728"/>
                <a:gd name="connsiteX2" fmla="*/ 1629385 w 1629385"/>
                <a:gd name="connsiteY2" fmla="*/ 237728 h 237728"/>
                <a:gd name="connsiteX3" fmla="*/ 0 w 1629385"/>
                <a:gd name="connsiteY3" fmla="*/ 237728 h 237728"/>
                <a:gd name="connsiteX4" fmla="*/ 0 w 1629385"/>
                <a:gd name="connsiteY4" fmla="*/ 0 h 23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385" h="237728">
                  <a:moveTo>
                    <a:pt x="0" y="0"/>
                  </a:moveTo>
                  <a:lnTo>
                    <a:pt x="1629385" y="0"/>
                  </a:lnTo>
                  <a:lnTo>
                    <a:pt x="1629385" y="237728"/>
                  </a:lnTo>
                  <a:lnTo>
                    <a:pt x="0" y="237728"/>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smtClean="0"/>
                <a:t>Luca </a:t>
              </a:r>
              <a:r>
                <a:rPr lang="ro-RO" sz="2000" b="1" kern="1200" smtClean="0"/>
                <a:t>5:24</a:t>
              </a:r>
              <a:endParaRPr lang="ro-RO" sz="2000" b="1" kern="1200"/>
            </a:p>
          </p:txBody>
        </p:sp>
      </p:grpSp>
      <p:grpSp>
        <p:nvGrpSpPr>
          <p:cNvPr id="32" name="31 Grupo"/>
          <p:cNvGrpSpPr/>
          <p:nvPr/>
        </p:nvGrpSpPr>
        <p:grpSpPr>
          <a:xfrm>
            <a:off x="5148064" y="3176137"/>
            <a:ext cx="2808312" cy="1693023"/>
            <a:chOff x="5148064" y="3176137"/>
            <a:chExt cx="2808312" cy="1693023"/>
          </a:xfrm>
        </p:grpSpPr>
        <p:sp>
          <p:nvSpPr>
            <p:cNvPr id="20" name="19 Rectángulo"/>
            <p:cNvSpPr/>
            <p:nvPr/>
          </p:nvSpPr>
          <p:spPr>
            <a:xfrm>
              <a:off x="5148064" y="3439381"/>
              <a:ext cx="1629385" cy="1380568"/>
            </a:xfrm>
            <a:prstGeom prst="rect">
              <a:avLst/>
            </a:prstGeom>
            <a:blipFill rotWithShape="1">
              <a:blip r:embed="rId7" cstate="screen">
                <a:extLst>
                  <a:ext uri="{28A0092B-C50C-407E-A947-70E740481C1C}">
                    <a14:useLocalDpi xmlns:a14="http://schemas.microsoft.com/office/drawing/2010/main" xmlns=""/>
                  </a:ext>
                </a:extLst>
              </a:blip>
              <a:stretch>
                <a:fillRect/>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21" name="20 Forma libre"/>
            <p:cNvSpPr/>
            <p:nvPr/>
          </p:nvSpPr>
          <p:spPr>
            <a:xfrm>
              <a:off x="6460834" y="3507957"/>
              <a:ext cx="1495542" cy="1361203"/>
            </a:xfrm>
            <a:custGeom>
              <a:avLst/>
              <a:gdLst>
                <a:gd name="connsiteX0" fmla="*/ 0 w 1495542"/>
                <a:gd name="connsiteY0" fmla="*/ 136120 h 1361203"/>
                <a:gd name="connsiteX1" fmla="*/ 136120 w 1495542"/>
                <a:gd name="connsiteY1" fmla="*/ 0 h 1361203"/>
                <a:gd name="connsiteX2" fmla="*/ 1359422 w 1495542"/>
                <a:gd name="connsiteY2" fmla="*/ 0 h 1361203"/>
                <a:gd name="connsiteX3" fmla="*/ 1495542 w 1495542"/>
                <a:gd name="connsiteY3" fmla="*/ 136120 h 1361203"/>
                <a:gd name="connsiteX4" fmla="*/ 1495542 w 1495542"/>
                <a:gd name="connsiteY4" fmla="*/ 1225083 h 1361203"/>
                <a:gd name="connsiteX5" fmla="*/ 1359422 w 1495542"/>
                <a:gd name="connsiteY5" fmla="*/ 1361203 h 1361203"/>
                <a:gd name="connsiteX6" fmla="*/ 136120 w 1495542"/>
                <a:gd name="connsiteY6" fmla="*/ 1361203 h 1361203"/>
                <a:gd name="connsiteX7" fmla="*/ 0 w 1495542"/>
                <a:gd name="connsiteY7" fmla="*/ 1225083 h 1361203"/>
                <a:gd name="connsiteX8" fmla="*/ 0 w 1495542"/>
                <a:gd name="connsiteY8" fmla="*/ 136120 h 136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42" h="1361203">
                  <a:moveTo>
                    <a:pt x="0" y="136120"/>
                  </a:moveTo>
                  <a:cubicBezTo>
                    <a:pt x="0" y="60943"/>
                    <a:pt x="60943" y="0"/>
                    <a:pt x="136120" y="0"/>
                  </a:cubicBezTo>
                  <a:lnTo>
                    <a:pt x="1359422" y="0"/>
                  </a:lnTo>
                  <a:cubicBezTo>
                    <a:pt x="1434599" y="0"/>
                    <a:pt x="1495542" y="60943"/>
                    <a:pt x="1495542" y="136120"/>
                  </a:cubicBezTo>
                  <a:lnTo>
                    <a:pt x="1495542" y="1225083"/>
                  </a:lnTo>
                  <a:cubicBezTo>
                    <a:pt x="1495542" y="1300260"/>
                    <a:pt x="1434599" y="1361203"/>
                    <a:pt x="1359422" y="1361203"/>
                  </a:cubicBezTo>
                  <a:lnTo>
                    <a:pt x="136120" y="1361203"/>
                  </a:lnTo>
                  <a:cubicBezTo>
                    <a:pt x="60943" y="1361203"/>
                    <a:pt x="0" y="1300260"/>
                    <a:pt x="0" y="1225083"/>
                  </a:cubicBezTo>
                  <a:lnTo>
                    <a:pt x="0" y="136120"/>
                  </a:lnTo>
                  <a:close/>
                </a:path>
              </a:pathLst>
            </a:custGeom>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16068" tIns="116068" rIns="116068" bIns="116068" numCol="1" spcCol="1270" anchor="ctr" anchorCtr="0">
              <a:noAutofit/>
            </a:bodyPr>
            <a:lstStyle/>
            <a:p>
              <a:pPr lvl="0" algn="ctr" defTabSz="889000" rtl="0">
                <a:lnSpc>
                  <a:spcPct val="90000"/>
                </a:lnSpc>
                <a:spcBef>
                  <a:spcPct val="0"/>
                </a:spcBef>
                <a:spcAft>
                  <a:spcPct val="35000"/>
                </a:spcAft>
              </a:pPr>
              <a:r>
                <a:rPr lang="ro-RO" sz="2000" b="1" kern="1200" smtClean="0"/>
                <a:t>Autoritate </a:t>
              </a:r>
              <a:r>
                <a:rPr lang="ro-RO" sz="2000" b="1" kern="1200" smtClean="0"/>
                <a:t>asupra </a:t>
              </a:r>
              <a:r>
                <a:rPr lang="ro-RO" sz="2000" b="1" kern="1200" smtClean="0"/>
                <a:t>morții</a:t>
              </a:r>
              <a:endParaRPr lang="ro-RO" sz="2000" b="1" kern="1200"/>
            </a:p>
          </p:txBody>
        </p:sp>
        <p:sp>
          <p:nvSpPr>
            <p:cNvPr id="22" name="21 Forma libre"/>
            <p:cNvSpPr/>
            <p:nvPr/>
          </p:nvSpPr>
          <p:spPr>
            <a:xfrm>
              <a:off x="5148064" y="3176137"/>
              <a:ext cx="1629385" cy="237728"/>
            </a:xfrm>
            <a:custGeom>
              <a:avLst/>
              <a:gdLst>
                <a:gd name="connsiteX0" fmla="*/ 0 w 1629385"/>
                <a:gd name="connsiteY0" fmla="*/ 0 h 237728"/>
                <a:gd name="connsiteX1" fmla="*/ 1629385 w 1629385"/>
                <a:gd name="connsiteY1" fmla="*/ 0 h 237728"/>
                <a:gd name="connsiteX2" fmla="*/ 1629385 w 1629385"/>
                <a:gd name="connsiteY2" fmla="*/ 237728 h 237728"/>
                <a:gd name="connsiteX3" fmla="*/ 0 w 1629385"/>
                <a:gd name="connsiteY3" fmla="*/ 237728 h 237728"/>
                <a:gd name="connsiteX4" fmla="*/ 0 w 1629385"/>
                <a:gd name="connsiteY4" fmla="*/ 0 h 23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385" h="237728">
                  <a:moveTo>
                    <a:pt x="0" y="0"/>
                  </a:moveTo>
                  <a:lnTo>
                    <a:pt x="1629385" y="0"/>
                  </a:lnTo>
                  <a:lnTo>
                    <a:pt x="1629385" y="237728"/>
                  </a:lnTo>
                  <a:lnTo>
                    <a:pt x="0" y="237728"/>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smtClean="0"/>
                <a:t>Luca </a:t>
              </a:r>
              <a:r>
                <a:rPr lang="ro-RO" sz="2000" b="1" kern="1200" smtClean="0"/>
                <a:t>7:11-17</a:t>
              </a:r>
              <a:endParaRPr lang="ro-RO" sz="2000" b="1" kern="1200"/>
            </a:p>
          </p:txBody>
        </p:sp>
      </p:grpSp>
      <p:grpSp>
        <p:nvGrpSpPr>
          <p:cNvPr id="34" name="33 Grupo"/>
          <p:cNvGrpSpPr/>
          <p:nvPr/>
        </p:nvGrpSpPr>
        <p:grpSpPr>
          <a:xfrm>
            <a:off x="467544" y="5038454"/>
            <a:ext cx="2915321" cy="1693023"/>
            <a:chOff x="467544" y="5038454"/>
            <a:chExt cx="2915321" cy="1693023"/>
          </a:xfrm>
        </p:grpSpPr>
        <p:sp>
          <p:nvSpPr>
            <p:cNvPr id="23" name="22 Rectángulo"/>
            <p:cNvSpPr/>
            <p:nvPr/>
          </p:nvSpPr>
          <p:spPr>
            <a:xfrm>
              <a:off x="467544" y="5301698"/>
              <a:ext cx="1629385" cy="1380568"/>
            </a:xfrm>
            <a:prstGeom prst="rect">
              <a:avLst/>
            </a:prstGeom>
            <a:blipFill rotWithShape="1">
              <a:blip r:embed="rId8" cstate="screen">
                <a:extLst>
                  <a:ext uri="{28A0092B-C50C-407E-A947-70E740481C1C}">
                    <a14:useLocalDpi xmlns:a14="http://schemas.microsoft.com/office/drawing/2010/main" xmlns=""/>
                  </a:ext>
                </a:extLst>
              </a:blip>
              <a:stretch>
                <a:fillRect/>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24" name="23 Forma libre"/>
            <p:cNvSpPr/>
            <p:nvPr/>
          </p:nvSpPr>
          <p:spPr>
            <a:xfrm>
              <a:off x="1887323" y="5370274"/>
              <a:ext cx="1495542" cy="1361203"/>
            </a:xfrm>
            <a:custGeom>
              <a:avLst/>
              <a:gdLst>
                <a:gd name="connsiteX0" fmla="*/ 0 w 1495542"/>
                <a:gd name="connsiteY0" fmla="*/ 136120 h 1361203"/>
                <a:gd name="connsiteX1" fmla="*/ 136120 w 1495542"/>
                <a:gd name="connsiteY1" fmla="*/ 0 h 1361203"/>
                <a:gd name="connsiteX2" fmla="*/ 1359422 w 1495542"/>
                <a:gd name="connsiteY2" fmla="*/ 0 h 1361203"/>
                <a:gd name="connsiteX3" fmla="*/ 1495542 w 1495542"/>
                <a:gd name="connsiteY3" fmla="*/ 136120 h 1361203"/>
                <a:gd name="connsiteX4" fmla="*/ 1495542 w 1495542"/>
                <a:gd name="connsiteY4" fmla="*/ 1225083 h 1361203"/>
                <a:gd name="connsiteX5" fmla="*/ 1359422 w 1495542"/>
                <a:gd name="connsiteY5" fmla="*/ 1361203 h 1361203"/>
                <a:gd name="connsiteX6" fmla="*/ 136120 w 1495542"/>
                <a:gd name="connsiteY6" fmla="*/ 1361203 h 1361203"/>
                <a:gd name="connsiteX7" fmla="*/ 0 w 1495542"/>
                <a:gd name="connsiteY7" fmla="*/ 1225083 h 1361203"/>
                <a:gd name="connsiteX8" fmla="*/ 0 w 1495542"/>
                <a:gd name="connsiteY8" fmla="*/ 136120 h 136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42" h="1361203">
                  <a:moveTo>
                    <a:pt x="0" y="136120"/>
                  </a:moveTo>
                  <a:cubicBezTo>
                    <a:pt x="0" y="60943"/>
                    <a:pt x="60943" y="0"/>
                    <a:pt x="136120" y="0"/>
                  </a:cubicBezTo>
                  <a:lnTo>
                    <a:pt x="1359422" y="0"/>
                  </a:lnTo>
                  <a:cubicBezTo>
                    <a:pt x="1434599" y="0"/>
                    <a:pt x="1495542" y="60943"/>
                    <a:pt x="1495542" y="136120"/>
                  </a:cubicBezTo>
                  <a:lnTo>
                    <a:pt x="1495542" y="1225083"/>
                  </a:lnTo>
                  <a:cubicBezTo>
                    <a:pt x="1495542" y="1300260"/>
                    <a:pt x="1434599" y="1361203"/>
                    <a:pt x="1359422" y="1361203"/>
                  </a:cubicBezTo>
                  <a:lnTo>
                    <a:pt x="136120" y="1361203"/>
                  </a:lnTo>
                  <a:cubicBezTo>
                    <a:pt x="60943" y="1361203"/>
                    <a:pt x="0" y="1300260"/>
                    <a:pt x="0" y="1225083"/>
                  </a:cubicBezTo>
                  <a:lnTo>
                    <a:pt x="0" y="136120"/>
                  </a:lnTo>
                  <a:close/>
                </a:path>
              </a:pathLst>
            </a:custGeom>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16068" tIns="116068" rIns="116068" bIns="116068" numCol="1" spcCol="1270" anchor="ctr" anchorCtr="0">
              <a:noAutofit/>
            </a:bodyPr>
            <a:lstStyle/>
            <a:p>
              <a:pPr lvl="0" algn="ctr" defTabSz="889000" rtl="0">
                <a:lnSpc>
                  <a:spcPct val="90000"/>
                </a:lnSpc>
                <a:spcBef>
                  <a:spcPct val="0"/>
                </a:spcBef>
                <a:spcAft>
                  <a:spcPct val="35000"/>
                </a:spcAft>
              </a:pPr>
              <a:r>
                <a:rPr lang="ro-RO" sz="2000" b="1" kern="1200" smtClean="0"/>
                <a:t>Autoritate </a:t>
              </a:r>
              <a:r>
                <a:rPr lang="ro-RO" sz="2000" b="1" kern="1200" smtClean="0"/>
                <a:t>asupra </a:t>
              </a:r>
              <a:r>
                <a:rPr lang="ro-RO" sz="2000" b="1" kern="1200" smtClean="0"/>
                <a:t>naturii</a:t>
              </a:r>
              <a:endParaRPr lang="ro-RO" sz="2000" b="1" kern="1200"/>
            </a:p>
          </p:txBody>
        </p:sp>
        <p:sp>
          <p:nvSpPr>
            <p:cNvPr id="25" name="24 Forma libre"/>
            <p:cNvSpPr/>
            <p:nvPr/>
          </p:nvSpPr>
          <p:spPr>
            <a:xfrm>
              <a:off x="467544" y="5038454"/>
              <a:ext cx="1629385" cy="237728"/>
            </a:xfrm>
            <a:custGeom>
              <a:avLst/>
              <a:gdLst>
                <a:gd name="connsiteX0" fmla="*/ 0 w 1629385"/>
                <a:gd name="connsiteY0" fmla="*/ 0 h 237728"/>
                <a:gd name="connsiteX1" fmla="*/ 1629385 w 1629385"/>
                <a:gd name="connsiteY1" fmla="*/ 0 h 237728"/>
                <a:gd name="connsiteX2" fmla="*/ 1629385 w 1629385"/>
                <a:gd name="connsiteY2" fmla="*/ 237728 h 237728"/>
                <a:gd name="connsiteX3" fmla="*/ 0 w 1629385"/>
                <a:gd name="connsiteY3" fmla="*/ 237728 h 237728"/>
                <a:gd name="connsiteX4" fmla="*/ 0 w 1629385"/>
                <a:gd name="connsiteY4" fmla="*/ 0 h 23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385" h="237728">
                  <a:moveTo>
                    <a:pt x="0" y="0"/>
                  </a:moveTo>
                  <a:lnTo>
                    <a:pt x="1629385" y="0"/>
                  </a:lnTo>
                  <a:lnTo>
                    <a:pt x="1629385" y="237728"/>
                  </a:lnTo>
                  <a:lnTo>
                    <a:pt x="0" y="237728"/>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smtClean="0"/>
                <a:t>Luca </a:t>
              </a:r>
              <a:r>
                <a:rPr lang="ro-RO" sz="2000" b="1" kern="1200" smtClean="0"/>
                <a:t>8:22-25</a:t>
              </a:r>
              <a:endParaRPr lang="ro-RO" sz="2000" b="1" kern="1200"/>
            </a:p>
          </p:txBody>
        </p:sp>
      </p:grpSp>
      <p:grpSp>
        <p:nvGrpSpPr>
          <p:cNvPr id="35" name="34 Grupo"/>
          <p:cNvGrpSpPr/>
          <p:nvPr/>
        </p:nvGrpSpPr>
        <p:grpSpPr>
          <a:xfrm>
            <a:off x="5603006" y="5038454"/>
            <a:ext cx="3145458" cy="1702914"/>
            <a:chOff x="5603006" y="5038454"/>
            <a:chExt cx="3145458" cy="1702914"/>
          </a:xfrm>
        </p:grpSpPr>
        <p:sp>
          <p:nvSpPr>
            <p:cNvPr id="26" name="25 Rectángulo"/>
            <p:cNvSpPr/>
            <p:nvPr/>
          </p:nvSpPr>
          <p:spPr>
            <a:xfrm>
              <a:off x="5603006" y="5301699"/>
              <a:ext cx="1629385" cy="1380568"/>
            </a:xfrm>
            <a:prstGeom prst="rect">
              <a:avLst/>
            </a:prstGeom>
            <a:blipFill rotWithShape="1">
              <a:blip r:embed="rId9" cstate="screen">
                <a:extLst>
                  <a:ext uri="{28A0092B-C50C-407E-A947-70E740481C1C}">
                    <a14:useLocalDpi xmlns:a14="http://schemas.microsoft.com/office/drawing/2010/main" xmlns=""/>
                  </a:ext>
                </a:extLst>
              </a:blip>
              <a:stretch>
                <a:fillRect/>
              </a:stretch>
            </a:blipFill>
          </p:spPr>
          <p:style>
            <a:lnRef idx="0">
              <a:schemeClr val="dk2">
                <a:shade val="80000"/>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27" name="26 Forma libre"/>
            <p:cNvSpPr/>
            <p:nvPr/>
          </p:nvSpPr>
          <p:spPr>
            <a:xfrm>
              <a:off x="6941993" y="5380165"/>
              <a:ext cx="1806471" cy="1361203"/>
            </a:xfrm>
            <a:custGeom>
              <a:avLst/>
              <a:gdLst>
                <a:gd name="connsiteX0" fmla="*/ 0 w 1495542"/>
                <a:gd name="connsiteY0" fmla="*/ 136120 h 1361203"/>
                <a:gd name="connsiteX1" fmla="*/ 136120 w 1495542"/>
                <a:gd name="connsiteY1" fmla="*/ 0 h 1361203"/>
                <a:gd name="connsiteX2" fmla="*/ 1359422 w 1495542"/>
                <a:gd name="connsiteY2" fmla="*/ 0 h 1361203"/>
                <a:gd name="connsiteX3" fmla="*/ 1495542 w 1495542"/>
                <a:gd name="connsiteY3" fmla="*/ 136120 h 1361203"/>
                <a:gd name="connsiteX4" fmla="*/ 1495542 w 1495542"/>
                <a:gd name="connsiteY4" fmla="*/ 1225083 h 1361203"/>
                <a:gd name="connsiteX5" fmla="*/ 1359422 w 1495542"/>
                <a:gd name="connsiteY5" fmla="*/ 1361203 h 1361203"/>
                <a:gd name="connsiteX6" fmla="*/ 136120 w 1495542"/>
                <a:gd name="connsiteY6" fmla="*/ 1361203 h 1361203"/>
                <a:gd name="connsiteX7" fmla="*/ 0 w 1495542"/>
                <a:gd name="connsiteY7" fmla="*/ 1225083 h 1361203"/>
                <a:gd name="connsiteX8" fmla="*/ 0 w 1495542"/>
                <a:gd name="connsiteY8" fmla="*/ 136120 h 136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42" h="1361203">
                  <a:moveTo>
                    <a:pt x="0" y="136120"/>
                  </a:moveTo>
                  <a:cubicBezTo>
                    <a:pt x="0" y="60943"/>
                    <a:pt x="60943" y="0"/>
                    <a:pt x="136120" y="0"/>
                  </a:cubicBezTo>
                  <a:lnTo>
                    <a:pt x="1359422" y="0"/>
                  </a:lnTo>
                  <a:cubicBezTo>
                    <a:pt x="1434599" y="0"/>
                    <a:pt x="1495542" y="60943"/>
                    <a:pt x="1495542" y="136120"/>
                  </a:cubicBezTo>
                  <a:lnTo>
                    <a:pt x="1495542" y="1225083"/>
                  </a:lnTo>
                  <a:cubicBezTo>
                    <a:pt x="1495542" y="1300260"/>
                    <a:pt x="1434599" y="1361203"/>
                    <a:pt x="1359422" y="1361203"/>
                  </a:cubicBezTo>
                  <a:lnTo>
                    <a:pt x="136120" y="1361203"/>
                  </a:lnTo>
                  <a:cubicBezTo>
                    <a:pt x="60943" y="1361203"/>
                    <a:pt x="0" y="1300260"/>
                    <a:pt x="0" y="1225083"/>
                  </a:cubicBezTo>
                  <a:lnTo>
                    <a:pt x="0" y="136120"/>
                  </a:lnTo>
                  <a:close/>
                </a:path>
              </a:pathLst>
            </a:custGeom>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16068" tIns="116068" rIns="116068" bIns="116068" numCol="1" spcCol="1270" anchor="ctr" anchorCtr="0">
              <a:noAutofit/>
            </a:bodyPr>
            <a:lstStyle/>
            <a:p>
              <a:pPr lvl="0" algn="ctr" defTabSz="889000" rtl="0">
                <a:lnSpc>
                  <a:spcPct val="90000"/>
                </a:lnSpc>
                <a:spcBef>
                  <a:spcPct val="0"/>
                </a:spcBef>
                <a:spcAft>
                  <a:spcPct val="35000"/>
                </a:spcAft>
              </a:pPr>
              <a:r>
                <a:rPr lang="ro-RO" sz="2000" b="1" kern="1200" smtClean="0"/>
                <a:t>Autoritate </a:t>
              </a:r>
              <a:r>
                <a:rPr lang="ro-RO" sz="2000" b="1" kern="1200" smtClean="0"/>
                <a:t>pentru a mijloci pentru noi înaintea </a:t>
              </a:r>
              <a:r>
                <a:rPr lang="ro-RO" sz="2000" b="1" kern="1200" smtClean="0"/>
                <a:t>lui </a:t>
              </a:r>
              <a:r>
                <a:rPr lang="ro-RO" sz="2000" b="1" kern="1200" smtClean="0"/>
                <a:t>Dumnezeu</a:t>
              </a:r>
              <a:endParaRPr lang="ro-RO" sz="2000" b="1" kern="1200"/>
            </a:p>
          </p:txBody>
        </p:sp>
        <p:sp>
          <p:nvSpPr>
            <p:cNvPr id="28" name="27 Forma libre"/>
            <p:cNvSpPr/>
            <p:nvPr/>
          </p:nvSpPr>
          <p:spPr>
            <a:xfrm>
              <a:off x="5606911" y="5038454"/>
              <a:ext cx="1629385" cy="237728"/>
            </a:xfrm>
            <a:custGeom>
              <a:avLst/>
              <a:gdLst>
                <a:gd name="connsiteX0" fmla="*/ 0 w 1629385"/>
                <a:gd name="connsiteY0" fmla="*/ 0 h 237728"/>
                <a:gd name="connsiteX1" fmla="*/ 1629385 w 1629385"/>
                <a:gd name="connsiteY1" fmla="*/ 0 h 237728"/>
                <a:gd name="connsiteX2" fmla="*/ 1629385 w 1629385"/>
                <a:gd name="connsiteY2" fmla="*/ 237728 h 237728"/>
                <a:gd name="connsiteX3" fmla="*/ 0 w 1629385"/>
                <a:gd name="connsiteY3" fmla="*/ 237728 h 237728"/>
                <a:gd name="connsiteX4" fmla="*/ 0 w 1629385"/>
                <a:gd name="connsiteY4" fmla="*/ 0 h 23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385" h="237728">
                  <a:moveTo>
                    <a:pt x="0" y="0"/>
                  </a:moveTo>
                  <a:lnTo>
                    <a:pt x="1629385" y="0"/>
                  </a:lnTo>
                  <a:lnTo>
                    <a:pt x="1629385" y="237728"/>
                  </a:lnTo>
                  <a:lnTo>
                    <a:pt x="0" y="237728"/>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smtClean="0"/>
                <a:t>Luca </a:t>
              </a:r>
              <a:r>
                <a:rPr lang="ro-RO" sz="2000" b="1" kern="1200" smtClean="0"/>
                <a:t>12:8</a:t>
              </a:r>
              <a:endParaRPr lang="ro-RO" sz="2000" b="1" kern="1200"/>
            </a:p>
          </p:txBody>
        </p:sp>
      </p:grpSp>
      <p:sp>
        <p:nvSpPr>
          <p:cNvPr id="5" name="4 CuadroTexto"/>
          <p:cNvSpPr txBox="1"/>
          <p:nvPr/>
        </p:nvSpPr>
        <p:spPr>
          <a:xfrm>
            <a:off x="0" y="807095"/>
            <a:ext cx="9144000" cy="461665"/>
          </a:xfrm>
          <a:prstGeom prst="rect">
            <a:avLst/>
          </a:prstGeom>
          <a:noFill/>
        </p:spPr>
        <p:txBody>
          <a:bodyPr wrap="square" rtlCol="0">
            <a:spAutoFit/>
          </a:bodyPr>
          <a:lstStyle/>
          <a:p>
            <a:pPr algn="ctr"/>
            <a:r>
              <a:rPr lang="ro-RO" sz="2400" b="1" smtClean="0"/>
              <a:t>Asupra a ce are </a:t>
            </a:r>
            <a:r>
              <a:rPr lang="ro-RO" sz="2400" b="1" smtClean="0"/>
              <a:t>Isus </a:t>
            </a:r>
            <a:r>
              <a:rPr lang="ro-RO" sz="2400" b="1" smtClean="0"/>
              <a:t>autoritate?</a:t>
            </a:r>
            <a:endParaRPr lang="ro-RO" sz="2400" b="1"/>
          </a:p>
        </p:txBody>
      </p:sp>
    </p:spTree>
    <p:extLst>
      <p:ext uri="{BB962C8B-B14F-4D97-AF65-F5344CB8AC3E}">
        <p14:creationId xmlns:p14="http://schemas.microsoft.com/office/powerpoint/2010/main" xmlns="" val="2938088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anim calcmode="lin" valueType="num">
                                      <p:cBhvr>
                                        <p:cTn id="40" dur="500" fill="hold"/>
                                        <p:tgtEl>
                                          <p:spTgt spid="29"/>
                                        </p:tgtEl>
                                        <p:attrNameLst>
                                          <p:attrName>ppt_x</p:attrName>
                                        </p:attrNameLst>
                                      </p:cBhvr>
                                      <p:tavLst>
                                        <p:tav tm="0">
                                          <p:val>
                                            <p:fltVal val="0.5"/>
                                          </p:val>
                                        </p:tav>
                                        <p:tav tm="100000">
                                          <p:val>
                                            <p:strVal val="#ppt_x"/>
                                          </p:val>
                                        </p:tav>
                                      </p:tavLst>
                                    </p:anim>
                                    <p:anim calcmode="lin" valueType="num">
                                      <p:cBhvr>
                                        <p:cTn id="41" dur="500" fill="hold"/>
                                        <p:tgtEl>
                                          <p:spTgt spid="29"/>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anim calcmode="lin" valueType="num">
                                      <p:cBhvr>
                                        <p:cTn id="49" dur="500" fill="hold"/>
                                        <p:tgtEl>
                                          <p:spTgt spid="30"/>
                                        </p:tgtEl>
                                        <p:attrNameLst>
                                          <p:attrName>ppt_x</p:attrName>
                                        </p:attrNameLst>
                                      </p:cBhvr>
                                      <p:tavLst>
                                        <p:tav tm="0">
                                          <p:val>
                                            <p:fltVal val="0.5"/>
                                          </p:val>
                                        </p:tav>
                                        <p:tav tm="100000">
                                          <p:val>
                                            <p:strVal val="#ppt_x"/>
                                          </p:val>
                                        </p:tav>
                                      </p:tavLst>
                                    </p:anim>
                                    <p:anim calcmode="lin" valueType="num">
                                      <p:cBhvr>
                                        <p:cTn id="50" dur="500" fill="hold"/>
                                        <p:tgtEl>
                                          <p:spTgt spid="30"/>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anim calcmode="lin" valueType="num">
                                      <p:cBhvr>
                                        <p:cTn id="67" dur="500" fill="hold"/>
                                        <p:tgtEl>
                                          <p:spTgt spid="33"/>
                                        </p:tgtEl>
                                        <p:attrNameLst>
                                          <p:attrName>ppt_x</p:attrName>
                                        </p:attrNameLst>
                                      </p:cBhvr>
                                      <p:tavLst>
                                        <p:tav tm="0">
                                          <p:val>
                                            <p:fltVal val="0.5"/>
                                          </p:val>
                                        </p:tav>
                                        <p:tav tm="100000">
                                          <p:val>
                                            <p:strVal val="#ppt_x"/>
                                          </p:val>
                                        </p:tav>
                                      </p:tavLst>
                                    </p:anim>
                                    <p:anim calcmode="lin" valueType="num">
                                      <p:cBhvr>
                                        <p:cTn id="68"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528"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anim calcmode="lin" valueType="num">
                                      <p:cBhvr>
                                        <p:cTn id="76" dur="500" fill="hold"/>
                                        <p:tgtEl>
                                          <p:spTgt spid="32"/>
                                        </p:tgtEl>
                                        <p:attrNameLst>
                                          <p:attrName>ppt_x</p:attrName>
                                        </p:attrNameLst>
                                      </p:cBhvr>
                                      <p:tavLst>
                                        <p:tav tm="0">
                                          <p:val>
                                            <p:fltVal val="0.5"/>
                                          </p:val>
                                        </p:tav>
                                        <p:tav tm="100000">
                                          <p:val>
                                            <p:strVal val="#ppt_x"/>
                                          </p:val>
                                        </p:tav>
                                      </p:tavLst>
                                    </p:anim>
                                    <p:anim calcmode="lin" valueType="num">
                                      <p:cBhvr>
                                        <p:cTn id="77" dur="500" fill="hold"/>
                                        <p:tgtEl>
                                          <p:spTgt spid="32"/>
                                        </p:tgtEl>
                                        <p:attrNameLst>
                                          <p:attrName>ppt_y</p:attrName>
                                        </p:attrNameLst>
                                      </p:cBhvr>
                                      <p:tavLst>
                                        <p:tav tm="0">
                                          <p:val>
                                            <p:fltVal val="0.5"/>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fltVal val="0.5"/>
                                          </p:val>
                                        </p:tav>
                                        <p:tav tm="100000">
                                          <p:val>
                                            <p:strVal val="#ppt_x"/>
                                          </p:val>
                                        </p:tav>
                                      </p:tavLst>
                                    </p:anim>
                                    <p:anim calcmode="lin" valueType="num">
                                      <p:cBhvr>
                                        <p:cTn id="86" dur="500" fill="hold"/>
                                        <p:tgtEl>
                                          <p:spTgt spid="34"/>
                                        </p:tgtEl>
                                        <p:attrNameLst>
                                          <p:attrName>ppt_y</p:attrName>
                                        </p:attrNameLst>
                                      </p:cBhvr>
                                      <p:tavLst>
                                        <p:tav tm="0">
                                          <p:val>
                                            <p:fltVal val="0.5"/>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fltVal val="0.5"/>
                                          </p:val>
                                        </p:tav>
                                        <p:tav tm="100000">
                                          <p:val>
                                            <p:strVal val="#ppt_x"/>
                                          </p:val>
                                        </p:tav>
                                      </p:tavLst>
                                    </p:anim>
                                    <p:anim calcmode="lin" valueType="num">
                                      <p:cBhvr>
                                        <p:cTn id="95"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a14:imgEffect>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6804248" cy="646331"/>
          </a:xfrm>
          <a:prstGeom prst="rect">
            <a:avLst/>
          </a:prstGeom>
          <a:noFill/>
        </p:spPr>
        <p:txBody>
          <a:bodyPr wrap="square" rtlCol="0">
            <a:spAutoFit/>
          </a:bodyPr>
          <a:lstStyle/>
          <a:p>
            <a:pPr algn="ctr"/>
            <a:r>
              <a:rPr lang="ro-RO" sz="36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ÎNVĂȚĂTURILE </a:t>
            </a:r>
            <a:r>
              <a:rPr lang="ro-RO" sz="36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ÎNVĂȚĂTORULUI</a:t>
            </a:r>
            <a:endParaRPr lang="ro-RO" sz="36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CuadroTexto"/>
          <p:cNvSpPr txBox="1"/>
          <p:nvPr/>
        </p:nvSpPr>
        <p:spPr>
          <a:xfrm>
            <a:off x="107504" y="548680"/>
            <a:ext cx="5400600" cy="707886"/>
          </a:xfrm>
          <a:prstGeom prst="rect">
            <a:avLst/>
          </a:prstGeom>
          <a:noFill/>
        </p:spPr>
        <p:txBody>
          <a:bodyPr wrap="square" rtlCol="0">
            <a:spAutoFit/>
          </a:bodyPr>
          <a:lstStyle/>
          <a:p>
            <a:r>
              <a:rPr lang="ro-RO" sz="2000" b="1" smtClean="0"/>
              <a:t>Î</a:t>
            </a:r>
            <a:r>
              <a:rPr lang="ro-RO" sz="2000" b="1" smtClean="0"/>
              <a:t>n Luca 6:20-49 sunt </a:t>
            </a:r>
            <a:r>
              <a:rPr lang="ro-RO" sz="2000" b="1" smtClean="0"/>
              <a:t>subliniate învățăturile lui Isus prezentate </a:t>
            </a:r>
            <a:r>
              <a:rPr lang="ro-RO" sz="2000" b="1" smtClean="0"/>
              <a:t>în </a:t>
            </a:r>
            <a:r>
              <a:rPr lang="ro-RO" sz="2000" b="1" smtClean="0"/>
              <a:t>vestita</a:t>
            </a:r>
            <a:r>
              <a:rPr lang="ro-RO" sz="2000" b="1" smtClean="0"/>
              <a:t> «predică </a:t>
            </a:r>
            <a:r>
              <a:rPr lang="ro-RO" sz="2000" b="1" smtClean="0"/>
              <a:t>de </a:t>
            </a:r>
            <a:r>
              <a:rPr lang="ro-RO" sz="2000" b="1" smtClean="0"/>
              <a:t>pe </a:t>
            </a:r>
            <a:r>
              <a:rPr lang="ro-RO" sz="2000" b="1" smtClean="0"/>
              <a:t>Munte».</a:t>
            </a:r>
            <a:endParaRPr lang="ro-RO" sz="2000" b="1"/>
          </a:p>
        </p:txBody>
      </p:sp>
      <p:sp>
        <p:nvSpPr>
          <p:cNvPr id="4" name="3 CuadroTexto"/>
          <p:cNvSpPr txBox="1"/>
          <p:nvPr/>
        </p:nvSpPr>
        <p:spPr>
          <a:xfrm>
            <a:off x="35496" y="1196752"/>
            <a:ext cx="5328592" cy="5324535"/>
          </a:xfrm>
          <a:prstGeom prst="rect">
            <a:avLst/>
          </a:prstGeom>
          <a:noFill/>
        </p:spPr>
        <p:txBody>
          <a:bodyPr wrap="square" rtlCol="0">
            <a:spAutoFit/>
          </a:bodyPr>
          <a:lstStyle/>
          <a:p>
            <a:pPr marL="342900" indent="-342900">
              <a:buFont typeface="+mj-lt"/>
              <a:buAutoNum type="arabicPeriod"/>
            </a:pPr>
            <a:r>
              <a:rPr lang="ro-RO" sz="2000" b="1" smtClean="0">
                <a:solidFill>
                  <a:srgbClr val="FFFF00"/>
                </a:solidFill>
                <a:effectLst>
                  <a:outerShdw blurRad="50800" dist="50800" dir="5400000" algn="ctr" rotWithShape="0">
                    <a:schemeClr val="tx1"/>
                  </a:outerShdw>
                </a:effectLst>
              </a:rPr>
              <a:t>Fericirile </a:t>
            </a:r>
            <a:r>
              <a:rPr lang="ro-RO" sz="2000" b="1" smtClean="0">
                <a:solidFill>
                  <a:srgbClr val="FFFF00"/>
                </a:solidFill>
                <a:effectLst>
                  <a:outerShdw blurRad="50800" dist="50800" dir="5400000" algn="ctr" rotWithShape="0">
                    <a:schemeClr val="tx1"/>
                  </a:outerShdw>
                </a:effectLst>
              </a:rPr>
              <a:t>(v. 20-22).</a:t>
            </a:r>
          </a:p>
          <a:p>
            <a:pPr marL="800100" lvl="1" indent="-342900">
              <a:buClr>
                <a:schemeClr val="accent1">
                  <a:lumMod val="50000"/>
                </a:schemeClr>
              </a:buClr>
              <a:buFont typeface="Wingdings" pitchFamily="2" charset="2"/>
              <a:buChar char="q"/>
            </a:pPr>
            <a:r>
              <a:rPr lang="ro-RO" sz="2000" b="1" smtClean="0"/>
              <a:t>Ferice </a:t>
            </a:r>
            <a:r>
              <a:rPr lang="ro-RO" sz="2000" b="1" smtClean="0"/>
              <a:t>de </a:t>
            </a:r>
            <a:r>
              <a:rPr lang="ro-RO" sz="2000" b="1" smtClean="0"/>
              <a:t>cei </a:t>
            </a:r>
            <a:r>
              <a:rPr lang="ro-RO" sz="2000" b="1" smtClean="0"/>
              <a:t>săraci</a:t>
            </a:r>
            <a:r>
              <a:rPr lang="ro-RO" sz="2000" b="1" smtClean="0"/>
              <a:t>, ferice </a:t>
            </a:r>
            <a:r>
              <a:rPr lang="ro-RO" sz="2000" b="1" smtClean="0"/>
              <a:t>de </a:t>
            </a:r>
            <a:r>
              <a:rPr lang="ro-RO" sz="2000" b="1" smtClean="0"/>
              <a:t>cei </a:t>
            </a:r>
            <a:r>
              <a:rPr lang="ro-RO" sz="2000" b="1" smtClean="0"/>
              <a:t>flămânzi</a:t>
            </a:r>
            <a:r>
              <a:rPr lang="ro-RO" sz="2000" b="1" smtClean="0"/>
              <a:t>, de </a:t>
            </a:r>
            <a:r>
              <a:rPr lang="ro-RO" sz="2000" b="1" smtClean="0"/>
              <a:t>cei ce plâng, de cei ce suferă pentru Hristos</a:t>
            </a:r>
            <a:r>
              <a:rPr lang="ro-RO" sz="2000" b="1"/>
              <a:t>;</a:t>
            </a:r>
            <a:r>
              <a:rPr lang="ro-RO" sz="2000" b="1" smtClean="0"/>
              <a:t> pentru că gândul lor este </a:t>
            </a:r>
            <a:r>
              <a:rPr lang="ro-RO" sz="2000" b="1" smtClean="0"/>
              <a:t>la </a:t>
            </a:r>
            <a:r>
              <a:rPr lang="ro-RO" sz="2000" b="1" smtClean="0"/>
              <a:t>Dumnezeu</a:t>
            </a:r>
            <a:r>
              <a:rPr lang="ro-RO" sz="2000" b="1" smtClean="0"/>
              <a:t>.</a:t>
            </a:r>
          </a:p>
          <a:p>
            <a:pPr marL="342900" indent="-342900">
              <a:buFont typeface="+mj-lt"/>
              <a:buAutoNum type="arabicPeriod"/>
            </a:pPr>
            <a:r>
              <a:rPr lang="ro-RO" sz="2000" b="1" smtClean="0">
                <a:solidFill>
                  <a:srgbClr val="FFFF00"/>
                </a:solidFill>
                <a:effectLst>
                  <a:outerShdw blurRad="50800" dist="50800" dir="5400000" algn="ctr" rotWithShape="0">
                    <a:schemeClr val="tx1"/>
                  </a:outerShdw>
                </a:effectLst>
              </a:rPr>
              <a:t>Bucuria </a:t>
            </a:r>
            <a:r>
              <a:rPr lang="ro-RO" sz="2000" b="1" smtClean="0">
                <a:solidFill>
                  <a:srgbClr val="FFFF00"/>
                </a:solidFill>
                <a:effectLst>
                  <a:outerShdw blurRad="50800" dist="50800" dir="5400000" algn="ctr" rotWithShape="0">
                    <a:schemeClr val="tx1"/>
                  </a:outerShdw>
                </a:effectLst>
              </a:rPr>
              <a:t>creștinului </a:t>
            </a:r>
            <a:r>
              <a:rPr lang="ro-RO" sz="2000" b="1" smtClean="0">
                <a:solidFill>
                  <a:srgbClr val="FFFF00"/>
                </a:solidFill>
                <a:effectLst>
                  <a:outerShdw blurRad="50800" dist="50800" dir="5400000" algn="ctr" rotWithShape="0">
                    <a:schemeClr val="tx1"/>
                  </a:outerShdw>
                </a:effectLst>
              </a:rPr>
              <a:t>(v. 23).</a:t>
            </a:r>
          </a:p>
          <a:p>
            <a:pPr marL="800100" lvl="1" indent="-342900">
              <a:buClr>
                <a:schemeClr val="accent1">
                  <a:lumMod val="50000"/>
                </a:schemeClr>
              </a:buClr>
              <a:buFont typeface="Wingdings" pitchFamily="2" charset="2"/>
              <a:buChar char="q"/>
            </a:pPr>
            <a:r>
              <a:rPr lang="ro-RO" sz="2000" b="1" smtClean="0"/>
              <a:t>Recompensa </a:t>
            </a:r>
            <a:r>
              <a:rPr lang="ro-RO" sz="2000" b="1" smtClean="0"/>
              <a:t>noastră este </a:t>
            </a:r>
            <a:r>
              <a:rPr lang="ro-RO" sz="2000" b="1" smtClean="0"/>
              <a:t>în </a:t>
            </a:r>
            <a:r>
              <a:rPr lang="ro-RO" sz="2000" b="1" smtClean="0"/>
              <a:t>ceruri</a:t>
            </a:r>
            <a:r>
              <a:rPr lang="ro-RO" sz="2000" b="1" smtClean="0"/>
              <a:t>.</a:t>
            </a:r>
          </a:p>
          <a:p>
            <a:pPr marL="342900" indent="-342900">
              <a:buFont typeface="+mj-lt"/>
              <a:buAutoNum type="arabicPeriod"/>
            </a:pPr>
            <a:r>
              <a:rPr lang="ro-RO" sz="2000" b="1" smtClean="0">
                <a:solidFill>
                  <a:srgbClr val="FFFF00"/>
                </a:solidFill>
                <a:effectLst>
                  <a:outerShdw blurRad="50800" dist="50800" dir="5400000" algn="ctr" rotWithShape="0">
                    <a:schemeClr val="tx1"/>
                  </a:outerShdw>
                </a:effectLst>
              </a:rPr>
              <a:t>Vaiuri </a:t>
            </a:r>
            <a:r>
              <a:rPr lang="ro-RO" sz="2000" b="1" smtClean="0">
                <a:solidFill>
                  <a:srgbClr val="FFFF00"/>
                </a:solidFill>
                <a:effectLst>
                  <a:outerShdw blurRad="50800" dist="50800" dir="5400000" algn="ctr" rotWithShape="0">
                    <a:schemeClr val="tx1"/>
                  </a:outerShdw>
                </a:effectLst>
              </a:rPr>
              <a:t>împotriva celor ce trebuie să se </a:t>
            </a:r>
            <a:r>
              <a:rPr lang="ro-RO" sz="2000" b="1" smtClean="0">
                <a:solidFill>
                  <a:srgbClr val="FFFF00"/>
                </a:solidFill>
                <a:effectLst>
                  <a:outerShdw blurRad="50800" dist="50800" dir="5400000" algn="ctr" rotWithShape="0">
                    <a:schemeClr val="tx1"/>
                  </a:outerShdw>
                </a:effectLst>
              </a:rPr>
              <a:t>ferească </a:t>
            </a:r>
            <a:r>
              <a:rPr lang="ro-RO" sz="2000" b="1" smtClean="0">
                <a:solidFill>
                  <a:srgbClr val="FFFF00"/>
                </a:solidFill>
                <a:effectLst>
                  <a:outerShdw blurRad="50800" dist="50800" dir="5400000" algn="ctr" rotWithShape="0">
                    <a:schemeClr val="tx1"/>
                  </a:outerShdw>
                </a:effectLst>
              </a:rPr>
              <a:t>(v. 24-26).</a:t>
            </a:r>
          </a:p>
          <a:p>
            <a:pPr marL="800100" lvl="1" indent="-342900">
              <a:buClr>
                <a:schemeClr val="accent1">
                  <a:lumMod val="50000"/>
                </a:schemeClr>
              </a:buClr>
              <a:buFont typeface="Wingdings" pitchFamily="2" charset="2"/>
              <a:buChar char="q"/>
            </a:pPr>
            <a:r>
              <a:rPr lang="ro-RO" sz="2000" b="1" smtClean="0"/>
              <a:t>Vai </a:t>
            </a:r>
            <a:r>
              <a:rPr lang="ro-RO" sz="2000" b="1" smtClean="0"/>
              <a:t>de cei bogați, de cei sătui, de cei ce râd, de cei lăudați de </a:t>
            </a:r>
            <a:r>
              <a:rPr lang="ro-RO" sz="2000" b="1" smtClean="0"/>
              <a:t>oameni</a:t>
            </a:r>
            <a:r>
              <a:rPr lang="ro-RO" sz="2000" b="1" smtClean="0"/>
              <a:t>;</a:t>
            </a:r>
            <a:r>
              <a:rPr lang="ro-RO" sz="2000" b="1" smtClean="0"/>
              <a:t> pentru </a:t>
            </a:r>
            <a:r>
              <a:rPr lang="ro-RO" sz="2000" b="1" smtClean="0"/>
              <a:t>că gândul lor este pe </a:t>
            </a:r>
            <a:r>
              <a:rPr lang="ro-RO" sz="2000" b="1" smtClean="0"/>
              <a:t>pământ</a:t>
            </a:r>
            <a:r>
              <a:rPr lang="ro-RO" sz="2000" b="1" smtClean="0"/>
              <a:t>.</a:t>
            </a:r>
            <a:endParaRPr lang="ro-RO" sz="2000" b="1" smtClean="0"/>
          </a:p>
          <a:p>
            <a:pPr marL="342900" indent="-342900">
              <a:buFont typeface="+mj-lt"/>
              <a:buAutoNum type="arabicPeriod"/>
            </a:pPr>
            <a:r>
              <a:rPr lang="ro-RO" sz="2000" b="1" smtClean="0">
                <a:solidFill>
                  <a:srgbClr val="FFFF00"/>
                </a:solidFill>
                <a:effectLst>
                  <a:outerShdw blurRad="50800" dist="50800" dir="5400000" algn="ctr" rotWithShape="0">
                    <a:schemeClr val="tx1"/>
                  </a:outerShdw>
                </a:effectLst>
              </a:rPr>
              <a:t>Dragostea </a:t>
            </a:r>
            <a:r>
              <a:rPr lang="ro-RO" sz="2000" b="1" smtClean="0">
                <a:solidFill>
                  <a:srgbClr val="FFFF00"/>
                </a:solidFill>
                <a:effectLst>
                  <a:outerShdw blurRad="50800" dist="50800" dir="5400000" algn="ctr" rotWithShape="0">
                    <a:schemeClr val="tx1"/>
                  </a:outerShdw>
                </a:effectLst>
              </a:rPr>
              <a:t>fără </a:t>
            </a:r>
            <a:r>
              <a:rPr lang="ro-RO" sz="2000" b="1" smtClean="0">
                <a:solidFill>
                  <a:srgbClr val="FFFF00"/>
                </a:solidFill>
                <a:effectLst>
                  <a:outerShdw blurRad="50800" dist="50800" dir="5400000" algn="ctr" rotWithShape="0">
                    <a:schemeClr val="tx1"/>
                  </a:outerShdw>
                </a:effectLst>
              </a:rPr>
              <a:t>limite </a:t>
            </a:r>
            <a:r>
              <a:rPr lang="ro-RO" sz="2000" b="1" smtClean="0">
                <a:solidFill>
                  <a:srgbClr val="FFFF00"/>
                </a:solidFill>
                <a:effectLst>
                  <a:outerShdw blurRad="50800" dist="50800" dir="5400000" algn="ctr" rotWithShape="0">
                    <a:schemeClr val="tx1"/>
                  </a:outerShdw>
                </a:effectLst>
              </a:rPr>
              <a:t>(v. 27-36).</a:t>
            </a:r>
          </a:p>
          <a:p>
            <a:pPr marL="800100" lvl="1" indent="-342900">
              <a:buClr>
                <a:schemeClr val="accent1">
                  <a:lumMod val="50000"/>
                </a:schemeClr>
              </a:buClr>
              <a:buFont typeface="Wingdings" pitchFamily="2" charset="2"/>
              <a:buChar char="q"/>
            </a:pPr>
            <a:r>
              <a:rPr lang="ro-RO" sz="2000" b="1" smtClean="0"/>
              <a:t>Să-i </a:t>
            </a:r>
            <a:r>
              <a:rPr lang="ro-RO" sz="2000" b="1" smtClean="0"/>
              <a:t>iubim chiar și pe </a:t>
            </a:r>
            <a:r>
              <a:rPr lang="ro-RO" sz="2000" b="1" smtClean="0"/>
              <a:t>dușmanii </a:t>
            </a:r>
            <a:r>
              <a:rPr lang="ro-RO" sz="2000" b="1" smtClean="0"/>
              <a:t>noștrii</a:t>
            </a:r>
            <a:r>
              <a:rPr lang="ro-RO" sz="2000" b="1" smtClean="0"/>
              <a:t>; să </a:t>
            </a:r>
            <a:r>
              <a:rPr lang="ro-RO" sz="2000" b="1" smtClean="0"/>
              <a:t>ne purtăm cu ceilalți așa cum vrem să se poarte și ei </a:t>
            </a:r>
            <a:r>
              <a:rPr lang="ro-RO" sz="2000" b="1" smtClean="0"/>
              <a:t>cu </a:t>
            </a:r>
            <a:r>
              <a:rPr lang="ro-RO" sz="2000" b="1" smtClean="0"/>
              <a:t>noi</a:t>
            </a:r>
            <a:r>
              <a:rPr lang="ro-RO" sz="2000" b="1" smtClean="0"/>
              <a:t>; să </a:t>
            </a:r>
            <a:r>
              <a:rPr lang="ro-RO" sz="2000" b="1" smtClean="0"/>
              <a:t>dăm fără să așteptăm nimic </a:t>
            </a:r>
            <a:r>
              <a:rPr lang="ro-RO" sz="2000" b="1" smtClean="0"/>
              <a:t>în </a:t>
            </a:r>
            <a:r>
              <a:rPr lang="ro-RO" sz="2000" b="1" smtClean="0"/>
              <a:t>schimb</a:t>
            </a:r>
            <a:r>
              <a:rPr lang="ro-RO" sz="2000" b="1" smtClean="0"/>
              <a:t>; să </a:t>
            </a:r>
            <a:r>
              <a:rPr lang="ro-RO" sz="2000" b="1" smtClean="0"/>
              <a:t>fim </a:t>
            </a:r>
            <a:r>
              <a:rPr lang="ro-RO" sz="2000" b="1" smtClean="0"/>
              <a:t>miloși</a:t>
            </a:r>
            <a:r>
              <a:rPr lang="ro-RO" sz="2000" b="1" smtClean="0"/>
              <a:t>.</a:t>
            </a:r>
            <a:endParaRPr lang="ro-RO" sz="2000" b="1" smtClean="0"/>
          </a:p>
        </p:txBody>
      </p:sp>
      <p:pic>
        <p:nvPicPr>
          <p:cNvPr id="1026" name="Picture 2" descr="R:\Dibujos\Jesus\Ensenyando\a15.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804248" y="116632"/>
            <a:ext cx="2153816" cy="1615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27" name="Picture 3" descr="R:\Dibujos\Jesus\Ensenyando\JesusSermonMontanya2.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771303" y="1833469"/>
            <a:ext cx="1176961" cy="117144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R:\Dibujos\Jesus\Ensenyando\JesusSermonMontanya5.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164288" y="1853183"/>
            <a:ext cx="1808548" cy="115321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9" name="Picture 5" descr="R:\Dibujos\varios\Varios (34).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492328" y="3128521"/>
            <a:ext cx="1887984" cy="143958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0" name="Picture 6" descr="R:\Dibujos\varios\a6acf-perdc393nhoy.jpg"/>
          <p:cNvPicPr>
            <a:picLocks noChangeAspect="1" noChangeArrowheads="1"/>
          </p:cNvPicPr>
          <p:nvPr/>
        </p:nvPicPr>
        <p:blipFill>
          <a:blip r:embed="rId8">
            <a:extLst>
              <a:ext uri="{28A0092B-C50C-407E-A947-70E740481C1C}">
                <a14:useLocalDpi xmlns:a14="http://schemas.microsoft.com/office/drawing/2010/main" xmlns=""/>
              </a:ext>
            </a:extLst>
          </a:blip>
          <a:srcRect/>
          <a:stretch>
            <a:fillRect/>
          </a:stretch>
        </p:blipFill>
        <p:spPr bwMode="auto">
          <a:xfrm>
            <a:off x="5508104" y="4691714"/>
            <a:ext cx="1870122" cy="204965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1" name="Picture 7" descr="R:\Dibujos\varios\PP-FeedingTheHomeless_LJ_00h06.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7596336" y="4755371"/>
            <a:ext cx="1360208" cy="198599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2" name="Picture 8"/>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7522175" y="3357392"/>
            <a:ext cx="1514321" cy="100771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018793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9" dur="1000" fill="hold"/>
                                        <p:tgtEl>
                                          <p:spTgt spid="102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026"/>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900" decel="100000" fill="hold"/>
                                        <p:tgtEl>
                                          <p:spTgt spid="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left)">
                                      <p:cBhvr>
                                        <p:cTn id="38" dur="500"/>
                                        <p:tgtEl>
                                          <p:spTgt spid="4">
                                            <p:txEl>
                                              <p:pRg st="1" end="1"/>
                                            </p:txEl>
                                          </p:spTgt>
                                        </p:tgtEl>
                                      </p:cBhvr>
                                    </p:animEffect>
                                  </p:childTnLst>
                                </p:cTn>
                              </p:par>
                            </p:childTnLst>
                          </p:cTn>
                        </p:par>
                        <p:par>
                          <p:cTn id="39" fill="hold">
                            <p:stCondLst>
                              <p:cond delay="500"/>
                            </p:stCondLst>
                            <p:childTnLst>
                              <p:par>
                                <p:cTn id="40" presetID="15" presetClass="entr" presetSubtype="0" fill="hold" nodeType="afterEffect">
                                  <p:stCondLst>
                                    <p:cond delay="0"/>
                                  </p:stCondLst>
                                  <p:childTnLst>
                                    <p:set>
                                      <p:cBhvr>
                                        <p:cTn id="41" dur="1" fill="hold">
                                          <p:stCondLst>
                                            <p:cond delay="0"/>
                                          </p:stCondLst>
                                        </p:cTn>
                                        <p:tgtEl>
                                          <p:spTgt spid="1027"/>
                                        </p:tgtEl>
                                        <p:attrNameLst>
                                          <p:attrName>style.visibility</p:attrName>
                                        </p:attrNameLst>
                                      </p:cBhvr>
                                      <p:to>
                                        <p:strVal val="visible"/>
                                      </p:to>
                                    </p:set>
                                    <p:anim calcmode="lin" valueType="num">
                                      <p:cBhvr>
                                        <p:cTn id="42" dur="1000" fill="hold"/>
                                        <p:tgtEl>
                                          <p:spTgt spid="1027"/>
                                        </p:tgtEl>
                                        <p:attrNameLst>
                                          <p:attrName>ppt_w</p:attrName>
                                        </p:attrNameLst>
                                      </p:cBhvr>
                                      <p:tavLst>
                                        <p:tav tm="0">
                                          <p:val>
                                            <p:fltVal val="0"/>
                                          </p:val>
                                        </p:tav>
                                        <p:tav tm="100000">
                                          <p:val>
                                            <p:strVal val="#ppt_w"/>
                                          </p:val>
                                        </p:tav>
                                      </p:tavLst>
                                    </p:anim>
                                    <p:anim calcmode="lin" valueType="num">
                                      <p:cBhvr>
                                        <p:cTn id="43" dur="1000" fill="hold"/>
                                        <p:tgtEl>
                                          <p:spTgt spid="1027"/>
                                        </p:tgtEl>
                                        <p:attrNameLst>
                                          <p:attrName>ppt_h</p:attrName>
                                        </p:attrNameLst>
                                      </p:cBhvr>
                                      <p:tavLst>
                                        <p:tav tm="0">
                                          <p:val>
                                            <p:fltVal val="0"/>
                                          </p:val>
                                        </p:tav>
                                        <p:tav tm="100000">
                                          <p:val>
                                            <p:strVal val="#ppt_h"/>
                                          </p:val>
                                        </p:tav>
                                      </p:tavLst>
                                    </p:anim>
                                    <p:anim calcmode="lin" valueType="num">
                                      <p:cBhvr>
                                        <p:cTn id="44"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027"/>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1028"/>
                                        </p:tgtEl>
                                        <p:attrNameLst>
                                          <p:attrName>style.visibility</p:attrName>
                                        </p:attrNameLst>
                                      </p:cBhvr>
                                      <p:to>
                                        <p:strVal val="visible"/>
                                      </p:to>
                                    </p:set>
                                    <p:anim calcmode="lin" valueType="num">
                                      <p:cBhvr>
                                        <p:cTn id="48" dur="1000" fill="hold"/>
                                        <p:tgtEl>
                                          <p:spTgt spid="1028"/>
                                        </p:tgtEl>
                                        <p:attrNameLst>
                                          <p:attrName>ppt_w</p:attrName>
                                        </p:attrNameLst>
                                      </p:cBhvr>
                                      <p:tavLst>
                                        <p:tav tm="0">
                                          <p:val>
                                            <p:fltVal val="0"/>
                                          </p:val>
                                        </p:tav>
                                        <p:tav tm="100000">
                                          <p:val>
                                            <p:strVal val="#ppt_w"/>
                                          </p:val>
                                        </p:tav>
                                      </p:tavLst>
                                    </p:anim>
                                    <p:anim calcmode="lin" valueType="num">
                                      <p:cBhvr>
                                        <p:cTn id="49" dur="1000" fill="hold"/>
                                        <p:tgtEl>
                                          <p:spTgt spid="1028"/>
                                        </p:tgtEl>
                                        <p:attrNameLst>
                                          <p:attrName>ppt_h</p:attrName>
                                        </p:attrNameLst>
                                      </p:cBhvr>
                                      <p:tavLst>
                                        <p:tav tm="0">
                                          <p:val>
                                            <p:fltVal val="0"/>
                                          </p:val>
                                        </p:tav>
                                        <p:tav tm="100000">
                                          <p:val>
                                            <p:strVal val="#ppt_h"/>
                                          </p:val>
                                        </p:tav>
                                      </p:tavLst>
                                    </p:anim>
                                    <p:anim calcmode="lin" valueType="num">
                                      <p:cBhvr>
                                        <p:cTn id="50"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Effect transition="in" filter="wipe(left)">
                                      <p:cBhvr>
                                        <p:cTn id="56" dur="500"/>
                                        <p:tgtEl>
                                          <p:spTgt spid="4">
                                            <p:txEl>
                                              <p:pRg st="2" end="2"/>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wipe(left)">
                                      <p:cBhvr>
                                        <p:cTn id="59" dur="500"/>
                                        <p:tgtEl>
                                          <p:spTgt spid="4">
                                            <p:txEl>
                                              <p:pRg st="3" end="3"/>
                                            </p:txEl>
                                          </p:spTgt>
                                        </p:tgtEl>
                                      </p:cBhvr>
                                    </p:animEffect>
                                  </p:childTnLst>
                                </p:cTn>
                              </p:par>
                            </p:childTnLst>
                          </p:cTn>
                        </p:par>
                        <p:par>
                          <p:cTn id="60" fill="hold">
                            <p:stCondLst>
                              <p:cond delay="500"/>
                            </p:stCondLst>
                            <p:childTnLst>
                              <p:par>
                                <p:cTn id="61" presetID="15" presetClass="entr" presetSubtype="0" fill="hold" nodeType="afterEffect">
                                  <p:stCondLst>
                                    <p:cond delay="0"/>
                                  </p:stCondLst>
                                  <p:childTnLst>
                                    <p:set>
                                      <p:cBhvr>
                                        <p:cTn id="62" dur="1" fill="hold">
                                          <p:stCondLst>
                                            <p:cond delay="0"/>
                                          </p:stCondLst>
                                        </p:cTn>
                                        <p:tgtEl>
                                          <p:spTgt spid="1029"/>
                                        </p:tgtEl>
                                        <p:attrNameLst>
                                          <p:attrName>style.visibility</p:attrName>
                                        </p:attrNameLst>
                                      </p:cBhvr>
                                      <p:to>
                                        <p:strVal val="visible"/>
                                      </p:to>
                                    </p:set>
                                    <p:anim calcmode="lin" valueType="num">
                                      <p:cBhvr>
                                        <p:cTn id="63" dur="1000" fill="hold"/>
                                        <p:tgtEl>
                                          <p:spTgt spid="1029"/>
                                        </p:tgtEl>
                                        <p:attrNameLst>
                                          <p:attrName>ppt_w</p:attrName>
                                        </p:attrNameLst>
                                      </p:cBhvr>
                                      <p:tavLst>
                                        <p:tav tm="0">
                                          <p:val>
                                            <p:fltVal val="0"/>
                                          </p:val>
                                        </p:tav>
                                        <p:tav tm="100000">
                                          <p:val>
                                            <p:strVal val="#ppt_w"/>
                                          </p:val>
                                        </p:tav>
                                      </p:tavLst>
                                    </p:anim>
                                    <p:anim calcmode="lin" valueType="num">
                                      <p:cBhvr>
                                        <p:cTn id="64" dur="1000" fill="hold"/>
                                        <p:tgtEl>
                                          <p:spTgt spid="1029"/>
                                        </p:tgtEl>
                                        <p:attrNameLst>
                                          <p:attrName>ppt_h</p:attrName>
                                        </p:attrNameLst>
                                      </p:cBhvr>
                                      <p:tavLst>
                                        <p:tav tm="0">
                                          <p:val>
                                            <p:fltVal val="0"/>
                                          </p:val>
                                        </p:tav>
                                        <p:tav tm="100000">
                                          <p:val>
                                            <p:strVal val="#ppt_h"/>
                                          </p:val>
                                        </p:tav>
                                      </p:tavLst>
                                    </p:anim>
                                    <p:anim calcmode="lin" valueType="num">
                                      <p:cBhvr>
                                        <p:cTn id="65" dur="1000" fill="hold"/>
                                        <p:tgtEl>
                                          <p:spTgt spid="102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0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left)">
                                      <p:cBhvr>
                                        <p:cTn id="71" dur="500"/>
                                        <p:tgtEl>
                                          <p:spTgt spid="4">
                                            <p:txEl>
                                              <p:pRg st="4" end="4"/>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
                                            <p:txEl>
                                              <p:pRg st="5" end="5"/>
                                            </p:txEl>
                                          </p:spTgt>
                                        </p:tgtEl>
                                        <p:attrNameLst>
                                          <p:attrName>style.visibility</p:attrName>
                                        </p:attrNameLst>
                                      </p:cBhvr>
                                      <p:to>
                                        <p:strVal val="visible"/>
                                      </p:to>
                                    </p:set>
                                    <p:animEffect transition="in" filter="wipe(left)">
                                      <p:cBhvr>
                                        <p:cTn id="74" dur="500"/>
                                        <p:tgtEl>
                                          <p:spTgt spid="4">
                                            <p:txEl>
                                              <p:pRg st="5" end="5"/>
                                            </p:txEl>
                                          </p:spTgt>
                                        </p:tgtEl>
                                      </p:cBhvr>
                                    </p:animEffect>
                                  </p:childTnLst>
                                </p:cTn>
                              </p:par>
                            </p:childTnLst>
                          </p:cTn>
                        </p:par>
                        <p:par>
                          <p:cTn id="75" fill="hold">
                            <p:stCondLst>
                              <p:cond delay="500"/>
                            </p:stCondLst>
                            <p:childTnLst>
                              <p:par>
                                <p:cTn id="76" presetID="15" presetClass="entr" presetSubtype="0" fill="hold" nodeType="afterEffect">
                                  <p:stCondLst>
                                    <p:cond delay="0"/>
                                  </p:stCondLst>
                                  <p:childTnLst>
                                    <p:set>
                                      <p:cBhvr>
                                        <p:cTn id="77" dur="1" fill="hold">
                                          <p:stCondLst>
                                            <p:cond delay="0"/>
                                          </p:stCondLst>
                                        </p:cTn>
                                        <p:tgtEl>
                                          <p:spTgt spid="1032"/>
                                        </p:tgtEl>
                                        <p:attrNameLst>
                                          <p:attrName>style.visibility</p:attrName>
                                        </p:attrNameLst>
                                      </p:cBhvr>
                                      <p:to>
                                        <p:strVal val="visible"/>
                                      </p:to>
                                    </p:set>
                                    <p:anim calcmode="lin" valueType="num">
                                      <p:cBhvr>
                                        <p:cTn id="78" dur="1000" fill="hold"/>
                                        <p:tgtEl>
                                          <p:spTgt spid="1032"/>
                                        </p:tgtEl>
                                        <p:attrNameLst>
                                          <p:attrName>ppt_w</p:attrName>
                                        </p:attrNameLst>
                                      </p:cBhvr>
                                      <p:tavLst>
                                        <p:tav tm="0">
                                          <p:val>
                                            <p:fltVal val="0"/>
                                          </p:val>
                                        </p:tav>
                                        <p:tav tm="100000">
                                          <p:val>
                                            <p:strVal val="#ppt_w"/>
                                          </p:val>
                                        </p:tav>
                                      </p:tavLst>
                                    </p:anim>
                                    <p:anim calcmode="lin" valueType="num">
                                      <p:cBhvr>
                                        <p:cTn id="79" dur="1000" fill="hold"/>
                                        <p:tgtEl>
                                          <p:spTgt spid="1032"/>
                                        </p:tgtEl>
                                        <p:attrNameLst>
                                          <p:attrName>ppt_h</p:attrName>
                                        </p:attrNameLst>
                                      </p:cBhvr>
                                      <p:tavLst>
                                        <p:tav tm="0">
                                          <p:val>
                                            <p:fltVal val="0"/>
                                          </p:val>
                                        </p:tav>
                                        <p:tav tm="100000">
                                          <p:val>
                                            <p:strVal val="#ppt_h"/>
                                          </p:val>
                                        </p:tav>
                                      </p:tavLst>
                                    </p:anim>
                                    <p:anim calcmode="lin" valueType="num">
                                      <p:cBhvr>
                                        <p:cTn id="80" dur="1000" fill="hold"/>
                                        <p:tgtEl>
                                          <p:spTgt spid="1032"/>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10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
                                            <p:txEl>
                                              <p:pRg st="6" end="6"/>
                                            </p:txEl>
                                          </p:spTgt>
                                        </p:tgtEl>
                                        <p:attrNameLst>
                                          <p:attrName>style.visibility</p:attrName>
                                        </p:attrNameLst>
                                      </p:cBhvr>
                                      <p:to>
                                        <p:strVal val="visible"/>
                                      </p:to>
                                    </p:set>
                                    <p:animEffect transition="in" filter="wipe(left)">
                                      <p:cBhvr>
                                        <p:cTn id="86" dur="500"/>
                                        <p:tgtEl>
                                          <p:spTgt spid="4">
                                            <p:txEl>
                                              <p:pRg st="6" end="6"/>
                                            </p:tx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
                                            <p:txEl>
                                              <p:pRg st="7" end="7"/>
                                            </p:txEl>
                                          </p:spTgt>
                                        </p:tgtEl>
                                        <p:attrNameLst>
                                          <p:attrName>style.visibility</p:attrName>
                                        </p:attrNameLst>
                                      </p:cBhvr>
                                      <p:to>
                                        <p:strVal val="visible"/>
                                      </p:to>
                                    </p:set>
                                    <p:animEffect transition="in" filter="wipe(left)">
                                      <p:cBhvr>
                                        <p:cTn id="89" dur="500"/>
                                        <p:tgtEl>
                                          <p:spTgt spid="4">
                                            <p:txEl>
                                              <p:pRg st="7" end="7"/>
                                            </p:txEl>
                                          </p:spTgt>
                                        </p:tgtEl>
                                      </p:cBhvr>
                                    </p:animEffect>
                                  </p:childTnLst>
                                </p:cTn>
                              </p:par>
                            </p:childTnLst>
                          </p:cTn>
                        </p:par>
                        <p:par>
                          <p:cTn id="90" fill="hold">
                            <p:stCondLst>
                              <p:cond delay="500"/>
                            </p:stCondLst>
                            <p:childTnLst>
                              <p:par>
                                <p:cTn id="91" presetID="15" presetClass="entr" presetSubtype="0" fill="hold" nodeType="afterEffect">
                                  <p:stCondLst>
                                    <p:cond delay="0"/>
                                  </p:stCondLst>
                                  <p:childTnLst>
                                    <p:set>
                                      <p:cBhvr>
                                        <p:cTn id="92" dur="1" fill="hold">
                                          <p:stCondLst>
                                            <p:cond delay="0"/>
                                          </p:stCondLst>
                                        </p:cTn>
                                        <p:tgtEl>
                                          <p:spTgt spid="1030"/>
                                        </p:tgtEl>
                                        <p:attrNameLst>
                                          <p:attrName>style.visibility</p:attrName>
                                        </p:attrNameLst>
                                      </p:cBhvr>
                                      <p:to>
                                        <p:strVal val="visible"/>
                                      </p:to>
                                    </p:set>
                                    <p:anim calcmode="lin" valueType="num">
                                      <p:cBhvr>
                                        <p:cTn id="93" dur="1000" fill="hold"/>
                                        <p:tgtEl>
                                          <p:spTgt spid="1030"/>
                                        </p:tgtEl>
                                        <p:attrNameLst>
                                          <p:attrName>ppt_w</p:attrName>
                                        </p:attrNameLst>
                                      </p:cBhvr>
                                      <p:tavLst>
                                        <p:tav tm="0">
                                          <p:val>
                                            <p:fltVal val="0"/>
                                          </p:val>
                                        </p:tav>
                                        <p:tav tm="100000">
                                          <p:val>
                                            <p:strVal val="#ppt_w"/>
                                          </p:val>
                                        </p:tav>
                                      </p:tavLst>
                                    </p:anim>
                                    <p:anim calcmode="lin" valueType="num">
                                      <p:cBhvr>
                                        <p:cTn id="94" dur="1000" fill="hold"/>
                                        <p:tgtEl>
                                          <p:spTgt spid="1030"/>
                                        </p:tgtEl>
                                        <p:attrNameLst>
                                          <p:attrName>ppt_h</p:attrName>
                                        </p:attrNameLst>
                                      </p:cBhvr>
                                      <p:tavLst>
                                        <p:tav tm="0">
                                          <p:val>
                                            <p:fltVal val="0"/>
                                          </p:val>
                                        </p:tav>
                                        <p:tav tm="100000">
                                          <p:val>
                                            <p:strVal val="#ppt_h"/>
                                          </p:val>
                                        </p:tav>
                                      </p:tavLst>
                                    </p:anim>
                                    <p:anim calcmode="lin" valueType="num">
                                      <p:cBhvr>
                                        <p:cTn id="95"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030"/>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nodeType="withEffect">
                                  <p:stCondLst>
                                    <p:cond delay="0"/>
                                  </p:stCondLst>
                                  <p:childTnLst>
                                    <p:set>
                                      <p:cBhvr>
                                        <p:cTn id="98" dur="1" fill="hold">
                                          <p:stCondLst>
                                            <p:cond delay="0"/>
                                          </p:stCondLst>
                                        </p:cTn>
                                        <p:tgtEl>
                                          <p:spTgt spid="1031"/>
                                        </p:tgtEl>
                                        <p:attrNameLst>
                                          <p:attrName>style.visibility</p:attrName>
                                        </p:attrNameLst>
                                      </p:cBhvr>
                                      <p:to>
                                        <p:strVal val="visible"/>
                                      </p:to>
                                    </p:set>
                                    <p:anim calcmode="lin" valueType="num">
                                      <p:cBhvr>
                                        <p:cTn id="99" dur="1000" fill="hold"/>
                                        <p:tgtEl>
                                          <p:spTgt spid="1031"/>
                                        </p:tgtEl>
                                        <p:attrNameLst>
                                          <p:attrName>ppt_w</p:attrName>
                                        </p:attrNameLst>
                                      </p:cBhvr>
                                      <p:tavLst>
                                        <p:tav tm="0">
                                          <p:val>
                                            <p:fltVal val="0"/>
                                          </p:val>
                                        </p:tav>
                                        <p:tav tm="100000">
                                          <p:val>
                                            <p:strVal val="#ppt_w"/>
                                          </p:val>
                                        </p:tav>
                                      </p:tavLst>
                                    </p:anim>
                                    <p:anim calcmode="lin" valueType="num">
                                      <p:cBhvr>
                                        <p:cTn id="100" dur="1000" fill="hold"/>
                                        <p:tgtEl>
                                          <p:spTgt spid="1031"/>
                                        </p:tgtEl>
                                        <p:attrNameLst>
                                          <p:attrName>ppt_h</p:attrName>
                                        </p:attrNameLst>
                                      </p:cBhvr>
                                      <p:tavLst>
                                        <p:tav tm="0">
                                          <p:val>
                                            <p:fltVal val="0"/>
                                          </p:val>
                                        </p:tav>
                                        <p:tav tm="100000">
                                          <p:val>
                                            <p:strVal val="#ppt_h"/>
                                          </p:val>
                                        </p:tav>
                                      </p:tavLst>
                                    </p:anim>
                                    <p:anim calcmode="lin" valueType="num">
                                      <p:cBhvr>
                                        <p:cTn id="101" dur="1000" fill="hold"/>
                                        <p:tgtEl>
                                          <p:spTgt spid="1031"/>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a14:imgEffect>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4860032" y="2204864"/>
            <a:ext cx="4176464" cy="4401205"/>
          </a:xfrm>
          <a:prstGeom prst="rect">
            <a:avLst/>
          </a:prstGeom>
          <a:noFill/>
        </p:spPr>
        <p:txBody>
          <a:bodyPr wrap="square" rtlCol="0">
            <a:spAutoFit/>
          </a:bodyPr>
          <a:lstStyle/>
          <a:p>
            <a:pPr marL="342900" indent="-342900">
              <a:buFont typeface="+mj-lt"/>
              <a:buAutoNum type="arabicPeriod" startAt="5"/>
            </a:pPr>
            <a:r>
              <a:rPr lang="ro-RO" sz="2000" b="1" dirty="0" smtClean="0">
                <a:solidFill>
                  <a:srgbClr val="FFFF00"/>
                </a:solidFill>
                <a:effectLst>
                  <a:outerShdw blurRad="50800" dist="50800" dir="5400000" algn="ctr" rotWithShape="0">
                    <a:schemeClr val="tx1"/>
                  </a:outerShdw>
                </a:effectLst>
              </a:rPr>
              <a:t>A judeca pe alții </a:t>
            </a:r>
            <a:r>
              <a:rPr lang="es-ES" sz="2000" b="1" dirty="0" smtClean="0">
                <a:solidFill>
                  <a:srgbClr val="FFFF00"/>
                </a:solidFill>
                <a:effectLst>
                  <a:outerShdw blurRad="50800" dist="50800" dir="5400000" algn="ctr" rotWithShape="0">
                    <a:schemeClr val="tx1"/>
                  </a:outerShdw>
                </a:effectLst>
              </a:rPr>
              <a:t>(v. 37-42).</a:t>
            </a:r>
          </a:p>
          <a:p>
            <a:pPr marL="800100" lvl="1" indent="-342900">
              <a:buClr>
                <a:schemeClr val="accent1">
                  <a:lumMod val="50000"/>
                </a:schemeClr>
              </a:buClr>
              <a:buFont typeface="Wingdings" pitchFamily="2" charset="2"/>
              <a:buChar char="q"/>
            </a:pPr>
            <a:r>
              <a:rPr lang="ro-RO" sz="2000" b="1" dirty="0" smtClean="0"/>
              <a:t>Nu judeca și nu condamna pentru că suntem la fel de păcătoși precum cei pe care îi judecăm</a:t>
            </a:r>
            <a:r>
              <a:rPr lang="es-ES" sz="2000" b="1" dirty="0" smtClean="0"/>
              <a:t>.</a:t>
            </a:r>
          </a:p>
          <a:p>
            <a:pPr marL="342900" indent="-342900">
              <a:spcBef>
                <a:spcPts val="1200"/>
              </a:spcBef>
              <a:buFont typeface="+mj-lt"/>
              <a:buAutoNum type="arabicPeriod" startAt="5"/>
            </a:pPr>
            <a:r>
              <a:rPr lang="ro-RO" sz="2000" b="1" dirty="0" smtClean="0">
                <a:solidFill>
                  <a:srgbClr val="FFFF00"/>
                </a:solidFill>
                <a:effectLst>
                  <a:outerShdw blurRad="50800" dist="50800" dir="5400000" algn="ctr" rotWithShape="0">
                    <a:schemeClr val="tx1"/>
                  </a:outerShdw>
                </a:effectLst>
              </a:rPr>
              <a:t>Roada creștinului </a:t>
            </a:r>
            <a:r>
              <a:rPr lang="es-ES" sz="2000" b="1" dirty="0" smtClean="0">
                <a:solidFill>
                  <a:srgbClr val="FFFF00"/>
                </a:solidFill>
                <a:effectLst>
                  <a:outerShdw blurRad="50800" dist="50800" dir="5400000" algn="ctr" rotWithShape="0">
                    <a:schemeClr val="tx1"/>
                  </a:outerShdw>
                </a:effectLst>
              </a:rPr>
              <a:t>(v. 43-45).</a:t>
            </a:r>
          </a:p>
          <a:p>
            <a:pPr marL="800100" lvl="1" indent="-342900">
              <a:buClr>
                <a:schemeClr val="accent1">
                  <a:lumMod val="50000"/>
                </a:schemeClr>
              </a:buClr>
              <a:buFont typeface="Wingdings" pitchFamily="2" charset="2"/>
              <a:buChar char="q"/>
            </a:pPr>
            <a:r>
              <a:rPr lang="ro-RO" sz="2000" b="1" dirty="0" smtClean="0"/>
              <a:t>Purtarea credinciosului îl identifică ca atare. </a:t>
            </a:r>
            <a:endParaRPr lang="es-ES" sz="2000" b="1" dirty="0" smtClean="0"/>
          </a:p>
          <a:p>
            <a:pPr marL="342900" indent="-342900">
              <a:spcBef>
                <a:spcPts val="1200"/>
              </a:spcBef>
              <a:buFont typeface="+mj-lt"/>
              <a:buAutoNum type="arabicPeriod" startAt="5"/>
            </a:pPr>
            <a:r>
              <a:rPr lang="ro-RO" sz="2000" b="1" dirty="0" smtClean="0">
                <a:solidFill>
                  <a:srgbClr val="FFFF00"/>
                </a:solidFill>
                <a:effectLst>
                  <a:outerShdw blurRad="50800" dist="50800" dir="5400000" algn="ctr" rotWithShape="0">
                    <a:schemeClr val="tx1"/>
                  </a:outerShdw>
                </a:effectLst>
              </a:rPr>
              <a:t>A asculta și a </a:t>
            </a:r>
            <a:r>
              <a:rPr lang="ro-RO" sz="2000" b="1" dirty="0" smtClean="0">
                <a:solidFill>
                  <a:srgbClr val="FFFF00"/>
                </a:solidFill>
                <a:effectLst>
                  <a:outerShdw blurRad="50800" dist="50800" dir="5400000" algn="ctr" rotWithShape="0">
                    <a:schemeClr val="tx1"/>
                  </a:outerShdw>
                </a:effectLst>
              </a:rPr>
              <a:t>împlini </a:t>
            </a:r>
            <a:r>
              <a:rPr lang="es-ES" sz="2000" b="1" dirty="0" smtClean="0">
                <a:solidFill>
                  <a:srgbClr val="FFFF00"/>
                </a:solidFill>
                <a:effectLst>
                  <a:outerShdw blurRad="50800" dist="50800" dir="5400000" algn="ctr" rotWithShape="0">
                    <a:schemeClr val="tx1"/>
                  </a:outerShdw>
                </a:effectLst>
              </a:rPr>
              <a:t>(</a:t>
            </a:r>
            <a:r>
              <a:rPr lang="es-ES" sz="2000" b="1" dirty="0" smtClean="0">
                <a:solidFill>
                  <a:srgbClr val="FFFF00"/>
                </a:solidFill>
                <a:effectLst>
                  <a:outerShdw blurRad="50800" dist="50800" dir="5400000" algn="ctr" rotWithShape="0">
                    <a:schemeClr val="tx1"/>
                  </a:outerShdw>
                </a:effectLst>
              </a:rPr>
              <a:t>v. 46-49).</a:t>
            </a:r>
          </a:p>
          <a:p>
            <a:pPr marL="800100" lvl="1" indent="-342900">
              <a:buClr>
                <a:schemeClr val="accent1">
                  <a:lumMod val="50000"/>
                </a:schemeClr>
              </a:buClr>
              <a:buFont typeface="Wingdings" pitchFamily="2" charset="2"/>
              <a:buChar char="q"/>
            </a:pPr>
            <a:r>
              <a:rPr lang="ro-RO" sz="2000" b="1" dirty="0" smtClean="0"/>
              <a:t>Trebuie să facem </a:t>
            </a:r>
            <a:r>
              <a:rPr lang="ro-RO" sz="2000" b="1" dirty="0" smtClean="0"/>
              <a:t>mesajul </a:t>
            </a:r>
            <a:r>
              <a:rPr lang="ro-RO" sz="2000" b="1" dirty="0" smtClean="0"/>
              <a:t>nostru </a:t>
            </a:r>
            <a:r>
              <a:rPr lang="ro-RO" sz="2000" b="1" dirty="0" smtClean="0"/>
              <a:t>real și </a:t>
            </a:r>
            <a:r>
              <a:rPr lang="ro-RO" sz="2000" b="1" dirty="0" smtClean="0"/>
              <a:t>să îl punem în practică. Altfel, am construi pe nisipuri mișcătoare. </a:t>
            </a:r>
            <a:endParaRPr lang="es-ES" sz="2000" b="1" dirty="0"/>
          </a:p>
        </p:txBody>
      </p:sp>
      <p:pic>
        <p:nvPicPr>
          <p:cNvPr id="2051" name="Picture 3" descr="\\EUNICE\FondosTematicos\Jesus\Parabolas\Casa en la roca y arena\BD-39.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869677" y="4683968"/>
            <a:ext cx="2766219" cy="2057400"/>
          </a:xfrm>
          <a:prstGeom prst="snip2DiagRect">
            <a:avLst/>
          </a:prstGeom>
          <a:solidFill>
            <a:srgbClr val="FFFFFF">
              <a:shade val="85000"/>
            </a:srgbClr>
          </a:solidFill>
          <a:ln w="381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http://1.bp.blogspot.com/-bFttutHr5OY/UvKBNuG5NMI/AAAAAAAAAcw/Am3mnZilE70/s1600/a1.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71150" y="1372432"/>
            <a:ext cx="1924586" cy="1408496"/>
          </a:xfrm>
          <a:prstGeom prst="snip2DiagRect">
            <a:avLst/>
          </a:prstGeom>
          <a:solidFill>
            <a:srgbClr val="FFFFFF">
              <a:shade val="85000"/>
            </a:srgbClr>
          </a:solidFill>
          <a:ln w="381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7" name="Picture 9" descr="\\EUNICE\FondosTematicos\Ayudar\Sin título-2.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385817" y="2975636"/>
            <a:ext cx="2114175" cy="1585632"/>
          </a:xfrm>
          <a:prstGeom prst="snip2DiagRect">
            <a:avLst/>
          </a:prstGeom>
          <a:solidFill>
            <a:srgbClr val="FFFFFF">
              <a:shade val="85000"/>
            </a:srgbClr>
          </a:solidFill>
          <a:ln w="381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8" name="Picture 10" descr="\\EUNICE\FondosTematicos\Ayudar\Sin título-3.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165077" y="2975636"/>
            <a:ext cx="2112233" cy="1584175"/>
          </a:xfrm>
          <a:prstGeom prst="snip2DiagRect">
            <a:avLst/>
          </a:prstGeom>
          <a:solidFill>
            <a:srgbClr val="FFFFFF">
              <a:shade val="85000"/>
            </a:srgbClr>
          </a:solidFill>
          <a:ln w="381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9" name="Picture 11" descr="\\EUNICE\FondosTematicos\Ayudar\Sin título-4.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2385816" y="1267304"/>
            <a:ext cx="2114175" cy="1585632"/>
          </a:xfrm>
          <a:prstGeom prst="snip2DiagRect">
            <a:avLst/>
          </a:prstGeom>
          <a:solidFill>
            <a:srgbClr val="FFFFFF">
              <a:shade val="85000"/>
            </a:srgbClr>
          </a:solidFill>
          <a:ln w="38100" cap="sq">
            <a:solidFill>
              <a:srgbClr val="00206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1" name="10 CuadroTexto"/>
          <p:cNvSpPr txBox="1"/>
          <p:nvPr/>
        </p:nvSpPr>
        <p:spPr>
          <a:xfrm>
            <a:off x="0" y="-27384"/>
            <a:ext cx="6804248" cy="646331"/>
          </a:xfrm>
          <a:prstGeom prst="rect">
            <a:avLst/>
          </a:prstGeom>
          <a:noFill/>
        </p:spPr>
        <p:txBody>
          <a:bodyPr wrap="square" rtlCol="0">
            <a:spAutoFit/>
          </a:bodyPr>
          <a:lstStyle/>
          <a:p>
            <a:pPr algn="ctr"/>
            <a:r>
              <a:rPr lang="ro-RO"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ÎNVĂȚĂTURILE ÎNVĂȚĂTORULUI</a:t>
            </a:r>
            <a:endParaRPr lang="es-E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11 CuadroTexto"/>
          <p:cNvSpPr txBox="1"/>
          <p:nvPr/>
        </p:nvSpPr>
        <p:spPr>
          <a:xfrm>
            <a:off x="107504" y="548680"/>
            <a:ext cx="5400600" cy="707886"/>
          </a:xfrm>
          <a:prstGeom prst="rect">
            <a:avLst/>
          </a:prstGeom>
          <a:noFill/>
        </p:spPr>
        <p:txBody>
          <a:bodyPr wrap="square" rtlCol="0">
            <a:spAutoFit/>
          </a:bodyPr>
          <a:lstStyle/>
          <a:p>
            <a:r>
              <a:rPr lang="ro-RO" sz="2000" b="1" dirty="0"/>
              <a:t>Î</a:t>
            </a:r>
            <a:r>
              <a:rPr lang="es-ES" sz="2000" b="1" dirty="0"/>
              <a:t>n Luca 6:20-49 </a:t>
            </a:r>
            <a:r>
              <a:rPr lang="ro-RO" sz="2000" b="1" dirty="0"/>
              <a:t>sunt subliniate învățăturile lui Isus </a:t>
            </a:r>
            <a:r>
              <a:rPr lang="ro-RO" sz="2000" b="1" dirty="0" smtClean="0"/>
              <a:t>prezentate </a:t>
            </a:r>
            <a:r>
              <a:rPr lang="ro-RO" sz="2000" b="1" dirty="0"/>
              <a:t>în vestita</a:t>
            </a:r>
            <a:r>
              <a:rPr lang="es-ES" sz="2000" b="1" dirty="0"/>
              <a:t> «</a:t>
            </a:r>
            <a:r>
              <a:rPr lang="ro-RO" sz="2000" b="1" dirty="0"/>
              <a:t>predică de pe Munte</a:t>
            </a:r>
            <a:r>
              <a:rPr lang="es-ES" sz="2000" b="1" dirty="0"/>
              <a:t>».</a:t>
            </a:r>
          </a:p>
        </p:txBody>
      </p:sp>
      <p:pic>
        <p:nvPicPr>
          <p:cNvPr id="13" name="Picture 2" descr="R:\Dibujos\Jesus\Ensenyando\a15.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6444208" y="116632"/>
            <a:ext cx="2513856" cy="1885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2058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9"/>
                                        </p:tgtEl>
                                        <p:attrNameLst>
                                          <p:attrName>style.visibility</p:attrName>
                                        </p:attrNameLst>
                                      </p:cBhvr>
                                      <p:to>
                                        <p:strVal val="visible"/>
                                      </p:to>
                                    </p:set>
                                    <p:anim calcmode="lin" valueType="num">
                                      <p:cBhvr>
                                        <p:cTn id="21" dur="500" fill="hold"/>
                                        <p:tgtEl>
                                          <p:spTgt spid="2059"/>
                                        </p:tgtEl>
                                        <p:attrNameLst>
                                          <p:attrName>ppt_w</p:attrName>
                                        </p:attrNameLst>
                                      </p:cBhvr>
                                      <p:tavLst>
                                        <p:tav tm="0">
                                          <p:val>
                                            <p:fltVal val="0"/>
                                          </p:val>
                                        </p:tav>
                                        <p:tav tm="100000">
                                          <p:val>
                                            <p:strVal val="#ppt_w"/>
                                          </p:val>
                                        </p:tav>
                                      </p:tavLst>
                                    </p:anim>
                                    <p:anim calcmode="lin" valueType="num">
                                      <p:cBhvr>
                                        <p:cTn id="22" dur="500" fill="hold"/>
                                        <p:tgtEl>
                                          <p:spTgt spid="2059"/>
                                        </p:tgtEl>
                                        <p:attrNameLst>
                                          <p:attrName>ppt_h</p:attrName>
                                        </p:attrNameLst>
                                      </p:cBhvr>
                                      <p:tavLst>
                                        <p:tav tm="0">
                                          <p:val>
                                            <p:fltVal val="0"/>
                                          </p:val>
                                        </p:tav>
                                        <p:tav tm="100000">
                                          <p:val>
                                            <p:strVal val="#ppt_h"/>
                                          </p:val>
                                        </p:tav>
                                      </p:tavLst>
                                    </p:anim>
                                    <p:animEffect transition="in" filter="fade">
                                      <p:cBhvr>
                                        <p:cTn id="23" dur="500"/>
                                        <p:tgtEl>
                                          <p:spTgt spid="2059"/>
                                        </p:tgtEl>
                                      </p:cBhvr>
                                    </p:animEffect>
                                  </p:childTnLst>
                                </p:cTn>
                              </p:par>
                              <p:par>
                                <p:cTn id="24" presetID="53" presetClass="entr" presetSubtype="16" fill="hold" nodeType="withEffect">
                                  <p:stCondLst>
                                    <p:cond delay="0"/>
                                  </p:stCondLst>
                                  <p:childTnLst>
                                    <p:set>
                                      <p:cBhvr>
                                        <p:cTn id="25" dur="1" fill="hold">
                                          <p:stCondLst>
                                            <p:cond delay="0"/>
                                          </p:stCondLst>
                                        </p:cTn>
                                        <p:tgtEl>
                                          <p:spTgt spid="2057"/>
                                        </p:tgtEl>
                                        <p:attrNameLst>
                                          <p:attrName>style.visibility</p:attrName>
                                        </p:attrNameLst>
                                      </p:cBhvr>
                                      <p:to>
                                        <p:strVal val="visible"/>
                                      </p:to>
                                    </p:set>
                                    <p:anim calcmode="lin" valueType="num">
                                      <p:cBhvr>
                                        <p:cTn id="26" dur="500" fill="hold"/>
                                        <p:tgtEl>
                                          <p:spTgt spid="2057"/>
                                        </p:tgtEl>
                                        <p:attrNameLst>
                                          <p:attrName>ppt_w</p:attrName>
                                        </p:attrNameLst>
                                      </p:cBhvr>
                                      <p:tavLst>
                                        <p:tav tm="0">
                                          <p:val>
                                            <p:fltVal val="0"/>
                                          </p:val>
                                        </p:tav>
                                        <p:tav tm="100000">
                                          <p:val>
                                            <p:strVal val="#ppt_w"/>
                                          </p:val>
                                        </p:tav>
                                      </p:tavLst>
                                    </p:anim>
                                    <p:anim calcmode="lin" valueType="num">
                                      <p:cBhvr>
                                        <p:cTn id="27" dur="500" fill="hold"/>
                                        <p:tgtEl>
                                          <p:spTgt spid="2057"/>
                                        </p:tgtEl>
                                        <p:attrNameLst>
                                          <p:attrName>ppt_h</p:attrName>
                                        </p:attrNameLst>
                                      </p:cBhvr>
                                      <p:tavLst>
                                        <p:tav tm="0">
                                          <p:val>
                                            <p:fltVal val="0"/>
                                          </p:val>
                                        </p:tav>
                                        <p:tav tm="100000">
                                          <p:val>
                                            <p:strVal val="#ppt_h"/>
                                          </p:val>
                                        </p:tav>
                                      </p:tavLst>
                                    </p:anim>
                                    <p:animEffect transition="in" filter="fade">
                                      <p:cBhvr>
                                        <p:cTn id="28" dur="500"/>
                                        <p:tgtEl>
                                          <p:spTgt spid="2057"/>
                                        </p:tgtEl>
                                      </p:cBhvr>
                                    </p:animEffect>
                                  </p:childTnLst>
                                </p:cTn>
                              </p:par>
                              <p:par>
                                <p:cTn id="29" presetID="53" presetClass="entr" presetSubtype="16" fill="hold" nodeType="withEffect">
                                  <p:stCondLst>
                                    <p:cond delay="0"/>
                                  </p:stCondLst>
                                  <p:childTnLst>
                                    <p:set>
                                      <p:cBhvr>
                                        <p:cTn id="30" dur="1" fill="hold">
                                          <p:stCondLst>
                                            <p:cond delay="0"/>
                                          </p:stCondLst>
                                        </p:cTn>
                                        <p:tgtEl>
                                          <p:spTgt spid="2058"/>
                                        </p:tgtEl>
                                        <p:attrNameLst>
                                          <p:attrName>style.visibility</p:attrName>
                                        </p:attrNameLst>
                                      </p:cBhvr>
                                      <p:to>
                                        <p:strVal val="visible"/>
                                      </p:to>
                                    </p:set>
                                    <p:anim calcmode="lin" valueType="num">
                                      <p:cBhvr>
                                        <p:cTn id="31" dur="500" fill="hold"/>
                                        <p:tgtEl>
                                          <p:spTgt spid="2058"/>
                                        </p:tgtEl>
                                        <p:attrNameLst>
                                          <p:attrName>ppt_w</p:attrName>
                                        </p:attrNameLst>
                                      </p:cBhvr>
                                      <p:tavLst>
                                        <p:tav tm="0">
                                          <p:val>
                                            <p:fltVal val="0"/>
                                          </p:val>
                                        </p:tav>
                                        <p:tav tm="100000">
                                          <p:val>
                                            <p:strVal val="#ppt_w"/>
                                          </p:val>
                                        </p:tav>
                                      </p:tavLst>
                                    </p:anim>
                                    <p:anim calcmode="lin" valueType="num">
                                      <p:cBhvr>
                                        <p:cTn id="32" dur="500" fill="hold"/>
                                        <p:tgtEl>
                                          <p:spTgt spid="2058"/>
                                        </p:tgtEl>
                                        <p:attrNameLst>
                                          <p:attrName>ppt_h</p:attrName>
                                        </p:attrNameLst>
                                      </p:cBhvr>
                                      <p:tavLst>
                                        <p:tav tm="0">
                                          <p:val>
                                            <p:fltVal val="0"/>
                                          </p:val>
                                        </p:tav>
                                        <p:tav tm="100000">
                                          <p:val>
                                            <p:strVal val="#ppt_h"/>
                                          </p:val>
                                        </p:tav>
                                      </p:tavLst>
                                    </p:anim>
                                    <p:animEffect transition="in" filter="fade">
                                      <p:cBhvr>
                                        <p:cTn id="33" dur="500"/>
                                        <p:tgtEl>
                                          <p:spTgt spid="205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500"/>
                                        <p:tgtEl>
                                          <p:spTgt spid="4">
                                            <p:txEl>
                                              <p:pRg st="2" end="2"/>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anim calcmode="lin" valueType="num">
                                      <p:cBhvr>
                                        <p:cTn id="45" dur="500" fill="hold"/>
                                        <p:tgtEl>
                                          <p:spTgt spid="2051"/>
                                        </p:tgtEl>
                                        <p:attrNameLst>
                                          <p:attrName>ppt_w</p:attrName>
                                        </p:attrNameLst>
                                      </p:cBhvr>
                                      <p:tavLst>
                                        <p:tav tm="0">
                                          <p:val>
                                            <p:fltVal val="0"/>
                                          </p:val>
                                        </p:tav>
                                        <p:tav tm="100000">
                                          <p:val>
                                            <p:strVal val="#ppt_w"/>
                                          </p:val>
                                        </p:tav>
                                      </p:tavLst>
                                    </p:anim>
                                    <p:anim calcmode="lin" valueType="num">
                                      <p:cBhvr>
                                        <p:cTn id="46" dur="500" fill="hold"/>
                                        <p:tgtEl>
                                          <p:spTgt spid="2051"/>
                                        </p:tgtEl>
                                        <p:attrNameLst>
                                          <p:attrName>ppt_h</p:attrName>
                                        </p:attrNameLst>
                                      </p:cBhvr>
                                      <p:tavLst>
                                        <p:tav tm="0">
                                          <p:val>
                                            <p:fltVal val="0"/>
                                          </p:val>
                                        </p:tav>
                                        <p:tav tm="100000">
                                          <p:val>
                                            <p:strVal val="#ppt_h"/>
                                          </p:val>
                                        </p:tav>
                                      </p:tavLst>
                                    </p:anim>
                                    <p:animEffect transition="in" filter="fade">
                                      <p:cBhvr>
                                        <p:cTn id="47" dur="500"/>
                                        <p:tgtEl>
                                          <p:spTgt spid="2051"/>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wipe(left)">
                                      <p:cBhvr>
                                        <p:cTn id="5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Photocopy/>
                    </a14:imgEffect>
                    <a14:imgEffect>
                      <a14:sharpenSoften amount="50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R:\Dibujos\Jesus\Varios\0614123.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178231" y="57080"/>
            <a:ext cx="2930274" cy="35159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 y="70664"/>
            <a:ext cx="7379667" cy="646331"/>
          </a:xfrm>
          <a:prstGeom prst="rect">
            <a:avLst/>
          </a:prstGeom>
          <a:noFill/>
        </p:spPr>
        <p:txBody>
          <a:bodyPr wrap="square" rtlCol="0">
            <a:spAutoFit/>
            <a:scene3d>
              <a:camera prst="orthographicFront"/>
              <a:lightRig rig="flood" dir="t"/>
            </a:scene3d>
            <a:sp3d extrusionH="57150" contourW="25400">
              <a:bevelT h="25400" prst="softRound"/>
              <a:contourClr>
                <a:schemeClr val="accent5">
                  <a:lumMod val="50000"/>
                </a:schemeClr>
              </a:contourClr>
            </a:sp3d>
          </a:bodyPr>
          <a:lstStyle/>
          <a:p>
            <a:pPr algn="ctr"/>
            <a:r>
              <a:rPr lang="ro-RO" sz="36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CEI CARE ÎL URMEAZĂ PE </a:t>
            </a:r>
            <a:r>
              <a:rPr lang="ro-RO" sz="36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ÎNVĂȚĂTOR</a:t>
            </a:r>
            <a:endParaRPr lang="ro-RO" sz="3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172339" y="692696"/>
            <a:ext cx="5844453" cy="923330"/>
          </a:xfrm>
          <a:prstGeom prst="rect">
            <a:avLst/>
          </a:prstGeom>
        </p:spPr>
        <p:txBody>
          <a:bodyPr wrap="square">
            <a:spAutoFit/>
          </a:bodyPr>
          <a:lstStyle/>
          <a:p>
            <a:r>
              <a:rPr lang="ro-RO" b="1" dirty="0" smtClean="0">
                <a:solidFill>
                  <a:schemeClr val="accent5">
                    <a:lumMod val="75000"/>
                  </a:schemeClr>
                </a:solidFill>
                <a:latin typeface="Comic Sans MS" pitchFamily="66" charset="0"/>
              </a:rPr>
              <a:t>«Dar El, drept răspuns, a zis: „Mama Mea şi fraţii Mei sunt cei ce ascultă Cuvântul lui Dumnezeu, şi-l împlinesc.“» </a:t>
            </a:r>
            <a:r>
              <a:rPr lang="ro-RO" sz="1100" b="1" dirty="0" smtClean="0">
                <a:solidFill>
                  <a:schemeClr val="accent5">
                    <a:lumMod val="75000"/>
                  </a:schemeClr>
                </a:solidFill>
                <a:latin typeface="Comic Sans MS" pitchFamily="66" charset="0"/>
              </a:rPr>
              <a:t>(Luca 8:21)</a:t>
            </a:r>
            <a:endParaRPr lang="ro-RO" sz="1100" b="1" dirty="0">
              <a:solidFill>
                <a:schemeClr val="accent5">
                  <a:lumMod val="75000"/>
                </a:schemeClr>
              </a:solidFill>
              <a:latin typeface="Comic Sans MS" pitchFamily="66" charset="0"/>
            </a:endParaRPr>
          </a:p>
        </p:txBody>
      </p:sp>
      <p:sp>
        <p:nvSpPr>
          <p:cNvPr id="4" name="3 CuadroTexto"/>
          <p:cNvSpPr txBox="1"/>
          <p:nvPr/>
        </p:nvSpPr>
        <p:spPr>
          <a:xfrm>
            <a:off x="179511" y="1629088"/>
            <a:ext cx="5837281" cy="2015936"/>
          </a:xfrm>
          <a:prstGeom prst="rect">
            <a:avLst/>
          </a:prstGeom>
          <a:noFill/>
        </p:spPr>
        <p:txBody>
          <a:bodyPr wrap="square" rtlCol="0">
            <a:spAutoFit/>
          </a:bodyPr>
          <a:lstStyle/>
          <a:p>
            <a:pPr>
              <a:spcBef>
                <a:spcPts val="600"/>
              </a:spcBef>
            </a:pPr>
            <a:r>
              <a:rPr lang="ro-RO" sz="2000" b="1" smtClean="0"/>
              <a:t>Familia lui Dumnezeu este compusă din toți cei care vor să îl urmeze pe Isus. Este bazată pe dragoste sinceră și dezinteresată. </a:t>
            </a:r>
          </a:p>
          <a:p>
            <a:pPr>
              <a:spcBef>
                <a:spcPts val="600"/>
              </a:spcBef>
            </a:pPr>
            <a:r>
              <a:rPr lang="ro-RO" sz="2000" b="1" smtClean="0"/>
              <a:t>Toți bărbații și femeile care compun </a:t>
            </a:r>
            <a:r>
              <a:rPr lang="ro-RO" sz="2000" b="1" smtClean="0"/>
              <a:t>această </a:t>
            </a:r>
            <a:r>
              <a:rPr lang="ro-RO" sz="2000" b="1" smtClean="0"/>
              <a:t>familie </a:t>
            </a:r>
            <a:r>
              <a:rPr lang="ro-RO" sz="2000" b="1" smtClean="0"/>
              <a:t>au aceeași valoare înaintea lui Dumnezeu. Orice zid de despărțire </a:t>
            </a:r>
            <a:r>
              <a:rPr lang="ro-RO" sz="2000" b="1" smtClean="0"/>
              <a:t>este </a:t>
            </a:r>
            <a:r>
              <a:rPr lang="ro-RO" sz="2000" b="1" smtClean="0"/>
              <a:t>dărâmat.</a:t>
            </a:r>
            <a:endParaRPr lang="ro-RO" sz="2000" b="1"/>
          </a:p>
        </p:txBody>
      </p:sp>
      <p:grpSp>
        <p:nvGrpSpPr>
          <p:cNvPr id="20" name="19 Grupo"/>
          <p:cNvGrpSpPr/>
          <p:nvPr/>
        </p:nvGrpSpPr>
        <p:grpSpPr>
          <a:xfrm>
            <a:off x="167420" y="3645024"/>
            <a:ext cx="2244340" cy="3024336"/>
            <a:chOff x="35496" y="3645024"/>
            <a:chExt cx="2244340" cy="3024336"/>
          </a:xfrm>
        </p:grpSpPr>
        <p:sp>
          <p:nvSpPr>
            <p:cNvPr id="8" name="7 Rectángulo"/>
            <p:cNvSpPr/>
            <p:nvPr/>
          </p:nvSpPr>
          <p:spPr>
            <a:xfrm>
              <a:off x="35496" y="3645024"/>
              <a:ext cx="2244340" cy="3024336"/>
            </a:xfrm>
            <a:prstGeom prst="rect">
              <a:avLst/>
            </a:prstGeom>
          </p:spPr>
          <p:style>
            <a:lnRef idx="1">
              <a:schemeClr val="accent5">
                <a:hueOff val="0"/>
                <a:satOff val="0"/>
                <a:lumOff val="0"/>
                <a:alphaOff val="0"/>
              </a:schemeClr>
            </a:lnRef>
            <a:fillRef idx="1">
              <a:schemeClr val="accent5">
                <a:alpha val="40000"/>
                <a:tint val="40000"/>
                <a:hueOff val="0"/>
                <a:satOff val="0"/>
                <a:lumOff val="0"/>
                <a:alphaOff val="0"/>
              </a:schemeClr>
            </a:fillRef>
            <a:effectRef idx="0">
              <a:schemeClr val="accent5">
                <a:alpha val="40000"/>
                <a:tint val="40000"/>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323528" y="3771627"/>
              <a:ext cx="1800200" cy="1529581"/>
            </a:xfrm>
            <a:prstGeom prst="rect">
              <a:avLst/>
            </a:prstGeom>
            <a:blipFill rotWithShape="1">
              <a:blip r:embed="rId5" cstate="screen">
                <a:extLst>
                  <a:ext uri="{28A0092B-C50C-407E-A947-70E740481C1C}">
                    <a14:useLocalDpi xmlns:a14="http://schemas.microsoft.com/office/drawing/2010/main" xmlns=""/>
                  </a:ext>
                </a:extLst>
              </a:blip>
              <a:stretch>
                <a:fillRect/>
              </a:stretch>
            </a:blipFill>
          </p:spPr>
          <p:style>
            <a:lnRef idx="3">
              <a:schemeClr val="accent5">
                <a:shade val="80000"/>
                <a:hueOff val="0"/>
                <a:satOff val="0"/>
                <a:lumOff val="0"/>
                <a:alphaOff val="0"/>
              </a:schemeClr>
            </a:lnRef>
            <a:fillRef idx="1">
              <a:scrgbClr r="0" g="0" b="0"/>
            </a:fillRef>
            <a:effectRef idx="1">
              <a:schemeClr val="accent5">
                <a:tint val="40000"/>
                <a:hueOff val="0"/>
                <a:satOff val="0"/>
                <a:lumOff val="0"/>
                <a:alphaOff val="0"/>
              </a:schemeClr>
            </a:effectRef>
            <a:fontRef idx="minor">
              <a:schemeClr val="lt1">
                <a:hueOff val="0"/>
                <a:satOff val="0"/>
                <a:lumOff val="0"/>
                <a:alphaOff val="0"/>
              </a:schemeClr>
            </a:fontRef>
          </p:style>
        </p:sp>
        <p:sp>
          <p:nvSpPr>
            <p:cNvPr id="10" name="9 Forma libre"/>
            <p:cNvSpPr/>
            <p:nvPr/>
          </p:nvSpPr>
          <p:spPr>
            <a:xfrm>
              <a:off x="35496" y="5373216"/>
              <a:ext cx="2244340" cy="1224136"/>
            </a:xfrm>
            <a:custGeom>
              <a:avLst/>
              <a:gdLst>
                <a:gd name="connsiteX0" fmla="*/ 0 w 1622243"/>
                <a:gd name="connsiteY0" fmla="*/ 0 h 572556"/>
                <a:gd name="connsiteX1" fmla="*/ 1622243 w 1622243"/>
                <a:gd name="connsiteY1" fmla="*/ 0 h 572556"/>
                <a:gd name="connsiteX2" fmla="*/ 1622243 w 1622243"/>
                <a:gd name="connsiteY2" fmla="*/ 572556 h 572556"/>
                <a:gd name="connsiteX3" fmla="*/ 0 w 1622243"/>
                <a:gd name="connsiteY3" fmla="*/ 572556 h 572556"/>
                <a:gd name="connsiteX4" fmla="*/ 0 w 1622243"/>
                <a:gd name="connsiteY4" fmla="*/ 0 h 57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243" h="572556">
                  <a:moveTo>
                    <a:pt x="0" y="0"/>
                  </a:moveTo>
                  <a:lnTo>
                    <a:pt x="1622243" y="0"/>
                  </a:lnTo>
                  <a:lnTo>
                    <a:pt x="1622243" y="572556"/>
                  </a:lnTo>
                  <a:lnTo>
                    <a:pt x="0" y="572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b="1" kern="1200" smtClean="0"/>
                <a:t>Niciunul nu este mai păcătos </a:t>
              </a:r>
              <a:r>
                <a:rPr lang="ro-RO" b="1" kern="1200" smtClean="0"/>
                <a:t>ca </a:t>
              </a:r>
              <a:r>
                <a:rPr lang="ro-RO" b="1" kern="1200" smtClean="0"/>
                <a:t>altul</a:t>
              </a:r>
              <a:r>
                <a:rPr lang="ro-RO" b="1" kern="1200" smtClean="0"/>
                <a:t>, pentru </a:t>
              </a:r>
              <a:r>
                <a:rPr lang="ro-RO" b="1" kern="1200" smtClean="0"/>
                <a:t>că toți suntem </a:t>
              </a:r>
              <a:r>
                <a:rPr lang="ro-RO" b="1" kern="1200" smtClean="0"/>
                <a:t>păcătoși </a:t>
              </a:r>
              <a:r>
                <a:rPr lang="ro-RO" b="1" kern="1200" smtClean="0"/>
                <a:t>pocăiți</a:t>
              </a:r>
              <a:r>
                <a:rPr lang="ro-RO" b="1" kern="1200" smtClean="0"/>
                <a:t/>
              </a:r>
              <a:br>
                <a:rPr lang="ro-RO" b="1" kern="1200" smtClean="0"/>
              </a:br>
              <a:r>
                <a:rPr lang="ro-RO" b="1" kern="1200" smtClean="0"/>
                <a:t>(Luca </a:t>
              </a:r>
              <a:r>
                <a:rPr lang="ro-RO" b="1" kern="1200" smtClean="0"/>
                <a:t>5:27-32</a:t>
              </a:r>
              <a:r>
                <a:rPr lang="ro-RO" b="1" kern="1200" smtClean="0"/>
                <a:t>).</a:t>
              </a:r>
              <a:endParaRPr lang="ro-RO" kern="1200"/>
            </a:p>
          </p:txBody>
        </p:sp>
      </p:grpSp>
      <p:grpSp>
        <p:nvGrpSpPr>
          <p:cNvPr id="21" name="20 Grupo"/>
          <p:cNvGrpSpPr/>
          <p:nvPr/>
        </p:nvGrpSpPr>
        <p:grpSpPr>
          <a:xfrm>
            <a:off x="2579015" y="3645024"/>
            <a:ext cx="1802492" cy="3024336"/>
            <a:chOff x="2448931" y="3645024"/>
            <a:chExt cx="1802492" cy="3024336"/>
          </a:xfrm>
        </p:grpSpPr>
        <p:sp>
          <p:nvSpPr>
            <p:cNvPr id="11" name="10 Rectángulo"/>
            <p:cNvSpPr/>
            <p:nvPr/>
          </p:nvSpPr>
          <p:spPr>
            <a:xfrm>
              <a:off x="2448931" y="3645024"/>
              <a:ext cx="1802492" cy="3024336"/>
            </a:xfrm>
            <a:prstGeom prst="rect">
              <a:avLst/>
            </a:prstGeom>
          </p:spPr>
          <p:style>
            <a:lnRef idx="1">
              <a:schemeClr val="accent5">
                <a:hueOff val="0"/>
                <a:satOff val="0"/>
                <a:lumOff val="0"/>
                <a:alphaOff val="0"/>
              </a:schemeClr>
            </a:lnRef>
            <a:fillRef idx="1">
              <a:schemeClr val="accent5">
                <a:alpha val="40000"/>
                <a:tint val="40000"/>
                <a:hueOff val="0"/>
                <a:satOff val="0"/>
                <a:lumOff val="0"/>
                <a:alphaOff val="0"/>
              </a:schemeClr>
            </a:fillRef>
            <a:effectRef idx="0">
              <a:schemeClr val="accent5">
                <a:alpha val="40000"/>
                <a:tint val="4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2539056" y="3789040"/>
              <a:ext cx="1622243" cy="1512168"/>
            </a:xfrm>
            <a:prstGeom prst="rect">
              <a:avLst/>
            </a:prstGeom>
            <a:blipFill rotWithShape="1">
              <a:blip r:embed="rId6" cstate="screen">
                <a:extLst>
                  <a:ext uri="{28A0092B-C50C-407E-A947-70E740481C1C}">
                    <a14:useLocalDpi xmlns:a14="http://schemas.microsoft.com/office/drawing/2010/main" xmlns=""/>
                  </a:ext>
                </a:extLst>
              </a:blip>
              <a:stretch>
                <a:fillRect/>
              </a:stretch>
            </a:blipFill>
          </p:spPr>
          <p:style>
            <a:lnRef idx="3">
              <a:schemeClr val="accent5">
                <a:shade val="80000"/>
                <a:hueOff val="0"/>
                <a:satOff val="0"/>
                <a:lumOff val="0"/>
                <a:alphaOff val="0"/>
              </a:schemeClr>
            </a:lnRef>
            <a:fillRef idx="1">
              <a:scrgbClr r="0" g="0" b="0"/>
            </a:fillRef>
            <a:effectRef idx="1">
              <a:schemeClr val="accent5">
                <a:tint val="40000"/>
                <a:hueOff val="0"/>
                <a:satOff val="0"/>
                <a:lumOff val="0"/>
                <a:alphaOff val="0"/>
              </a:schemeClr>
            </a:effectRef>
            <a:fontRef idx="minor">
              <a:schemeClr val="lt1">
                <a:hueOff val="0"/>
                <a:satOff val="0"/>
                <a:lumOff val="0"/>
                <a:alphaOff val="0"/>
              </a:schemeClr>
            </a:fontRef>
          </p:style>
        </p:sp>
        <p:sp>
          <p:nvSpPr>
            <p:cNvPr id="13" name="12 Forma libre"/>
            <p:cNvSpPr/>
            <p:nvPr/>
          </p:nvSpPr>
          <p:spPr>
            <a:xfrm>
              <a:off x="2539056" y="5517232"/>
              <a:ext cx="1622243" cy="965242"/>
            </a:xfrm>
            <a:custGeom>
              <a:avLst/>
              <a:gdLst>
                <a:gd name="connsiteX0" fmla="*/ 0 w 1622243"/>
                <a:gd name="connsiteY0" fmla="*/ 0 h 572556"/>
                <a:gd name="connsiteX1" fmla="*/ 1622243 w 1622243"/>
                <a:gd name="connsiteY1" fmla="*/ 0 h 572556"/>
                <a:gd name="connsiteX2" fmla="*/ 1622243 w 1622243"/>
                <a:gd name="connsiteY2" fmla="*/ 572556 h 572556"/>
                <a:gd name="connsiteX3" fmla="*/ 0 w 1622243"/>
                <a:gd name="connsiteY3" fmla="*/ 572556 h 572556"/>
                <a:gd name="connsiteX4" fmla="*/ 0 w 1622243"/>
                <a:gd name="connsiteY4" fmla="*/ 0 h 57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243" h="572556">
                  <a:moveTo>
                    <a:pt x="0" y="0"/>
                  </a:moveTo>
                  <a:lnTo>
                    <a:pt x="1622243" y="0"/>
                  </a:lnTo>
                  <a:lnTo>
                    <a:pt x="1622243" y="572556"/>
                  </a:lnTo>
                  <a:lnTo>
                    <a:pt x="0" y="572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b="1" kern="1200" smtClean="0"/>
                <a:t>Stăpâni și slujitori sunt tratați la </a:t>
              </a:r>
              <a:r>
                <a:rPr lang="ro-RO" b="1" kern="1200" smtClean="0"/>
                <a:t>fel </a:t>
              </a:r>
              <a:r>
                <a:rPr lang="ro-RO" b="1" kern="1200" smtClean="0"/>
                <a:t>(Luca </a:t>
              </a:r>
              <a:r>
                <a:rPr lang="ro-RO" b="1" kern="1200" smtClean="0"/>
                <a:t>7:1-10</a:t>
              </a:r>
              <a:r>
                <a:rPr lang="ro-RO" b="1" kern="1200" smtClean="0"/>
                <a:t>).</a:t>
              </a:r>
              <a:endParaRPr lang="ro-RO" kern="1200"/>
            </a:p>
          </p:txBody>
        </p:sp>
      </p:grpSp>
      <p:grpSp>
        <p:nvGrpSpPr>
          <p:cNvPr id="22" name="21 Grupo"/>
          <p:cNvGrpSpPr/>
          <p:nvPr/>
        </p:nvGrpSpPr>
        <p:grpSpPr>
          <a:xfrm>
            <a:off x="4548762" y="3645024"/>
            <a:ext cx="2448272" cy="3024336"/>
            <a:chOff x="4355976" y="3645024"/>
            <a:chExt cx="2448272" cy="3024336"/>
          </a:xfrm>
        </p:grpSpPr>
        <p:sp>
          <p:nvSpPr>
            <p:cNvPr id="14" name="13 Rectángulo"/>
            <p:cNvSpPr/>
            <p:nvPr/>
          </p:nvSpPr>
          <p:spPr>
            <a:xfrm>
              <a:off x="4355976" y="3645024"/>
              <a:ext cx="2448272" cy="3024336"/>
            </a:xfrm>
            <a:prstGeom prst="rect">
              <a:avLst/>
            </a:prstGeom>
          </p:spPr>
          <p:style>
            <a:lnRef idx="1">
              <a:schemeClr val="accent5">
                <a:hueOff val="0"/>
                <a:satOff val="0"/>
                <a:lumOff val="0"/>
                <a:alphaOff val="0"/>
              </a:schemeClr>
            </a:lnRef>
            <a:fillRef idx="1">
              <a:schemeClr val="accent5">
                <a:alpha val="40000"/>
                <a:tint val="40000"/>
                <a:hueOff val="0"/>
                <a:satOff val="0"/>
                <a:lumOff val="0"/>
                <a:alphaOff val="0"/>
              </a:schemeClr>
            </a:fillRef>
            <a:effectRef idx="0">
              <a:schemeClr val="accent5">
                <a:alpha val="40000"/>
                <a:tint val="40000"/>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4795906" y="3771627"/>
              <a:ext cx="1576294" cy="1593238"/>
            </a:xfrm>
            <a:prstGeom prst="rect">
              <a:avLst/>
            </a:prstGeom>
            <a:blipFill rotWithShape="1">
              <a:blip r:embed="rId7" cstate="screen">
                <a:extLst>
                  <a:ext uri="{28A0092B-C50C-407E-A947-70E740481C1C}">
                    <a14:useLocalDpi xmlns:a14="http://schemas.microsoft.com/office/drawing/2010/main" xmlns=""/>
                  </a:ext>
                </a:extLst>
              </a:blip>
              <a:stretch>
                <a:fillRect/>
              </a:stretch>
            </a:blipFill>
          </p:spPr>
          <p:style>
            <a:lnRef idx="3">
              <a:schemeClr val="accent5">
                <a:shade val="80000"/>
                <a:hueOff val="0"/>
                <a:satOff val="0"/>
                <a:lumOff val="0"/>
                <a:alphaOff val="0"/>
              </a:schemeClr>
            </a:lnRef>
            <a:fillRef idx="1">
              <a:scrgbClr r="0" g="0" b="0"/>
            </a:fillRef>
            <a:effectRef idx="1">
              <a:schemeClr val="accent5">
                <a:tint val="40000"/>
                <a:hueOff val="0"/>
                <a:satOff val="0"/>
                <a:lumOff val="0"/>
                <a:alphaOff val="0"/>
              </a:schemeClr>
            </a:effectRef>
            <a:fontRef idx="minor">
              <a:schemeClr val="lt1">
                <a:hueOff val="0"/>
                <a:satOff val="0"/>
                <a:lumOff val="0"/>
                <a:alphaOff val="0"/>
              </a:schemeClr>
            </a:fontRef>
          </p:style>
        </p:sp>
        <p:sp>
          <p:nvSpPr>
            <p:cNvPr id="16" name="15 Forma libre"/>
            <p:cNvSpPr/>
            <p:nvPr/>
          </p:nvSpPr>
          <p:spPr>
            <a:xfrm>
              <a:off x="4427984" y="5373216"/>
              <a:ext cx="2267083" cy="1224136"/>
            </a:xfrm>
            <a:custGeom>
              <a:avLst/>
              <a:gdLst>
                <a:gd name="connsiteX0" fmla="*/ 0 w 1622243"/>
                <a:gd name="connsiteY0" fmla="*/ 0 h 572556"/>
                <a:gd name="connsiteX1" fmla="*/ 1622243 w 1622243"/>
                <a:gd name="connsiteY1" fmla="*/ 0 h 572556"/>
                <a:gd name="connsiteX2" fmla="*/ 1622243 w 1622243"/>
                <a:gd name="connsiteY2" fmla="*/ 572556 h 572556"/>
                <a:gd name="connsiteX3" fmla="*/ 0 w 1622243"/>
                <a:gd name="connsiteY3" fmla="*/ 572556 h 572556"/>
                <a:gd name="connsiteX4" fmla="*/ 0 w 1622243"/>
                <a:gd name="connsiteY4" fmla="*/ 0 h 57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243" h="572556">
                  <a:moveTo>
                    <a:pt x="0" y="0"/>
                  </a:moveTo>
                  <a:lnTo>
                    <a:pt x="1622243" y="0"/>
                  </a:lnTo>
                  <a:lnTo>
                    <a:pt x="1622243" y="572556"/>
                  </a:lnTo>
                  <a:lnTo>
                    <a:pt x="0" y="572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b="1" kern="1200" smtClean="0"/>
                <a:t>Sunt acceptați cei respinși </a:t>
              </a:r>
              <a:r>
                <a:rPr lang="ro-RO" b="1" kern="1200" smtClean="0"/>
                <a:t>de </a:t>
              </a:r>
              <a:r>
                <a:rPr lang="ro-RO" b="1" kern="1200" smtClean="0"/>
                <a:t>societate</a:t>
              </a:r>
              <a:r>
                <a:rPr lang="ro-RO" b="1" kern="1200" smtClean="0"/>
                <a:t>; sănătoși </a:t>
              </a:r>
              <a:r>
                <a:rPr lang="ro-RO" b="1" kern="1200" smtClean="0"/>
                <a:t>și bolnavi sunt chemați </a:t>
              </a:r>
              <a:r>
                <a:rPr lang="ro-RO" b="1" kern="1200" smtClean="0"/>
                <a:t>la </a:t>
              </a:r>
              <a:r>
                <a:rPr lang="ro-RO" b="1" kern="1200" smtClean="0"/>
                <a:t>fel</a:t>
              </a:r>
              <a:r>
                <a:rPr lang="ro-RO" b="1" kern="1200" smtClean="0"/>
                <a:t/>
              </a:r>
              <a:br>
                <a:rPr lang="ro-RO" b="1" kern="1200" smtClean="0"/>
              </a:br>
              <a:r>
                <a:rPr lang="ro-RO" b="1" kern="1200" smtClean="0"/>
                <a:t>(Luca </a:t>
              </a:r>
              <a:r>
                <a:rPr lang="ro-RO" b="1" kern="1200" smtClean="0"/>
                <a:t>14:15-24</a:t>
              </a:r>
              <a:r>
                <a:rPr lang="ro-RO" b="1" kern="1200" smtClean="0"/>
                <a:t>).</a:t>
              </a:r>
              <a:endParaRPr lang="ro-RO" kern="1200"/>
            </a:p>
          </p:txBody>
        </p:sp>
      </p:grpSp>
      <p:grpSp>
        <p:nvGrpSpPr>
          <p:cNvPr id="23" name="22 Grupo"/>
          <p:cNvGrpSpPr/>
          <p:nvPr/>
        </p:nvGrpSpPr>
        <p:grpSpPr>
          <a:xfrm>
            <a:off x="7164288" y="3645024"/>
            <a:ext cx="1802492" cy="3024336"/>
            <a:chOff x="7161996" y="3645024"/>
            <a:chExt cx="1802492" cy="3024336"/>
          </a:xfrm>
        </p:grpSpPr>
        <p:sp>
          <p:nvSpPr>
            <p:cNvPr id="17" name="16 Rectángulo"/>
            <p:cNvSpPr/>
            <p:nvPr/>
          </p:nvSpPr>
          <p:spPr>
            <a:xfrm>
              <a:off x="7161996" y="3645024"/>
              <a:ext cx="1802492" cy="3024336"/>
            </a:xfrm>
            <a:prstGeom prst="rect">
              <a:avLst/>
            </a:prstGeom>
          </p:spPr>
          <p:style>
            <a:lnRef idx="1">
              <a:schemeClr val="accent5">
                <a:hueOff val="0"/>
                <a:satOff val="0"/>
                <a:lumOff val="0"/>
                <a:alphaOff val="0"/>
              </a:schemeClr>
            </a:lnRef>
            <a:fillRef idx="1">
              <a:schemeClr val="accent5">
                <a:alpha val="40000"/>
                <a:tint val="40000"/>
                <a:hueOff val="0"/>
                <a:satOff val="0"/>
                <a:lumOff val="0"/>
                <a:alphaOff val="0"/>
              </a:schemeClr>
            </a:fillRef>
            <a:effectRef idx="0">
              <a:schemeClr val="accent5">
                <a:alpha val="40000"/>
                <a:tint val="40000"/>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7252121" y="3789040"/>
              <a:ext cx="1622243" cy="1728192"/>
            </a:xfrm>
            <a:prstGeom prst="rect">
              <a:avLst/>
            </a:prstGeom>
            <a:blipFill rotWithShape="1">
              <a:blip r:embed="rId8" cstate="screen">
                <a:extLst>
                  <a:ext uri="{28A0092B-C50C-407E-A947-70E740481C1C}">
                    <a14:useLocalDpi xmlns:a14="http://schemas.microsoft.com/office/drawing/2010/main" xmlns=""/>
                  </a:ext>
                </a:extLst>
              </a:blip>
              <a:stretch>
                <a:fillRect/>
              </a:stretch>
            </a:blipFill>
          </p:spPr>
          <p:style>
            <a:lnRef idx="3">
              <a:schemeClr val="accent5">
                <a:shade val="80000"/>
                <a:hueOff val="0"/>
                <a:satOff val="0"/>
                <a:lumOff val="0"/>
                <a:alphaOff val="0"/>
              </a:schemeClr>
            </a:lnRef>
            <a:fillRef idx="1">
              <a:scrgbClr r="0" g="0" b="0"/>
            </a:fillRef>
            <a:effectRef idx="1">
              <a:schemeClr val="accent5">
                <a:tint val="40000"/>
                <a:hueOff val="0"/>
                <a:satOff val="0"/>
                <a:lumOff val="0"/>
                <a:alphaOff val="0"/>
              </a:schemeClr>
            </a:effectRef>
            <a:fontRef idx="minor">
              <a:schemeClr val="lt1">
                <a:hueOff val="0"/>
                <a:satOff val="0"/>
                <a:lumOff val="0"/>
                <a:alphaOff val="0"/>
              </a:schemeClr>
            </a:fontRef>
          </p:style>
        </p:sp>
        <p:sp>
          <p:nvSpPr>
            <p:cNvPr id="19" name="18 Forma libre"/>
            <p:cNvSpPr/>
            <p:nvPr/>
          </p:nvSpPr>
          <p:spPr>
            <a:xfrm>
              <a:off x="7252121" y="5589240"/>
              <a:ext cx="1622243" cy="1037250"/>
            </a:xfrm>
            <a:custGeom>
              <a:avLst/>
              <a:gdLst>
                <a:gd name="connsiteX0" fmla="*/ 0 w 1622243"/>
                <a:gd name="connsiteY0" fmla="*/ 0 h 572556"/>
                <a:gd name="connsiteX1" fmla="*/ 1622243 w 1622243"/>
                <a:gd name="connsiteY1" fmla="*/ 0 h 572556"/>
                <a:gd name="connsiteX2" fmla="*/ 1622243 w 1622243"/>
                <a:gd name="connsiteY2" fmla="*/ 572556 h 572556"/>
                <a:gd name="connsiteX3" fmla="*/ 0 w 1622243"/>
                <a:gd name="connsiteY3" fmla="*/ 572556 h 572556"/>
                <a:gd name="connsiteX4" fmla="*/ 0 w 1622243"/>
                <a:gd name="connsiteY4" fmla="*/ 0 h 57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243" h="572556">
                  <a:moveTo>
                    <a:pt x="0" y="0"/>
                  </a:moveTo>
                  <a:lnTo>
                    <a:pt x="1622243" y="0"/>
                  </a:lnTo>
                  <a:lnTo>
                    <a:pt x="1622243" y="572556"/>
                  </a:lnTo>
                  <a:lnTo>
                    <a:pt x="0" y="572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ro-RO" b="1" kern="1200" smtClean="0"/>
                <a:t>Nu </a:t>
              </a:r>
              <a:r>
                <a:rPr lang="ro-RO" b="1" kern="1200" smtClean="0"/>
                <a:t>sunt bariere rasiste </a:t>
              </a:r>
              <a:r>
                <a:rPr lang="ro-RO" b="1" kern="1200" smtClean="0"/>
                <a:t>nici </a:t>
              </a:r>
              <a:r>
                <a:rPr lang="ro-RO" b="1" kern="1200" smtClean="0"/>
                <a:t>naționaliste</a:t>
              </a:r>
              <a:r>
                <a:rPr lang="ro-RO" b="1" kern="1200" smtClean="0"/>
                <a:t/>
              </a:r>
              <a:br>
                <a:rPr lang="ro-RO" b="1" kern="1200" smtClean="0"/>
              </a:br>
              <a:r>
                <a:rPr lang="ro-RO" b="1" kern="1200" smtClean="0"/>
                <a:t>(Luca </a:t>
              </a:r>
              <a:r>
                <a:rPr lang="ro-RO" b="1" kern="1200" smtClean="0"/>
                <a:t>17:11-19</a:t>
              </a:r>
              <a:r>
                <a:rPr lang="ro-RO" b="1" kern="1200" smtClean="0"/>
                <a:t>)</a:t>
              </a:r>
              <a:endParaRPr lang="ro-RO" kern="1200"/>
            </a:p>
          </p:txBody>
        </p:sp>
      </p:grpSp>
    </p:spTree>
    <p:extLst>
      <p:ext uri="{BB962C8B-B14F-4D97-AF65-F5344CB8AC3E}">
        <p14:creationId xmlns:p14="http://schemas.microsoft.com/office/powerpoint/2010/main" xmlns="" val="1794201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900" decel="100000" fill="hold"/>
                                        <p:tgtEl>
                                          <p:spTgt spid="102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5643"/>
            <a:ext cx="6372200" cy="646331"/>
          </a:xfrm>
          <a:prstGeom prst="rect">
            <a:avLst/>
          </a:prstGeom>
          <a:noFill/>
        </p:spPr>
        <p:txBody>
          <a:bodyPr wrap="square" rtlCol="0">
            <a:spAutoFit/>
            <a:scene3d>
              <a:camera prst="orthographicFront"/>
              <a:lightRig rig="chilly" dir="t"/>
            </a:scene3d>
            <a:sp3d extrusionH="57150" contourW="19050">
              <a:bevelT w="38100" h="38100"/>
              <a:contourClr>
                <a:srgbClr val="008D37"/>
              </a:contourClr>
            </a:sp3d>
          </a:bodyPr>
          <a:lstStyle/>
          <a:p>
            <a:pPr algn="ctr"/>
            <a:r>
              <a:rPr lang="ro-RO" sz="3600" b="1" cap="all"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ÎNTREBÂNDU-L </a:t>
            </a:r>
            <a:r>
              <a:rPr lang="ro-RO" sz="3600" b="1" cap="all"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 </a:t>
            </a:r>
            <a:r>
              <a:rPr lang="ro-RO" sz="3600" b="1" cap="all"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ÎNVĂȚĂTOR</a:t>
            </a:r>
            <a:endParaRPr lang="ro-RO" sz="3600" b="1" cap="all">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539552" y="572487"/>
            <a:ext cx="5832648" cy="1200329"/>
          </a:xfrm>
          <a:prstGeom prst="rect">
            <a:avLst/>
          </a:prstGeom>
        </p:spPr>
        <p:txBody>
          <a:bodyPr wrap="square">
            <a:spAutoFit/>
          </a:bodyPr>
          <a:lstStyle/>
          <a:p>
            <a:r>
              <a:rPr lang="ro-RO" b="1" smtClean="0">
                <a:solidFill>
                  <a:srgbClr val="663300"/>
                </a:solidFill>
                <a:effectLst>
                  <a:glow rad="127000">
                    <a:schemeClr val="bg2">
                      <a:lumMod val="75000"/>
                      <a:alpha val="25000"/>
                    </a:schemeClr>
                  </a:glow>
                </a:effectLst>
                <a:latin typeface="Comic Sans MS" pitchFamily="66" charset="0"/>
              </a:rPr>
              <a:t>«</a:t>
            </a:r>
            <a:r>
              <a:rPr lang="ro-RO" b="1" smtClean="0">
                <a:solidFill>
                  <a:srgbClr val="663300"/>
                </a:solidFill>
                <a:effectLst>
                  <a:glow rad="127000">
                    <a:schemeClr val="bg2">
                      <a:lumMod val="75000"/>
                      <a:alpha val="25000"/>
                    </a:schemeClr>
                  </a:glow>
                </a:effectLst>
                <a:latin typeface="Comic Sans MS" pitchFamily="66" charset="0"/>
              </a:rPr>
              <a:t>Un învăţător al Legii s-a sculat să ispitească pe Isus şi I-a </a:t>
            </a:r>
            <a:r>
              <a:rPr lang="ro-RO" b="1" smtClean="0">
                <a:solidFill>
                  <a:srgbClr val="663300"/>
                </a:solidFill>
                <a:effectLst>
                  <a:glow rad="127000">
                    <a:schemeClr val="bg2">
                      <a:lumMod val="75000"/>
                      <a:alpha val="25000"/>
                    </a:schemeClr>
                  </a:glow>
                </a:effectLst>
                <a:latin typeface="Comic Sans MS" pitchFamily="66" charset="0"/>
              </a:rPr>
              <a:t>zis</a:t>
            </a:r>
            <a:r>
              <a:rPr lang="ro-RO" b="1" smtClean="0">
                <a:solidFill>
                  <a:srgbClr val="663300"/>
                </a:solidFill>
                <a:effectLst>
                  <a:glow rad="127000">
                    <a:schemeClr val="bg2">
                      <a:lumMod val="75000"/>
                      <a:alpha val="25000"/>
                    </a:schemeClr>
                  </a:glow>
                </a:effectLst>
                <a:latin typeface="Comic Sans MS" pitchFamily="66" charset="0"/>
              </a:rPr>
              <a:t>: </a:t>
            </a:r>
            <a:r>
              <a:rPr lang="ro-RO" b="1" smtClean="0">
                <a:solidFill>
                  <a:srgbClr val="663300"/>
                </a:solidFill>
                <a:effectLst>
                  <a:glow rad="127000">
                    <a:schemeClr val="bg2">
                      <a:lumMod val="75000"/>
                      <a:alpha val="25000"/>
                    </a:schemeClr>
                  </a:glow>
                </a:effectLst>
                <a:latin typeface="Comic Sans MS" pitchFamily="66" charset="0"/>
              </a:rPr>
              <a:t>„Învăţătorule</a:t>
            </a:r>
            <a:r>
              <a:rPr lang="ro-RO" b="1" smtClean="0">
                <a:solidFill>
                  <a:srgbClr val="663300"/>
                </a:solidFill>
                <a:effectLst>
                  <a:glow rad="127000">
                    <a:schemeClr val="bg2">
                      <a:lumMod val="75000"/>
                      <a:alpha val="25000"/>
                    </a:schemeClr>
                  </a:glow>
                </a:effectLst>
                <a:latin typeface="Comic Sans MS" pitchFamily="66" charset="0"/>
              </a:rPr>
              <a:t>, ce să fac ca să moştenesc viaţa </a:t>
            </a:r>
            <a:r>
              <a:rPr lang="ro-RO" b="1" smtClean="0">
                <a:solidFill>
                  <a:srgbClr val="663300"/>
                </a:solidFill>
                <a:effectLst>
                  <a:glow rad="127000">
                    <a:schemeClr val="bg2">
                      <a:lumMod val="75000"/>
                      <a:alpha val="25000"/>
                    </a:schemeClr>
                  </a:glow>
                </a:effectLst>
                <a:latin typeface="Comic Sans MS" pitchFamily="66" charset="0"/>
              </a:rPr>
              <a:t>vecinică</a:t>
            </a:r>
            <a:r>
              <a:rPr lang="ro-RO" b="1" smtClean="0">
                <a:solidFill>
                  <a:srgbClr val="663300"/>
                </a:solidFill>
                <a:effectLst>
                  <a:glow rad="127000">
                    <a:schemeClr val="bg2">
                      <a:lumMod val="75000"/>
                      <a:alpha val="25000"/>
                    </a:schemeClr>
                  </a:glow>
                </a:effectLst>
                <a:latin typeface="Comic Sans MS" pitchFamily="66" charset="0"/>
              </a:rPr>
              <a:t>?“ Isus i-a </a:t>
            </a:r>
            <a:r>
              <a:rPr lang="ro-RO" b="1" smtClean="0">
                <a:solidFill>
                  <a:srgbClr val="663300"/>
                </a:solidFill>
                <a:effectLst>
                  <a:glow rad="127000">
                    <a:schemeClr val="bg2">
                      <a:lumMod val="75000"/>
                      <a:alpha val="25000"/>
                    </a:schemeClr>
                  </a:glow>
                </a:effectLst>
                <a:latin typeface="Comic Sans MS" pitchFamily="66" charset="0"/>
              </a:rPr>
              <a:t>zis</a:t>
            </a:r>
            <a:r>
              <a:rPr lang="ro-RO" b="1" smtClean="0">
                <a:solidFill>
                  <a:srgbClr val="663300"/>
                </a:solidFill>
                <a:effectLst>
                  <a:glow rad="127000">
                    <a:schemeClr val="bg2">
                      <a:lumMod val="75000"/>
                      <a:alpha val="25000"/>
                    </a:schemeClr>
                  </a:glow>
                </a:effectLst>
                <a:latin typeface="Comic Sans MS" pitchFamily="66" charset="0"/>
              </a:rPr>
              <a:t>: </a:t>
            </a:r>
            <a:r>
              <a:rPr lang="ro-RO" b="1" smtClean="0">
                <a:solidFill>
                  <a:srgbClr val="663300"/>
                </a:solidFill>
                <a:effectLst>
                  <a:glow rad="127000">
                    <a:schemeClr val="bg2">
                      <a:lumMod val="75000"/>
                      <a:alpha val="25000"/>
                    </a:schemeClr>
                  </a:glow>
                </a:effectLst>
                <a:latin typeface="Comic Sans MS" pitchFamily="66" charset="0"/>
              </a:rPr>
              <a:t>„</a:t>
            </a:r>
            <a:r>
              <a:rPr lang="ro-RO" b="1" smtClean="0">
                <a:solidFill>
                  <a:srgbClr val="663300"/>
                </a:solidFill>
                <a:effectLst>
                  <a:glow rad="127000">
                    <a:schemeClr val="bg2">
                      <a:lumMod val="75000"/>
                      <a:alpha val="25000"/>
                    </a:schemeClr>
                  </a:glow>
                </a:effectLst>
                <a:latin typeface="Comic Sans MS" pitchFamily="66" charset="0"/>
              </a:rPr>
              <a:t>Ce este scris în </a:t>
            </a:r>
            <a:r>
              <a:rPr lang="ro-RO" b="1" smtClean="0">
                <a:solidFill>
                  <a:srgbClr val="663300"/>
                </a:solidFill>
                <a:effectLst>
                  <a:glow rad="127000">
                    <a:schemeClr val="bg2">
                      <a:lumMod val="75000"/>
                      <a:alpha val="25000"/>
                    </a:schemeClr>
                  </a:glow>
                </a:effectLst>
                <a:latin typeface="Comic Sans MS" pitchFamily="66" charset="0"/>
              </a:rPr>
              <a:t>Lege</a:t>
            </a:r>
            <a:r>
              <a:rPr lang="ro-RO" b="1" smtClean="0">
                <a:solidFill>
                  <a:srgbClr val="663300"/>
                </a:solidFill>
                <a:effectLst>
                  <a:glow rad="127000">
                    <a:schemeClr val="bg2">
                      <a:lumMod val="75000"/>
                      <a:alpha val="25000"/>
                    </a:schemeClr>
                  </a:glow>
                </a:effectLst>
                <a:latin typeface="Comic Sans MS" pitchFamily="66" charset="0"/>
              </a:rPr>
              <a:t>? Cum citeşti în </a:t>
            </a:r>
            <a:r>
              <a:rPr lang="ro-RO" b="1" smtClean="0">
                <a:solidFill>
                  <a:srgbClr val="663300"/>
                </a:solidFill>
                <a:effectLst>
                  <a:glow rad="127000">
                    <a:schemeClr val="bg2">
                      <a:lumMod val="75000"/>
                      <a:alpha val="25000"/>
                    </a:schemeClr>
                  </a:glow>
                </a:effectLst>
                <a:latin typeface="Comic Sans MS" pitchFamily="66" charset="0"/>
              </a:rPr>
              <a:t>ea?“</a:t>
            </a:r>
            <a:r>
              <a:rPr lang="ro-RO" b="1" smtClean="0">
                <a:solidFill>
                  <a:srgbClr val="663300"/>
                </a:solidFill>
                <a:effectLst>
                  <a:glow rad="127000">
                    <a:schemeClr val="bg2">
                      <a:lumMod val="75000"/>
                      <a:alpha val="25000"/>
                    </a:schemeClr>
                  </a:glow>
                </a:effectLst>
                <a:latin typeface="Comic Sans MS" pitchFamily="66" charset="0"/>
              </a:rPr>
              <a:t>» </a:t>
            </a:r>
            <a:r>
              <a:rPr lang="ro-RO" sz="1100" b="1" smtClean="0">
                <a:solidFill>
                  <a:srgbClr val="663300"/>
                </a:solidFill>
                <a:effectLst>
                  <a:glow rad="127000">
                    <a:schemeClr val="bg2">
                      <a:lumMod val="75000"/>
                      <a:alpha val="25000"/>
                    </a:schemeClr>
                  </a:glow>
                </a:effectLst>
                <a:latin typeface="Comic Sans MS" pitchFamily="66" charset="0"/>
              </a:rPr>
              <a:t>(</a:t>
            </a:r>
            <a:r>
              <a:rPr lang="ro-RO" sz="1100" b="1" smtClean="0">
                <a:solidFill>
                  <a:srgbClr val="663300"/>
                </a:solidFill>
                <a:effectLst>
                  <a:glow rad="127000">
                    <a:schemeClr val="bg2">
                      <a:lumMod val="75000"/>
                      <a:alpha val="25000"/>
                    </a:schemeClr>
                  </a:glow>
                </a:effectLst>
                <a:latin typeface="Comic Sans MS" pitchFamily="66" charset="0"/>
              </a:rPr>
              <a:t>Luca </a:t>
            </a:r>
            <a:r>
              <a:rPr lang="ro-RO" sz="1100" b="1" smtClean="0">
                <a:solidFill>
                  <a:srgbClr val="663300"/>
                </a:solidFill>
                <a:effectLst>
                  <a:glow rad="127000">
                    <a:schemeClr val="bg2">
                      <a:lumMod val="75000"/>
                      <a:alpha val="25000"/>
                    </a:schemeClr>
                  </a:glow>
                </a:effectLst>
                <a:latin typeface="Comic Sans MS" pitchFamily="66" charset="0"/>
              </a:rPr>
              <a:t>10:25-26)</a:t>
            </a:r>
            <a:endParaRPr lang="ro-RO" b="1">
              <a:solidFill>
                <a:srgbClr val="663300"/>
              </a:solidFill>
              <a:effectLst>
                <a:glow rad="127000">
                  <a:schemeClr val="bg2">
                    <a:lumMod val="75000"/>
                    <a:alpha val="25000"/>
                  </a:schemeClr>
                </a:glow>
              </a:effectLst>
              <a:latin typeface="Comic Sans MS" pitchFamily="66" charset="0"/>
            </a:endParaRPr>
          </a:p>
        </p:txBody>
      </p:sp>
      <p:sp>
        <p:nvSpPr>
          <p:cNvPr id="4" name="3 CuadroTexto"/>
          <p:cNvSpPr txBox="1"/>
          <p:nvPr/>
        </p:nvSpPr>
        <p:spPr>
          <a:xfrm>
            <a:off x="4067944" y="1878498"/>
            <a:ext cx="5093016" cy="4555093"/>
          </a:xfrm>
          <a:prstGeom prst="rect">
            <a:avLst/>
          </a:prstGeom>
          <a:noFill/>
        </p:spPr>
        <p:txBody>
          <a:bodyPr wrap="square" rtlCol="0">
            <a:spAutoFit/>
          </a:bodyPr>
          <a:lstStyle/>
          <a:p>
            <a:pPr>
              <a:spcBef>
                <a:spcPts val="600"/>
              </a:spcBef>
            </a:pPr>
            <a:r>
              <a:rPr lang="ro-RO" sz="2000" b="1" dirty="0" smtClean="0"/>
              <a:t>În </a:t>
            </a:r>
            <a:r>
              <a:rPr lang="ro-RO" sz="2000" b="1" dirty="0" smtClean="0"/>
              <a:t>general, lui </a:t>
            </a:r>
            <a:r>
              <a:rPr lang="ro-RO" sz="2000" b="1" dirty="0" smtClean="0"/>
              <a:t>Isus îi puneau întrebări cu scopul de a-i găsi vreo greșeală. În acele ocazii, el răspundea printr-o altă întrebare pentru a-i conduce la </a:t>
            </a:r>
            <a:r>
              <a:rPr lang="ro-RO" sz="2000" b="1" dirty="0" smtClean="0"/>
              <a:t>adevăr (Marcu 11:27-33; 12:14-17).</a:t>
            </a:r>
          </a:p>
          <a:p>
            <a:pPr>
              <a:spcBef>
                <a:spcPts val="600"/>
              </a:spcBef>
            </a:pPr>
            <a:r>
              <a:rPr lang="ro-RO" sz="2000" b="1" dirty="0" smtClean="0"/>
              <a:t>Cu </a:t>
            </a:r>
            <a:r>
              <a:rPr lang="ro-RO" sz="2000" b="1" dirty="0" smtClean="0"/>
              <a:t>această </a:t>
            </a:r>
            <a:r>
              <a:rPr lang="ro-RO" sz="2000" b="1" dirty="0" smtClean="0"/>
              <a:t>ocazie, interpretul </a:t>
            </a:r>
            <a:r>
              <a:rPr lang="ro-RO" sz="2000" b="1" dirty="0" smtClean="0"/>
              <a:t>a răspuns folosind aceleași texte pe care le avea scrise într-o cutiuță folosită zi de zi pentru a se ruga: </a:t>
            </a:r>
            <a:r>
              <a:rPr lang="ro-RO" sz="2000" b="1" dirty="0" err="1" smtClean="0"/>
              <a:t>Deuteronomul</a:t>
            </a:r>
            <a:r>
              <a:rPr lang="ro-RO" sz="2000" b="1" dirty="0" smtClean="0"/>
              <a:t> 6:5 și </a:t>
            </a:r>
            <a:r>
              <a:rPr lang="ro-RO" sz="2000" b="1" dirty="0" err="1" smtClean="0"/>
              <a:t>Leviticul</a:t>
            </a:r>
            <a:r>
              <a:rPr lang="ro-RO" sz="2000" b="1" dirty="0" smtClean="0"/>
              <a:t> 19:18. </a:t>
            </a:r>
            <a:r>
              <a:rPr lang="ro-RO" sz="2000" b="1" dirty="0" smtClean="0"/>
              <a:t>Viața veșnică este legată de dragoste: dragostea față de Dumnezeu și față de </a:t>
            </a:r>
            <a:r>
              <a:rPr lang="ro-RO" sz="2000" b="1" dirty="0" smtClean="0"/>
              <a:t>aproapele. </a:t>
            </a:r>
            <a:endParaRPr lang="ro-RO" sz="2000" b="1" dirty="0" smtClean="0"/>
          </a:p>
          <a:p>
            <a:pPr>
              <a:spcBef>
                <a:spcPts val="600"/>
              </a:spcBef>
            </a:pPr>
            <a:r>
              <a:rPr lang="ro-RO" sz="2000" b="1" dirty="0" smtClean="0"/>
              <a:t>Cum era ridicol să răspundă chiar el la propria întrebare, a vrut să se justifice cerându-i lui Isus</a:t>
            </a:r>
            <a:r>
              <a:rPr lang="ro-RO" sz="2000" b="1" dirty="0"/>
              <a:t> </a:t>
            </a:r>
            <a:r>
              <a:rPr lang="ro-RO" sz="2000" b="1" dirty="0" smtClean="0"/>
              <a:t>să </a:t>
            </a:r>
            <a:r>
              <a:rPr lang="ro-RO" sz="2000" b="1" dirty="0" smtClean="0"/>
              <a:t>clarifice </a:t>
            </a:r>
            <a:r>
              <a:rPr lang="ro-RO" sz="2000" b="1" dirty="0" smtClean="0"/>
              <a:t>termenul  </a:t>
            </a:r>
            <a:r>
              <a:rPr lang="ro-RO" sz="2000" b="1" dirty="0" smtClean="0"/>
              <a:t>«aproapele». Cine </a:t>
            </a:r>
            <a:r>
              <a:rPr lang="ro-RO" sz="2000" b="1" dirty="0" smtClean="0"/>
              <a:t>este cu </a:t>
            </a:r>
            <a:r>
              <a:rPr lang="ro-RO" sz="2000" b="1" dirty="0" smtClean="0"/>
              <a:t>adevărat </a:t>
            </a:r>
            <a:r>
              <a:rPr lang="ro-RO" sz="2000" b="1" dirty="0" smtClean="0"/>
              <a:t>demn să fie iubit</a:t>
            </a:r>
            <a:r>
              <a:rPr lang="ro-RO" sz="2000" b="1" dirty="0" smtClean="0"/>
              <a:t>?</a:t>
            </a:r>
            <a:endParaRPr lang="ro-RO" sz="2000" b="1" dirty="0"/>
          </a:p>
        </p:txBody>
      </p:sp>
      <p:pic>
        <p:nvPicPr>
          <p:cNvPr id="2052" name="Picture 4" descr="http://1.bp.blogspot.com/_E1t73WONmMY/S7VaEB7FXjI/AAAAAAAAALI/JS51e9-dJ7I/s1600/fila.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97557" y="1844824"/>
            <a:ext cx="1520954" cy="22981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54" name="Picture 6" descr="http://upload.wikimedia.org/wikipedia/commons/thumb/8/81/Tefillin_worn_by_a_man_at_the_Western_Wall_in_Jerusalem.jpg/220px-Tefillin_worn_by_a_man_at_the_Western_Wall_in_Jerusalem.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2451259" y="1868678"/>
            <a:ext cx="1405290" cy="22804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55" name="Picture 7" descr="R:\Dibujos\Jesus\Fariseos\JesusFariseos.gif"/>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107503" y="4225704"/>
            <a:ext cx="3913065" cy="2587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6" name="Picture 8" descr="\\EUNICE\FondosTematicos\Jesus\Parabolas\El buen samaritano\081.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341268" y="44624"/>
            <a:ext cx="2767236" cy="184482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5279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500"/>
                                        <p:tgtEl>
                                          <p:spTgt spid="20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1000"/>
                                        <p:tgtEl>
                                          <p:spTgt spid="2052"/>
                                        </p:tgtEl>
                                      </p:cBhvr>
                                    </p:animEffect>
                                    <p:anim calcmode="lin" valueType="num">
                                      <p:cBhvr>
                                        <p:cTn id="32" dur="1000" fill="hold"/>
                                        <p:tgtEl>
                                          <p:spTgt spid="2052"/>
                                        </p:tgtEl>
                                        <p:attrNameLst>
                                          <p:attrName>ppt_x</p:attrName>
                                        </p:attrNameLst>
                                      </p:cBhvr>
                                      <p:tavLst>
                                        <p:tav tm="0">
                                          <p:val>
                                            <p:strVal val="#ppt_x"/>
                                          </p:val>
                                        </p:tav>
                                        <p:tav tm="100000">
                                          <p:val>
                                            <p:strVal val="#ppt_x"/>
                                          </p:val>
                                        </p:tav>
                                      </p:tavLst>
                                    </p:anim>
                                    <p:anim calcmode="lin" valueType="num">
                                      <p:cBhvr>
                                        <p:cTn id="33" dur="900" decel="100000" fill="hold"/>
                                        <p:tgtEl>
                                          <p:spTgt spid="205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52"/>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1000"/>
                                        <p:tgtEl>
                                          <p:spTgt spid="2054"/>
                                        </p:tgtEl>
                                      </p:cBhvr>
                                    </p:animEffect>
                                    <p:anim calcmode="lin" valueType="num">
                                      <p:cBhvr>
                                        <p:cTn id="38" dur="1000" fill="hold"/>
                                        <p:tgtEl>
                                          <p:spTgt spid="2054"/>
                                        </p:tgtEl>
                                        <p:attrNameLst>
                                          <p:attrName>ppt_x</p:attrName>
                                        </p:attrNameLst>
                                      </p:cBhvr>
                                      <p:tavLst>
                                        <p:tav tm="0">
                                          <p:val>
                                            <p:strVal val="#ppt_x"/>
                                          </p:val>
                                        </p:tav>
                                        <p:tav tm="100000">
                                          <p:val>
                                            <p:strVal val="#ppt_x"/>
                                          </p:val>
                                        </p:tav>
                                      </p:tavLst>
                                    </p:anim>
                                    <p:anim calcmode="lin" valueType="num">
                                      <p:cBhvr>
                                        <p:cTn id="39" dur="900" decel="100000" fill="hold"/>
                                        <p:tgtEl>
                                          <p:spTgt spid="205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054"/>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left)">
                                      <p:cBhvr>
                                        <p:cTn id="44" dur="500"/>
                                        <p:tgtEl>
                                          <p:spTgt spid="4">
                                            <p:txEl>
                                              <p:pRg st="1" end="1"/>
                                            </p:txEl>
                                          </p:spTgt>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left)">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55"/>
                                        </p:tgtEl>
                                        <p:attrNameLst>
                                          <p:attrName>style.visibility</p:attrName>
                                        </p:attrNameLst>
                                      </p:cBhvr>
                                      <p:to>
                                        <p:strVal val="visible"/>
                                      </p:to>
                                    </p:set>
                                    <p:animEffect transition="in" filter="fade">
                                      <p:cBhvr>
                                        <p:cTn id="53"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506" y="-27384"/>
            <a:ext cx="9138494" cy="707886"/>
          </a:xfrm>
          <a:prstGeom prst="rect">
            <a:avLst/>
          </a:prstGeom>
          <a:noFill/>
        </p:spPr>
        <p:txBody>
          <a:bodyPr wrap="square" rtlCol="0">
            <a:spAutoFit/>
          </a:bodyPr>
          <a:lstStyle/>
          <a:p>
            <a:pPr algn="ctr"/>
            <a:r>
              <a:rPr lang="ro-RO" sz="4000" b="1" spc="100" smtClean="0">
                <a:ln w="18000">
                  <a:solidFill>
                    <a:schemeClr val="accent1">
                      <a:lumMod val="50000"/>
                    </a:schemeClr>
                  </a:solidFill>
                  <a:prstDash val="solid"/>
                </a:ln>
                <a:solidFill>
                  <a:schemeClr val="accent1">
                    <a:satMod val="280000"/>
                    <a:tint val="100000"/>
                    <a:alpha val="5700"/>
                  </a:schemeClr>
                </a:solidFill>
                <a:effectLst>
                  <a:outerShdw blurRad="304800" dist="20000" dir="16020000" algn="tl">
                    <a:srgbClr val="FF0000">
                      <a:alpha val="62000"/>
                    </a:srgbClr>
                  </a:outerShdw>
                </a:effectLst>
              </a:rPr>
              <a:t>LECȚIA </a:t>
            </a:r>
            <a:r>
              <a:rPr lang="ro-RO" sz="4000" b="1" spc="100" smtClean="0">
                <a:ln w="18000">
                  <a:solidFill>
                    <a:schemeClr val="accent1">
                      <a:lumMod val="50000"/>
                    </a:schemeClr>
                  </a:solidFill>
                  <a:prstDash val="solid"/>
                </a:ln>
                <a:solidFill>
                  <a:schemeClr val="accent1">
                    <a:satMod val="280000"/>
                    <a:tint val="100000"/>
                    <a:alpha val="5700"/>
                  </a:schemeClr>
                </a:solidFill>
                <a:effectLst>
                  <a:outerShdw blurRad="304800" dist="20000" dir="16020000" algn="tl">
                    <a:srgbClr val="FF0000">
                      <a:alpha val="62000"/>
                    </a:srgbClr>
                  </a:outerShdw>
                </a:effectLst>
              </a:rPr>
              <a:t>IUBIRII</a:t>
            </a:r>
            <a:endParaRPr lang="ro-RO" sz="4000" b="1" spc="100">
              <a:ln w="18000">
                <a:solidFill>
                  <a:schemeClr val="accent1">
                    <a:lumMod val="50000"/>
                  </a:schemeClr>
                </a:solidFill>
                <a:prstDash val="solid"/>
              </a:ln>
              <a:solidFill>
                <a:schemeClr val="accent1">
                  <a:satMod val="280000"/>
                  <a:tint val="100000"/>
                  <a:alpha val="5700"/>
                </a:schemeClr>
              </a:solidFill>
              <a:effectLst>
                <a:outerShdw blurRad="304800" dist="20000" dir="16020000" algn="tl">
                  <a:srgbClr val="FF0000">
                    <a:alpha val="62000"/>
                  </a:srgbClr>
                </a:outerShdw>
              </a:effectLst>
            </a:endParaRPr>
          </a:p>
        </p:txBody>
      </p:sp>
      <p:sp>
        <p:nvSpPr>
          <p:cNvPr id="4" name="3 Rectángulo"/>
          <p:cNvSpPr/>
          <p:nvPr/>
        </p:nvSpPr>
        <p:spPr>
          <a:xfrm>
            <a:off x="251520" y="561454"/>
            <a:ext cx="8568952" cy="923330"/>
          </a:xfrm>
          <a:prstGeom prst="rect">
            <a:avLst/>
          </a:prstGeom>
        </p:spPr>
        <p:txBody>
          <a:bodyPr wrap="square">
            <a:spAutoFit/>
          </a:bodyPr>
          <a:lstStyle/>
          <a:p>
            <a:r>
              <a:rPr lang="ro-RO" b="1" smtClean="0">
                <a:solidFill>
                  <a:srgbClr val="663300"/>
                </a:solidFill>
                <a:latin typeface="Comic Sans MS" pitchFamily="66" charset="0"/>
              </a:rPr>
              <a:t>«</a:t>
            </a:r>
            <a:r>
              <a:rPr lang="ro-RO" b="1" smtClean="0">
                <a:solidFill>
                  <a:srgbClr val="663300"/>
                </a:solidFill>
                <a:latin typeface="Comic Sans MS" pitchFamily="66" charset="0"/>
              </a:rPr>
              <a:t>Care dintr-aceşti trei ţi se pare că a dat dovadă că este aproapele celui ce căzuse între </a:t>
            </a:r>
            <a:r>
              <a:rPr lang="ro-RO" b="1" smtClean="0">
                <a:solidFill>
                  <a:srgbClr val="663300"/>
                </a:solidFill>
                <a:latin typeface="Comic Sans MS" pitchFamily="66" charset="0"/>
              </a:rPr>
              <a:t>tîlhari?“„</a:t>
            </a:r>
            <a:r>
              <a:rPr lang="ro-RO" b="1" smtClean="0">
                <a:solidFill>
                  <a:srgbClr val="663300"/>
                </a:solidFill>
                <a:latin typeface="Comic Sans MS" pitchFamily="66" charset="0"/>
              </a:rPr>
              <a:t>Celce şi-a făcut milă cu </a:t>
            </a:r>
            <a:r>
              <a:rPr lang="ro-RO" b="1" smtClean="0">
                <a:solidFill>
                  <a:srgbClr val="663300"/>
                </a:solidFill>
                <a:latin typeface="Comic Sans MS" pitchFamily="66" charset="0"/>
              </a:rPr>
              <a:t>el</a:t>
            </a:r>
            <a:r>
              <a:rPr lang="ro-RO" b="1" smtClean="0">
                <a:solidFill>
                  <a:srgbClr val="663300"/>
                </a:solidFill>
                <a:latin typeface="Comic Sans MS" pitchFamily="66" charset="0"/>
              </a:rPr>
              <a:t>“, a răspuns învăţătorul </a:t>
            </a:r>
            <a:r>
              <a:rPr lang="ro-RO" b="1" smtClean="0">
                <a:solidFill>
                  <a:srgbClr val="663300"/>
                </a:solidFill>
                <a:latin typeface="Comic Sans MS" pitchFamily="66" charset="0"/>
              </a:rPr>
              <a:t>Legii</a:t>
            </a:r>
            <a:r>
              <a:rPr lang="ro-RO" b="1" smtClean="0">
                <a:solidFill>
                  <a:srgbClr val="663300"/>
                </a:solidFill>
                <a:latin typeface="Comic Sans MS" pitchFamily="66" charset="0"/>
              </a:rPr>
              <a:t>. </a:t>
            </a:r>
            <a:r>
              <a:rPr lang="ro-RO" b="1" smtClean="0">
                <a:solidFill>
                  <a:srgbClr val="663300"/>
                </a:solidFill>
                <a:latin typeface="Comic Sans MS" pitchFamily="66" charset="0"/>
              </a:rPr>
              <a:t>„</a:t>
            </a:r>
            <a:r>
              <a:rPr lang="ro-RO" b="1" smtClean="0">
                <a:solidFill>
                  <a:srgbClr val="663300"/>
                </a:solidFill>
                <a:latin typeface="Comic Sans MS" pitchFamily="66" charset="0"/>
              </a:rPr>
              <a:t>Du-te de fă şi tu la </a:t>
            </a:r>
            <a:r>
              <a:rPr lang="ro-RO" b="1" smtClean="0">
                <a:solidFill>
                  <a:srgbClr val="663300"/>
                </a:solidFill>
                <a:latin typeface="Comic Sans MS" pitchFamily="66" charset="0"/>
              </a:rPr>
              <a:t>fel</a:t>
            </a:r>
            <a:r>
              <a:rPr lang="ro-RO" b="1" smtClean="0">
                <a:solidFill>
                  <a:srgbClr val="663300"/>
                </a:solidFill>
                <a:latin typeface="Comic Sans MS" pitchFamily="66" charset="0"/>
              </a:rPr>
              <a:t>“, i-a zis </a:t>
            </a:r>
            <a:r>
              <a:rPr lang="ro-RO" b="1" smtClean="0">
                <a:solidFill>
                  <a:srgbClr val="663300"/>
                </a:solidFill>
                <a:latin typeface="Comic Sans MS" pitchFamily="66" charset="0"/>
              </a:rPr>
              <a:t>Isus.</a:t>
            </a:r>
            <a:r>
              <a:rPr lang="ro-RO" b="1" smtClean="0">
                <a:solidFill>
                  <a:srgbClr val="663300"/>
                </a:solidFill>
                <a:latin typeface="Comic Sans MS" pitchFamily="66" charset="0"/>
              </a:rPr>
              <a:t>» </a:t>
            </a:r>
            <a:r>
              <a:rPr lang="ro-RO" sz="1100" b="1" smtClean="0">
                <a:solidFill>
                  <a:srgbClr val="663300"/>
                </a:solidFill>
                <a:latin typeface="Comic Sans MS" pitchFamily="66" charset="0"/>
              </a:rPr>
              <a:t>(</a:t>
            </a:r>
            <a:r>
              <a:rPr lang="ro-RO" sz="1100" b="1" smtClean="0">
                <a:solidFill>
                  <a:srgbClr val="663300"/>
                </a:solidFill>
                <a:latin typeface="Comic Sans MS" pitchFamily="66" charset="0"/>
              </a:rPr>
              <a:t>Luca </a:t>
            </a:r>
            <a:r>
              <a:rPr lang="ro-RO" sz="1100" b="1" smtClean="0">
                <a:solidFill>
                  <a:srgbClr val="663300"/>
                </a:solidFill>
                <a:latin typeface="Comic Sans MS" pitchFamily="66" charset="0"/>
              </a:rPr>
              <a:t>10:36-37)</a:t>
            </a:r>
            <a:endParaRPr lang="ro-RO" sz="1100" b="1">
              <a:solidFill>
                <a:srgbClr val="663300"/>
              </a:solidFill>
              <a:latin typeface="Comic Sans MS" pitchFamily="66" charset="0"/>
            </a:endParaRPr>
          </a:p>
        </p:txBody>
      </p:sp>
      <p:sp>
        <p:nvSpPr>
          <p:cNvPr id="5" name="4 CuadroTexto"/>
          <p:cNvSpPr txBox="1"/>
          <p:nvPr/>
        </p:nvSpPr>
        <p:spPr>
          <a:xfrm>
            <a:off x="72008" y="1484784"/>
            <a:ext cx="5076056" cy="2939266"/>
          </a:xfrm>
          <a:prstGeom prst="rect">
            <a:avLst/>
          </a:prstGeom>
          <a:noFill/>
        </p:spPr>
        <p:txBody>
          <a:bodyPr wrap="square" rtlCol="0">
            <a:spAutoFit/>
          </a:bodyPr>
          <a:lstStyle/>
          <a:p>
            <a:pPr>
              <a:spcBef>
                <a:spcPts val="600"/>
              </a:spcBef>
            </a:pPr>
            <a:r>
              <a:rPr lang="ro-RO" sz="2000" b="1" smtClean="0"/>
              <a:t>Parabola </a:t>
            </a:r>
            <a:r>
              <a:rPr lang="ro-RO" sz="2000" b="1" smtClean="0"/>
              <a:t>«</a:t>
            </a:r>
            <a:r>
              <a:rPr lang="ro-RO" sz="2000" b="1" smtClean="0"/>
              <a:t>samariteanului </a:t>
            </a:r>
            <a:r>
              <a:rPr lang="ro-RO" sz="2000" b="1" smtClean="0"/>
              <a:t>milos</a:t>
            </a:r>
            <a:r>
              <a:rPr lang="ro-RO" sz="2000" b="1" smtClean="0"/>
              <a:t>», </a:t>
            </a:r>
            <a:r>
              <a:rPr lang="ro-RO" sz="2000" b="1" smtClean="0"/>
              <a:t>în</a:t>
            </a:r>
            <a:r>
              <a:rPr lang="ro-RO" sz="2000" b="1" smtClean="0"/>
              <a:t>registrată </a:t>
            </a:r>
            <a:r>
              <a:rPr lang="ro-RO" sz="2000" b="1" smtClean="0"/>
              <a:t>î</a:t>
            </a:r>
            <a:r>
              <a:rPr lang="ro-RO" sz="2000" b="1" smtClean="0"/>
              <a:t>n Luca 10:30-35, ne </a:t>
            </a:r>
            <a:r>
              <a:rPr lang="ro-RO" sz="2000" b="1" smtClean="0"/>
              <a:t>învață că toate ființele umane sunt fiii lui Dumnezeu și merită să fie iubite și tratate cu egalitate. Toți </a:t>
            </a:r>
            <a:r>
              <a:rPr lang="ro-RO" sz="2000" b="1" smtClean="0"/>
              <a:t>sunt </a:t>
            </a:r>
            <a:r>
              <a:rPr lang="ro-RO" sz="2000" b="1" smtClean="0"/>
              <a:t>«</a:t>
            </a:r>
            <a:r>
              <a:rPr lang="ro-RO" sz="2000" b="1" smtClean="0"/>
              <a:t>aproapele </a:t>
            </a:r>
            <a:r>
              <a:rPr lang="ro-RO" sz="2000" b="1" smtClean="0"/>
              <a:t>nostru</a:t>
            </a:r>
            <a:r>
              <a:rPr lang="ro-RO" sz="2000" b="1" smtClean="0"/>
              <a:t>».</a:t>
            </a:r>
          </a:p>
          <a:p>
            <a:pPr>
              <a:spcBef>
                <a:spcPts val="600"/>
              </a:spcBef>
            </a:pPr>
            <a:r>
              <a:rPr lang="ro-RO" sz="2000" b="1" smtClean="0"/>
              <a:t>Preotul </a:t>
            </a:r>
            <a:r>
              <a:rPr lang="ro-RO" sz="2000" b="1" smtClean="0"/>
              <a:t>și levitul </a:t>
            </a:r>
            <a:r>
              <a:rPr lang="ro-RO" sz="2000" b="1" smtClean="0"/>
              <a:t>se </a:t>
            </a:r>
            <a:r>
              <a:rPr lang="ro-RO" sz="2000" b="1" smtClean="0"/>
              <a:t>întrebau</a:t>
            </a:r>
            <a:r>
              <a:rPr lang="ro-RO" sz="2000" b="1" smtClean="0"/>
              <a:t>: Ce </a:t>
            </a:r>
            <a:r>
              <a:rPr lang="ro-RO" sz="2000" b="1" smtClean="0"/>
              <a:t>mi se va întâmpla dacă mă opresc și îl ajut pe </a:t>
            </a:r>
            <a:r>
              <a:rPr lang="ro-RO" sz="2000" b="1" smtClean="0"/>
              <a:t>aces </a:t>
            </a:r>
            <a:r>
              <a:rPr lang="ro-RO" sz="2000" b="1" smtClean="0"/>
              <a:t>bărbat</a:t>
            </a:r>
            <a:r>
              <a:rPr lang="ro-RO" sz="2000" b="1" smtClean="0"/>
              <a:t>? Samariteanul </a:t>
            </a:r>
            <a:r>
              <a:rPr lang="ro-RO" sz="2000" b="1" smtClean="0"/>
              <a:t>s-a </a:t>
            </a:r>
            <a:r>
              <a:rPr lang="ro-RO" sz="2000" b="1" smtClean="0"/>
              <a:t>întrebt</a:t>
            </a:r>
            <a:r>
              <a:rPr lang="ro-RO" sz="2000" b="1" smtClean="0"/>
              <a:t>: Ce </a:t>
            </a:r>
            <a:r>
              <a:rPr lang="ro-RO" sz="2000" b="1" smtClean="0"/>
              <a:t>i se va întâmpla acestui om dacă nu </a:t>
            </a:r>
            <a:r>
              <a:rPr lang="ro-RO" sz="2000" b="1" smtClean="0"/>
              <a:t>îl </a:t>
            </a:r>
            <a:r>
              <a:rPr lang="ro-RO" sz="2000" b="1" smtClean="0"/>
              <a:t>ajut</a:t>
            </a:r>
            <a:r>
              <a:rPr lang="ro-RO" sz="2000" b="1" smtClean="0"/>
              <a:t>?</a:t>
            </a:r>
            <a:endParaRPr lang="ro-RO" sz="2000" b="1" smtClean="0"/>
          </a:p>
        </p:txBody>
      </p:sp>
      <p:pic>
        <p:nvPicPr>
          <p:cNvPr id="4100" name="Picture 4" descr="R:\Dibujos\Jesus\Parabolas\El buen samaritano\01367[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07504" y="4365104"/>
            <a:ext cx="2112235" cy="1584176"/>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pic>
        <p:nvPicPr>
          <p:cNvPr id="4099" name="Picture 3" descr="R:\Dibujos\Jesus\Parabolas\El buen samaritano\01347[1].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979712" y="4725144"/>
            <a:ext cx="2112235" cy="1584176"/>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pic>
        <p:nvPicPr>
          <p:cNvPr id="4098" name="Picture 2" descr="R:\Dibujos\Jesus\Parabolas\El buen samaritano\01379[1].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3927544" y="5157192"/>
            <a:ext cx="2112235" cy="1584176"/>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pic>
        <p:nvPicPr>
          <p:cNvPr id="3075" name="Picture 3" descr="\\EUNICE\FondosTematicos\Jesus\Parabolas\El buen samaritano\GC-34.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4983662" y="1537167"/>
            <a:ext cx="4052834" cy="50601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4133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par>
                                <p:cTn id="30" presetID="31" presetClass="entr" presetSubtype="0" fill="hold" nodeType="withEffect">
                                  <p:stCondLst>
                                    <p:cond delay="0"/>
                                  </p:stCondLst>
                                  <p:childTnLst>
                                    <p:set>
                                      <p:cBhvr>
                                        <p:cTn id="31" dur="1" fill="hold">
                                          <p:stCondLst>
                                            <p:cond delay="0"/>
                                          </p:stCondLst>
                                        </p:cTn>
                                        <p:tgtEl>
                                          <p:spTgt spid="3075"/>
                                        </p:tgtEl>
                                        <p:attrNameLst>
                                          <p:attrName>style.visibility</p:attrName>
                                        </p:attrNameLst>
                                      </p:cBhvr>
                                      <p:to>
                                        <p:strVal val="visible"/>
                                      </p:to>
                                    </p:set>
                                    <p:anim calcmode="lin" valueType="num">
                                      <p:cBhvr>
                                        <p:cTn id="32" dur="1000" fill="hold"/>
                                        <p:tgtEl>
                                          <p:spTgt spid="3075"/>
                                        </p:tgtEl>
                                        <p:attrNameLst>
                                          <p:attrName>ppt_w</p:attrName>
                                        </p:attrNameLst>
                                      </p:cBhvr>
                                      <p:tavLst>
                                        <p:tav tm="0">
                                          <p:val>
                                            <p:fltVal val="0"/>
                                          </p:val>
                                        </p:tav>
                                        <p:tav tm="100000">
                                          <p:val>
                                            <p:strVal val="#ppt_w"/>
                                          </p:val>
                                        </p:tav>
                                      </p:tavLst>
                                    </p:anim>
                                    <p:anim calcmode="lin" valueType="num">
                                      <p:cBhvr>
                                        <p:cTn id="33" dur="1000" fill="hold"/>
                                        <p:tgtEl>
                                          <p:spTgt spid="3075"/>
                                        </p:tgtEl>
                                        <p:attrNameLst>
                                          <p:attrName>ppt_h</p:attrName>
                                        </p:attrNameLst>
                                      </p:cBhvr>
                                      <p:tavLst>
                                        <p:tav tm="0">
                                          <p:val>
                                            <p:fltVal val="0"/>
                                          </p:val>
                                        </p:tav>
                                        <p:tav tm="100000">
                                          <p:val>
                                            <p:strVal val="#ppt_h"/>
                                          </p:val>
                                        </p:tav>
                                      </p:tavLst>
                                    </p:anim>
                                    <p:anim calcmode="lin" valueType="num">
                                      <p:cBhvr>
                                        <p:cTn id="34" dur="1000" fill="hold"/>
                                        <p:tgtEl>
                                          <p:spTgt spid="3075"/>
                                        </p:tgtEl>
                                        <p:attrNameLst>
                                          <p:attrName>style.rotation</p:attrName>
                                        </p:attrNameLst>
                                      </p:cBhvr>
                                      <p:tavLst>
                                        <p:tav tm="0">
                                          <p:val>
                                            <p:fltVal val="90"/>
                                          </p:val>
                                        </p:tav>
                                        <p:tav tm="100000">
                                          <p:val>
                                            <p:fltVal val="0"/>
                                          </p:val>
                                        </p:tav>
                                      </p:tavLst>
                                    </p:anim>
                                    <p:animEffect transition="in" filter="fade">
                                      <p:cBhvr>
                                        <p:cTn id="35" dur="1000"/>
                                        <p:tgtEl>
                                          <p:spTgt spid="30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ipe(left)">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wipe(left)">
                                      <p:cBhvr>
                                        <p:cTn id="45" dur="500"/>
                                        <p:tgtEl>
                                          <p:spTgt spid="5">
                                            <p:txEl>
                                              <p:pRg st="1" end="1"/>
                                            </p:txEl>
                                          </p:spTgt>
                                        </p:tgtEl>
                                      </p:cBhvr>
                                    </p:animEffect>
                                  </p:childTnLst>
                                </p:cTn>
                              </p:par>
                            </p:childTnLst>
                          </p:cTn>
                        </p:par>
                        <p:par>
                          <p:cTn id="46" fill="hold">
                            <p:stCondLst>
                              <p:cond delay="500"/>
                            </p:stCondLst>
                            <p:childTnLst>
                              <p:par>
                                <p:cTn id="47" presetID="15" presetClass="entr" presetSubtype="0" fill="hold" nodeType="afterEffect">
                                  <p:stCondLst>
                                    <p:cond delay="0"/>
                                  </p:stCondLst>
                                  <p:childTnLst>
                                    <p:set>
                                      <p:cBhvr>
                                        <p:cTn id="48" dur="1" fill="hold">
                                          <p:stCondLst>
                                            <p:cond delay="0"/>
                                          </p:stCondLst>
                                        </p:cTn>
                                        <p:tgtEl>
                                          <p:spTgt spid="4100"/>
                                        </p:tgtEl>
                                        <p:attrNameLst>
                                          <p:attrName>style.visibility</p:attrName>
                                        </p:attrNameLst>
                                      </p:cBhvr>
                                      <p:to>
                                        <p:strVal val="visible"/>
                                      </p:to>
                                    </p:set>
                                    <p:anim calcmode="lin" valueType="num">
                                      <p:cBhvr>
                                        <p:cTn id="49" dur="1000" fill="hold"/>
                                        <p:tgtEl>
                                          <p:spTgt spid="4100"/>
                                        </p:tgtEl>
                                        <p:attrNameLst>
                                          <p:attrName>ppt_w</p:attrName>
                                        </p:attrNameLst>
                                      </p:cBhvr>
                                      <p:tavLst>
                                        <p:tav tm="0">
                                          <p:val>
                                            <p:fltVal val="0"/>
                                          </p:val>
                                        </p:tav>
                                        <p:tav tm="100000">
                                          <p:val>
                                            <p:strVal val="#ppt_w"/>
                                          </p:val>
                                        </p:tav>
                                      </p:tavLst>
                                    </p:anim>
                                    <p:anim calcmode="lin" valueType="num">
                                      <p:cBhvr>
                                        <p:cTn id="50" dur="1000" fill="hold"/>
                                        <p:tgtEl>
                                          <p:spTgt spid="4100"/>
                                        </p:tgtEl>
                                        <p:attrNameLst>
                                          <p:attrName>ppt_h</p:attrName>
                                        </p:attrNameLst>
                                      </p:cBhvr>
                                      <p:tavLst>
                                        <p:tav tm="0">
                                          <p:val>
                                            <p:fltVal val="0"/>
                                          </p:val>
                                        </p:tav>
                                        <p:tav tm="100000">
                                          <p:val>
                                            <p:strVal val="#ppt_h"/>
                                          </p:val>
                                        </p:tav>
                                      </p:tavLst>
                                    </p:anim>
                                    <p:anim calcmode="lin" valueType="num">
                                      <p:cBhvr>
                                        <p:cTn id="51" dur="1000" fill="hold"/>
                                        <p:tgtEl>
                                          <p:spTgt spid="410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100"/>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4099"/>
                                        </p:tgtEl>
                                        <p:attrNameLst>
                                          <p:attrName>style.visibility</p:attrName>
                                        </p:attrNameLst>
                                      </p:cBhvr>
                                      <p:to>
                                        <p:strVal val="visible"/>
                                      </p:to>
                                    </p:set>
                                    <p:anim calcmode="lin" valueType="num">
                                      <p:cBhvr>
                                        <p:cTn id="55" dur="1000" fill="hold"/>
                                        <p:tgtEl>
                                          <p:spTgt spid="4099"/>
                                        </p:tgtEl>
                                        <p:attrNameLst>
                                          <p:attrName>ppt_w</p:attrName>
                                        </p:attrNameLst>
                                      </p:cBhvr>
                                      <p:tavLst>
                                        <p:tav tm="0">
                                          <p:val>
                                            <p:fltVal val="0"/>
                                          </p:val>
                                        </p:tav>
                                        <p:tav tm="100000">
                                          <p:val>
                                            <p:strVal val="#ppt_w"/>
                                          </p:val>
                                        </p:tav>
                                      </p:tavLst>
                                    </p:anim>
                                    <p:anim calcmode="lin" valueType="num">
                                      <p:cBhvr>
                                        <p:cTn id="56" dur="1000" fill="hold"/>
                                        <p:tgtEl>
                                          <p:spTgt spid="4099"/>
                                        </p:tgtEl>
                                        <p:attrNameLst>
                                          <p:attrName>ppt_h</p:attrName>
                                        </p:attrNameLst>
                                      </p:cBhvr>
                                      <p:tavLst>
                                        <p:tav tm="0">
                                          <p:val>
                                            <p:fltVal val="0"/>
                                          </p:val>
                                        </p:tav>
                                        <p:tav tm="100000">
                                          <p:val>
                                            <p:strVal val="#ppt_h"/>
                                          </p:val>
                                        </p:tav>
                                      </p:tavLst>
                                    </p:anim>
                                    <p:anim calcmode="lin" valueType="num">
                                      <p:cBhvr>
                                        <p:cTn id="57" dur="1000" fill="hold"/>
                                        <p:tgtEl>
                                          <p:spTgt spid="409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099"/>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nodeType="withEffect">
                                  <p:stCondLst>
                                    <p:cond delay="0"/>
                                  </p:stCondLst>
                                  <p:childTnLst>
                                    <p:set>
                                      <p:cBhvr>
                                        <p:cTn id="60" dur="1" fill="hold">
                                          <p:stCondLst>
                                            <p:cond delay="0"/>
                                          </p:stCondLst>
                                        </p:cTn>
                                        <p:tgtEl>
                                          <p:spTgt spid="4098"/>
                                        </p:tgtEl>
                                        <p:attrNameLst>
                                          <p:attrName>style.visibility</p:attrName>
                                        </p:attrNameLst>
                                      </p:cBhvr>
                                      <p:to>
                                        <p:strVal val="visible"/>
                                      </p:to>
                                    </p:set>
                                    <p:anim calcmode="lin" valueType="num">
                                      <p:cBhvr>
                                        <p:cTn id="61" dur="1000" fill="hold"/>
                                        <p:tgtEl>
                                          <p:spTgt spid="4098"/>
                                        </p:tgtEl>
                                        <p:attrNameLst>
                                          <p:attrName>ppt_w</p:attrName>
                                        </p:attrNameLst>
                                      </p:cBhvr>
                                      <p:tavLst>
                                        <p:tav tm="0">
                                          <p:val>
                                            <p:fltVal val="0"/>
                                          </p:val>
                                        </p:tav>
                                        <p:tav tm="100000">
                                          <p:val>
                                            <p:strVal val="#ppt_w"/>
                                          </p:val>
                                        </p:tav>
                                      </p:tavLst>
                                    </p:anim>
                                    <p:anim calcmode="lin" valueType="num">
                                      <p:cBhvr>
                                        <p:cTn id="62" dur="1000" fill="hold"/>
                                        <p:tgtEl>
                                          <p:spTgt spid="4098"/>
                                        </p:tgtEl>
                                        <p:attrNameLst>
                                          <p:attrName>ppt_h</p:attrName>
                                        </p:attrNameLst>
                                      </p:cBhvr>
                                      <p:tavLst>
                                        <p:tav tm="0">
                                          <p:val>
                                            <p:fltVal val="0"/>
                                          </p:val>
                                        </p:tav>
                                        <p:tav tm="100000">
                                          <p:val>
                                            <p:strVal val="#ppt_h"/>
                                          </p:val>
                                        </p:tav>
                                      </p:tavLst>
                                    </p:anim>
                                    <p:anim calcmode="lin" valueType="num">
                                      <p:cBhvr>
                                        <p:cTn id="63"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EUNICE\FondosTematicos\Ayudar\Sin título-1.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632603" y="2066072"/>
            <a:ext cx="2475901" cy="18669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0" y="1484784"/>
            <a:ext cx="9144000" cy="400110"/>
          </a:xfrm>
          <a:prstGeom prst="rect">
            <a:avLst/>
          </a:prstGeom>
          <a:noFill/>
        </p:spPr>
        <p:txBody>
          <a:bodyPr wrap="square" rtlCol="0">
            <a:spAutoFit/>
          </a:bodyPr>
          <a:lstStyle/>
          <a:p>
            <a:pPr algn="ctr">
              <a:spcBef>
                <a:spcPts val="600"/>
              </a:spcBef>
            </a:pPr>
            <a:r>
              <a:rPr lang="ro-RO" sz="2000" b="1" smtClean="0"/>
              <a:t>Biblia ne arată clar care sunt rădăcinile </a:t>
            </a:r>
            <a:r>
              <a:rPr lang="ro-RO" sz="2000" b="1" smtClean="0"/>
              <a:t>adevăratei </a:t>
            </a:r>
            <a:r>
              <a:rPr lang="ro-RO" sz="2000" b="1" smtClean="0"/>
              <a:t>religii:</a:t>
            </a:r>
            <a:endParaRPr lang="ro-RO" sz="2000" b="1"/>
          </a:p>
        </p:txBody>
      </p:sp>
      <p:sp>
        <p:nvSpPr>
          <p:cNvPr id="6" name="5 CuadroTexto"/>
          <p:cNvSpPr txBox="1"/>
          <p:nvPr/>
        </p:nvSpPr>
        <p:spPr>
          <a:xfrm>
            <a:off x="35496" y="3717032"/>
            <a:ext cx="4896544" cy="2862322"/>
          </a:xfrm>
          <a:prstGeom prst="rect">
            <a:avLst/>
          </a:prstGeom>
          <a:noFill/>
        </p:spPr>
        <p:txBody>
          <a:bodyPr wrap="square" rtlCol="0">
            <a:spAutoFit/>
          </a:bodyPr>
          <a:lstStyle/>
          <a:p>
            <a:pPr marL="285750" indent="-285750">
              <a:buSzPct val="130000"/>
              <a:buFont typeface="Courier New" pitchFamily="49" charset="0"/>
              <a:buChar char="o"/>
            </a:pPr>
            <a:r>
              <a:rPr lang="ro-RO" sz="2000" b="1" dirty="0" smtClean="0">
                <a:solidFill>
                  <a:schemeClr val="bg2"/>
                </a:solidFill>
                <a:effectLst>
                  <a:outerShdw blurRad="50800" dist="50800" dir="5400000" algn="ctr" rotWithShape="0">
                    <a:schemeClr val="tx1"/>
                  </a:outerShdw>
                </a:effectLst>
              </a:rPr>
              <a:t>Mica 6:8. </a:t>
            </a:r>
            <a:r>
              <a:rPr lang="ro-RO" sz="2000" b="1" dirty="0" smtClean="0"/>
              <a:t>«</a:t>
            </a:r>
            <a:r>
              <a:rPr lang="ro-RO" sz="2000" b="1" dirty="0" smtClean="0">
                <a:latin typeface="Calibri" pitchFamily="34" charset="0"/>
              </a:rPr>
              <a:t>„Ţi s-a arătat, omule, ce este bine, şi ce alta cere Domnul de la tine, decât să faci dreptate, să iubeşti mila, şi să umbli smerit cu Dumnezeul tău?“</a:t>
            </a:r>
            <a:r>
              <a:rPr lang="ro-RO" sz="2000" b="1" dirty="0" smtClean="0"/>
              <a:t>».</a:t>
            </a:r>
          </a:p>
          <a:p>
            <a:pPr marL="285750" indent="-285750">
              <a:buSzPct val="130000"/>
              <a:buFont typeface="Courier New" pitchFamily="49" charset="0"/>
              <a:buChar char="o"/>
            </a:pPr>
            <a:r>
              <a:rPr lang="ro-RO" sz="2000" b="1" dirty="0" smtClean="0">
                <a:solidFill>
                  <a:schemeClr val="bg2"/>
                </a:solidFill>
                <a:effectLst>
                  <a:outerShdw blurRad="50800" dist="50800" dir="5400000" algn="ctr" rotWithShape="0">
                    <a:schemeClr val="tx1"/>
                  </a:outerShdw>
                </a:effectLst>
              </a:rPr>
              <a:t>Iacov 1:27. </a:t>
            </a:r>
            <a:r>
              <a:rPr lang="ro-RO" sz="2000" b="1" dirty="0" smtClean="0">
                <a:latin typeface="Calibri" pitchFamily="34" charset="0"/>
              </a:rPr>
              <a:t>«Religiunea curată şi neîntinată, înaintea lui Dumnezeu, Tatăl nostru, este să cercetăm pe orfani şi pe văduve în necazurile lor, şi să ne păzim neîntinaţi de lume.</a:t>
            </a:r>
            <a:r>
              <a:rPr lang="ro-RO" sz="2000" b="1" dirty="0" smtClean="0"/>
              <a:t>».</a:t>
            </a:r>
            <a:endParaRPr lang="ro-RO" sz="2000" b="1" dirty="0"/>
          </a:p>
        </p:txBody>
      </p:sp>
      <p:sp>
        <p:nvSpPr>
          <p:cNvPr id="7" name="6 CuadroTexto"/>
          <p:cNvSpPr txBox="1"/>
          <p:nvPr/>
        </p:nvSpPr>
        <p:spPr>
          <a:xfrm>
            <a:off x="5506" y="-27384"/>
            <a:ext cx="9138494" cy="707886"/>
          </a:xfrm>
          <a:prstGeom prst="rect">
            <a:avLst/>
          </a:prstGeom>
          <a:noFill/>
        </p:spPr>
        <p:txBody>
          <a:bodyPr wrap="square" rtlCol="0">
            <a:spAutoFit/>
          </a:bodyPr>
          <a:lstStyle/>
          <a:p>
            <a:pPr algn="ctr"/>
            <a:r>
              <a:rPr lang="ro-RO" sz="4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LECȚIA </a:t>
            </a:r>
            <a:r>
              <a:rPr lang="ro-RO" sz="4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IUBIRII</a:t>
            </a:r>
            <a:endParaRPr lang="ro-RO" sz="4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7 Rectángulo"/>
          <p:cNvSpPr/>
          <p:nvPr/>
        </p:nvSpPr>
        <p:spPr>
          <a:xfrm>
            <a:off x="323528" y="561454"/>
            <a:ext cx="8280920" cy="923330"/>
          </a:xfrm>
          <a:prstGeom prst="rect">
            <a:avLst/>
          </a:prstGeom>
        </p:spPr>
        <p:txBody>
          <a:bodyPr wrap="square">
            <a:spAutoFit/>
          </a:bodyPr>
          <a:lstStyle/>
          <a:p>
            <a:r>
              <a:rPr lang="ro-RO" b="1" smtClean="0">
                <a:solidFill>
                  <a:schemeClr val="accent2">
                    <a:lumMod val="40000"/>
                    <a:lumOff val="60000"/>
                  </a:schemeClr>
                </a:solidFill>
                <a:latin typeface="Comic Sans MS" pitchFamily="66" charset="0"/>
              </a:rPr>
              <a:t>«</a:t>
            </a:r>
            <a:r>
              <a:rPr lang="ro-RO" b="1" smtClean="0">
                <a:solidFill>
                  <a:schemeClr val="accent2">
                    <a:lumMod val="40000"/>
                    <a:lumOff val="60000"/>
                  </a:schemeClr>
                </a:solidFill>
                <a:latin typeface="Comic Sans MS" pitchFamily="66" charset="0"/>
              </a:rPr>
              <a:t>Care dintr-aceşti trei ţi se pare că a dat dovadă că este aproapele celui ce căzuse între </a:t>
            </a:r>
            <a:r>
              <a:rPr lang="ro-RO" b="1" smtClean="0">
                <a:solidFill>
                  <a:schemeClr val="accent2">
                    <a:lumMod val="40000"/>
                    <a:lumOff val="60000"/>
                  </a:schemeClr>
                </a:solidFill>
                <a:latin typeface="Comic Sans MS" pitchFamily="66" charset="0"/>
              </a:rPr>
              <a:t>tîlhari</a:t>
            </a:r>
            <a:r>
              <a:rPr lang="ro-RO" b="1" smtClean="0">
                <a:solidFill>
                  <a:schemeClr val="accent2">
                    <a:lumMod val="40000"/>
                    <a:lumOff val="60000"/>
                  </a:schemeClr>
                </a:solidFill>
                <a:latin typeface="Comic Sans MS" pitchFamily="66" charset="0"/>
              </a:rPr>
              <a:t>?“ </a:t>
            </a:r>
            <a:r>
              <a:rPr lang="ro-RO" b="1" smtClean="0">
                <a:solidFill>
                  <a:schemeClr val="accent2">
                    <a:lumMod val="40000"/>
                    <a:lumOff val="60000"/>
                  </a:schemeClr>
                </a:solidFill>
                <a:latin typeface="Comic Sans MS" pitchFamily="66" charset="0"/>
              </a:rPr>
              <a:t>„</a:t>
            </a:r>
            <a:r>
              <a:rPr lang="ro-RO" b="1" smtClean="0">
                <a:solidFill>
                  <a:schemeClr val="accent2">
                    <a:lumMod val="40000"/>
                    <a:lumOff val="60000"/>
                  </a:schemeClr>
                </a:solidFill>
                <a:latin typeface="Comic Sans MS" pitchFamily="66" charset="0"/>
              </a:rPr>
              <a:t>Celce şi-a făcut milă cu </a:t>
            </a:r>
            <a:r>
              <a:rPr lang="ro-RO" b="1" smtClean="0">
                <a:solidFill>
                  <a:schemeClr val="accent2">
                    <a:lumMod val="40000"/>
                    <a:lumOff val="60000"/>
                  </a:schemeClr>
                </a:solidFill>
                <a:latin typeface="Comic Sans MS" pitchFamily="66" charset="0"/>
              </a:rPr>
              <a:t>el</a:t>
            </a:r>
            <a:r>
              <a:rPr lang="ro-RO" b="1" smtClean="0">
                <a:solidFill>
                  <a:schemeClr val="accent2">
                    <a:lumMod val="40000"/>
                    <a:lumOff val="60000"/>
                  </a:schemeClr>
                </a:solidFill>
                <a:latin typeface="Comic Sans MS" pitchFamily="66" charset="0"/>
              </a:rPr>
              <a:t>“, a răspuns învăţătorul </a:t>
            </a:r>
            <a:r>
              <a:rPr lang="ro-RO" b="1" smtClean="0">
                <a:solidFill>
                  <a:schemeClr val="accent2">
                    <a:lumMod val="40000"/>
                    <a:lumOff val="60000"/>
                  </a:schemeClr>
                </a:solidFill>
                <a:latin typeface="Comic Sans MS" pitchFamily="66" charset="0"/>
              </a:rPr>
              <a:t>Legii</a:t>
            </a:r>
            <a:r>
              <a:rPr lang="ro-RO" b="1" smtClean="0">
                <a:solidFill>
                  <a:schemeClr val="accent2">
                    <a:lumMod val="40000"/>
                    <a:lumOff val="60000"/>
                  </a:schemeClr>
                </a:solidFill>
                <a:latin typeface="Comic Sans MS" pitchFamily="66" charset="0"/>
              </a:rPr>
              <a:t>. </a:t>
            </a:r>
            <a:r>
              <a:rPr lang="ro-RO" b="1" smtClean="0">
                <a:solidFill>
                  <a:schemeClr val="accent2">
                    <a:lumMod val="40000"/>
                    <a:lumOff val="60000"/>
                  </a:schemeClr>
                </a:solidFill>
                <a:latin typeface="Comic Sans MS" pitchFamily="66" charset="0"/>
              </a:rPr>
              <a:t>„</a:t>
            </a:r>
            <a:r>
              <a:rPr lang="ro-RO" b="1" smtClean="0">
                <a:solidFill>
                  <a:schemeClr val="accent2">
                    <a:lumMod val="40000"/>
                    <a:lumOff val="60000"/>
                  </a:schemeClr>
                </a:solidFill>
                <a:latin typeface="Comic Sans MS" pitchFamily="66" charset="0"/>
              </a:rPr>
              <a:t>Du-te de fă şi tu la </a:t>
            </a:r>
            <a:r>
              <a:rPr lang="ro-RO" b="1" smtClean="0">
                <a:solidFill>
                  <a:schemeClr val="accent2">
                    <a:lumMod val="40000"/>
                    <a:lumOff val="60000"/>
                  </a:schemeClr>
                </a:solidFill>
                <a:latin typeface="Comic Sans MS" pitchFamily="66" charset="0"/>
              </a:rPr>
              <a:t>fel</a:t>
            </a:r>
            <a:r>
              <a:rPr lang="ro-RO" b="1" smtClean="0">
                <a:solidFill>
                  <a:schemeClr val="accent2">
                    <a:lumMod val="40000"/>
                    <a:lumOff val="60000"/>
                  </a:schemeClr>
                </a:solidFill>
                <a:latin typeface="Comic Sans MS" pitchFamily="66" charset="0"/>
              </a:rPr>
              <a:t>“, i-a zis </a:t>
            </a:r>
            <a:r>
              <a:rPr lang="ro-RO" b="1" smtClean="0">
                <a:solidFill>
                  <a:schemeClr val="accent2">
                    <a:lumMod val="40000"/>
                    <a:lumOff val="60000"/>
                  </a:schemeClr>
                </a:solidFill>
                <a:latin typeface="Comic Sans MS" pitchFamily="66" charset="0"/>
              </a:rPr>
              <a:t>Isus.</a:t>
            </a:r>
            <a:r>
              <a:rPr lang="ro-RO" b="1" smtClean="0">
                <a:solidFill>
                  <a:schemeClr val="accent2">
                    <a:lumMod val="40000"/>
                    <a:lumOff val="60000"/>
                  </a:schemeClr>
                </a:solidFill>
                <a:latin typeface="Comic Sans MS" pitchFamily="66" charset="0"/>
              </a:rPr>
              <a:t>» </a:t>
            </a:r>
            <a:r>
              <a:rPr lang="ro-RO" sz="1100" b="1" smtClean="0">
                <a:solidFill>
                  <a:schemeClr val="accent2">
                    <a:lumMod val="40000"/>
                    <a:lumOff val="60000"/>
                  </a:schemeClr>
                </a:solidFill>
                <a:latin typeface="Comic Sans MS" pitchFamily="66" charset="0"/>
              </a:rPr>
              <a:t>(</a:t>
            </a:r>
            <a:r>
              <a:rPr lang="ro-RO" sz="1100" b="1" smtClean="0">
                <a:solidFill>
                  <a:schemeClr val="accent2">
                    <a:lumMod val="40000"/>
                    <a:lumOff val="60000"/>
                  </a:schemeClr>
                </a:solidFill>
                <a:latin typeface="Comic Sans MS" pitchFamily="66" charset="0"/>
              </a:rPr>
              <a:t>Luca </a:t>
            </a:r>
            <a:r>
              <a:rPr lang="ro-RO" sz="1100" b="1" smtClean="0">
                <a:solidFill>
                  <a:schemeClr val="accent2">
                    <a:lumMod val="40000"/>
                    <a:lumOff val="60000"/>
                  </a:schemeClr>
                </a:solidFill>
                <a:latin typeface="Comic Sans MS" pitchFamily="66" charset="0"/>
              </a:rPr>
              <a:t>10:36-37)</a:t>
            </a:r>
            <a:endParaRPr lang="ro-RO" sz="1100" b="1">
              <a:solidFill>
                <a:schemeClr val="accent2">
                  <a:lumMod val="40000"/>
                  <a:lumOff val="60000"/>
                </a:schemeClr>
              </a:solidFill>
              <a:latin typeface="Comic Sans MS" pitchFamily="66" charset="0"/>
            </a:endParaRPr>
          </a:p>
        </p:txBody>
      </p:sp>
      <p:pic>
        <p:nvPicPr>
          <p:cNvPr id="5123" name="Picture 3" descr="\\EUNICE\FondosTematicos\Jesus\Parabolas\El buen samaritano\_buensamaritano.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4932040" y="4283795"/>
            <a:ext cx="4127624" cy="2385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35496" y="1844824"/>
            <a:ext cx="6840760" cy="1938992"/>
          </a:xfrm>
          <a:prstGeom prst="rect">
            <a:avLst/>
          </a:prstGeom>
        </p:spPr>
        <p:txBody>
          <a:bodyPr wrap="square">
            <a:spAutoFit/>
          </a:bodyPr>
          <a:lstStyle/>
          <a:p>
            <a:pPr marL="285750" lvl="0" indent="-285750">
              <a:buSzPct val="130000"/>
              <a:buFont typeface="Courier New" pitchFamily="49" charset="0"/>
              <a:buChar char="o"/>
            </a:pPr>
            <a:r>
              <a:rPr lang="ro-RO" sz="2000" b="1" dirty="0" err="1" smtClean="0">
                <a:solidFill>
                  <a:schemeClr val="bg2"/>
                </a:solidFill>
                <a:effectLst>
                  <a:outerShdw blurRad="50800" dist="50800" dir="5400000" algn="ctr" rotWithShape="0">
                    <a:schemeClr val="tx1"/>
                  </a:outerShdw>
                </a:effectLst>
              </a:rPr>
              <a:t>Deuteronomul</a:t>
            </a:r>
            <a:r>
              <a:rPr lang="ro-RO" sz="2000" b="1" dirty="0" smtClean="0">
                <a:solidFill>
                  <a:schemeClr val="bg2"/>
                </a:solidFill>
                <a:effectLst>
                  <a:outerShdw blurRad="50800" dist="50800" dir="5400000" algn="ctr" rotWithShape="0">
                    <a:schemeClr val="tx1"/>
                  </a:outerShdw>
                </a:effectLst>
              </a:rPr>
              <a:t> 10:12-13. </a:t>
            </a:r>
            <a:r>
              <a:rPr lang="ro-RO" sz="2000" b="1" dirty="0" smtClean="0">
                <a:solidFill>
                  <a:prstClr val="black"/>
                </a:solidFill>
              </a:rPr>
              <a:t>«</a:t>
            </a:r>
            <a:r>
              <a:rPr lang="ro-RO" sz="2000" b="1" dirty="0" smtClean="0">
                <a:solidFill>
                  <a:prstClr val="black"/>
                </a:solidFill>
                <a:latin typeface="Calibri" pitchFamily="34" charset="0"/>
              </a:rPr>
              <a:t>Acum, </a:t>
            </a:r>
            <a:r>
              <a:rPr lang="ro-RO" sz="2000" b="1" dirty="0" err="1" smtClean="0">
                <a:solidFill>
                  <a:prstClr val="black"/>
                </a:solidFill>
                <a:latin typeface="Calibri" pitchFamily="34" charset="0"/>
              </a:rPr>
              <a:t>Israele</a:t>
            </a:r>
            <a:r>
              <a:rPr lang="ro-RO" sz="2000" b="1" dirty="0" smtClean="0">
                <a:solidFill>
                  <a:prstClr val="black"/>
                </a:solidFill>
                <a:latin typeface="Calibri" pitchFamily="34" charset="0"/>
              </a:rPr>
              <a:t>, ce alta cere de la tine Domnul, Dumnezeul tău, decât să te temi de Domnul, Dumnezeul tău, să umbli în toate căile Lui, să iubeşti şi să slujeşti Domnului, Dumnezeului tău, din toată inima ta şi din tot sufletul tău, să păzeşti poruncile Domnului şi legile Lui pe cari ţi le dau astăzi, ca să fii fericit?».</a:t>
            </a:r>
            <a:endParaRPr lang="ro-RO" sz="2000" b="1" dirty="0">
              <a:solidFill>
                <a:prstClr val="black"/>
              </a:solidFill>
              <a:latin typeface="Calibri" pitchFamily="34" charset="0"/>
            </a:endParaRPr>
          </a:p>
        </p:txBody>
      </p:sp>
    </p:spTree>
    <p:extLst>
      <p:ext uri="{BB962C8B-B14F-4D97-AF65-F5344CB8AC3E}">
        <p14:creationId xmlns:p14="http://schemas.microsoft.com/office/powerpoint/2010/main" xmlns="" val="3248900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63011" y="409148"/>
            <a:ext cx="7107703" cy="6093976"/>
          </a:xfrm>
          <a:prstGeom prst="rect">
            <a:avLst/>
          </a:prstGeom>
        </p:spPr>
        <p:txBody>
          <a:bodyPr wrap="square">
            <a:spAutoFit/>
          </a:bodyPr>
          <a:lstStyle/>
          <a:p>
            <a:pPr indent="441325" algn="just"/>
            <a:r>
              <a:rPr lang="ro-RO" sz="2600" dirty="0" smtClean="0">
                <a:solidFill>
                  <a:srgbClr val="002060"/>
                </a:solidFill>
                <a:latin typeface="Cooper Black" pitchFamily="18" charset="0"/>
              </a:rPr>
              <a:t>«</a:t>
            </a:r>
            <a:r>
              <a:rPr lang="ro-RO" sz="2600" b="1" dirty="0" smtClean="0">
                <a:solidFill>
                  <a:schemeClr val="accent6"/>
                </a:solidFill>
              </a:rPr>
              <a:t>În parabola despre samariteanul milos, Isus a prezentat tabloul Său și al misiunii Sale. Omul a fost înșelat, rănit, jefuit și ruinat de Satana și lăsat să piară, dar Mântuitorul a avut milă de starea noastră neajutorată. El a părăsit slava Sa, pentru a veni să ne mântuiască. El ne-a găsit când eram aproape de moarte și S-a ocupat de cazul nostru. Ne-a vindecat rănile. Ne-a acoperit cu haina neprihănirii Sale. Ne-a oferit un loc de scăpare și a luat toate măsurile pentru noi, prin prețul plătit de El. A murit ca să ne răscumpere. Arătând către propriul exemplu, El zice către urmașii Săi: „Vă poruncesc aceste lucruri, ca să vă iubiți unii pe alții”. „Cum v-am iubit Eu, așa să vă iubiți și voi unii pe alții.”</a:t>
            </a:r>
            <a:r>
              <a:rPr lang="ro-RO" sz="2600" dirty="0" smtClean="0">
                <a:solidFill>
                  <a:srgbClr val="002060"/>
                </a:solidFill>
                <a:latin typeface="Cooper Black" pitchFamily="18" charset="0"/>
              </a:rPr>
              <a:t>»</a:t>
            </a:r>
            <a:endParaRPr lang="ro-RO" sz="2600" dirty="0">
              <a:solidFill>
                <a:srgbClr val="002060"/>
              </a:solidFill>
              <a:latin typeface="Cooper Black" pitchFamily="18" charset="0"/>
            </a:endParaRPr>
          </a:p>
        </p:txBody>
      </p:sp>
      <p:sp>
        <p:nvSpPr>
          <p:cNvPr id="3" name="2 CuadroTexto"/>
          <p:cNvSpPr txBox="1"/>
          <p:nvPr/>
        </p:nvSpPr>
        <p:spPr>
          <a:xfrm>
            <a:off x="4903167" y="6093296"/>
            <a:ext cx="3093924" cy="307777"/>
          </a:xfrm>
          <a:prstGeom prst="rect">
            <a:avLst/>
          </a:prstGeom>
          <a:noFill/>
        </p:spPr>
        <p:txBody>
          <a:bodyPr wrap="none" rtlCol="0">
            <a:spAutoFit/>
          </a:bodyPr>
          <a:lstStyle/>
          <a:p>
            <a:pPr algn="r"/>
            <a:r>
              <a:rPr lang="es-ES" sz="1400" b="1" dirty="0" smtClean="0"/>
              <a:t>E.G.W. (</a:t>
            </a:r>
            <a:r>
              <a:rPr lang="ro-RO" sz="1400" b="1" dirty="0" smtClean="0"/>
              <a:t>Hristos Lumina Lumii</a:t>
            </a:r>
            <a:r>
              <a:rPr lang="es-ES" sz="1400" b="1" dirty="0" smtClean="0"/>
              <a:t>, p</a:t>
            </a:r>
            <a:r>
              <a:rPr lang="ro-RO" sz="1400" b="1" dirty="0" smtClean="0"/>
              <a:t>a</a:t>
            </a:r>
            <a:r>
              <a:rPr lang="es-ES" sz="1400" b="1" dirty="0" smtClean="0"/>
              <a:t>g. </a:t>
            </a:r>
            <a:r>
              <a:rPr lang="ro-RO" sz="1400" b="1" dirty="0" smtClean="0"/>
              <a:t>503</a:t>
            </a:r>
            <a:r>
              <a:rPr lang="es-ES" sz="1400" b="1" dirty="0" smtClean="0"/>
              <a:t>)</a:t>
            </a:r>
            <a:endParaRPr lang="es-ES" sz="1400" b="1" dirty="0"/>
          </a:p>
        </p:txBody>
      </p:sp>
    </p:spTree>
    <p:extLst>
      <p:ext uri="{BB962C8B-B14F-4D97-AF65-F5344CB8AC3E}">
        <p14:creationId xmlns:p14="http://schemas.microsoft.com/office/powerpoint/2010/main" xmlns="" val="602965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Euniser">
      <a:dk1>
        <a:sysClr val="windowText" lastClr="000000"/>
      </a:dk1>
      <a:lt1>
        <a:sysClr val="window" lastClr="FFFFFF"/>
      </a:lt1>
      <a:dk2>
        <a:srgbClr val="1F497D"/>
      </a:dk2>
      <a:lt2>
        <a:srgbClr val="FFFF99"/>
      </a:lt2>
      <a:accent1>
        <a:srgbClr val="FF0000"/>
      </a:accent1>
      <a:accent2>
        <a:srgbClr val="36FF91"/>
      </a:accent2>
      <a:accent3>
        <a:srgbClr val="00B0F0"/>
      </a:accent3>
      <a:accent4>
        <a:srgbClr val="00B050"/>
      </a:accent4>
      <a:accent5>
        <a:srgbClr val="7030A0"/>
      </a:accent5>
      <a:accent6>
        <a:srgbClr val="002060"/>
      </a:accent6>
      <a:hlink>
        <a:srgbClr val="FE19FF"/>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1016</Words>
  <Application>Microsoft Office PowerPoint</Application>
  <PresentationFormat>Expunere pe ecran (4:3)</PresentationFormat>
  <Paragraphs>62</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9</vt:i4>
      </vt:variant>
    </vt:vector>
  </HeadingPairs>
  <TitlesOfParts>
    <vt:vector size="16" baseType="lpstr">
      <vt:lpstr>Arial</vt:lpstr>
      <vt:lpstr>Calibri</vt:lpstr>
      <vt:lpstr>Comic Sans MS</vt:lpstr>
      <vt:lpstr>Wingdings</vt:lpstr>
      <vt:lpstr>Courier New</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Studiului 9 - Isus, Marele Invatator</dc:title>
  <dc:subject>St.Bibl.2015 trim. II Evanghelia dupa Luca</dc:subject>
  <dc:creator>SFC</dc:creator>
  <cp:keywords>http://www.fustero.net/es/index_ro.php</cp:keywords>
  <cp:lastModifiedBy>isj</cp:lastModifiedBy>
  <cp:revision>79</cp:revision>
  <dcterms:created xsi:type="dcterms:W3CDTF">2015-05-17T16:15:47Z</dcterms:created>
  <dcterms:modified xsi:type="dcterms:W3CDTF">2015-05-26T05:39:42Z</dcterms:modified>
</cp:coreProperties>
</file>