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E1F00"/>
    <a:srgbClr val="663300"/>
    <a:srgbClr val="996633"/>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51.jpeg"/><Relationship Id="rId1" Type="http://schemas.openxmlformats.org/officeDocument/2006/relationships/image" Target="../media/image141.jpeg"/><Relationship Id="rId4" Type="http://schemas.openxmlformats.org/officeDocument/2006/relationships/image" Target="../media/image17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A36C6-871F-4D1B-A1F8-4620CA028B5A}" type="doc">
      <dgm:prSet loTypeId="urn:microsoft.com/office/officeart/2008/layout/PictureStrips" loCatId="picture" qsTypeId="urn:microsoft.com/office/officeart/2005/8/quickstyle/simple2" qsCatId="simple" csTypeId="urn:microsoft.com/office/officeart/2005/8/colors/accent2_2" csCatId="accent2" phldr="1"/>
      <dgm:spPr/>
      <dgm:t>
        <a:bodyPr/>
        <a:lstStyle/>
        <a:p>
          <a:endParaRPr lang="es-ES"/>
        </a:p>
      </dgm:t>
    </dgm:pt>
    <dgm:pt modelId="{FD7159B0-E56D-4836-A1C0-535C7AD0349C}">
      <dgm:prSet/>
      <dgm:spPr/>
      <dgm:t>
        <a:bodyPr/>
        <a:lstStyle/>
        <a:p>
          <a:pPr rtl="0"/>
          <a:r>
            <a:rPr lang="ro-RO" b="1" dirty="0" smtClean="0"/>
            <a:t>Ascultarea cuvântului lui Dumnezeu </a:t>
          </a:r>
          <a:r>
            <a:rPr lang="es-ES" b="1" dirty="0" smtClean="0"/>
            <a:t>(Luca 4:17)</a:t>
          </a:r>
          <a:endParaRPr lang="es-ES" dirty="0"/>
        </a:p>
      </dgm:t>
    </dgm:pt>
    <dgm:pt modelId="{D9089C86-D59F-4A0E-AA29-AA1BD57E208A}" type="parTrans" cxnId="{A90ACC14-D165-42CA-8217-45CB66FE97FF}">
      <dgm:prSet/>
      <dgm:spPr/>
      <dgm:t>
        <a:bodyPr/>
        <a:lstStyle/>
        <a:p>
          <a:endParaRPr lang="es-ES"/>
        </a:p>
      </dgm:t>
    </dgm:pt>
    <dgm:pt modelId="{6761754A-76E5-4A96-B45A-4A9E636286FB}" type="sibTrans" cxnId="{A90ACC14-D165-42CA-8217-45CB66FE97FF}">
      <dgm:prSet/>
      <dgm:spPr/>
      <dgm:t>
        <a:bodyPr/>
        <a:lstStyle/>
        <a:p>
          <a:endParaRPr lang="es-ES"/>
        </a:p>
      </dgm:t>
    </dgm:pt>
    <dgm:pt modelId="{33387FCF-B7D3-4EB3-A70B-809B9F192013}">
      <dgm:prSet/>
      <dgm:spPr/>
      <dgm:t>
        <a:bodyPr/>
        <a:lstStyle/>
        <a:p>
          <a:pPr rtl="0"/>
          <a:r>
            <a:rPr lang="ro-RO" b="1" dirty="0" smtClean="0"/>
            <a:t>Odihna în Hristos </a:t>
          </a:r>
          <a:r>
            <a:rPr lang="es-ES" b="1" dirty="0" smtClean="0"/>
            <a:t>(</a:t>
          </a:r>
          <a:r>
            <a:rPr lang="ro-RO" b="1" dirty="0" smtClean="0"/>
            <a:t>Evrei</a:t>
          </a:r>
          <a:r>
            <a:rPr lang="es-ES" b="1" dirty="0" smtClean="0"/>
            <a:t> 4:1)</a:t>
          </a:r>
          <a:endParaRPr lang="es-ES" dirty="0"/>
        </a:p>
      </dgm:t>
    </dgm:pt>
    <dgm:pt modelId="{F0503E1B-9483-4927-B200-277DD4D53C55}" type="parTrans" cxnId="{D2EDFFF8-6182-4BC0-9249-F9305823B0A9}">
      <dgm:prSet/>
      <dgm:spPr/>
      <dgm:t>
        <a:bodyPr/>
        <a:lstStyle/>
        <a:p>
          <a:endParaRPr lang="es-ES"/>
        </a:p>
      </dgm:t>
    </dgm:pt>
    <dgm:pt modelId="{028AE55E-2C4E-407E-9481-BA553908817A}" type="sibTrans" cxnId="{D2EDFFF8-6182-4BC0-9249-F9305823B0A9}">
      <dgm:prSet/>
      <dgm:spPr/>
      <dgm:t>
        <a:bodyPr/>
        <a:lstStyle/>
        <a:p>
          <a:endParaRPr lang="es-ES"/>
        </a:p>
      </dgm:t>
    </dgm:pt>
    <dgm:pt modelId="{4EEF242E-26F7-4F1A-8A73-CD53943E432E}">
      <dgm:prSet/>
      <dgm:spPr/>
      <dgm:t>
        <a:bodyPr/>
        <a:lstStyle/>
        <a:p>
          <a:pPr rtl="0"/>
          <a:r>
            <a:rPr lang="ro-RO" b="1" dirty="0" smtClean="0"/>
            <a:t>Amintirea Creatorului nostru</a:t>
          </a:r>
          <a:r>
            <a:rPr lang="es-ES" b="1" dirty="0" smtClean="0"/>
            <a:t> (G</a:t>
          </a:r>
          <a:r>
            <a:rPr lang="ro-RO" b="1" dirty="0" smtClean="0"/>
            <a:t>eneza</a:t>
          </a:r>
          <a:r>
            <a:rPr lang="es-ES" b="1" dirty="0" smtClean="0"/>
            <a:t> 2:3)</a:t>
          </a:r>
          <a:endParaRPr lang="es-ES" dirty="0"/>
        </a:p>
      </dgm:t>
    </dgm:pt>
    <dgm:pt modelId="{305B617B-15A7-4B1D-8D7C-F4672E32B53F}" type="parTrans" cxnId="{A87F921A-CB90-4366-B90A-C17976B0F951}">
      <dgm:prSet/>
      <dgm:spPr/>
      <dgm:t>
        <a:bodyPr/>
        <a:lstStyle/>
        <a:p>
          <a:endParaRPr lang="es-ES"/>
        </a:p>
      </dgm:t>
    </dgm:pt>
    <dgm:pt modelId="{32499D6A-DA22-412C-91C9-B312335C14B7}" type="sibTrans" cxnId="{A87F921A-CB90-4366-B90A-C17976B0F951}">
      <dgm:prSet/>
      <dgm:spPr/>
      <dgm:t>
        <a:bodyPr/>
        <a:lstStyle/>
        <a:p>
          <a:endParaRPr lang="es-ES"/>
        </a:p>
      </dgm:t>
    </dgm:pt>
    <dgm:pt modelId="{1F1A6C76-77C4-4E02-819E-16E7DF5FEC55}">
      <dgm:prSet/>
      <dgm:spPr/>
      <dgm:t>
        <a:bodyPr/>
        <a:lstStyle/>
        <a:p>
          <a:pPr rtl="0"/>
          <a:r>
            <a:rPr lang="ro-RO" b="1" dirty="0" smtClean="0"/>
            <a:t>Sărbătorirea mântuirii noastre </a:t>
          </a:r>
          <a:r>
            <a:rPr lang="es-ES" b="1" dirty="0" smtClean="0"/>
            <a:t>(</a:t>
          </a:r>
          <a:r>
            <a:rPr lang="es-ES" b="1" dirty="0" err="1" smtClean="0"/>
            <a:t>Deuteronom</a:t>
          </a:r>
          <a:r>
            <a:rPr lang="es-ES" b="1" dirty="0" smtClean="0"/>
            <a:t> 5:15)</a:t>
          </a:r>
          <a:endParaRPr lang="es-ES" dirty="0"/>
        </a:p>
      </dgm:t>
    </dgm:pt>
    <dgm:pt modelId="{DB07107C-029A-4743-9CFF-FF78767B0EA6}" type="parTrans" cxnId="{26FFE74F-C940-41AA-A6F5-1B05389C3271}">
      <dgm:prSet/>
      <dgm:spPr/>
      <dgm:t>
        <a:bodyPr/>
        <a:lstStyle/>
        <a:p>
          <a:endParaRPr lang="es-ES"/>
        </a:p>
      </dgm:t>
    </dgm:pt>
    <dgm:pt modelId="{4C2E1D83-FFB2-4883-BC2B-AE311C418907}" type="sibTrans" cxnId="{26FFE74F-C940-41AA-A6F5-1B05389C3271}">
      <dgm:prSet/>
      <dgm:spPr/>
      <dgm:t>
        <a:bodyPr/>
        <a:lstStyle/>
        <a:p>
          <a:endParaRPr lang="es-ES"/>
        </a:p>
      </dgm:t>
    </dgm:pt>
    <dgm:pt modelId="{EFFC826F-859F-4464-BC08-E89A5F368A68}" type="pres">
      <dgm:prSet presAssocID="{291A36C6-871F-4D1B-A1F8-4620CA028B5A}" presName="Name0" presStyleCnt="0">
        <dgm:presLayoutVars>
          <dgm:dir/>
          <dgm:resizeHandles val="exact"/>
        </dgm:presLayoutVars>
      </dgm:prSet>
      <dgm:spPr/>
      <dgm:t>
        <a:bodyPr/>
        <a:lstStyle/>
        <a:p>
          <a:endParaRPr lang="es-ES"/>
        </a:p>
      </dgm:t>
    </dgm:pt>
    <dgm:pt modelId="{01648301-3A7A-43C5-8B41-92AB58399379}" type="pres">
      <dgm:prSet presAssocID="{FD7159B0-E56D-4836-A1C0-535C7AD0349C}" presName="composite" presStyleCnt="0"/>
      <dgm:spPr/>
    </dgm:pt>
    <dgm:pt modelId="{395136BF-49C3-442D-B527-B53A0CD212CC}" type="pres">
      <dgm:prSet presAssocID="{FD7159B0-E56D-4836-A1C0-535C7AD0349C}" presName="rect1" presStyleLbl="trAlignAcc1" presStyleIdx="0" presStyleCnt="4">
        <dgm:presLayoutVars>
          <dgm:bulletEnabled val="1"/>
        </dgm:presLayoutVars>
      </dgm:prSet>
      <dgm:spPr/>
      <dgm:t>
        <a:bodyPr/>
        <a:lstStyle/>
        <a:p>
          <a:endParaRPr lang="es-ES"/>
        </a:p>
      </dgm:t>
    </dgm:pt>
    <dgm:pt modelId="{5E3889E7-9151-4C59-AAA8-52161965D73B}" type="pres">
      <dgm:prSet presAssocID="{FD7159B0-E56D-4836-A1C0-535C7AD0349C}" presName="rect2" presStyleLbl="fgImgPlace1" presStyleIdx="0" presStyleCnt="4"/>
      <dgm:spPr>
        <a:blipFill>
          <a:blip xmlns:r="http://schemas.openxmlformats.org/officeDocument/2006/relationships" r:embed="rId1" cstate="screen">
            <a:extLst>
              <a:ext uri="{28A0092B-C50C-407E-A947-70E740481C1C}">
                <a14:useLocalDpi xmlns="" xmlns:a14="http://schemas.microsoft.com/office/drawing/2010/main"/>
              </a:ext>
            </a:extLst>
          </a:blip>
          <a:srcRect/>
          <a:stretch>
            <a:fillRect/>
          </a:stretch>
        </a:blipFill>
      </dgm:spPr>
      <dgm:t>
        <a:bodyPr/>
        <a:lstStyle/>
        <a:p>
          <a:endParaRPr lang="es-ES"/>
        </a:p>
      </dgm:t>
    </dgm:pt>
    <dgm:pt modelId="{4763FF88-2FEF-4D72-A334-99040EE02DA8}" type="pres">
      <dgm:prSet presAssocID="{6761754A-76E5-4A96-B45A-4A9E636286FB}" presName="sibTrans" presStyleCnt="0"/>
      <dgm:spPr/>
    </dgm:pt>
    <dgm:pt modelId="{EA078F8F-5C2F-4E09-97B0-C2D37FA80A31}" type="pres">
      <dgm:prSet presAssocID="{33387FCF-B7D3-4EB3-A70B-809B9F192013}" presName="composite" presStyleCnt="0"/>
      <dgm:spPr/>
    </dgm:pt>
    <dgm:pt modelId="{9F16187D-A534-4E80-93BB-23D9C1AA5CBC}" type="pres">
      <dgm:prSet presAssocID="{33387FCF-B7D3-4EB3-A70B-809B9F192013}" presName="rect1" presStyleLbl="trAlignAcc1" presStyleIdx="1" presStyleCnt="4">
        <dgm:presLayoutVars>
          <dgm:bulletEnabled val="1"/>
        </dgm:presLayoutVars>
      </dgm:prSet>
      <dgm:spPr/>
      <dgm:t>
        <a:bodyPr/>
        <a:lstStyle/>
        <a:p>
          <a:endParaRPr lang="es-ES"/>
        </a:p>
      </dgm:t>
    </dgm:pt>
    <dgm:pt modelId="{7FC945B9-EE52-42E5-839C-ABF78EB1736B}" type="pres">
      <dgm:prSet presAssocID="{33387FCF-B7D3-4EB3-A70B-809B9F192013}" presName="rect2" presStyleLbl="fgImgPlace1" presStyleIdx="1" presStyleCnt="4"/>
      <dgm:spPr>
        <a:blipFill dpi="0"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a:stretch>
        </a:blipFill>
      </dgm:spPr>
      <dgm:t>
        <a:bodyPr/>
        <a:lstStyle/>
        <a:p>
          <a:endParaRPr lang="es-ES"/>
        </a:p>
      </dgm:t>
    </dgm:pt>
    <dgm:pt modelId="{AC147F93-A183-4815-8E37-B4A02B0B551B}" type="pres">
      <dgm:prSet presAssocID="{028AE55E-2C4E-407E-9481-BA553908817A}" presName="sibTrans" presStyleCnt="0"/>
      <dgm:spPr/>
    </dgm:pt>
    <dgm:pt modelId="{A3792B68-AE10-4DBF-BAAE-9DBF9C055B6D}" type="pres">
      <dgm:prSet presAssocID="{4EEF242E-26F7-4F1A-8A73-CD53943E432E}" presName="composite" presStyleCnt="0"/>
      <dgm:spPr/>
    </dgm:pt>
    <dgm:pt modelId="{0BE45C3C-D109-4FAB-BC6E-F77C4B938EDC}" type="pres">
      <dgm:prSet presAssocID="{4EEF242E-26F7-4F1A-8A73-CD53943E432E}" presName="rect1" presStyleLbl="trAlignAcc1" presStyleIdx="2" presStyleCnt="4">
        <dgm:presLayoutVars>
          <dgm:bulletEnabled val="1"/>
        </dgm:presLayoutVars>
      </dgm:prSet>
      <dgm:spPr/>
      <dgm:t>
        <a:bodyPr/>
        <a:lstStyle/>
        <a:p>
          <a:endParaRPr lang="es-ES"/>
        </a:p>
      </dgm:t>
    </dgm:pt>
    <dgm:pt modelId="{B3126C06-2637-468C-B275-EA3A35510FA1}" type="pres">
      <dgm:prSet presAssocID="{4EEF242E-26F7-4F1A-8A73-CD53943E432E}" presName="rect2" presStyleLbl="fgImgPlace1" presStyleIdx="2" presStyleCnt="4"/>
      <dgm:spPr>
        <a:blipFill>
          <a:blip xmlns:r="http://schemas.openxmlformats.org/officeDocument/2006/relationships" r:embed="rId3" cstate="screen">
            <a:extLst>
              <a:ext uri="{28A0092B-C50C-407E-A947-70E740481C1C}">
                <a14:useLocalDpi xmlns="" xmlns:a14="http://schemas.microsoft.com/office/drawing/2010/main"/>
              </a:ext>
            </a:extLst>
          </a:blip>
          <a:srcRect/>
          <a:stretch>
            <a:fillRect/>
          </a:stretch>
        </a:blipFill>
      </dgm:spPr>
      <dgm:t>
        <a:bodyPr/>
        <a:lstStyle/>
        <a:p>
          <a:endParaRPr lang="es-ES"/>
        </a:p>
      </dgm:t>
    </dgm:pt>
    <dgm:pt modelId="{48EB1CFB-A813-4531-BE15-0D584DC9BEED}" type="pres">
      <dgm:prSet presAssocID="{32499D6A-DA22-412C-91C9-B312335C14B7}" presName="sibTrans" presStyleCnt="0"/>
      <dgm:spPr/>
    </dgm:pt>
    <dgm:pt modelId="{85172D20-AED6-4D4D-8240-B3CB383FD7CB}" type="pres">
      <dgm:prSet presAssocID="{1F1A6C76-77C4-4E02-819E-16E7DF5FEC55}" presName="composite" presStyleCnt="0"/>
      <dgm:spPr/>
    </dgm:pt>
    <dgm:pt modelId="{EE544721-EBD0-4008-9CE4-4C4B701332C1}" type="pres">
      <dgm:prSet presAssocID="{1F1A6C76-77C4-4E02-819E-16E7DF5FEC55}" presName="rect1" presStyleLbl="trAlignAcc1" presStyleIdx="3" presStyleCnt="4">
        <dgm:presLayoutVars>
          <dgm:bulletEnabled val="1"/>
        </dgm:presLayoutVars>
      </dgm:prSet>
      <dgm:spPr/>
      <dgm:t>
        <a:bodyPr/>
        <a:lstStyle/>
        <a:p>
          <a:endParaRPr lang="es-ES"/>
        </a:p>
      </dgm:t>
    </dgm:pt>
    <dgm:pt modelId="{148A891B-2CD5-4689-B2BA-7FE0D6FCD1D2}" type="pres">
      <dgm:prSet presAssocID="{1F1A6C76-77C4-4E02-819E-16E7DF5FEC55}" presName="rect2" presStyleLbl="fgImgPlace1" presStyleIdx="3" presStyleCnt="4"/>
      <dgm:spPr>
        <a:blipFill dpi="0" rotWithShape="1">
          <a:blip xmlns:r="http://schemas.openxmlformats.org/officeDocument/2006/relationships" r:embed="rId4" cstate="screen">
            <a:extLst>
              <a:ext uri="{28A0092B-C50C-407E-A947-70E740481C1C}">
                <a14:useLocalDpi xmlns="" xmlns:a14="http://schemas.microsoft.com/office/drawing/2010/main"/>
              </a:ext>
            </a:extLst>
          </a:blip>
          <a:srcRect/>
          <a:stretch>
            <a:fillRect l="1104"/>
          </a:stretch>
        </a:blipFill>
      </dgm:spPr>
      <dgm:t>
        <a:bodyPr/>
        <a:lstStyle/>
        <a:p>
          <a:endParaRPr lang="es-ES"/>
        </a:p>
      </dgm:t>
    </dgm:pt>
  </dgm:ptLst>
  <dgm:cxnLst>
    <dgm:cxn modelId="{26FFE74F-C940-41AA-A6F5-1B05389C3271}" srcId="{291A36C6-871F-4D1B-A1F8-4620CA028B5A}" destId="{1F1A6C76-77C4-4E02-819E-16E7DF5FEC55}" srcOrd="3" destOrd="0" parTransId="{DB07107C-029A-4743-9CFF-FF78767B0EA6}" sibTransId="{4C2E1D83-FFB2-4883-BC2B-AE311C418907}"/>
    <dgm:cxn modelId="{568CE03C-4BAB-4D46-B240-32B61A09ACB8}" type="presOf" srcId="{1F1A6C76-77C4-4E02-819E-16E7DF5FEC55}" destId="{EE544721-EBD0-4008-9CE4-4C4B701332C1}" srcOrd="0" destOrd="0" presId="urn:microsoft.com/office/officeart/2008/layout/PictureStrips"/>
    <dgm:cxn modelId="{BB89D52F-EECF-49D4-B753-A36C5217CD0C}" type="presOf" srcId="{291A36C6-871F-4D1B-A1F8-4620CA028B5A}" destId="{EFFC826F-859F-4464-BC08-E89A5F368A68}" srcOrd="0" destOrd="0" presId="urn:microsoft.com/office/officeart/2008/layout/PictureStrips"/>
    <dgm:cxn modelId="{D2EDFFF8-6182-4BC0-9249-F9305823B0A9}" srcId="{291A36C6-871F-4D1B-A1F8-4620CA028B5A}" destId="{33387FCF-B7D3-4EB3-A70B-809B9F192013}" srcOrd="1" destOrd="0" parTransId="{F0503E1B-9483-4927-B200-277DD4D53C55}" sibTransId="{028AE55E-2C4E-407E-9481-BA553908817A}"/>
    <dgm:cxn modelId="{C15EB7CF-26E7-46AC-A704-E396A5B1C3E4}" type="presOf" srcId="{FD7159B0-E56D-4836-A1C0-535C7AD0349C}" destId="{395136BF-49C3-442D-B527-B53A0CD212CC}" srcOrd="0" destOrd="0" presId="urn:microsoft.com/office/officeart/2008/layout/PictureStrips"/>
    <dgm:cxn modelId="{A87F921A-CB90-4366-B90A-C17976B0F951}" srcId="{291A36C6-871F-4D1B-A1F8-4620CA028B5A}" destId="{4EEF242E-26F7-4F1A-8A73-CD53943E432E}" srcOrd="2" destOrd="0" parTransId="{305B617B-15A7-4B1D-8D7C-F4672E32B53F}" sibTransId="{32499D6A-DA22-412C-91C9-B312335C14B7}"/>
    <dgm:cxn modelId="{A90ACC14-D165-42CA-8217-45CB66FE97FF}" srcId="{291A36C6-871F-4D1B-A1F8-4620CA028B5A}" destId="{FD7159B0-E56D-4836-A1C0-535C7AD0349C}" srcOrd="0" destOrd="0" parTransId="{D9089C86-D59F-4A0E-AA29-AA1BD57E208A}" sibTransId="{6761754A-76E5-4A96-B45A-4A9E636286FB}"/>
    <dgm:cxn modelId="{FA45AEDD-4899-4A79-9786-30CEA1812B3B}" type="presOf" srcId="{4EEF242E-26F7-4F1A-8A73-CD53943E432E}" destId="{0BE45C3C-D109-4FAB-BC6E-F77C4B938EDC}" srcOrd="0" destOrd="0" presId="urn:microsoft.com/office/officeart/2008/layout/PictureStrips"/>
    <dgm:cxn modelId="{600A4E53-B899-4C4F-B258-FBF28B5F1E07}" type="presOf" srcId="{33387FCF-B7D3-4EB3-A70B-809B9F192013}" destId="{9F16187D-A534-4E80-93BB-23D9C1AA5CBC}" srcOrd="0" destOrd="0" presId="urn:microsoft.com/office/officeart/2008/layout/PictureStrips"/>
    <dgm:cxn modelId="{5B58AAF5-CBEB-4B83-B538-1EBAD412313B}" type="presParOf" srcId="{EFFC826F-859F-4464-BC08-E89A5F368A68}" destId="{01648301-3A7A-43C5-8B41-92AB58399379}" srcOrd="0" destOrd="0" presId="urn:microsoft.com/office/officeart/2008/layout/PictureStrips"/>
    <dgm:cxn modelId="{2E5E3368-F0FD-4EB3-8002-D91E99D4C395}" type="presParOf" srcId="{01648301-3A7A-43C5-8B41-92AB58399379}" destId="{395136BF-49C3-442D-B527-B53A0CD212CC}" srcOrd="0" destOrd="0" presId="urn:microsoft.com/office/officeart/2008/layout/PictureStrips"/>
    <dgm:cxn modelId="{B49D8BE7-BEA7-4FC1-B898-43A5FCDE6A53}" type="presParOf" srcId="{01648301-3A7A-43C5-8B41-92AB58399379}" destId="{5E3889E7-9151-4C59-AAA8-52161965D73B}" srcOrd="1" destOrd="0" presId="urn:microsoft.com/office/officeart/2008/layout/PictureStrips"/>
    <dgm:cxn modelId="{7F17A3E0-F5D5-4455-896E-75873A444665}" type="presParOf" srcId="{EFFC826F-859F-4464-BC08-E89A5F368A68}" destId="{4763FF88-2FEF-4D72-A334-99040EE02DA8}" srcOrd="1" destOrd="0" presId="urn:microsoft.com/office/officeart/2008/layout/PictureStrips"/>
    <dgm:cxn modelId="{C9C6A2BA-B147-43AD-A47E-04958BF03CE8}" type="presParOf" srcId="{EFFC826F-859F-4464-BC08-E89A5F368A68}" destId="{EA078F8F-5C2F-4E09-97B0-C2D37FA80A31}" srcOrd="2" destOrd="0" presId="urn:microsoft.com/office/officeart/2008/layout/PictureStrips"/>
    <dgm:cxn modelId="{341036CC-56C7-4BFD-B5EA-9E341E7A30EB}" type="presParOf" srcId="{EA078F8F-5C2F-4E09-97B0-C2D37FA80A31}" destId="{9F16187D-A534-4E80-93BB-23D9C1AA5CBC}" srcOrd="0" destOrd="0" presId="urn:microsoft.com/office/officeart/2008/layout/PictureStrips"/>
    <dgm:cxn modelId="{EEC8EAA9-01F7-4962-85B5-D47714161BDF}" type="presParOf" srcId="{EA078F8F-5C2F-4E09-97B0-C2D37FA80A31}" destId="{7FC945B9-EE52-42E5-839C-ABF78EB1736B}" srcOrd="1" destOrd="0" presId="urn:microsoft.com/office/officeart/2008/layout/PictureStrips"/>
    <dgm:cxn modelId="{AD789D04-D318-451F-AB93-17A4F11DB822}" type="presParOf" srcId="{EFFC826F-859F-4464-BC08-E89A5F368A68}" destId="{AC147F93-A183-4815-8E37-B4A02B0B551B}" srcOrd="3" destOrd="0" presId="urn:microsoft.com/office/officeart/2008/layout/PictureStrips"/>
    <dgm:cxn modelId="{4D55611C-C193-47C4-94A5-4885912213A4}" type="presParOf" srcId="{EFFC826F-859F-4464-BC08-E89A5F368A68}" destId="{A3792B68-AE10-4DBF-BAAE-9DBF9C055B6D}" srcOrd="4" destOrd="0" presId="urn:microsoft.com/office/officeart/2008/layout/PictureStrips"/>
    <dgm:cxn modelId="{5EDAA8B8-970A-4E4F-B001-325BBC6FA5C3}" type="presParOf" srcId="{A3792B68-AE10-4DBF-BAAE-9DBF9C055B6D}" destId="{0BE45C3C-D109-4FAB-BC6E-F77C4B938EDC}" srcOrd="0" destOrd="0" presId="urn:microsoft.com/office/officeart/2008/layout/PictureStrips"/>
    <dgm:cxn modelId="{AF0BBF97-BE13-4F60-B224-8683F7978237}" type="presParOf" srcId="{A3792B68-AE10-4DBF-BAAE-9DBF9C055B6D}" destId="{B3126C06-2637-468C-B275-EA3A35510FA1}" srcOrd="1" destOrd="0" presId="urn:microsoft.com/office/officeart/2008/layout/PictureStrips"/>
    <dgm:cxn modelId="{4CC1205E-3B6A-4C55-B8E9-A9D01898C13C}" type="presParOf" srcId="{EFFC826F-859F-4464-BC08-E89A5F368A68}" destId="{48EB1CFB-A813-4531-BE15-0D584DC9BEED}" srcOrd="5" destOrd="0" presId="urn:microsoft.com/office/officeart/2008/layout/PictureStrips"/>
    <dgm:cxn modelId="{AE963E9E-6E28-4919-87A5-B5A713F58560}" type="presParOf" srcId="{EFFC826F-859F-4464-BC08-E89A5F368A68}" destId="{85172D20-AED6-4D4D-8240-B3CB383FD7CB}" srcOrd="6" destOrd="0" presId="urn:microsoft.com/office/officeart/2008/layout/PictureStrips"/>
    <dgm:cxn modelId="{72CF1D1C-98B8-41DF-99E9-B8CF333AA882}" type="presParOf" srcId="{85172D20-AED6-4D4D-8240-B3CB383FD7CB}" destId="{EE544721-EBD0-4008-9CE4-4C4B701332C1}" srcOrd="0" destOrd="0" presId="urn:microsoft.com/office/officeart/2008/layout/PictureStrips"/>
    <dgm:cxn modelId="{BDE2C66C-0DCE-4851-8DAE-1FB47345A9F8}" type="presParOf" srcId="{85172D20-AED6-4D4D-8240-B3CB383FD7CB}" destId="{148A891B-2CD5-4689-B2BA-7FE0D6FCD1D2}" srcOrd="1" destOrd="0" presId="urn:microsoft.com/office/officeart/2008/layout/PictureStrips"/>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136BF-49C3-442D-B527-B53A0CD212CC}">
      <dsp:nvSpPr>
        <dsp:cNvPr id="0" name=""/>
        <dsp:cNvSpPr/>
      </dsp:nvSpPr>
      <dsp:spPr>
        <a:xfrm>
          <a:off x="303484" y="181324"/>
          <a:ext cx="3986752" cy="124586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863" tIns="95250" rIns="95250" bIns="95250" numCol="1" spcCol="1270" anchor="ctr" anchorCtr="0">
          <a:noAutofit/>
        </a:bodyPr>
        <a:lstStyle/>
        <a:p>
          <a:pPr lvl="0" algn="l" defTabSz="1111250" rtl="0">
            <a:lnSpc>
              <a:spcPct val="90000"/>
            </a:lnSpc>
            <a:spcBef>
              <a:spcPct val="0"/>
            </a:spcBef>
            <a:spcAft>
              <a:spcPct val="35000"/>
            </a:spcAft>
          </a:pPr>
          <a:r>
            <a:rPr lang="ro-RO" sz="2500" b="1" kern="1200" dirty="0" smtClean="0"/>
            <a:t>Ascultarea cuvântului lui Dumnezeu </a:t>
          </a:r>
          <a:r>
            <a:rPr lang="es-ES" sz="2500" b="1" kern="1200" dirty="0" smtClean="0"/>
            <a:t>(Luca 4:17)</a:t>
          </a:r>
          <a:endParaRPr lang="es-ES" sz="2500" kern="1200" dirty="0"/>
        </a:p>
      </dsp:txBody>
      <dsp:txXfrm>
        <a:off x="303484" y="181324"/>
        <a:ext cx="3986752" cy="1245860"/>
      </dsp:txXfrm>
    </dsp:sp>
    <dsp:sp modelId="{5E3889E7-9151-4C59-AAA8-52161965D73B}">
      <dsp:nvSpPr>
        <dsp:cNvPr id="0" name=""/>
        <dsp:cNvSpPr/>
      </dsp:nvSpPr>
      <dsp:spPr>
        <a:xfrm>
          <a:off x="137369" y="1367"/>
          <a:ext cx="872102" cy="1308153"/>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F16187D-A534-4E80-93BB-23D9C1AA5CBC}">
      <dsp:nvSpPr>
        <dsp:cNvPr id="0" name=""/>
        <dsp:cNvSpPr/>
      </dsp:nvSpPr>
      <dsp:spPr>
        <a:xfrm>
          <a:off x="4599028" y="181324"/>
          <a:ext cx="3986752" cy="124586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863" tIns="95250" rIns="95250" bIns="95250" numCol="1" spcCol="1270" anchor="ctr" anchorCtr="0">
          <a:noAutofit/>
        </a:bodyPr>
        <a:lstStyle/>
        <a:p>
          <a:pPr lvl="0" algn="l" defTabSz="1111250" rtl="0">
            <a:lnSpc>
              <a:spcPct val="90000"/>
            </a:lnSpc>
            <a:spcBef>
              <a:spcPct val="0"/>
            </a:spcBef>
            <a:spcAft>
              <a:spcPct val="35000"/>
            </a:spcAft>
          </a:pPr>
          <a:r>
            <a:rPr lang="ro-RO" sz="2500" b="1" kern="1200" dirty="0" smtClean="0"/>
            <a:t>Odihna în Hristos </a:t>
          </a:r>
          <a:r>
            <a:rPr lang="es-ES" sz="2500" b="1" kern="1200" dirty="0" smtClean="0"/>
            <a:t>(</a:t>
          </a:r>
          <a:r>
            <a:rPr lang="ro-RO" sz="2500" b="1" kern="1200" dirty="0" smtClean="0"/>
            <a:t>Evrei</a:t>
          </a:r>
          <a:r>
            <a:rPr lang="es-ES" sz="2500" b="1" kern="1200" dirty="0" smtClean="0"/>
            <a:t> 4:1)</a:t>
          </a:r>
          <a:endParaRPr lang="es-ES" sz="2500" kern="1200" dirty="0"/>
        </a:p>
      </dsp:txBody>
      <dsp:txXfrm>
        <a:off x="4599028" y="181324"/>
        <a:ext cx="3986752" cy="1245860"/>
      </dsp:txXfrm>
    </dsp:sp>
    <dsp:sp modelId="{7FC945B9-EE52-42E5-839C-ABF78EB1736B}">
      <dsp:nvSpPr>
        <dsp:cNvPr id="0" name=""/>
        <dsp:cNvSpPr/>
      </dsp:nvSpPr>
      <dsp:spPr>
        <a:xfrm>
          <a:off x="4432914" y="1367"/>
          <a:ext cx="872102" cy="1308153"/>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BE45C3C-D109-4FAB-BC6E-F77C4B938EDC}">
      <dsp:nvSpPr>
        <dsp:cNvPr id="0" name=""/>
        <dsp:cNvSpPr/>
      </dsp:nvSpPr>
      <dsp:spPr>
        <a:xfrm>
          <a:off x="303484" y="1749724"/>
          <a:ext cx="3986752" cy="124586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863" tIns="95250" rIns="95250" bIns="95250" numCol="1" spcCol="1270" anchor="ctr" anchorCtr="0">
          <a:noAutofit/>
        </a:bodyPr>
        <a:lstStyle/>
        <a:p>
          <a:pPr lvl="0" algn="l" defTabSz="1111250" rtl="0">
            <a:lnSpc>
              <a:spcPct val="90000"/>
            </a:lnSpc>
            <a:spcBef>
              <a:spcPct val="0"/>
            </a:spcBef>
            <a:spcAft>
              <a:spcPct val="35000"/>
            </a:spcAft>
          </a:pPr>
          <a:r>
            <a:rPr lang="ro-RO" sz="2500" b="1" kern="1200" dirty="0" smtClean="0"/>
            <a:t>Amintirea Creatorului nostru</a:t>
          </a:r>
          <a:r>
            <a:rPr lang="es-ES" sz="2500" b="1" kern="1200" dirty="0" smtClean="0"/>
            <a:t> (G</a:t>
          </a:r>
          <a:r>
            <a:rPr lang="ro-RO" sz="2500" b="1" kern="1200" dirty="0" smtClean="0"/>
            <a:t>eneza</a:t>
          </a:r>
          <a:r>
            <a:rPr lang="es-ES" sz="2500" b="1" kern="1200" dirty="0" smtClean="0"/>
            <a:t> 2:3)</a:t>
          </a:r>
          <a:endParaRPr lang="es-ES" sz="2500" kern="1200" dirty="0"/>
        </a:p>
      </dsp:txBody>
      <dsp:txXfrm>
        <a:off x="303484" y="1749724"/>
        <a:ext cx="3986752" cy="1245860"/>
      </dsp:txXfrm>
    </dsp:sp>
    <dsp:sp modelId="{B3126C06-2637-468C-B275-EA3A35510FA1}">
      <dsp:nvSpPr>
        <dsp:cNvPr id="0" name=""/>
        <dsp:cNvSpPr/>
      </dsp:nvSpPr>
      <dsp:spPr>
        <a:xfrm>
          <a:off x="137369" y="1569766"/>
          <a:ext cx="872102" cy="1308153"/>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E544721-EBD0-4008-9CE4-4C4B701332C1}">
      <dsp:nvSpPr>
        <dsp:cNvPr id="0" name=""/>
        <dsp:cNvSpPr/>
      </dsp:nvSpPr>
      <dsp:spPr>
        <a:xfrm>
          <a:off x="4599028" y="1749724"/>
          <a:ext cx="3986752" cy="124586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863" tIns="95250" rIns="95250" bIns="95250" numCol="1" spcCol="1270" anchor="ctr" anchorCtr="0">
          <a:noAutofit/>
        </a:bodyPr>
        <a:lstStyle/>
        <a:p>
          <a:pPr lvl="0" algn="l" defTabSz="1111250" rtl="0">
            <a:lnSpc>
              <a:spcPct val="90000"/>
            </a:lnSpc>
            <a:spcBef>
              <a:spcPct val="0"/>
            </a:spcBef>
            <a:spcAft>
              <a:spcPct val="35000"/>
            </a:spcAft>
          </a:pPr>
          <a:r>
            <a:rPr lang="ro-RO" sz="2500" b="1" kern="1200" dirty="0" smtClean="0"/>
            <a:t>Sărbătorirea mântuirii noastre </a:t>
          </a:r>
          <a:r>
            <a:rPr lang="es-ES" sz="2500" b="1" kern="1200" dirty="0" smtClean="0"/>
            <a:t>(</a:t>
          </a:r>
          <a:r>
            <a:rPr lang="es-ES" sz="2500" b="1" kern="1200" dirty="0" err="1" smtClean="0"/>
            <a:t>Deuteronom</a:t>
          </a:r>
          <a:r>
            <a:rPr lang="es-ES" sz="2500" b="1" kern="1200" dirty="0" smtClean="0"/>
            <a:t> 5:15)</a:t>
          </a:r>
          <a:endParaRPr lang="es-ES" sz="2500" kern="1200" dirty="0"/>
        </a:p>
      </dsp:txBody>
      <dsp:txXfrm>
        <a:off x="4599028" y="1749724"/>
        <a:ext cx="3986752" cy="1245860"/>
      </dsp:txXfrm>
    </dsp:sp>
    <dsp:sp modelId="{148A891B-2CD5-4689-B2BA-7FE0D6FCD1D2}">
      <dsp:nvSpPr>
        <dsp:cNvPr id="0" name=""/>
        <dsp:cNvSpPr/>
      </dsp:nvSpPr>
      <dsp:spPr>
        <a:xfrm>
          <a:off x="4432914" y="1569766"/>
          <a:ext cx="872102" cy="1308153"/>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l="1104"/>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41540546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314442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1299873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19922711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26558516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41241135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18436451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4147245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34218584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6841313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091FEF-A2A6-45DB-868C-13A2C6447B67}" type="datetimeFigureOut">
              <a:rPr lang="es-ES" smtClean="0"/>
              <a:pPr/>
              <a:t>28/04/2015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5785625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1FEF-A2A6-45DB-868C-13A2C6447B67}" type="datetimeFigureOut">
              <a:rPr lang="es-ES" smtClean="0"/>
              <a:pPr/>
              <a:t>28/04/2015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3E63F-3A12-48D2-A4FA-7C6897C5205E}" type="slidenum">
              <a:rPr lang="es-ES" smtClean="0"/>
              <a:pPr/>
              <a:t>‹#›</a:t>
            </a:fld>
            <a:endParaRPr lang="es-ES"/>
          </a:p>
        </p:txBody>
      </p:sp>
    </p:spTree>
    <p:extLst>
      <p:ext uri="{BB962C8B-B14F-4D97-AF65-F5344CB8AC3E}">
        <p14:creationId xmlns="" xmlns:p14="http://schemas.microsoft.com/office/powerpoint/2010/main" val="214340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07504" y="67271"/>
            <a:ext cx="8856984" cy="769441"/>
          </a:xfrm>
          <a:prstGeom prst="rect">
            <a:avLst/>
          </a:prstGeom>
          <a:noFill/>
        </p:spPr>
        <p:txBody>
          <a:bodyPr wrap="square" rtlCol="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HRISTOS, DOMNUL SABATULUI</a:t>
            </a:r>
            <a:endParaRPr lang="ro-RO"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CuadroTexto"/>
          <p:cNvSpPr txBox="1"/>
          <p:nvPr/>
        </p:nvSpPr>
        <p:spPr>
          <a:xfrm>
            <a:off x="6287945" y="6165304"/>
            <a:ext cx="2825902" cy="369332"/>
          </a:xfrm>
          <a:prstGeom prst="rect">
            <a:avLst/>
          </a:prstGeom>
          <a:noFill/>
        </p:spPr>
        <p:txBody>
          <a:bodyPr wrap="none" rtlCol="0">
            <a:spAutoFit/>
          </a:bodyPr>
          <a:lstStyle/>
          <a:p>
            <a:pPr algn="r"/>
            <a:r>
              <a:rPr lang="ro-RO" b="1" smtClean="0">
                <a:solidFill>
                  <a:schemeClr val="bg1"/>
                </a:solidFill>
              </a:rPr>
              <a:t>Studiul 5 pentru 2 mai 2015</a:t>
            </a:r>
            <a:endParaRPr lang="ro-RO" b="1">
              <a:solidFill>
                <a:schemeClr val="bg1"/>
              </a:solidFill>
            </a:endParaRPr>
          </a:p>
        </p:txBody>
      </p:sp>
    </p:spTree>
    <p:extLst>
      <p:ext uri="{BB962C8B-B14F-4D97-AF65-F5344CB8AC3E}">
        <p14:creationId xmlns="" xmlns:p14="http://schemas.microsoft.com/office/powerpoint/2010/main" val="353877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7788" y="178136"/>
            <a:ext cx="9124749" cy="707886"/>
          </a:xfrm>
          <a:prstGeom prst="rect">
            <a:avLst/>
          </a:prstGeom>
        </p:spPr>
        <p:txBody>
          <a:bodyPr wrap="square">
            <a:spAutoFit/>
            <a:scene3d>
              <a:camera prst="orthographicFront"/>
              <a:lightRig rig="morning" dir="tl"/>
            </a:scene3d>
            <a:sp3d contourW="19050">
              <a:bevelT w="25400" h="25400"/>
              <a:contourClr>
                <a:schemeClr val="accent2">
                  <a:lumMod val="40000"/>
                  <a:lumOff val="60000"/>
                </a:schemeClr>
              </a:contourClr>
            </a:sp3d>
          </a:bodyPr>
          <a:lstStyle/>
          <a:p>
            <a:pPr algn="ctr"/>
            <a:r>
              <a:rPr lang="ro-RO" sz="4000" b="1" smtClean="0">
                <a:ln w="11430"/>
                <a:gradFill>
                  <a:gsLst>
                    <a:gs pos="0">
                      <a:srgbClr val="CC9900"/>
                    </a:gs>
                    <a:gs pos="25000">
                      <a:srgbClr val="996633"/>
                    </a:gs>
                    <a:gs pos="50000">
                      <a:srgbClr val="663300"/>
                    </a:gs>
                    <a:gs pos="75000">
                      <a:srgbClr val="996633"/>
                    </a:gs>
                    <a:gs pos="100000">
                      <a:srgbClr val="CC9900"/>
                    </a:gs>
                  </a:gsLst>
                  <a:lin ang="5400000"/>
                </a:gradFill>
                <a:effectLst>
                  <a:outerShdw blurRad="80000" dist="40000" dir="5040000" algn="tl">
                    <a:srgbClr val="000000">
                      <a:alpha val="30000"/>
                    </a:srgbClr>
                  </a:outerShdw>
                </a:effectLst>
              </a:rPr>
              <a:t>«DUPĂ OBICEIUL SĂU»</a:t>
            </a:r>
            <a:endParaRPr lang="ro-RO" sz="4000" b="1">
              <a:ln w="11430"/>
              <a:gradFill>
                <a:gsLst>
                  <a:gs pos="0">
                    <a:srgbClr val="CC9900"/>
                  </a:gs>
                  <a:gs pos="25000">
                    <a:srgbClr val="996633"/>
                  </a:gs>
                  <a:gs pos="50000">
                    <a:srgbClr val="663300"/>
                  </a:gs>
                  <a:gs pos="75000">
                    <a:srgbClr val="996633"/>
                  </a:gs>
                  <a:gs pos="100000">
                    <a:srgbClr val="CC9900"/>
                  </a:gs>
                </a:gsLst>
                <a:lin ang="5400000"/>
              </a:gradFill>
              <a:effectLst>
                <a:outerShdw blurRad="80000" dist="40000" dir="5040000" algn="tl">
                  <a:srgbClr val="000000">
                    <a:alpha val="30000"/>
                  </a:srgbClr>
                </a:outerShdw>
              </a:effectLst>
            </a:endParaRPr>
          </a:p>
        </p:txBody>
      </p:sp>
      <p:sp>
        <p:nvSpPr>
          <p:cNvPr id="4" name="3 CuadroTexto"/>
          <p:cNvSpPr txBox="1"/>
          <p:nvPr/>
        </p:nvSpPr>
        <p:spPr>
          <a:xfrm>
            <a:off x="179512" y="1916832"/>
            <a:ext cx="4176464" cy="1015663"/>
          </a:xfrm>
          <a:prstGeom prst="rect">
            <a:avLst/>
          </a:prstGeom>
          <a:noFill/>
        </p:spPr>
        <p:txBody>
          <a:bodyPr wrap="square" rtlCol="0">
            <a:spAutoFit/>
          </a:bodyPr>
          <a:lstStyle/>
          <a:p>
            <a:pPr algn="ctr"/>
            <a:r>
              <a:rPr lang="ro-RO" sz="2000" b="1" smtClean="0">
                <a:solidFill>
                  <a:schemeClr val="bg1"/>
                </a:solidFill>
                <a:effectLst>
                  <a:outerShdw blurRad="50800" dist="50800" dir="5400000" algn="ctr" rotWithShape="0">
                    <a:schemeClr val="tx1"/>
                  </a:outerShdw>
                </a:effectLst>
              </a:rPr>
              <a:t>Ce vrea să spună Luca atunci când afirmă că Isus avea </a:t>
            </a:r>
            <a:r>
              <a:rPr lang="ro-RO" sz="2000" b="1" i="1" u="sng" smtClean="0">
                <a:solidFill>
                  <a:schemeClr val="bg1"/>
                </a:solidFill>
                <a:effectLst>
                  <a:outerShdw blurRad="50800" dist="50800" dir="5400000" algn="ctr" rotWithShape="0">
                    <a:schemeClr val="tx1"/>
                  </a:outerShdw>
                </a:effectLst>
              </a:rPr>
              <a:t>obiceiul</a:t>
            </a:r>
            <a:r>
              <a:rPr lang="ro-RO" sz="2000" b="1" smtClean="0">
                <a:solidFill>
                  <a:schemeClr val="bg1"/>
                </a:solidFill>
                <a:effectLst>
                  <a:outerShdw blurRad="50800" dist="50800" dir="5400000" algn="ctr" rotWithShape="0">
                    <a:schemeClr val="tx1"/>
                  </a:outerShdw>
                </a:effectLst>
              </a:rPr>
              <a:t> de a păzi Sabatul?</a:t>
            </a:r>
            <a:endParaRPr lang="ro-RO" sz="2000" b="1">
              <a:solidFill>
                <a:schemeClr val="bg1"/>
              </a:solidFill>
              <a:effectLst>
                <a:outerShdw blurRad="50800" dist="50800" dir="5400000" algn="ctr" rotWithShape="0">
                  <a:schemeClr val="tx1"/>
                </a:outerShdw>
              </a:effectLst>
            </a:endParaRPr>
          </a:p>
        </p:txBody>
      </p:sp>
      <p:sp>
        <p:nvSpPr>
          <p:cNvPr id="5" name="4 CuadroTexto"/>
          <p:cNvSpPr txBox="1"/>
          <p:nvPr/>
        </p:nvSpPr>
        <p:spPr>
          <a:xfrm>
            <a:off x="35496" y="3087831"/>
            <a:ext cx="4320480" cy="707886"/>
          </a:xfrm>
          <a:prstGeom prst="rect">
            <a:avLst/>
          </a:prstGeom>
          <a:noFill/>
        </p:spPr>
        <p:txBody>
          <a:bodyPr wrap="square" rtlCol="0">
            <a:spAutoFit/>
          </a:bodyPr>
          <a:lstStyle/>
          <a:p>
            <a:pPr algn="ctr"/>
            <a:r>
              <a:rPr lang="ro-RO" sz="2000" b="1" smtClean="0">
                <a:solidFill>
                  <a:schemeClr val="bg1"/>
                </a:solidFill>
                <a:effectLst>
                  <a:outerShdw blurRad="50800" dist="50800" dir="5400000" algn="ctr" rotWithShape="0">
                    <a:schemeClr val="tx1"/>
                  </a:outerShdw>
                </a:effectLst>
              </a:rPr>
              <a:t>De ce ar trebui să avem și noi un asemenea </a:t>
            </a:r>
            <a:r>
              <a:rPr lang="ro-RO" sz="2000" b="1" i="1" u="sng" smtClean="0">
                <a:solidFill>
                  <a:schemeClr val="bg1"/>
                </a:solidFill>
                <a:effectLst>
                  <a:outerShdw blurRad="50800" dist="50800" dir="5400000" algn="ctr" rotWithShape="0">
                    <a:schemeClr val="tx1"/>
                  </a:outerShdw>
                </a:effectLst>
              </a:rPr>
              <a:t>obicei</a:t>
            </a:r>
            <a:r>
              <a:rPr lang="ro-RO" sz="2000" b="1" smtClean="0">
                <a:solidFill>
                  <a:schemeClr val="bg1"/>
                </a:solidFill>
                <a:effectLst>
                  <a:outerShdw blurRad="50800" dist="50800" dir="5400000" algn="ctr" rotWithShape="0">
                    <a:schemeClr val="tx1"/>
                  </a:outerShdw>
                </a:effectLst>
              </a:rPr>
              <a:t>?</a:t>
            </a:r>
            <a:endParaRPr lang="ro-RO" sz="2000" b="1">
              <a:solidFill>
                <a:schemeClr val="bg1"/>
              </a:solidFill>
              <a:effectLst>
                <a:outerShdw blurRad="50800" dist="50800" dir="5400000" algn="ctr" rotWithShape="0">
                  <a:schemeClr val="tx1"/>
                </a:outerShdw>
              </a:effectLst>
            </a:endParaRPr>
          </a:p>
        </p:txBody>
      </p:sp>
      <p:sp>
        <p:nvSpPr>
          <p:cNvPr id="7" name="6 CuadroTexto"/>
          <p:cNvSpPr txBox="1"/>
          <p:nvPr/>
        </p:nvSpPr>
        <p:spPr>
          <a:xfrm>
            <a:off x="35496" y="3951054"/>
            <a:ext cx="4752528" cy="2246769"/>
          </a:xfrm>
          <a:prstGeom prst="rect">
            <a:avLst/>
          </a:prstGeom>
          <a:noFill/>
        </p:spPr>
        <p:txBody>
          <a:bodyPr wrap="square" rtlCol="0">
            <a:spAutoFit/>
          </a:bodyPr>
          <a:lstStyle/>
          <a:p>
            <a:pPr marL="342900" indent="-342900">
              <a:buClr>
                <a:srgbClr val="CC9900"/>
              </a:buClr>
              <a:buFont typeface="+mj-lt"/>
              <a:buAutoNum type="arabicPeriod"/>
            </a:pPr>
            <a:r>
              <a:rPr lang="ro-RO" sz="2000" b="1" smtClean="0">
                <a:solidFill>
                  <a:schemeClr val="bg1"/>
                </a:solidFill>
                <a:effectLst>
                  <a:outerShdw blurRad="50800" dist="50800" dir="5400000" algn="ctr" rotWithShape="0">
                    <a:schemeClr val="tx1"/>
                  </a:outerShdw>
                </a:effectLst>
              </a:rPr>
              <a:t>Cu toate că putem să Îl lăudăm pe Dumnezeu și în altă parte, este bine să o putem face ÎMPREUNĂ în același loc.</a:t>
            </a:r>
          </a:p>
          <a:p>
            <a:pPr marL="342900" indent="-342900">
              <a:buClr>
                <a:srgbClr val="CC9900"/>
              </a:buClr>
              <a:buFont typeface="+mj-lt"/>
              <a:buAutoNum type="arabicPeriod"/>
            </a:pPr>
            <a:r>
              <a:rPr lang="ro-RO" sz="2000" b="1" smtClean="0">
                <a:solidFill>
                  <a:schemeClr val="bg1"/>
                </a:solidFill>
                <a:effectLst>
                  <a:outerShdw blurRad="50800" dist="50800" dir="5400000" algn="ctr" rotWithShape="0">
                    <a:schemeClr val="tx1"/>
                  </a:outerShdw>
                </a:effectLst>
              </a:rPr>
              <a:t>Mărturisim public faptul că credem în Isus ca și Creator și Mântuitor. </a:t>
            </a:r>
          </a:p>
          <a:p>
            <a:pPr marL="342900" indent="-342900">
              <a:buClr>
                <a:srgbClr val="CC9900"/>
              </a:buClr>
              <a:buFont typeface="+mj-lt"/>
              <a:buAutoNum type="arabicPeriod"/>
            </a:pPr>
            <a:r>
              <a:rPr lang="ro-RO" sz="2000" b="1" smtClean="0">
                <a:solidFill>
                  <a:schemeClr val="bg1"/>
                </a:solidFill>
                <a:effectLst>
                  <a:outerShdw blurRad="50800" dist="50800" dir="5400000" algn="ctr" rotWithShape="0">
                    <a:schemeClr val="tx1"/>
                  </a:outerShdw>
                </a:effectLst>
              </a:rPr>
              <a:t>Putem profita de companie pentru a împărtăși altora bucuriile și necazurile. </a:t>
            </a:r>
            <a:endParaRPr lang="ro-RO" sz="2000" b="1">
              <a:solidFill>
                <a:schemeClr val="bg1"/>
              </a:solidFill>
              <a:effectLst>
                <a:outerShdw blurRad="50800" dist="50800" dir="5400000" algn="ctr" rotWithShape="0">
                  <a:schemeClr val="tx1"/>
                </a:outerShdw>
              </a:effectLst>
            </a:endParaRPr>
          </a:p>
        </p:txBody>
      </p:sp>
      <p:sp>
        <p:nvSpPr>
          <p:cNvPr id="10" name="9 Rectángulo"/>
          <p:cNvSpPr/>
          <p:nvPr/>
        </p:nvSpPr>
        <p:spPr>
          <a:xfrm>
            <a:off x="611560" y="980728"/>
            <a:ext cx="7848872" cy="646331"/>
          </a:xfrm>
          <a:prstGeom prst="rect">
            <a:avLst/>
          </a:prstGeom>
        </p:spPr>
        <p:txBody>
          <a:bodyPr wrap="square">
            <a:spAutoFit/>
          </a:bodyPr>
          <a:lstStyle/>
          <a:p>
            <a:r>
              <a:rPr lang="ro-RO" b="1" smtClean="0">
                <a:solidFill>
                  <a:schemeClr val="accent2">
                    <a:lumMod val="40000"/>
                    <a:lumOff val="60000"/>
                  </a:schemeClr>
                </a:solidFill>
                <a:latin typeface="Comic Sans MS" pitchFamily="66" charset="0"/>
              </a:rPr>
              <a:t>«A venit în Nazaret, unde fusese crescut, şi, după obiceiul Său, în ziua Sabatului, a intrat în sinagogă. S-a sculat să citească» </a:t>
            </a:r>
            <a:r>
              <a:rPr lang="ro-RO" sz="1100" b="1" smtClean="0">
                <a:solidFill>
                  <a:schemeClr val="accent2">
                    <a:lumMod val="40000"/>
                    <a:lumOff val="60000"/>
                  </a:schemeClr>
                </a:solidFill>
                <a:latin typeface="Comic Sans MS" pitchFamily="66" charset="0"/>
              </a:rPr>
              <a:t>(Luca 4:16)</a:t>
            </a:r>
            <a:endParaRPr lang="ro-RO" sz="1100" b="1">
              <a:solidFill>
                <a:schemeClr val="accent2">
                  <a:lumMod val="40000"/>
                  <a:lumOff val="60000"/>
                </a:schemeClr>
              </a:solidFill>
              <a:latin typeface="Comic Sans MS" pitchFamily="66" charset="0"/>
            </a:endParaRPr>
          </a:p>
        </p:txBody>
      </p:sp>
    </p:spTree>
    <p:extLst>
      <p:ext uri="{BB962C8B-B14F-4D97-AF65-F5344CB8AC3E}">
        <p14:creationId xmlns="" xmlns:p14="http://schemas.microsoft.com/office/powerpoint/2010/main" val="11443571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left)">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left)">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6228184" cy="707886"/>
          </a:xfrm>
          <a:prstGeom prst="rect">
            <a:avLst/>
          </a:prstGeom>
          <a:noFill/>
        </p:spPr>
        <p:txBody>
          <a:bodyPr wrap="square" rtlCol="0">
            <a:spAutoFit/>
          </a:bodyPr>
          <a:lstStyle/>
          <a:p>
            <a:pPr algn="ctr"/>
            <a:r>
              <a:rPr lang="ro-RO" sz="40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ACTIVITATEA SABATICĂ</a:t>
            </a:r>
            <a:endParaRPr lang="ro-RO" sz="40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 name="5 Rectángulo"/>
          <p:cNvSpPr/>
          <p:nvPr/>
        </p:nvSpPr>
        <p:spPr>
          <a:xfrm>
            <a:off x="107504" y="629980"/>
            <a:ext cx="5832648" cy="646331"/>
          </a:xfrm>
          <a:prstGeom prst="rect">
            <a:avLst/>
          </a:prstGeom>
        </p:spPr>
        <p:txBody>
          <a:bodyPr wrap="square" lIns="72000" rIns="72000">
            <a:spAutoFit/>
          </a:bodyPr>
          <a:lstStyle/>
          <a:p>
            <a:r>
              <a:rPr lang="ro-RO" b="1" dirty="0" smtClean="0">
                <a:solidFill>
                  <a:schemeClr val="accent1">
                    <a:lumMod val="20000"/>
                    <a:lumOff val="80000"/>
                  </a:schemeClr>
                </a:solidFill>
                <a:latin typeface="Comic Sans MS" pitchFamily="66" charset="0"/>
              </a:rPr>
              <a:t>«S-a coborât în </a:t>
            </a:r>
            <a:r>
              <a:rPr lang="ro-RO" b="1" dirty="0" err="1" smtClean="0">
                <a:solidFill>
                  <a:schemeClr val="accent1">
                    <a:lumMod val="20000"/>
                    <a:lumOff val="80000"/>
                  </a:schemeClr>
                </a:solidFill>
                <a:latin typeface="Comic Sans MS" pitchFamily="66" charset="0"/>
              </a:rPr>
              <a:t>Capernaum</a:t>
            </a:r>
            <a:r>
              <a:rPr lang="ro-RO" b="1" dirty="0" smtClean="0">
                <a:solidFill>
                  <a:schemeClr val="accent1">
                    <a:lumMod val="20000"/>
                    <a:lumOff val="80000"/>
                  </a:schemeClr>
                </a:solidFill>
                <a:latin typeface="Comic Sans MS" pitchFamily="66" charset="0"/>
              </a:rPr>
              <a:t>, cetate din Galileea, şi acolo învăţa pe oameni în ziua Sabatului» </a:t>
            </a:r>
            <a:r>
              <a:rPr lang="ro-RO" sz="1100" b="1" dirty="0" smtClean="0">
                <a:solidFill>
                  <a:schemeClr val="accent1">
                    <a:lumMod val="20000"/>
                    <a:lumOff val="80000"/>
                  </a:schemeClr>
                </a:solidFill>
                <a:latin typeface="Comic Sans MS" pitchFamily="66" charset="0"/>
              </a:rPr>
              <a:t>(Luca4:31)</a:t>
            </a:r>
            <a:endParaRPr lang="ro-RO" sz="1100" b="1" dirty="0">
              <a:solidFill>
                <a:schemeClr val="accent1">
                  <a:lumMod val="20000"/>
                  <a:lumOff val="80000"/>
                </a:schemeClr>
              </a:solidFill>
              <a:latin typeface="Comic Sans MS" pitchFamily="66" charset="0"/>
            </a:endParaRPr>
          </a:p>
        </p:txBody>
      </p:sp>
      <p:sp>
        <p:nvSpPr>
          <p:cNvPr id="7" name="6 CuadroTexto"/>
          <p:cNvSpPr txBox="1"/>
          <p:nvPr/>
        </p:nvSpPr>
        <p:spPr>
          <a:xfrm>
            <a:off x="4427984" y="1340768"/>
            <a:ext cx="4392488" cy="2708434"/>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În Luca 4:31-36, vedem cum Isus realiza diferite activități în Sabat, în special învățatul și vindecarea.</a:t>
            </a:r>
          </a:p>
          <a:p>
            <a:pPr>
              <a:spcBef>
                <a:spcPts val="600"/>
              </a:spcBef>
            </a:pPr>
            <a:r>
              <a:rPr lang="ro-RO" sz="2000" b="1" dirty="0" smtClean="0">
                <a:solidFill>
                  <a:schemeClr val="bg1"/>
                </a:solidFill>
                <a:effectLst>
                  <a:outerShdw blurRad="50800" dist="50800" dir="5400000" algn="ctr" rotWithShape="0">
                    <a:schemeClr val="tx1"/>
                  </a:outerShdw>
                </a:effectLst>
              </a:rPr>
              <a:t>Predica a fost întreruptă de un demon, pe care Isus l-a scos din omul care îl poseda. </a:t>
            </a:r>
            <a:endParaRPr lang="ro-RO" sz="2000" b="1" dirty="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Cei care au fost prezenți la scenă s-au mirat de dubla AUTORITATE a lui Isus. </a:t>
            </a:r>
            <a:endParaRPr lang="ro-RO" sz="2000" b="1" dirty="0">
              <a:solidFill>
                <a:schemeClr val="bg1"/>
              </a:solidFill>
              <a:effectLst>
                <a:outerShdw blurRad="50800" dist="50800" dir="5400000" algn="ctr" rotWithShape="0">
                  <a:schemeClr val="tx1"/>
                </a:outerShdw>
              </a:effectLst>
            </a:endParaRPr>
          </a:p>
        </p:txBody>
      </p:sp>
      <p:sp>
        <p:nvSpPr>
          <p:cNvPr id="8" name="7 CuadroTexto"/>
          <p:cNvSpPr txBox="1"/>
          <p:nvPr/>
        </p:nvSpPr>
        <p:spPr>
          <a:xfrm>
            <a:off x="4427984" y="4365104"/>
            <a:ext cx="3960440" cy="1015663"/>
          </a:xfrm>
          <a:prstGeom prst="rect">
            <a:avLst/>
          </a:prstGeom>
          <a:noFill/>
        </p:spPr>
        <p:txBody>
          <a:bodyPr wrap="square" rtlCol="0">
            <a:spAutoFit/>
          </a:bodyPr>
          <a:lstStyle/>
          <a:p>
            <a:pPr marL="285750" indent="-285750">
              <a:buClr>
                <a:srgbClr val="FF7979"/>
              </a:buClr>
              <a:buFont typeface="Wingdings" pitchFamily="2" charset="2"/>
              <a:buChar char="v"/>
            </a:pPr>
            <a:r>
              <a:rPr lang="ro-RO" sz="2000" b="1" dirty="0" smtClean="0">
                <a:solidFill>
                  <a:schemeClr val="bg1"/>
                </a:solidFill>
                <a:effectLst>
                  <a:outerShdw blurRad="50800" dist="50800" dir="5400000" algn="ctr" rotWithShape="0">
                    <a:schemeClr val="tx1"/>
                  </a:outerShdw>
                </a:effectLst>
              </a:rPr>
              <a:t>Autoritate de a învăța.</a:t>
            </a:r>
          </a:p>
          <a:p>
            <a:pPr marL="285750" indent="-285750">
              <a:buClr>
                <a:srgbClr val="FF7979"/>
              </a:buClr>
              <a:buFont typeface="Wingdings" pitchFamily="2" charset="2"/>
              <a:buChar char="v"/>
            </a:pPr>
            <a:r>
              <a:rPr lang="ro-RO" sz="2000" b="1" dirty="0" smtClean="0">
                <a:solidFill>
                  <a:schemeClr val="bg1"/>
                </a:solidFill>
                <a:effectLst>
                  <a:outerShdw blurRad="50800" dist="50800" dir="5400000" algn="ctr" rotWithShape="0">
                    <a:schemeClr val="tx1"/>
                  </a:outerShdw>
                </a:effectLst>
              </a:rPr>
              <a:t>Autoritate peste demoni și boală.</a:t>
            </a:r>
            <a:endParaRPr lang="ro-RO" sz="2000" b="1" dirty="0">
              <a:solidFill>
                <a:schemeClr val="bg1"/>
              </a:solidFill>
              <a:effectLst>
                <a:outerShdw blurRad="50800" dist="50800" dir="5400000" algn="ctr" rotWithShape="0">
                  <a:schemeClr val="tx1"/>
                </a:outerShdw>
              </a:effectLst>
            </a:endParaRPr>
          </a:p>
        </p:txBody>
      </p:sp>
      <p:sp>
        <p:nvSpPr>
          <p:cNvPr id="10" name="9 CuadroTexto"/>
          <p:cNvSpPr txBox="1"/>
          <p:nvPr/>
        </p:nvSpPr>
        <p:spPr>
          <a:xfrm>
            <a:off x="4392299" y="5445224"/>
            <a:ext cx="3960440" cy="1400383"/>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Isus are și azi aceeași autoritate ca și atunci. </a:t>
            </a:r>
          </a:p>
          <a:p>
            <a:pPr>
              <a:spcBef>
                <a:spcPts val="600"/>
              </a:spcBef>
            </a:pPr>
            <a:r>
              <a:rPr lang="ro-RO" sz="2000" b="1" smtClean="0">
                <a:solidFill>
                  <a:schemeClr val="bg1"/>
                </a:solidFill>
                <a:effectLst>
                  <a:outerShdw blurRad="50800" dist="50800" dir="5400000" algn="ctr" rotWithShape="0">
                    <a:schemeClr val="tx1"/>
                  </a:outerShdw>
                </a:effectLst>
              </a:rPr>
              <a:t>Îi permiți lui Isus să aibă autoritate peste viața ta?</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04751" y="1484784"/>
            <a:ext cx="4267141" cy="5184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descr="\\EUNICE\FondosTematicos\Jesus\Templo\media-HqY7gYGoUpG-2.jpg"/>
          <p:cNvPicPr>
            <a:picLocks noChangeAspect="1" noChangeArrowheads="1"/>
          </p:cNvPicPr>
          <p:nvPr/>
        </p:nvPicPr>
        <p:blipFill>
          <a:blip r:embed="rId4" cstate="screen">
            <a:extLst>
              <a:ext uri="{BEBA8EAE-BF5A-486C-A8C5-ECC9F3942E4B}">
                <a14:imgProps xmlns="" xmlns:a14="http://schemas.microsoft.com/office/drawing/2010/main">
                  <a14:imgLayer r:embed="rId5">
                    <a14:imgEffect>
                      <a14:brightnessContrast bright="40000" contrast="20000"/>
                    </a14:imgEffect>
                  </a14:imgLayer>
                </a14:imgProps>
              </a:ext>
              <a:ext uri="{28A0092B-C50C-407E-A947-70E740481C1C}">
                <a14:useLocalDpi xmlns="" xmlns:a14="http://schemas.microsoft.com/office/drawing/2010/main"/>
              </a:ext>
            </a:extLst>
          </a:blip>
          <a:srcRect/>
          <a:stretch>
            <a:fillRect/>
          </a:stretch>
        </p:blipFill>
        <p:spPr bwMode="auto">
          <a:xfrm>
            <a:off x="5940152" y="44624"/>
            <a:ext cx="2107281" cy="1274994"/>
          </a:xfrm>
          <a:prstGeom prst="rect">
            <a:avLst/>
          </a:prstGeom>
          <a:noFill/>
          <a:scene3d>
            <a:camera prst="orthographicFront"/>
            <a:lightRig rig="threePt" dir="t"/>
          </a:scene3d>
          <a:sp3d>
            <a:bevelT w="139700" prst="cross"/>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32269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wipe(left)">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500" fill="hold"/>
                                        <p:tgtEl>
                                          <p:spTgt spid="3074"/>
                                        </p:tgtEl>
                                        <p:attrNameLst>
                                          <p:attrName>ppt_w</p:attrName>
                                        </p:attrNameLst>
                                      </p:cBhvr>
                                      <p:tavLst>
                                        <p:tav tm="0">
                                          <p:val>
                                            <p:fltVal val="0"/>
                                          </p:val>
                                        </p:tav>
                                        <p:tav tm="100000">
                                          <p:val>
                                            <p:strVal val="#ppt_w"/>
                                          </p:val>
                                        </p:tav>
                                      </p:tavLst>
                                    </p:anim>
                                    <p:anim calcmode="lin" valueType="num">
                                      <p:cBhvr>
                                        <p:cTn id="33" dur="500" fill="hold"/>
                                        <p:tgtEl>
                                          <p:spTgt spid="3074"/>
                                        </p:tgtEl>
                                        <p:attrNameLst>
                                          <p:attrName>ppt_h</p:attrName>
                                        </p:attrNameLst>
                                      </p:cBhvr>
                                      <p:tavLst>
                                        <p:tav tm="0">
                                          <p:val>
                                            <p:fltVal val="0"/>
                                          </p:val>
                                        </p:tav>
                                        <p:tav tm="100000">
                                          <p:val>
                                            <p:strVal val="#ppt_h"/>
                                          </p:val>
                                        </p:tav>
                                      </p:tavLst>
                                    </p:anim>
                                    <p:animEffect transition="in" filter="fade">
                                      <p:cBhvr>
                                        <p:cTn id="34" dur="500"/>
                                        <p:tgtEl>
                                          <p:spTgt spid="3074"/>
                                        </p:tgtEl>
                                      </p:cBhvr>
                                    </p:animEffect>
                                  </p:childTnLst>
                                </p:cTn>
                              </p:par>
                            </p:childTnLst>
                          </p:cTn>
                        </p:par>
                        <p:par>
                          <p:cTn id="35" fill="hold">
                            <p:stCondLst>
                              <p:cond delay="500"/>
                            </p:stCondLst>
                            <p:childTnLst>
                              <p:par>
                                <p:cTn id="36" presetID="37" presetClass="entr" presetSubtype="0" fill="hold" grpId="0"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par>
                          <p:cTn id="42" fill="hold">
                            <p:stCondLst>
                              <p:cond delay="1500"/>
                            </p:stCondLst>
                            <p:childTnLst>
                              <p:par>
                                <p:cTn id="43" presetID="37" presetClass="entr" presetSubtype="0" fill="hold" grpId="0" nodeType="after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1000"/>
                                        <p:tgtEl>
                                          <p:spTgt spid="7">
                                            <p:txEl>
                                              <p:pRg st="2" end="2"/>
                                            </p:txEl>
                                          </p:spTgt>
                                        </p:tgtEl>
                                      </p:cBhvr>
                                    </p:animEffect>
                                    <p:anim calcmode="lin" valueType="num">
                                      <p:cBhvr>
                                        <p:cTn id="4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wipe(left)">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wipe(left)">
                                      <p:cBhvr>
                                        <p:cTn id="58" dur="500"/>
                                        <p:tgtEl>
                                          <p:spTgt spid="8">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Effect transition="in" filter="wipe(left)">
                                      <p:cBhvr>
                                        <p:cTn id="63" dur="500"/>
                                        <p:tgtEl>
                                          <p:spTgt spid="1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txEl>
                                              <p:pRg st="1" end="1"/>
                                            </p:txEl>
                                          </p:spTgt>
                                        </p:tgtEl>
                                        <p:attrNameLst>
                                          <p:attrName>style.visibility</p:attrName>
                                        </p:attrNameLst>
                                      </p:cBhvr>
                                      <p:to>
                                        <p:strVal val="visible"/>
                                      </p:to>
                                    </p:set>
                                    <p:animEffect transition="in" filter="wipe(left)">
                                      <p:cBhvr>
                                        <p:cTn id="6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uiExpand="1" build="p"/>
      <p:bldP spid="8"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505886" y="106713"/>
            <a:ext cx="4010330" cy="1446550"/>
          </a:xfrm>
          <a:prstGeom prst="rect">
            <a:avLst/>
          </a:prstGeom>
          <a:noFill/>
        </p:spPr>
        <p:txBody>
          <a:bodyPr wrap="square" rtlCol="0">
            <a:spAutoFit/>
          </a:bodyPr>
          <a:lstStyle/>
          <a:p>
            <a:pPr algn="ctr"/>
            <a:r>
              <a:rPr lang="ro-RO" sz="4400" b="1" spc="300" smtClean="0">
                <a:ln w="31550" cmpd="sng">
                  <a:gradFill>
                    <a:gsLst>
                      <a:gs pos="70000">
                        <a:srgbClr val="663300"/>
                      </a:gs>
                      <a:gs pos="0">
                        <a:srgbClr val="996633"/>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DOMNUL SABATULUI</a:t>
            </a:r>
            <a:endParaRPr lang="ro-RO" sz="4400" b="1" spc="300">
              <a:ln w="31550" cmpd="sng">
                <a:gradFill>
                  <a:gsLst>
                    <a:gs pos="70000">
                      <a:srgbClr val="663300"/>
                    </a:gs>
                    <a:gs pos="0">
                      <a:srgbClr val="996633"/>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2627785" y="1533272"/>
            <a:ext cx="3672407" cy="815608"/>
          </a:xfrm>
          <a:prstGeom prst="rect">
            <a:avLst/>
          </a:prstGeom>
        </p:spPr>
        <p:txBody>
          <a:bodyPr wrap="square">
            <a:spAutoFit/>
          </a:bodyPr>
          <a:lstStyle/>
          <a:p>
            <a:pPr algn="ctr"/>
            <a:r>
              <a:rPr lang="ro-RO" b="1" smtClean="0">
                <a:solidFill>
                  <a:srgbClr val="663300"/>
                </a:solidFill>
                <a:latin typeface="Comic Sans MS" pitchFamily="66" charset="0"/>
              </a:rPr>
              <a:t>«Şi le zicea: „Fiul omului este Domn chiar şi al Sabatului.”»</a:t>
            </a:r>
          </a:p>
          <a:p>
            <a:pPr algn="ctr"/>
            <a:r>
              <a:rPr lang="ro-RO" sz="1100" b="1" smtClean="0">
                <a:solidFill>
                  <a:srgbClr val="663300"/>
                </a:solidFill>
                <a:latin typeface="Comic Sans MS" pitchFamily="66" charset="0"/>
              </a:rPr>
              <a:t>(Luca 6:5)</a:t>
            </a:r>
            <a:endParaRPr lang="ro-RO" sz="1100" b="1">
              <a:solidFill>
                <a:srgbClr val="663300"/>
              </a:solidFill>
              <a:latin typeface="Comic Sans MS" pitchFamily="66" charset="0"/>
            </a:endParaRPr>
          </a:p>
        </p:txBody>
      </p:sp>
      <p:sp>
        <p:nvSpPr>
          <p:cNvPr id="4" name="3 CuadroTexto"/>
          <p:cNvSpPr txBox="1"/>
          <p:nvPr/>
        </p:nvSpPr>
        <p:spPr>
          <a:xfrm>
            <a:off x="2699792" y="2391271"/>
            <a:ext cx="5904656" cy="461665"/>
          </a:xfrm>
          <a:prstGeom prst="rect">
            <a:avLst/>
          </a:prstGeom>
          <a:noFill/>
        </p:spPr>
        <p:txBody>
          <a:bodyPr wrap="square" rtlCol="0">
            <a:spAutoFit/>
          </a:bodyPr>
          <a:lstStyle/>
          <a:p>
            <a:pPr algn="ctr">
              <a:spcBef>
                <a:spcPts val="600"/>
              </a:spcBef>
            </a:pPr>
            <a:r>
              <a:rPr lang="ro-RO" sz="2400" b="1" dirty="0" smtClean="0"/>
              <a:t>În ce sens este Isus Domnul Sabatului?</a:t>
            </a:r>
          </a:p>
        </p:txBody>
      </p:sp>
      <p:sp>
        <p:nvSpPr>
          <p:cNvPr id="5" name="4 CuadroTexto"/>
          <p:cNvSpPr txBox="1"/>
          <p:nvPr/>
        </p:nvSpPr>
        <p:spPr>
          <a:xfrm>
            <a:off x="3165732" y="4791580"/>
            <a:ext cx="2931350" cy="1938992"/>
          </a:xfrm>
          <a:prstGeom prst="rect">
            <a:avLst/>
          </a:prstGeom>
          <a:noFill/>
        </p:spPr>
        <p:txBody>
          <a:bodyPr wrap="square" rtlCol="0">
            <a:spAutoFit/>
          </a:bodyPr>
          <a:lstStyle/>
          <a:p>
            <a:r>
              <a:rPr lang="ro-RO" sz="2400" b="1" dirty="0" smtClean="0"/>
              <a:t>Isus a oferit Sabatului adevărata perspectivă: Este legal să faci bine și să salvezi vieți în Sabat.</a:t>
            </a:r>
            <a:endParaRPr lang="ro-RO" sz="2400" b="1" dirty="0"/>
          </a:p>
        </p:txBody>
      </p:sp>
      <p:sp>
        <p:nvSpPr>
          <p:cNvPr id="6" name="5 Rectángulo"/>
          <p:cNvSpPr/>
          <p:nvPr/>
        </p:nvSpPr>
        <p:spPr>
          <a:xfrm>
            <a:off x="3131840" y="2924944"/>
            <a:ext cx="2947334" cy="1569660"/>
          </a:xfrm>
          <a:prstGeom prst="rect">
            <a:avLst/>
          </a:prstGeom>
        </p:spPr>
        <p:txBody>
          <a:bodyPr wrap="square">
            <a:spAutoFit/>
          </a:bodyPr>
          <a:lstStyle/>
          <a:p>
            <a:pPr lvl="0" algn="ctr">
              <a:spcBef>
                <a:spcPts val="600"/>
              </a:spcBef>
            </a:pPr>
            <a:r>
              <a:rPr lang="ro-RO" sz="2400" b="1" dirty="0" smtClean="0">
                <a:solidFill>
                  <a:prstClr val="black"/>
                </a:solidFill>
              </a:rPr>
              <a:t>Cum s-a apărat când a fost acuzat că încalcă Sabatul?</a:t>
            </a:r>
            <a:br>
              <a:rPr lang="ro-RO" sz="2400" b="1" dirty="0" smtClean="0">
                <a:solidFill>
                  <a:prstClr val="black"/>
                </a:solidFill>
              </a:rPr>
            </a:br>
            <a:r>
              <a:rPr lang="ro-RO" sz="2400" b="1" dirty="0" smtClean="0">
                <a:solidFill>
                  <a:prstClr val="black"/>
                </a:solidFill>
              </a:rPr>
              <a:t>(Luca 6:3-4, 9)</a:t>
            </a:r>
            <a:endParaRPr lang="ro-RO" sz="2400" b="1" dirty="0">
              <a:solidFill>
                <a:prstClr val="black"/>
              </a:solidFill>
            </a:endParaRPr>
          </a:p>
        </p:txBody>
      </p:sp>
      <p:pic>
        <p:nvPicPr>
          <p:cNvPr id="4098" name="Picture 2" descr="R:\Dibujos\la ley\__1.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444208" y="116632"/>
            <a:ext cx="2592288" cy="216024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099" name="Picture 3" descr="\\EUNICE\FondosTematicos\Jesus\Sanando\Encorvada\GC-52.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6079174" y="3034718"/>
            <a:ext cx="2894872" cy="3695854"/>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EUNICE\FondosTematicos\Jesus\Sanando\Mano seca\ED-64.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107504" y="3063918"/>
            <a:ext cx="3024336" cy="369321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1" name="Picture 5" descr="\\EUNICE\FondosTematicos\Jesus\Recogiendo espigas\BD-95.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107504" y="116632"/>
            <a:ext cx="2367265" cy="285978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04683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1000"/>
                                        <p:tgtEl>
                                          <p:spTgt spid="4101"/>
                                        </p:tgtEl>
                                      </p:cBhvr>
                                    </p:animEffect>
                                    <p:anim calcmode="lin" valueType="num">
                                      <p:cBhvr>
                                        <p:cTn id="17" dur="1000" fill="hold"/>
                                        <p:tgtEl>
                                          <p:spTgt spid="4101"/>
                                        </p:tgtEl>
                                        <p:attrNameLst>
                                          <p:attrName>ppt_x</p:attrName>
                                        </p:attrNameLst>
                                      </p:cBhvr>
                                      <p:tavLst>
                                        <p:tav tm="0">
                                          <p:val>
                                            <p:strVal val="#ppt_x"/>
                                          </p:val>
                                        </p:tav>
                                        <p:tav tm="100000">
                                          <p:val>
                                            <p:strVal val="#ppt_x"/>
                                          </p:val>
                                        </p:tav>
                                      </p:tavLst>
                                    </p:anim>
                                    <p:anim calcmode="lin" valueType="num">
                                      <p:cBhvr>
                                        <p:cTn id="18" dur="900" decel="100000" fill="hold"/>
                                        <p:tgtEl>
                                          <p:spTgt spid="410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1000"/>
                                        <p:tgtEl>
                                          <p:spTgt spid="4098"/>
                                        </p:tgtEl>
                                      </p:cBhvr>
                                    </p:animEffect>
                                    <p:anim calcmode="lin" valueType="num">
                                      <p:cBhvr>
                                        <p:cTn id="31" dur="1000" fill="hold"/>
                                        <p:tgtEl>
                                          <p:spTgt spid="4098"/>
                                        </p:tgtEl>
                                        <p:attrNameLst>
                                          <p:attrName>ppt_x</p:attrName>
                                        </p:attrNameLst>
                                      </p:cBhvr>
                                      <p:tavLst>
                                        <p:tav tm="0">
                                          <p:val>
                                            <p:strVal val="#ppt_x"/>
                                          </p:val>
                                        </p:tav>
                                        <p:tav tm="100000">
                                          <p:val>
                                            <p:strVal val="#ppt_x"/>
                                          </p:val>
                                        </p:tav>
                                      </p:tavLst>
                                    </p:anim>
                                    <p:anim calcmode="lin" valueType="num">
                                      <p:cBhvr>
                                        <p:cTn id="32" dur="1000" fill="hold"/>
                                        <p:tgtEl>
                                          <p:spTgt spid="409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900" decel="100000" fill="hold"/>
                                        <p:tgtEl>
                                          <p:spTgt spid="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4100"/>
                                        </p:tgtEl>
                                        <p:attrNameLst>
                                          <p:attrName>style.visibility</p:attrName>
                                        </p:attrNameLst>
                                      </p:cBhvr>
                                      <p:to>
                                        <p:strVal val="visible"/>
                                      </p:to>
                                    </p:set>
                                    <p:animEffect transition="in" filter="fade">
                                      <p:cBhvr>
                                        <p:cTn id="48" dur="1000"/>
                                        <p:tgtEl>
                                          <p:spTgt spid="4100"/>
                                        </p:tgtEl>
                                      </p:cBhvr>
                                    </p:animEffect>
                                    <p:anim calcmode="lin" valueType="num">
                                      <p:cBhvr>
                                        <p:cTn id="49" dur="1000" fill="hold"/>
                                        <p:tgtEl>
                                          <p:spTgt spid="4100"/>
                                        </p:tgtEl>
                                        <p:attrNameLst>
                                          <p:attrName>ppt_x</p:attrName>
                                        </p:attrNameLst>
                                      </p:cBhvr>
                                      <p:tavLst>
                                        <p:tav tm="0">
                                          <p:val>
                                            <p:strVal val="#ppt_x"/>
                                          </p:val>
                                        </p:tav>
                                        <p:tav tm="100000">
                                          <p:val>
                                            <p:strVal val="#ppt_x"/>
                                          </p:val>
                                        </p:tav>
                                      </p:tavLst>
                                    </p:anim>
                                    <p:anim calcmode="lin" valueType="num">
                                      <p:cBhvr>
                                        <p:cTn id="50" dur="900" decel="100000" fill="hold"/>
                                        <p:tgtEl>
                                          <p:spTgt spid="410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100"/>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4099"/>
                                        </p:tgtEl>
                                        <p:attrNameLst>
                                          <p:attrName>style.visibility</p:attrName>
                                        </p:attrNameLst>
                                      </p:cBhvr>
                                      <p:to>
                                        <p:strVal val="visible"/>
                                      </p:to>
                                    </p:set>
                                    <p:animEffect transition="in" filter="fade">
                                      <p:cBhvr>
                                        <p:cTn id="54" dur="1000"/>
                                        <p:tgtEl>
                                          <p:spTgt spid="4099"/>
                                        </p:tgtEl>
                                      </p:cBhvr>
                                    </p:animEffect>
                                    <p:anim calcmode="lin" valueType="num">
                                      <p:cBhvr>
                                        <p:cTn id="55" dur="1000" fill="hold"/>
                                        <p:tgtEl>
                                          <p:spTgt spid="4099"/>
                                        </p:tgtEl>
                                        <p:attrNameLst>
                                          <p:attrName>ppt_x</p:attrName>
                                        </p:attrNameLst>
                                      </p:cBhvr>
                                      <p:tavLst>
                                        <p:tav tm="0">
                                          <p:val>
                                            <p:strVal val="#ppt_x"/>
                                          </p:val>
                                        </p:tav>
                                        <p:tav tm="100000">
                                          <p:val>
                                            <p:strVal val="#ppt_x"/>
                                          </p:val>
                                        </p:tav>
                                      </p:tavLst>
                                    </p:anim>
                                    <p:anim calcmode="lin" valueType="num">
                                      <p:cBhvr>
                                        <p:cTn id="56" dur="900" decel="100000" fill="hold"/>
                                        <p:tgtEl>
                                          <p:spTgt spid="409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5" dur="1000" fill="hold"/>
                                        <p:tgtEl>
                                          <p:spTgt spid="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descr="R:\Dibujos\Oxygen\16\Artwork\Creation7\Creation7.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5496" y="116632"/>
            <a:ext cx="2195083" cy="164631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2050" name="Picture 2" descr="\\EUNICE\FondosTematicos\Jesus\Templo\2014326_univ_cnt_4_xl.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995936" y="1472010"/>
            <a:ext cx="4896544" cy="244827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2230579" y="10391"/>
            <a:ext cx="6913421" cy="646331"/>
          </a:xfrm>
          <a:prstGeom prst="rect">
            <a:avLst/>
          </a:prstGeom>
          <a:noFill/>
        </p:spPr>
        <p:txBody>
          <a:bodyPr wrap="square" rtlCol="0">
            <a:spAutoFit/>
          </a:bodyPr>
          <a:lstStyle/>
          <a:p>
            <a:pPr algn="ctr"/>
            <a:r>
              <a:rPr lang="ro-RO"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IMPORTANȚA SABATULUI</a:t>
            </a:r>
            <a:endParaRPr lang="ro-RO" sz="36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2267744" y="548680"/>
            <a:ext cx="6877925" cy="923330"/>
          </a:xfrm>
          <a:prstGeom prst="rect">
            <a:avLst/>
          </a:prstGeom>
        </p:spPr>
        <p:txBody>
          <a:bodyPr wrap="square">
            <a:spAutoFit/>
          </a:bodyPr>
          <a:lstStyle/>
          <a:p>
            <a:r>
              <a:rPr lang="ro-RO" b="1" smtClean="0">
                <a:solidFill>
                  <a:schemeClr val="accent6">
                    <a:lumMod val="90000"/>
                    <a:lumOff val="10000"/>
                  </a:schemeClr>
                </a:solidFill>
                <a:latin typeface="Comic Sans MS" pitchFamily="66" charset="0"/>
              </a:rPr>
              <a:t>«Dumnezeu a binecuvântat* ziua a şaptea şi a sfinţit-o, pentru că în ziua aceasta S-a odihnit de toată lucrarea Lui pe care o zidise şi o făcuse.» </a:t>
            </a:r>
            <a:r>
              <a:rPr lang="ro-RO" sz="1100" b="1" smtClean="0">
                <a:solidFill>
                  <a:schemeClr val="accent6">
                    <a:lumMod val="90000"/>
                    <a:lumOff val="10000"/>
                  </a:schemeClr>
                </a:solidFill>
                <a:latin typeface="Comic Sans MS" pitchFamily="66" charset="0"/>
              </a:rPr>
              <a:t>(Geneza 2:3)</a:t>
            </a:r>
            <a:endParaRPr lang="ro-RO" sz="1100" b="1">
              <a:solidFill>
                <a:schemeClr val="accent6">
                  <a:lumMod val="90000"/>
                  <a:lumOff val="10000"/>
                </a:schemeClr>
              </a:solidFill>
              <a:latin typeface="Comic Sans MS" pitchFamily="66" charset="0"/>
            </a:endParaRPr>
          </a:p>
        </p:txBody>
      </p:sp>
      <p:sp>
        <p:nvSpPr>
          <p:cNvPr id="4" name="3 CuadroTexto"/>
          <p:cNvSpPr txBox="1"/>
          <p:nvPr/>
        </p:nvSpPr>
        <p:spPr>
          <a:xfrm>
            <a:off x="251520" y="1773104"/>
            <a:ext cx="3672408" cy="1708160"/>
          </a:xfrm>
          <a:prstGeom prst="rect">
            <a:avLst/>
          </a:prstGeom>
          <a:noFill/>
        </p:spPr>
        <p:txBody>
          <a:bodyPr wrap="square" rtlCol="0">
            <a:spAutoFit/>
          </a:bodyPr>
          <a:lstStyle/>
          <a:p>
            <a:pPr>
              <a:spcBef>
                <a:spcPts val="600"/>
              </a:spcBef>
            </a:pPr>
            <a:r>
              <a:rPr lang="ro-RO" sz="2000" b="1" smtClean="0"/>
              <a:t>Pe lângă faptul că este o poruncă divină (Exod 20:8-11), păstrarea Sabatului ne oferă importante beneficii fizice și spirituale.</a:t>
            </a:r>
          </a:p>
          <a:p>
            <a:pPr>
              <a:spcBef>
                <a:spcPts val="600"/>
              </a:spcBef>
            </a:pPr>
            <a:r>
              <a:rPr lang="ro-RO" sz="2000" b="1" smtClean="0"/>
              <a:t>Printe ele, sunt:</a:t>
            </a:r>
            <a:endParaRPr lang="ro-RO" sz="2000" b="1"/>
          </a:p>
        </p:txBody>
      </p:sp>
      <p:graphicFrame>
        <p:nvGraphicFramePr>
          <p:cNvPr id="6" name="5 Diagrama"/>
          <p:cNvGraphicFramePr/>
          <p:nvPr>
            <p:extLst>
              <p:ext uri="{D42A27DB-BD31-4B8C-83A1-F6EECF244321}">
                <p14:modId xmlns="" xmlns:p14="http://schemas.microsoft.com/office/powerpoint/2010/main" val="3057007485"/>
              </p:ext>
            </p:extLst>
          </p:nvPr>
        </p:nvGraphicFramePr>
        <p:xfrm>
          <a:off x="169329" y="3789040"/>
          <a:ext cx="8723151" cy="2996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1196039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ipe(right)">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graphicEl>
                                              <a:dgm id="{5E3889E7-9151-4C59-AAA8-52161965D73B}"/>
                                            </p:graphicEl>
                                          </p:spTgt>
                                        </p:tgtEl>
                                        <p:attrNameLst>
                                          <p:attrName>style.visibility</p:attrName>
                                        </p:attrNameLst>
                                      </p:cBhvr>
                                      <p:to>
                                        <p:strVal val="visible"/>
                                      </p:to>
                                    </p:set>
                                    <p:anim calcmode="lin" valueType="num">
                                      <p:cBhvr>
                                        <p:cTn id="46" dur="500" fill="hold"/>
                                        <p:tgtEl>
                                          <p:spTgt spid="6">
                                            <p:graphicEl>
                                              <a:dgm id="{5E3889E7-9151-4C59-AAA8-52161965D73B}"/>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5E3889E7-9151-4C59-AAA8-52161965D73B}"/>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5E3889E7-9151-4C59-AAA8-52161965D73B}"/>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
                                            <p:graphicEl>
                                              <a:dgm id="{395136BF-49C3-442D-B527-B53A0CD212CC}"/>
                                            </p:graphicEl>
                                          </p:spTgt>
                                        </p:tgtEl>
                                        <p:attrNameLst>
                                          <p:attrName>style.visibility</p:attrName>
                                        </p:attrNameLst>
                                      </p:cBhvr>
                                      <p:to>
                                        <p:strVal val="visible"/>
                                      </p:to>
                                    </p:set>
                                    <p:anim calcmode="lin" valueType="num">
                                      <p:cBhvr>
                                        <p:cTn id="51" dur="500" fill="hold"/>
                                        <p:tgtEl>
                                          <p:spTgt spid="6">
                                            <p:graphicEl>
                                              <a:dgm id="{395136BF-49C3-442D-B527-B53A0CD212CC}"/>
                                            </p:graphicEl>
                                          </p:spTgt>
                                        </p:tgtEl>
                                        <p:attrNameLst>
                                          <p:attrName>ppt_w</p:attrName>
                                        </p:attrNameLst>
                                      </p:cBhvr>
                                      <p:tavLst>
                                        <p:tav tm="0">
                                          <p:val>
                                            <p:fltVal val="0"/>
                                          </p:val>
                                        </p:tav>
                                        <p:tav tm="100000">
                                          <p:val>
                                            <p:strVal val="#ppt_w"/>
                                          </p:val>
                                        </p:tav>
                                      </p:tavLst>
                                    </p:anim>
                                    <p:anim calcmode="lin" valueType="num">
                                      <p:cBhvr>
                                        <p:cTn id="52" dur="500" fill="hold"/>
                                        <p:tgtEl>
                                          <p:spTgt spid="6">
                                            <p:graphicEl>
                                              <a:dgm id="{395136BF-49C3-442D-B527-B53A0CD212CC}"/>
                                            </p:graphicEl>
                                          </p:spTgt>
                                        </p:tgtEl>
                                        <p:attrNameLst>
                                          <p:attrName>ppt_h</p:attrName>
                                        </p:attrNameLst>
                                      </p:cBhvr>
                                      <p:tavLst>
                                        <p:tav tm="0">
                                          <p:val>
                                            <p:fltVal val="0"/>
                                          </p:val>
                                        </p:tav>
                                        <p:tav tm="100000">
                                          <p:val>
                                            <p:strVal val="#ppt_h"/>
                                          </p:val>
                                        </p:tav>
                                      </p:tavLst>
                                    </p:anim>
                                    <p:animEffect transition="in" filter="fade">
                                      <p:cBhvr>
                                        <p:cTn id="53" dur="500"/>
                                        <p:tgtEl>
                                          <p:spTgt spid="6">
                                            <p:graphicEl>
                                              <a:dgm id="{395136BF-49C3-442D-B527-B53A0CD212CC}"/>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
                                            <p:graphicEl>
                                              <a:dgm id="{7FC945B9-EE52-42E5-839C-ABF78EB1736B}"/>
                                            </p:graphicEl>
                                          </p:spTgt>
                                        </p:tgtEl>
                                        <p:attrNameLst>
                                          <p:attrName>style.visibility</p:attrName>
                                        </p:attrNameLst>
                                      </p:cBhvr>
                                      <p:to>
                                        <p:strVal val="visible"/>
                                      </p:to>
                                    </p:set>
                                    <p:anim calcmode="lin" valueType="num">
                                      <p:cBhvr>
                                        <p:cTn id="58" dur="500" fill="hold"/>
                                        <p:tgtEl>
                                          <p:spTgt spid="6">
                                            <p:graphicEl>
                                              <a:dgm id="{7FC945B9-EE52-42E5-839C-ABF78EB1736B}"/>
                                            </p:graphicEl>
                                          </p:spTgt>
                                        </p:tgtEl>
                                        <p:attrNameLst>
                                          <p:attrName>ppt_w</p:attrName>
                                        </p:attrNameLst>
                                      </p:cBhvr>
                                      <p:tavLst>
                                        <p:tav tm="0">
                                          <p:val>
                                            <p:fltVal val="0"/>
                                          </p:val>
                                        </p:tav>
                                        <p:tav tm="100000">
                                          <p:val>
                                            <p:strVal val="#ppt_w"/>
                                          </p:val>
                                        </p:tav>
                                      </p:tavLst>
                                    </p:anim>
                                    <p:anim calcmode="lin" valueType="num">
                                      <p:cBhvr>
                                        <p:cTn id="59" dur="500" fill="hold"/>
                                        <p:tgtEl>
                                          <p:spTgt spid="6">
                                            <p:graphicEl>
                                              <a:dgm id="{7FC945B9-EE52-42E5-839C-ABF78EB1736B}"/>
                                            </p:graphicEl>
                                          </p:spTgt>
                                        </p:tgtEl>
                                        <p:attrNameLst>
                                          <p:attrName>ppt_h</p:attrName>
                                        </p:attrNameLst>
                                      </p:cBhvr>
                                      <p:tavLst>
                                        <p:tav tm="0">
                                          <p:val>
                                            <p:fltVal val="0"/>
                                          </p:val>
                                        </p:tav>
                                        <p:tav tm="100000">
                                          <p:val>
                                            <p:strVal val="#ppt_h"/>
                                          </p:val>
                                        </p:tav>
                                      </p:tavLst>
                                    </p:anim>
                                    <p:animEffect transition="in" filter="fade">
                                      <p:cBhvr>
                                        <p:cTn id="60" dur="500"/>
                                        <p:tgtEl>
                                          <p:spTgt spid="6">
                                            <p:graphicEl>
                                              <a:dgm id="{7FC945B9-EE52-42E5-839C-ABF78EB1736B}"/>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
                                            <p:graphicEl>
                                              <a:dgm id="{9F16187D-A534-4E80-93BB-23D9C1AA5CBC}"/>
                                            </p:graphicEl>
                                          </p:spTgt>
                                        </p:tgtEl>
                                        <p:attrNameLst>
                                          <p:attrName>style.visibility</p:attrName>
                                        </p:attrNameLst>
                                      </p:cBhvr>
                                      <p:to>
                                        <p:strVal val="visible"/>
                                      </p:to>
                                    </p:set>
                                    <p:anim calcmode="lin" valueType="num">
                                      <p:cBhvr>
                                        <p:cTn id="63" dur="500" fill="hold"/>
                                        <p:tgtEl>
                                          <p:spTgt spid="6">
                                            <p:graphicEl>
                                              <a:dgm id="{9F16187D-A534-4E80-93BB-23D9C1AA5CBC}"/>
                                            </p:graphicEl>
                                          </p:spTgt>
                                        </p:tgtEl>
                                        <p:attrNameLst>
                                          <p:attrName>ppt_w</p:attrName>
                                        </p:attrNameLst>
                                      </p:cBhvr>
                                      <p:tavLst>
                                        <p:tav tm="0">
                                          <p:val>
                                            <p:fltVal val="0"/>
                                          </p:val>
                                        </p:tav>
                                        <p:tav tm="100000">
                                          <p:val>
                                            <p:strVal val="#ppt_w"/>
                                          </p:val>
                                        </p:tav>
                                      </p:tavLst>
                                    </p:anim>
                                    <p:anim calcmode="lin" valueType="num">
                                      <p:cBhvr>
                                        <p:cTn id="64" dur="500" fill="hold"/>
                                        <p:tgtEl>
                                          <p:spTgt spid="6">
                                            <p:graphicEl>
                                              <a:dgm id="{9F16187D-A534-4E80-93BB-23D9C1AA5CBC}"/>
                                            </p:graphicEl>
                                          </p:spTgt>
                                        </p:tgtEl>
                                        <p:attrNameLst>
                                          <p:attrName>ppt_h</p:attrName>
                                        </p:attrNameLst>
                                      </p:cBhvr>
                                      <p:tavLst>
                                        <p:tav tm="0">
                                          <p:val>
                                            <p:fltVal val="0"/>
                                          </p:val>
                                        </p:tav>
                                        <p:tav tm="100000">
                                          <p:val>
                                            <p:strVal val="#ppt_h"/>
                                          </p:val>
                                        </p:tav>
                                      </p:tavLst>
                                    </p:anim>
                                    <p:animEffect transition="in" filter="fade">
                                      <p:cBhvr>
                                        <p:cTn id="65" dur="500"/>
                                        <p:tgtEl>
                                          <p:spTgt spid="6">
                                            <p:graphicEl>
                                              <a:dgm id="{9F16187D-A534-4E80-93BB-23D9C1AA5CB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graphicEl>
                                              <a:dgm id="{B3126C06-2637-468C-B275-EA3A35510FA1}"/>
                                            </p:graphicEl>
                                          </p:spTgt>
                                        </p:tgtEl>
                                        <p:attrNameLst>
                                          <p:attrName>style.visibility</p:attrName>
                                        </p:attrNameLst>
                                      </p:cBhvr>
                                      <p:to>
                                        <p:strVal val="visible"/>
                                      </p:to>
                                    </p:set>
                                    <p:anim calcmode="lin" valueType="num">
                                      <p:cBhvr>
                                        <p:cTn id="70" dur="500" fill="hold"/>
                                        <p:tgtEl>
                                          <p:spTgt spid="6">
                                            <p:graphicEl>
                                              <a:dgm id="{B3126C06-2637-468C-B275-EA3A35510FA1}"/>
                                            </p:graphicEl>
                                          </p:spTgt>
                                        </p:tgtEl>
                                        <p:attrNameLst>
                                          <p:attrName>ppt_w</p:attrName>
                                        </p:attrNameLst>
                                      </p:cBhvr>
                                      <p:tavLst>
                                        <p:tav tm="0">
                                          <p:val>
                                            <p:fltVal val="0"/>
                                          </p:val>
                                        </p:tav>
                                        <p:tav tm="100000">
                                          <p:val>
                                            <p:strVal val="#ppt_w"/>
                                          </p:val>
                                        </p:tav>
                                      </p:tavLst>
                                    </p:anim>
                                    <p:anim calcmode="lin" valueType="num">
                                      <p:cBhvr>
                                        <p:cTn id="71" dur="500" fill="hold"/>
                                        <p:tgtEl>
                                          <p:spTgt spid="6">
                                            <p:graphicEl>
                                              <a:dgm id="{B3126C06-2637-468C-B275-EA3A35510FA1}"/>
                                            </p:graphicEl>
                                          </p:spTgt>
                                        </p:tgtEl>
                                        <p:attrNameLst>
                                          <p:attrName>ppt_h</p:attrName>
                                        </p:attrNameLst>
                                      </p:cBhvr>
                                      <p:tavLst>
                                        <p:tav tm="0">
                                          <p:val>
                                            <p:fltVal val="0"/>
                                          </p:val>
                                        </p:tav>
                                        <p:tav tm="100000">
                                          <p:val>
                                            <p:strVal val="#ppt_h"/>
                                          </p:val>
                                        </p:tav>
                                      </p:tavLst>
                                    </p:anim>
                                    <p:animEffect transition="in" filter="fade">
                                      <p:cBhvr>
                                        <p:cTn id="72" dur="500"/>
                                        <p:tgtEl>
                                          <p:spTgt spid="6">
                                            <p:graphicEl>
                                              <a:dgm id="{B3126C06-2637-468C-B275-EA3A35510FA1}"/>
                                            </p:graphic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6">
                                            <p:graphicEl>
                                              <a:dgm id="{0BE45C3C-D109-4FAB-BC6E-F77C4B938EDC}"/>
                                            </p:graphicEl>
                                          </p:spTgt>
                                        </p:tgtEl>
                                        <p:attrNameLst>
                                          <p:attrName>style.visibility</p:attrName>
                                        </p:attrNameLst>
                                      </p:cBhvr>
                                      <p:to>
                                        <p:strVal val="visible"/>
                                      </p:to>
                                    </p:set>
                                    <p:anim calcmode="lin" valueType="num">
                                      <p:cBhvr>
                                        <p:cTn id="75" dur="500" fill="hold"/>
                                        <p:tgtEl>
                                          <p:spTgt spid="6">
                                            <p:graphicEl>
                                              <a:dgm id="{0BE45C3C-D109-4FAB-BC6E-F77C4B938EDC}"/>
                                            </p:graphicEl>
                                          </p:spTgt>
                                        </p:tgtEl>
                                        <p:attrNameLst>
                                          <p:attrName>ppt_w</p:attrName>
                                        </p:attrNameLst>
                                      </p:cBhvr>
                                      <p:tavLst>
                                        <p:tav tm="0">
                                          <p:val>
                                            <p:fltVal val="0"/>
                                          </p:val>
                                        </p:tav>
                                        <p:tav tm="100000">
                                          <p:val>
                                            <p:strVal val="#ppt_w"/>
                                          </p:val>
                                        </p:tav>
                                      </p:tavLst>
                                    </p:anim>
                                    <p:anim calcmode="lin" valueType="num">
                                      <p:cBhvr>
                                        <p:cTn id="76" dur="500" fill="hold"/>
                                        <p:tgtEl>
                                          <p:spTgt spid="6">
                                            <p:graphicEl>
                                              <a:dgm id="{0BE45C3C-D109-4FAB-BC6E-F77C4B938EDC}"/>
                                            </p:graphicEl>
                                          </p:spTgt>
                                        </p:tgtEl>
                                        <p:attrNameLst>
                                          <p:attrName>ppt_h</p:attrName>
                                        </p:attrNameLst>
                                      </p:cBhvr>
                                      <p:tavLst>
                                        <p:tav tm="0">
                                          <p:val>
                                            <p:fltVal val="0"/>
                                          </p:val>
                                        </p:tav>
                                        <p:tav tm="100000">
                                          <p:val>
                                            <p:strVal val="#ppt_h"/>
                                          </p:val>
                                        </p:tav>
                                      </p:tavLst>
                                    </p:anim>
                                    <p:animEffect transition="in" filter="fade">
                                      <p:cBhvr>
                                        <p:cTn id="77" dur="500"/>
                                        <p:tgtEl>
                                          <p:spTgt spid="6">
                                            <p:graphicEl>
                                              <a:dgm id="{0BE45C3C-D109-4FAB-BC6E-F77C4B938ED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6">
                                            <p:graphicEl>
                                              <a:dgm id="{148A891B-2CD5-4689-B2BA-7FE0D6FCD1D2}"/>
                                            </p:graphicEl>
                                          </p:spTgt>
                                        </p:tgtEl>
                                        <p:attrNameLst>
                                          <p:attrName>style.visibility</p:attrName>
                                        </p:attrNameLst>
                                      </p:cBhvr>
                                      <p:to>
                                        <p:strVal val="visible"/>
                                      </p:to>
                                    </p:set>
                                    <p:anim calcmode="lin" valueType="num">
                                      <p:cBhvr>
                                        <p:cTn id="82" dur="500" fill="hold"/>
                                        <p:tgtEl>
                                          <p:spTgt spid="6">
                                            <p:graphicEl>
                                              <a:dgm id="{148A891B-2CD5-4689-B2BA-7FE0D6FCD1D2}"/>
                                            </p:graphicEl>
                                          </p:spTgt>
                                        </p:tgtEl>
                                        <p:attrNameLst>
                                          <p:attrName>ppt_w</p:attrName>
                                        </p:attrNameLst>
                                      </p:cBhvr>
                                      <p:tavLst>
                                        <p:tav tm="0">
                                          <p:val>
                                            <p:fltVal val="0"/>
                                          </p:val>
                                        </p:tav>
                                        <p:tav tm="100000">
                                          <p:val>
                                            <p:strVal val="#ppt_w"/>
                                          </p:val>
                                        </p:tav>
                                      </p:tavLst>
                                    </p:anim>
                                    <p:anim calcmode="lin" valueType="num">
                                      <p:cBhvr>
                                        <p:cTn id="83" dur="500" fill="hold"/>
                                        <p:tgtEl>
                                          <p:spTgt spid="6">
                                            <p:graphicEl>
                                              <a:dgm id="{148A891B-2CD5-4689-B2BA-7FE0D6FCD1D2}"/>
                                            </p:graphicEl>
                                          </p:spTgt>
                                        </p:tgtEl>
                                        <p:attrNameLst>
                                          <p:attrName>ppt_h</p:attrName>
                                        </p:attrNameLst>
                                      </p:cBhvr>
                                      <p:tavLst>
                                        <p:tav tm="0">
                                          <p:val>
                                            <p:fltVal val="0"/>
                                          </p:val>
                                        </p:tav>
                                        <p:tav tm="100000">
                                          <p:val>
                                            <p:strVal val="#ppt_h"/>
                                          </p:val>
                                        </p:tav>
                                      </p:tavLst>
                                    </p:anim>
                                    <p:animEffect transition="in" filter="fade">
                                      <p:cBhvr>
                                        <p:cTn id="84" dur="500"/>
                                        <p:tgtEl>
                                          <p:spTgt spid="6">
                                            <p:graphicEl>
                                              <a:dgm id="{148A891B-2CD5-4689-B2BA-7FE0D6FCD1D2}"/>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
                                            <p:graphicEl>
                                              <a:dgm id="{EE544721-EBD0-4008-9CE4-4C4B701332C1}"/>
                                            </p:graphicEl>
                                          </p:spTgt>
                                        </p:tgtEl>
                                        <p:attrNameLst>
                                          <p:attrName>style.visibility</p:attrName>
                                        </p:attrNameLst>
                                      </p:cBhvr>
                                      <p:to>
                                        <p:strVal val="visible"/>
                                      </p:to>
                                    </p:set>
                                    <p:anim calcmode="lin" valueType="num">
                                      <p:cBhvr>
                                        <p:cTn id="87" dur="500" fill="hold"/>
                                        <p:tgtEl>
                                          <p:spTgt spid="6">
                                            <p:graphicEl>
                                              <a:dgm id="{EE544721-EBD0-4008-9CE4-4C4B701332C1}"/>
                                            </p:graphicEl>
                                          </p:spTgt>
                                        </p:tgtEl>
                                        <p:attrNameLst>
                                          <p:attrName>ppt_w</p:attrName>
                                        </p:attrNameLst>
                                      </p:cBhvr>
                                      <p:tavLst>
                                        <p:tav tm="0">
                                          <p:val>
                                            <p:fltVal val="0"/>
                                          </p:val>
                                        </p:tav>
                                        <p:tav tm="100000">
                                          <p:val>
                                            <p:strVal val="#ppt_w"/>
                                          </p:val>
                                        </p:tav>
                                      </p:tavLst>
                                    </p:anim>
                                    <p:anim calcmode="lin" valueType="num">
                                      <p:cBhvr>
                                        <p:cTn id="88" dur="500" fill="hold"/>
                                        <p:tgtEl>
                                          <p:spTgt spid="6">
                                            <p:graphicEl>
                                              <a:dgm id="{EE544721-EBD0-4008-9CE4-4C4B701332C1}"/>
                                            </p:graphicEl>
                                          </p:spTgt>
                                        </p:tgtEl>
                                        <p:attrNameLst>
                                          <p:attrName>ppt_h</p:attrName>
                                        </p:attrNameLst>
                                      </p:cBhvr>
                                      <p:tavLst>
                                        <p:tav tm="0">
                                          <p:val>
                                            <p:fltVal val="0"/>
                                          </p:val>
                                        </p:tav>
                                        <p:tav tm="100000">
                                          <p:val>
                                            <p:strVal val="#ppt_h"/>
                                          </p:val>
                                        </p:tav>
                                      </p:tavLst>
                                    </p:anim>
                                    <p:animEffect transition="in" filter="fade">
                                      <p:cBhvr>
                                        <p:cTn id="89" dur="500"/>
                                        <p:tgtEl>
                                          <p:spTgt spid="6">
                                            <p:graphicEl>
                                              <a:dgm id="{EE544721-EBD0-4008-9CE4-4C4B701332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59832" y="1484784"/>
            <a:ext cx="6084168" cy="4154984"/>
          </a:xfrm>
          <a:prstGeom prst="rect">
            <a:avLst/>
          </a:prstGeom>
        </p:spPr>
        <p:txBody>
          <a:bodyPr wrap="square">
            <a:spAutoFit/>
          </a:bodyPr>
          <a:lstStyle/>
          <a:p>
            <a:pPr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Dumnezeu a văzut că Sabatul era esențial pentru om, chiar și în Paradis. El avea nevoie să lase deoparte, în una din cele șapte zile, propriile sale interese și ocupații, pentru ca să poată contempla mai profund lucrările lui Dumnezeu și să mediteze asupra puterii și bunătății Sale. El avea nevoie de Sabat ca să-i reamintească mai viu de Dumnezeu și să-i trezească mulțumirea pentru toate cele de care se bucura, pe care le avea și care veneau din mâna binefăcătoare a Creatorului</a:t>
            </a:r>
            <a:r>
              <a:rPr lang="ro-RO" sz="2400" dirty="0" smtClean="0"/>
              <a:t>.</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3059832" y="620688"/>
            <a:ext cx="6084168" cy="307777"/>
          </a:xfrm>
          <a:prstGeom prst="rect">
            <a:avLst/>
          </a:prstGeom>
          <a:noFill/>
        </p:spPr>
        <p:txBody>
          <a:bodyPr wrap="square" rtlCol="0">
            <a:spAutoFit/>
          </a:bodyPr>
          <a:lstStyle/>
          <a:p>
            <a:pPr algn="ctr"/>
            <a:r>
              <a:rPr lang="ro-RO" sz="1400" b="1" dirty="0" smtClean="0"/>
              <a:t>E.G.W.  (Patriarhi și profeți, pag. 48)</a:t>
            </a:r>
            <a:endParaRPr lang="ro-RO" sz="1400" b="1" dirty="0"/>
          </a:p>
        </p:txBody>
      </p:sp>
      <p:pic>
        <p:nvPicPr>
          <p:cNvPr id="5122" name="Picture 2" descr="R:\Dibujos\AdanYEva\AdanYEva\AdanYEva (27).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90431" y="1951387"/>
            <a:ext cx="2969401"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45052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36512" y="1851258"/>
            <a:ext cx="2125178" cy="5027691"/>
          </a:xfrm>
          <a:prstGeom prst="rect">
            <a:avLst/>
          </a:prstGeom>
          <a:blipFill dpi="0" rotWithShape="1">
            <a:blip r:embed="rId3" cstate="screen">
              <a:extLst>
                <a:ext uri="{28A0092B-C50C-407E-A947-70E740481C1C}">
                  <a14:useLocalDpi xmlns="" xmlns:a14="http://schemas.microsoft.com/office/drawing/2010/main"/>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1 CuadroTexto"/>
          <p:cNvSpPr txBox="1"/>
          <p:nvPr/>
        </p:nvSpPr>
        <p:spPr>
          <a:xfrm>
            <a:off x="2555776" y="0"/>
            <a:ext cx="6588223" cy="707886"/>
          </a:xfrm>
          <a:prstGeom prst="rect">
            <a:avLst/>
          </a:prstGeom>
          <a:noFill/>
        </p:spPr>
        <p:txBody>
          <a:bodyPr wrap="square" rtlCol="0">
            <a:spAutoFit/>
          </a:bodyPr>
          <a:lstStyle/>
          <a:p>
            <a:pPr algn="ct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CUM SĂ PĂSTRĂM SABATUL</a:t>
            </a:r>
            <a:endParaRPr lang="ro-RO"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395536" y="716503"/>
            <a:ext cx="8712968" cy="1477328"/>
          </a:xfrm>
          <a:prstGeom prst="rect">
            <a:avLst/>
          </a:prstGeom>
        </p:spPr>
        <p:txBody>
          <a:bodyPr wrap="square">
            <a:spAutoFit/>
          </a:bodyPr>
          <a:lstStyle/>
          <a:p>
            <a:r>
              <a:rPr lang="ro-RO" b="1" smtClean="0">
                <a:solidFill>
                  <a:schemeClr val="accent1">
                    <a:lumMod val="50000"/>
                  </a:schemeClr>
                </a:solidFill>
                <a:latin typeface="Comic Sans MS" pitchFamily="66" charset="0"/>
              </a:rPr>
              <a:t>«„Făţarnicilor”, i-a răspuns Domnul; „oare în ziua Sabatului nu-şi dezleagă fiecare din voi boul sau măgarul de la iesle şi-l duce de-l adapă? Dar femeia aceasta, care este o fiică a lui Avraam şi pe care Satana o ţinea legată de optsprezece ani, nu trebuia oare să fie dezlegată de legătura aceasta în ziua Sabatului?”</a:t>
            </a:r>
            <a:r>
              <a:rPr lang="ro-RO" sz="1100" b="1" smtClean="0">
                <a:solidFill>
                  <a:schemeClr val="accent1">
                    <a:lumMod val="50000"/>
                  </a:schemeClr>
                </a:solidFill>
                <a:latin typeface="Comic Sans MS" pitchFamily="66" charset="0"/>
              </a:rPr>
              <a:t>(Luca 13:15-16)</a:t>
            </a:r>
            <a:endParaRPr lang="ro-RO" sz="1100" b="1">
              <a:solidFill>
                <a:schemeClr val="accent1">
                  <a:lumMod val="50000"/>
                </a:schemeClr>
              </a:solidFill>
              <a:latin typeface="Comic Sans MS" pitchFamily="66" charset="0"/>
            </a:endParaRPr>
          </a:p>
        </p:txBody>
      </p:sp>
      <p:sp>
        <p:nvSpPr>
          <p:cNvPr id="4" name="3 CuadroTexto"/>
          <p:cNvSpPr txBox="1"/>
          <p:nvPr/>
        </p:nvSpPr>
        <p:spPr>
          <a:xfrm>
            <a:off x="1735538" y="4247459"/>
            <a:ext cx="2757071" cy="2015936"/>
          </a:xfrm>
          <a:prstGeom prst="rect">
            <a:avLst/>
          </a:prstGeom>
          <a:noFill/>
        </p:spPr>
        <p:txBody>
          <a:bodyPr wrap="square" rtlCol="0">
            <a:spAutoFit/>
          </a:bodyPr>
          <a:lstStyle/>
          <a:p>
            <a:pPr algn="ctr">
              <a:spcBef>
                <a:spcPts val="600"/>
              </a:spcBef>
            </a:pPr>
            <a:r>
              <a:rPr lang="ro-RO" sz="2000" b="1" smtClean="0"/>
              <a:t>Cum se disting lucrătorii permisivi în Sabat de cei care nu sunt?</a:t>
            </a:r>
          </a:p>
          <a:p>
            <a:pPr algn="ctr">
              <a:spcBef>
                <a:spcPts val="600"/>
              </a:spcBef>
            </a:pPr>
            <a:r>
              <a:rPr lang="ro-RO" sz="2000" b="1" smtClean="0"/>
              <a:t>Ce putem face pentru a îmbunătăți modul în care păstrăm Sabatul?</a:t>
            </a:r>
            <a:endParaRPr lang="ro-RO" sz="2000" b="1"/>
          </a:p>
        </p:txBody>
      </p:sp>
      <p:pic>
        <p:nvPicPr>
          <p:cNvPr id="6146" name="Picture 2" descr="\\EUNICE\______Para internet\MinisterioMujer\fghf.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564336" y="2895451"/>
            <a:ext cx="2544168" cy="3917925"/>
          </a:xfrm>
          <a:prstGeom prst="rect">
            <a:avLst/>
          </a:prstGeom>
          <a:noFill/>
          <a:ln>
            <a:solidFill>
              <a:srgbClr val="3E1F00"/>
            </a:solidFill>
          </a:ln>
          <a:extLst>
            <a:ext uri="{909E8E84-426E-40DD-AFC4-6F175D3DCCD1}">
              <a14:hiddenFill xmlns="" xmlns:a14="http://schemas.microsoft.com/office/drawing/2010/main">
                <a:solidFill>
                  <a:srgbClr val="FFFFFF"/>
                </a:solidFill>
              </a14:hiddenFill>
            </a:ext>
          </a:extLst>
        </p:spPr>
      </p:pic>
      <p:pic>
        <p:nvPicPr>
          <p:cNvPr id="6147" name="Picture 3" descr="\\EUNICE\______Para internet\MinisterioMujer\jhg2.jpg"/>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4499992" y="4969831"/>
            <a:ext cx="2016224" cy="1843545"/>
          </a:xfrm>
          <a:prstGeom prst="rect">
            <a:avLst/>
          </a:prstGeom>
          <a:noFill/>
          <a:ln>
            <a:solidFill>
              <a:srgbClr val="3E1F00"/>
            </a:solidFill>
          </a:ln>
          <a:extLst>
            <a:ext uri="{909E8E84-426E-40DD-AFC4-6F175D3DCCD1}">
              <a14:hiddenFill xmlns="" xmlns:a14="http://schemas.microsoft.com/office/drawing/2010/main">
                <a:solidFill>
                  <a:srgbClr val="FFFFFF"/>
                </a:solidFill>
              </a14:hiddenFill>
            </a:ext>
          </a:extLst>
        </p:spPr>
      </p:pic>
      <p:pic>
        <p:nvPicPr>
          <p:cNvPr id="6148" name="Picture 4" descr="\\EUNICE\______Para internet\MinisterioMujer\jhg.jpg"/>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a:stretch/>
        </p:blipFill>
        <p:spPr bwMode="auto">
          <a:xfrm>
            <a:off x="4518218" y="2895451"/>
            <a:ext cx="1997997" cy="1939559"/>
          </a:xfrm>
          <a:prstGeom prst="rect">
            <a:avLst/>
          </a:prstGeom>
          <a:noFill/>
          <a:ln>
            <a:solidFill>
              <a:srgbClr val="3E1F00"/>
            </a:solidFill>
          </a:ln>
          <a:extLst>
            <a:ext uri="{909E8E84-426E-40DD-AFC4-6F175D3DCCD1}">
              <a14:hiddenFill xmlns="" xmlns:a14="http://schemas.microsoft.com/office/drawing/2010/main">
                <a:solidFill>
                  <a:srgbClr val="FFFFFF"/>
                </a:solidFill>
              </a14:hiddenFill>
            </a:ext>
          </a:extLst>
        </p:spPr>
      </p:pic>
      <p:sp>
        <p:nvSpPr>
          <p:cNvPr id="8" name="7 Rectángulo"/>
          <p:cNvSpPr/>
          <p:nvPr/>
        </p:nvSpPr>
        <p:spPr>
          <a:xfrm>
            <a:off x="4492609" y="1825398"/>
            <a:ext cx="4572000" cy="1015663"/>
          </a:xfrm>
          <a:prstGeom prst="rect">
            <a:avLst/>
          </a:prstGeom>
        </p:spPr>
        <p:txBody>
          <a:bodyPr>
            <a:spAutoFit/>
          </a:bodyPr>
          <a:lstStyle/>
          <a:p>
            <a:pPr lvl="0" algn="ctr">
              <a:spcBef>
                <a:spcPts val="600"/>
              </a:spcBef>
            </a:pPr>
            <a:r>
              <a:rPr lang="ro-RO" sz="2000" b="1" dirty="0" smtClean="0">
                <a:solidFill>
                  <a:prstClr val="black"/>
                </a:solidFill>
              </a:rPr>
              <a:t>Cum și de ce trebuie să ținem Sabatul făcând acțiuni de binefacere (Luca 4:31-40; 6:6-11; 13:10-16; 14:1-6)?</a:t>
            </a:r>
            <a:endParaRPr lang="ro-RO" sz="2000" b="1" dirty="0">
              <a:solidFill>
                <a:prstClr val="black"/>
              </a:solidFill>
            </a:endParaRPr>
          </a:p>
        </p:txBody>
      </p:sp>
      <p:pic>
        <p:nvPicPr>
          <p:cNvPr id="6149" name="Picture 5" descr="\\EUNICE\______Para internet\MinisterioMujer\thumbRNS-ADVENTISTS-WOMEN083012a.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2088666" y="2148069"/>
            <a:ext cx="2353444" cy="15689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5493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1000"/>
                                        <p:tgtEl>
                                          <p:spTgt spid="6148"/>
                                        </p:tgtEl>
                                      </p:cBhvr>
                                    </p:animEffect>
                                    <p:anim calcmode="lin" valueType="num">
                                      <p:cBhvr>
                                        <p:cTn id="30" dur="1000" fill="hold"/>
                                        <p:tgtEl>
                                          <p:spTgt spid="6148"/>
                                        </p:tgtEl>
                                        <p:attrNameLst>
                                          <p:attrName>ppt_x</p:attrName>
                                        </p:attrNameLst>
                                      </p:cBhvr>
                                      <p:tavLst>
                                        <p:tav tm="0">
                                          <p:val>
                                            <p:strVal val="#ppt_x"/>
                                          </p:val>
                                        </p:tav>
                                        <p:tav tm="100000">
                                          <p:val>
                                            <p:strVal val="#ppt_x"/>
                                          </p:val>
                                        </p:tav>
                                      </p:tavLst>
                                    </p:anim>
                                    <p:anim calcmode="lin" valueType="num">
                                      <p:cBhvr>
                                        <p:cTn id="31" dur="900" decel="100000" fill="hold"/>
                                        <p:tgtEl>
                                          <p:spTgt spid="614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fade">
                                      <p:cBhvr>
                                        <p:cTn id="35" dur="1000"/>
                                        <p:tgtEl>
                                          <p:spTgt spid="6147"/>
                                        </p:tgtEl>
                                      </p:cBhvr>
                                    </p:animEffect>
                                    <p:anim calcmode="lin" valueType="num">
                                      <p:cBhvr>
                                        <p:cTn id="36" dur="1000" fill="hold"/>
                                        <p:tgtEl>
                                          <p:spTgt spid="6147"/>
                                        </p:tgtEl>
                                        <p:attrNameLst>
                                          <p:attrName>ppt_x</p:attrName>
                                        </p:attrNameLst>
                                      </p:cBhvr>
                                      <p:tavLst>
                                        <p:tav tm="0">
                                          <p:val>
                                            <p:strVal val="#ppt_x"/>
                                          </p:val>
                                        </p:tav>
                                        <p:tav tm="100000">
                                          <p:val>
                                            <p:strVal val="#ppt_x"/>
                                          </p:val>
                                        </p:tav>
                                      </p:tavLst>
                                    </p:anim>
                                    <p:anim calcmode="lin" valueType="num">
                                      <p:cBhvr>
                                        <p:cTn id="37" dur="900" decel="100000" fill="hold"/>
                                        <p:tgtEl>
                                          <p:spTgt spid="614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6146"/>
                                        </p:tgtEl>
                                        <p:attrNameLst>
                                          <p:attrName>style.visibility</p:attrName>
                                        </p:attrNameLst>
                                      </p:cBhvr>
                                      <p:to>
                                        <p:strVal val="visible"/>
                                      </p:to>
                                    </p:set>
                                    <p:animEffect transition="in" filter="fade">
                                      <p:cBhvr>
                                        <p:cTn id="41" dur="1000"/>
                                        <p:tgtEl>
                                          <p:spTgt spid="6146"/>
                                        </p:tgtEl>
                                      </p:cBhvr>
                                    </p:animEffect>
                                    <p:anim calcmode="lin" valueType="num">
                                      <p:cBhvr>
                                        <p:cTn id="42" dur="1000" fill="hold"/>
                                        <p:tgtEl>
                                          <p:spTgt spid="6146"/>
                                        </p:tgtEl>
                                        <p:attrNameLst>
                                          <p:attrName>ppt_x</p:attrName>
                                        </p:attrNameLst>
                                      </p:cBhvr>
                                      <p:tavLst>
                                        <p:tav tm="0">
                                          <p:val>
                                            <p:strVal val="#ppt_x"/>
                                          </p:val>
                                        </p:tav>
                                        <p:tav tm="100000">
                                          <p:val>
                                            <p:strVal val="#ppt_x"/>
                                          </p:val>
                                        </p:tav>
                                      </p:tavLst>
                                    </p:anim>
                                    <p:anim calcmode="lin" valueType="num">
                                      <p:cBhvr>
                                        <p:cTn id="43" dur="900" decel="100000" fill="hold"/>
                                        <p:tgtEl>
                                          <p:spTgt spid="614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6149"/>
                                        </p:tgtEl>
                                        <p:attrNameLst>
                                          <p:attrName>style.visibility</p:attrName>
                                        </p:attrNameLst>
                                      </p:cBhvr>
                                      <p:to>
                                        <p:strVal val="visible"/>
                                      </p:to>
                                    </p:set>
                                    <p:animEffect transition="in" filter="fade">
                                      <p:cBhvr>
                                        <p:cTn id="66" dur="1000"/>
                                        <p:tgtEl>
                                          <p:spTgt spid="6149"/>
                                        </p:tgtEl>
                                      </p:cBhvr>
                                    </p:animEffect>
                                    <p:anim calcmode="lin" valueType="num">
                                      <p:cBhvr>
                                        <p:cTn id="67" dur="1000" fill="hold"/>
                                        <p:tgtEl>
                                          <p:spTgt spid="6149"/>
                                        </p:tgtEl>
                                        <p:attrNameLst>
                                          <p:attrName>ppt_x</p:attrName>
                                        </p:attrNameLst>
                                      </p:cBhvr>
                                      <p:tavLst>
                                        <p:tav tm="0">
                                          <p:val>
                                            <p:strVal val="#ppt_x"/>
                                          </p:val>
                                        </p:tav>
                                        <p:tav tm="100000">
                                          <p:val>
                                            <p:strVal val="#ppt_x"/>
                                          </p:val>
                                        </p:tav>
                                      </p:tavLst>
                                    </p:anim>
                                    <p:anim calcmode="lin" valueType="num">
                                      <p:cBhvr>
                                        <p:cTn id="68"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0655" y="1340768"/>
            <a:ext cx="7704855" cy="4493538"/>
          </a:xfrm>
          <a:prstGeom prst="rect">
            <a:avLst/>
          </a:prstGeom>
        </p:spPr>
        <p:txBody>
          <a:bodyPr wrap="square">
            <a:spAutoFit/>
          </a:bodyPr>
          <a:lstStyle/>
          <a:p>
            <a:pPr algn="just"/>
            <a:r>
              <a:rPr lang="ro-RO" sz="2200" dirty="0" smtClean="0">
                <a:latin typeface="Cooper Black" pitchFamily="18" charset="0"/>
              </a:rPr>
              <a:t>«</a:t>
            </a:r>
            <a:r>
              <a:rPr lang="ro-RO" sz="2200" b="1" dirty="0" smtClean="0">
                <a:effectLst>
                  <a:outerShdw blurRad="38100" dist="38100" dir="2700000" algn="tl">
                    <a:srgbClr val="000000">
                      <a:alpha val="43137"/>
                    </a:srgbClr>
                  </a:outerShdw>
                </a:effectLst>
                <a:latin typeface="Arial" pitchFamily="34" charset="0"/>
                <a:cs typeface="Arial" pitchFamily="34" charset="0"/>
              </a:rPr>
              <a:t>Întreaga săptămână trebuie să ne amintim Sabatul și să facem pregătiri pentru a-l păstra conform poruncii. Nu doar că trebuie să păstrăm Sabatul ca pe o problemă legală. Trebuie să îi înțelegem importanța spirituală în toate aspectele vieții noastre. Toți cei care consideră Sabatul ca pe un semn între ei și Dumnezeu, care demonstrează că Dumnezeu este cel care sfințește, vor reprezenta principiile guvernării Sale. Vor pune în practică zi de zi legile Împărăției Sale. Zilnic se vor ruga pentru ca sfințirea Sabatului să fie peste ei. În fiecare zi vor avea compania lui Hristos și vor exemplifica perfecțiunea caracterului Său. În fiecare zi va străluci lumina Sa în faptele bune</a:t>
            </a:r>
            <a:r>
              <a:rPr lang="ro-RO" sz="2200" dirty="0" smtClean="0">
                <a:latin typeface="Cooper Black" pitchFamily="18" charset="0"/>
              </a:rPr>
              <a:t>»</a:t>
            </a:r>
            <a:endParaRPr lang="ro-RO" sz="2200" dirty="0">
              <a:latin typeface="Cooper Black" pitchFamily="18" charset="0"/>
            </a:endParaRPr>
          </a:p>
        </p:txBody>
      </p:sp>
      <p:sp>
        <p:nvSpPr>
          <p:cNvPr id="3" name="2 CuadroTexto"/>
          <p:cNvSpPr txBox="1"/>
          <p:nvPr/>
        </p:nvSpPr>
        <p:spPr>
          <a:xfrm>
            <a:off x="4955583" y="600943"/>
            <a:ext cx="3359702" cy="307777"/>
          </a:xfrm>
          <a:prstGeom prst="rect">
            <a:avLst/>
          </a:prstGeom>
          <a:noFill/>
        </p:spPr>
        <p:txBody>
          <a:bodyPr wrap="none" rtlCol="0">
            <a:spAutoFit/>
          </a:bodyPr>
          <a:lstStyle/>
          <a:p>
            <a:pPr algn="r"/>
            <a:r>
              <a:rPr lang="ro-RO" sz="1400" b="1" dirty="0" smtClean="0"/>
              <a:t>E.G.W. </a:t>
            </a:r>
            <a:r>
              <a:rPr lang="ro-RO" sz="1400" b="1" dirty="0" smtClean="0"/>
              <a:t>(Mărturii selectate, </a:t>
            </a:r>
            <a:r>
              <a:rPr lang="ro-RO" sz="1400" b="1" dirty="0" smtClean="0"/>
              <a:t>vol. 4, pag. 373)</a:t>
            </a:r>
            <a:endParaRPr lang="ro-RO" sz="1400" b="1" dirty="0"/>
          </a:p>
        </p:txBody>
      </p:sp>
    </p:spTree>
    <p:extLst>
      <p:ext uri="{BB962C8B-B14F-4D97-AF65-F5344CB8AC3E}">
        <p14:creationId xmlns="" xmlns:p14="http://schemas.microsoft.com/office/powerpoint/2010/main" val="22709060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EEECE1"/>
      </a:lt2>
      <a:accent1>
        <a:srgbClr val="FF0000"/>
      </a:accent1>
      <a:accent2>
        <a:srgbClr val="FFFF00"/>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747</Words>
  <Application>Microsoft Office PowerPoint</Application>
  <PresentationFormat>Expunere pe ecran (4:3)</PresentationFormat>
  <Paragraphs>41</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Comic Sans MS</vt:lpstr>
      <vt:lpstr>Wingdings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Hristos, Domnul Sabatului</dc:title>
  <dc:subject>St.Bibl.2015 trim. II Evanghelia dupa Luca</dc:subject>
  <dc:creator>SFC</dc:creator>
  <cp:keywords>http://www.fustero.net/es/index_ro.php</cp:keywords>
  <cp:lastModifiedBy>elev</cp:lastModifiedBy>
  <cp:revision>55</cp:revision>
  <dcterms:created xsi:type="dcterms:W3CDTF">2015-04-19T06:50:05Z</dcterms:created>
  <dcterms:modified xsi:type="dcterms:W3CDTF">2015-04-28T06:41:26Z</dcterms:modified>
</cp:coreProperties>
</file>