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58" r:id="rId4"/>
    <p:sldId id="259" r:id="rId5"/>
    <p:sldId id="260" r:id="rId6"/>
    <p:sldId id="263" r:id="rId7"/>
    <p:sldId id="261" r:id="rId8"/>
    <p:sldId id="266" r:id="rId9"/>
    <p:sldId id="262" r:id="rId10"/>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512373"/>
    <a:srgbClr val="C7A1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3" autoAdjust="0"/>
    <p:restoredTop sz="94660"/>
  </p:normalViewPr>
  <p:slideViewPr>
    <p:cSldViewPr>
      <p:cViewPr varScale="1">
        <p:scale>
          <a:sx n="65" d="100"/>
          <a:sy n="65" d="100"/>
        </p:scale>
        <p:origin x="-588"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83049-046E-4030-AF90-312B3E810FBF}" type="datetimeFigureOut">
              <a:rPr lang="es-ES" smtClean="0"/>
              <a:pPr/>
              <a:t>27/02/2015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C8C718-6007-4C3F-88C6-9FF367C40118}" type="slidenum">
              <a:rPr lang="es-ES" smtClean="0"/>
              <a:pPr/>
              <a:t>‹#›</a:t>
            </a:fld>
            <a:endParaRPr lang="es-ES"/>
          </a:p>
        </p:txBody>
      </p:sp>
    </p:spTree>
    <p:extLst>
      <p:ext uri="{BB962C8B-B14F-4D97-AF65-F5344CB8AC3E}">
        <p14:creationId xmlns:p14="http://schemas.microsoft.com/office/powerpoint/2010/main" xmlns="" val="158525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FC8C718-6007-4C3F-88C6-9FF367C40118}" type="slidenum">
              <a:rPr lang="es-ES" smtClean="0"/>
              <a:pPr/>
              <a:t>3</a:t>
            </a:fld>
            <a:endParaRPr lang="es-ES"/>
          </a:p>
        </p:txBody>
      </p:sp>
    </p:spTree>
    <p:extLst>
      <p:ext uri="{BB962C8B-B14F-4D97-AF65-F5344CB8AC3E}">
        <p14:creationId xmlns:p14="http://schemas.microsoft.com/office/powerpoint/2010/main" xmlns="" val="303255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2400" b="1" dirty="0" smtClean="0"/>
              <a:t>DAVID Y URÍAS</a:t>
            </a:r>
            <a:endParaRPr lang="es-ES" sz="2400" b="1" dirty="0"/>
          </a:p>
        </p:txBody>
      </p:sp>
      <p:sp>
        <p:nvSpPr>
          <p:cNvPr id="4" name="3 Marcador de número de diapositiva"/>
          <p:cNvSpPr>
            <a:spLocks noGrp="1"/>
          </p:cNvSpPr>
          <p:nvPr>
            <p:ph type="sldNum" sz="quarter" idx="10"/>
          </p:nvPr>
        </p:nvSpPr>
        <p:spPr/>
        <p:txBody>
          <a:bodyPr/>
          <a:lstStyle/>
          <a:p>
            <a:fld id="{3FC8C718-6007-4C3F-88C6-9FF367C40118}" type="slidenum">
              <a:rPr lang="es-ES" smtClean="0"/>
              <a:pPr/>
              <a:t>4</a:t>
            </a:fld>
            <a:endParaRPr lang="es-ES"/>
          </a:p>
        </p:txBody>
      </p:sp>
    </p:spTree>
    <p:extLst>
      <p:ext uri="{BB962C8B-B14F-4D97-AF65-F5344CB8AC3E}">
        <p14:creationId xmlns:p14="http://schemas.microsoft.com/office/powerpoint/2010/main" xmlns="" val="200198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FC8C718-6007-4C3F-88C6-9FF367C40118}" type="slidenum">
              <a:rPr lang="es-ES" smtClean="0"/>
              <a:pPr/>
              <a:t>5</a:t>
            </a:fld>
            <a:endParaRPr lang="es-ES"/>
          </a:p>
        </p:txBody>
      </p:sp>
    </p:spTree>
    <p:extLst>
      <p:ext uri="{BB962C8B-B14F-4D97-AF65-F5344CB8AC3E}">
        <p14:creationId xmlns:p14="http://schemas.microsoft.com/office/powerpoint/2010/main" xmlns="" val="385740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FC8C718-6007-4C3F-88C6-9FF367C40118}" type="slidenum">
              <a:rPr lang="es-ES" smtClean="0"/>
              <a:pPr/>
              <a:t>7</a:t>
            </a:fld>
            <a:endParaRPr lang="es-ES"/>
          </a:p>
        </p:txBody>
      </p:sp>
    </p:spTree>
    <p:extLst>
      <p:ext uri="{BB962C8B-B14F-4D97-AF65-F5344CB8AC3E}">
        <p14:creationId xmlns:p14="http://schemas.microsoft.com/office/powerpoint/2010/main" xmlns="" val="257458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FC8C718-6007-4C3F-88C6-9FF367C40118}" type="slidenum">
              <a:rPr lang="es-ES" smtClean="0"/>
              <a:pPr/>
              <a:t>8</a:t>
            </a:fld>
            <a:endParaRPr lang="es-ES"/>
          </a:p>
        </p:txBody>
      </p:sp>
    </p:spTree>
    <p:extLst>
      <p:ext uri="{BB962C8B-B14F-4D97-AF65-F5344CB8AC3E}">
        <p14:creationId xmlns:p14="http://schemas.microsoft.com/office/powerpoint/2010/main" xmlns="" val="257458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24:11-12, 23-28</a:t>
            </a:r>
            <a:endParaRPr lang="es-ES" dirty="0"/>
          </a:p>
        </p:txBody>
      </p:sp>
      <p:sp>
        <p:nvSpPr>
          <p:cNvPr id="4" name="3 Marcador de número de diapositiva"/>
          <p:cNvSpPr>
            <a:spLocks noGrp="1"/>
          </p:cNvSpPr>
          <p:nvPr>
            <p:ph type="sldNum" sz="quarter" idx="10"/>
          </p:nvPr>
        </p:nvSpPr>
        <p:spPr/>
        <p:txBody>
          <a:bodyPr/>
          <a:lstStyle/>
          <a:p>
            <a:fld id="{3FC8C718-6007-4C3F-88C6-9FF367C40118}" type="slidenum">
              <a:rPr lang="es-ES" smtClean="0"/>
              <a:pPr/>
              <a:t>9</a:t>
            </a:fld>
            <a:endParaRPr lang="es-ES"/>
          </a:p>
        </p:txBody>
      </p:sp>
    </p:spTree>
    <p:extLst>
      <p:ext uri="{BB962C8B-B14F-4D97-AF65-F5344CB8AC3E}">
        <p14:creationId xmlns:p14="http://schemas.microsoft.com/office/powerpoint/2010/main" xmlns="" val="165813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3098284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859738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356087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123051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341861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1643033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2485961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1470089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1517689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2614624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7D8438-5FA3-4EE2-A5B1-628BFD17AD4C}" type="datetimeFigureOut">
              <a:rPr lang="es-ES" smtClean="0"/>
              <a:pPr/>
              <a:t>27/02/2015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2883423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D8438-5FA3-4EE2-A5B1-628BFD17AD4C}" type="datetimeFigureOut">
              <a:rPr lang="es-ES" smtClean="0"/>
              <a:pPr/>
              <a:t>27/02/2015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0F1D0-A9D4-461A-A358-EE0997F099E2}" type="slidenum">
              <a:rPr lang="es-ES" smtClean="0"/>
              <a:pPr/>
              <a:t>‹#›</a:t>
            </a:fld>
            <a:endParaRPr lang="es-ES"/>
          </a:p>
        </p:txBody>
      </p:sp>
    </p:spTree>
    <p:extLst>
      <p:ext uri="{BB962C8B-B14F-4D97-AF65-F5344CB8AC3E}">
        <p14:creationId xmlns:p14="http://schemas.microsoft.com/office/powerpoint/2010/main" xmlns="" val="394354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785045" y="131148"/>
            <a:ext cx="3384376" cy="1569660"/>
          </a:xfrm>
          <a:prstGeom prst="rect">
            <a:avLst/>
          </a:prstGeom>
          <a:noFill/>
        </p:spPr>
        <p:txBody>
          <a:bodyPr wrap="square" rtlCol="0">
            <a:spAutoFit/>
            <a:scene3d>
              <a:camera prst="orthographicFront"/>
              <a:lightRig rig="sunrise" dir="tl">
                <a:rot lat="0" lon="0" rev="1800000"/>
              </a:lightRig>
            </a:scene3d>
            <a:sp3d extrusionH="25400" contourW="25400">
              <a:bevelT w="38100" h="31750"/>
              <a:contourClr>
                <a:srgbClr val="7030A0"/>
              </a:contourClr>
            </a:sp3d>
          </a:bodyPr>
          <a:lstStyle/>
          <a:p>
            <a:pPr algn="ctr"/>
            <a:r>
              <a:rPr lang="ro-RO" sz="4800" b="1" smtClean="0">
                <a:ln w="11430"/>
                <a:gradFill>
                  <a:gsLst>
                    <a:gs pos="0">
                      <a:srgbClr val="C7A1E3"/>
                    </a:gs>
                    <a:gs pos="75000">
                      <a:srgbClr val="7030A0"/>
                    </a:gs>
                    <a:gs pos="100000">
                      <a:srgbClr val="7030A0"/>
                    </a:gs>
                  </a:gsLst>
                  <a:lin ang="5400000"/>
                </a:gradFill>
                <a:effectLst>
                  <a:outerShdw blurRad="50800" dist="39000" dir="5460000" algn="tl">
                    <a:srgbClr val="000000">
                      <a:alpha val="38000"/>
                    </a:srgbClr>
                  </a:outerShdw>
                </a:effectLst>
              </a:rPr>
              <a:t>CUVINTE </a:t>
            </a:r>
            <a:r>
              <a:rPr lang="ro-RO" sz="4800" b="1" smtClean="0">
                <a:ln w="11430"/>
                <a:gradFill>
                  <a:gsLst>
                    <a:gs pos="0">
                      <a:srgbClr val="C7A1E3"/>
                    </a:gs>
                    <a:gs pos="75000">
                      <a:srgbClr val="7030A0"/>
                    </a:gs>
                    <a:gs pos="100000">
                      <a:srgbClr val="7030A0"/>
                    </a:gs>
                  </a:gsLst>
                  <a:lin ang="5400000"/>
                </a:gradFill>
                <a:effectLst>
                  <a:outerShdw blurRad="50800" dist="39000" dir="5460000" algn="tl">
                    <a:srgbClr val="000000">
                      <a:alpha val="38000"/>
                    </a:srgbClr>
                  </a:outerShdw>
                </a:effectLst>
              </a:rPr>
              <a:t>ADEVĂRATE</a:t>
            </a:r>
            <a:endParaRPr lang="ro-RO" sz="4800" b="1">
              <a:ln w="11430"/>
              <a:gradFill>
                <a:gsLst>
                  <a:gs pos="0">
                    <a:srgbClr val="C7A1E3"/>
                  </a:gs>
                  <a:gs pos="75000">
                    <a:srgbClr val="7030A0"/>
                  </a:gs>
                  <a:gs pos="100000">
                    <a:srgbClr val="7030A0"/>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5677730" y="6487750"/>
            <a:ext cx="3466270" cy="369332"/>
          </a:xfrm>
          <a:prstGeom prst="rect">
            <a:avLst/>
          </a:prstGeom>
          <a:noFill/>
        </p:spPr>
        <p:txBody>
          <a:bodyPr wrap="none" rtlCol="0">
            <a:spAutoFit/>
          </a:bodyPr>
          <a:lstStyle/>
          <a:p>
            <a:pPr algn="r"/>
            <a:r>
              <a:rPr lang="ro-RO" b="1" smtClean="0">
                <a:solidFill>
                  <a:schemeClr val="bg1"/>
                </a:solidFill>
                <a:effectLst>
                  <a:outerShdw blurRad="50800" dist="50800" dir="5400000" algn="ctr" rotWithShape="0">
                    <a:schemeClr val="tx1"/>
                  </a:outerShdw>
                </a:effectLst>
              </a:rPr>
              <a:t>Studiul</a:t>
            </a:r>
            <a:r>
              <a:rPr lang="ro-RO" b="1" smtClean="0">
                <a:solidFill>
                  <a:schemeClr val="bg1"/>
                </a:solidFill>
                <a:effectLst>
                  <a:outerShdw blurRad="50800" dist="50800" dir="5400000" algn="ctr" rotWithShape="0">
                    <a:schemeClr val="tx1"/>
                  </a:outerShdw>
                </a:effectLst>
              </a:rPr>
              <a:t> </a:t>
            </a:r>
            <a:r>
              <a:rPr lang="ro-RO" b="1" smtClean="0">
                <a:solidFill>
                  <a:schemeClr val="bg1"/>
                </a:solidFill>
                <a:effectLst>
                  <a:outerShdw blurRad="50800" dist="50800" dir="5400000" algn="ctr" rotWithShape="0">
                    <a:schemeClr val="tx1"/>
                  </a:outerShdw>
                </a:effectLst>
              </a:rPr>
              <a:t>9 </a:t>
            </a:r>
            <a:r>
              <a:rPr lang="ro-RO" b="1" smtClean="0">
                <a:solidFill>
                  <a:schemeClr val="bg1"/>
                </a:solidFill>
                <a:effectLst>
                  <a:outerShdw blurRad="50800" dist="50800" dir="5400000" algn="ctr" rotWithShape="0">
                    <a:schemeClr val="tx1"/>
                  </a:outerShdw>
                </a:effectLst>
              </a:rPr>
              <a:t>pentru</a:t>
            </a:r>
            <a:r>
              <a:rPr lang="ro-RO" b="1" smtClean="0">
                <a:solidFill>
                  <a:schemeClr val="bg1"/>
                </a:solidFill>
                <a:effectLst>
                  <a:outerShdw blurRad="50800" dist="50800" dir="5400000" algn="ctr" rotWithShape="0">
                    <a:schemeClr val="tx1"/>
                  </a:outerShdw>
                </a:effectLst>
              </a:rPr>
              <a:t> </a:t>
            </a:r>
            <a:r>
              <a:rPr lang="ro-RO" b="1" smtClean="0">
                <a:solidFill>
                  <a:schemeClr val="bg1"/>
                </a:solidFill>
                <a:effectLst>
                  <a:outerShdw blurRad="50800" dist="50800" dir="5400000" algn="ctr" rotWithShape="0">
                    <a:schemeClr val="tx1"/>
                  </a:outerShdw>
                </a:effectLst>
              </a:rPr>
              <a:t>28 </a:t>
            </a:r>
            <a:r>
              <a:rPr lang="ro-RO" b="1" smtClean="0">
                <a:solidFill>
                  <a:schemeClr val="bg1"/>
                </a:solidFill>
                <a:effectLst>
                  <a:outerShdw blurRad="50800" dist="50800" dir="5400000" algn="ctr" rotWithShape="0">
                    <a:schemeClr val="tx1"/>
                  </a:outerShdw>
                </a:effectLst>
              </a:rPr>
              <a:t>februarie </a:t>
            </a:r>
            <a:r>
              <a:rPr lang="ro-RO" b="1" smtClean="0">
                <a:solidFill>
                  <a:schemeClr val="bg1"/>
                </a:solidFill>
                <a:effectLst>
                  <a:outerShdw blurRad="50800" dist="50800" dir="5400000" algn="ctr" rotWithShape="0">
                    <a:schemeClr val="tx1"/>
                  </a:outerShdw>
                </a:effectLst>
              </a:rPr>
              <a:t>2015</a:t>
            </a:r>
            <a:endParaRPr lang="ro-RO" b="1">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3761178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07504" y="99789"/>
            <a:ext cx="6408712" cy="1815882"/>
          </a:xfrm>
          <a:prstGeom prst="rect">
            <a:avLst/>
          </a:prstGeom>
          <a:noFill/>
        </p:spPr>
        <p:txBody>
          <a:bodyPr wrap="square" rtlCol="0">
            <a:spAutoFit/>
          </a:bodyPr>
          <a:lstStyle/>
          <a:p>
            <a:r>
              <a:rPr lang="ro-RO" sz="2800" b="1" smtClean="0">
                <a:solidFill>
                  <a:schemeClr val="bg1"/>
                </a:solidFill>
              </a:rPr>
              <a:t>«Ce </a:t>
            </a:r>
            <a:r>
              <a:rPr lang="ro-RO" sz="2800" b="1" smtClean="0">
                <a:solidFill>
                  <a:schemeClr val="bg1"/>
                </a:solidFill>
              </a:rPr>
              <a:t>este </a:t>
            </a:r>
            <a:r>
              <a:rPr lang="ro-RO" sz="2800" b="1" smtClean="0">
                <a:solidFill>
                  <a:schemeClr val="bg1"/>
                </a:solidFill>
              </a:rPr>
              <a:t>adevărul</a:t>
            </a:r>
            <a:r>
              <a:rPr lang="ro-RO" sz="2800" b="1" smtClean="0">
                <a:solidFill>
                  <a:schemeClr val="bg1"/>
                </a:solidFill>
              </a:rPr>
              <a:t>?» </a:t>
            </a:r>
            <a:r>
              <a:rPr lang="ro-RO" sz="2800" b="1" smtClean="0">
                <a:solidFill>
                  <a:schemeClr val="bg1"/>
                </a:solidFill>
              </a:rPr>
              <a:t>(</a:t>
            </a:r>
            <a:r>
              <a:rPr lang="ro-RO" sz="2800" b="1" smtClean="0">
                <a:solidFill>
                  <a:schemeClr val="bg1"/>
                </a:solidFill>
              </a:rPr>
              <a:t>Ioan</a:t>
            </a:r>
            <a:r>
              <a:rPr lang="ro-RO" sz="2800" b="1" smtClean="0">
                <a:solidFill>
                  <a:schemeClr val="bg1"/>
                </a:solidFill>
              </a:rPr>
              <a:t> </a:t>
            </a:r>
            <a:r>
              <a:rPr lang="ro-RO" sz="2800" b="1" smtClean="0">
                <a:solidFill>
                  <a:schemeClr val="bg1"/>
                </a:solidFill>
              </a:rPr>
              <a:t>18:38</a:t>
            </a:r>
            <a:r>
              <a:rPr lang="ro-RO" sz="2800" b="1" smtClean="0">
                <a:solidFill>
                  <a:schemeClr val="bg1"/>
                </a:solidFill>
              </a:rPr>
              <a:t>). </a:t>
            </a:r>
            <a:r>
              <a:rPr lang="ro-RO" sz="2800" b="1" smtClean="0">
                <a:solidFill>
                  <a:schemeClr val="bg1"/>
                </a:solidFill>
              </a:rPr>
              <a:t>Î</a:t>
            </a:r>
            <a:r>
              <a:rPr lang="ro-RO" sz="2800" b="1" smtClean="0">
                <a:solidFill>
                  <a:schemeClr val="bg1"/>
                </a:solidFill>
              </a:rPr>
              <a:t>n </a:t>
            </a:r>
            <a:r>
              <a:rPr lang="ro-RO" sz="2800" b="1" smtClean="0">
                <a:solidFill>
                  <a:schemeClr val="bg1"/>
                </a:solidFill>
              </a:rPr>
              <a:t>capitolele</a:t>
            </a:r>
            <a:r>
              <a:rPr lang="ro-RO" sz="2800" b="1" smtClean="0">
                <a:solidFill>
                  <a:schemeClr val="bg1"/>
                </a:solidFill>
              </a:rPr>
              <a:t> 22-24 </a:t>
            </a:r>
            <a:r>
              <a:rPr lang="ro-RO" sz="2800" b="1" smtClean="0">
                <a:solidFill>
                  <a:schemeClr val="bg1"/>
                </a:solidFill>
              </a:rPr>
              <a:t>din</a:t>
            </a:r>
            <a:r>
              <a:rPr lang="ro-RO" sz="2800" b="1" smtClean="0">
                <a:solidFill>
                  <a:schemeClr val="bg1"/>
                </a:solidFill>
              </a:rPr>
              <a:t> </a:t>
            </a:r>
            <a:r>
              <a:rPr lang="ro-RO" sz="2800" b="1" smtClean="0">
                <a:solidFill>
                  <a:schemeClr val="bg1"/>
                </a:solidFill>
              </a:rPr>
              <a:t>Proverbe</a:t>
            </a:r>
            <a:r>
              <a:rPr lang="ro-RO" sz="2800" b="1" smtClean="0">
                <a:solidFill>
                  <a:schemeClr val="bg1"/>
                </a:solidFill>
              </a:rPr>
              <a:t>, </a:t>
            </a:r>
            <a:r>
              <a:rPr lang="ro-RO" sz="2800" b="1" smtClean="0">
                <a:solidFill>
                  <a:schemeClr val="bg1"/>
                </a:solidFill>
              </a:rPr>
              <a:t>Solomon</a:t>
            </a:r>
            <a:r>
              <a:rPr lang="ro-RO" sz="2800" b="1" smtClean="0">
                <a:solidFill>
                  <a:schemeClr val="bg1"/>
                </a:solidFill>
              </a:rPr>
              <a:t> </a:t>
            </a:r>
            <a:r>
              <a:rPr lang="ro-RO" sz="2800" b="1" smtClean="0">
                <a:solidFill>
                  <a:schemeClr val="bg1"/>
                </a:solidFill>
              </a:rPr>
              <a:t>meditează </a:t>
            </a:r>
            <a:r>
              <a:rPr lang="ro-RO" sz="2800" b="1" smtClean="0">
                <a:solidFill>
                  <a:schemeClr val="bg1"/>
                </a:solidFill>
              </a:rPr>
              <a:t>asupra adevărului și </a:t>
            </a:r>
            <a:r>
              <a:rPr lang="ro-RO" sz="2800" b="1" smtClean="0">
                <a:solidFill>
                  <a:schemeClr val="bg1"/>
                </a:solidFill>
              </a:rPr>
              <a:t>asupra </a:t>
            </a:r>
            <a:r>
              <a:rPr lang="ro-RO" sz="2800" b="1" smtClean="0">
                <a:solidFill>
                  <a:schemeClr val="bg1"/>
                </a:solidFill>
              </a:rPr>
              <a:t>onoarei.</a:t>
            </a:r>
            <a:endParaRPr lang="ro-RO" sz="2800" b="1">
              <a:solidFill>
                <a:schemeClr val="bg1"/>
              </a:solidFill>
            </a:endParaRPr>
          </a:p>
        </p:txBody>
      </p:sp>
      <p:sp>
        <p:nvSpPr>
          <p:cNvPr id="3" name="2 CuadroTexto"/>
          <p:cNvSpPr txBox="1"/>
          <p:nvPr/>
        </p:nvSpPr>
        <p:spPr>
          <a:xfrm>
            <a:off x="179512" y="2276872"/>
            <a:ext cx="6660740" cy="4401205"/>
          </a:xfrm>
          <a:prstGeom prst="rect">
            <a:avLst/>
          </a:prstGeom>
          <a:noFill/>
        </p:spPr>
        <p:txBody>
          <a:bodyPr wrap="square" rtlCol="0">
            <a:spAutoFit/>
          </a:bodyPr>
          <a:lstStyle/>
          <a:p>
            <a:pPr marL="342900" indent="-342900">
              <a:buFont typeface="+mj-lt"/>
              <a:buAutoNum type="arabicPeriod"/>
            </a:pPr>
            <a:r>
              <a:rPr lang="ro-RO" sz="2800" b="1" dirty="0" smtClean="0">
                <a:solidFill>
                  <a:schemeClr val="accent1">
                    <a:lumMod val="40000"/>
                    <a:lumOff val="60000"/>
                  </a:schemeClr>
                </a:solidFill>
                <a:effectLst>
                  <a:outerShdw blurRad="50800" dist="50800" dir="5400000" algn="ctr" rotWithShape="0">
                    <a:schemeClr val="tx1"/>
                  </a:outerShdw>
                </a:effectLst>
              </a:rPr>
              <a:t>Adevărul despre </a:t>
            </a:r>
            <a:r>
              <a:rPr lang="ro-RO" sz="2800" b="1" dirty="0" smtClean="0">
                <a:solidFill>
                  <a:schemeClr val="accent1">
                    <a:lumMod val="40000"/>
                    <a:lumOff val="60000"/>
                  </a:schemeClr>
                </a:solidFill>
                <a:effectLst>
                  <a:outerShdw blurRad="50800" dist="50800" dir="5400000" algn="ctr" rotWithShape="0">
                    <a:schemeClr val="tx1"/>
                  </a:outerShdw>
                </a:effectLst>
              </a:rPr>
              <a:t>adevăr</a:t>
            </a:r>
            <a:br>
              <a:rPr lang="ro-RO" sz="2800" b="1" dirty="0" smtClean="0">
                <a:solidFill>
                  <a:schemeClr val="accent1">
                    <a:lumMod val="40000"/>
                    <a:lumOff val="60000"/>
                  </a:schemeClr>
                </a:solidFill>
                <a:effectLst>
                  <a:outerShdw blurRad="50800" dist="50800" dir="5400000" algn="ctr" rotWithShape="0">
                    <a:schemeClr val="tx1"/>
                  </a:outerShdw>
                </a:effectLst>
              </a:rPr>
            </a:br>
            <a:r>
              <a:rPr lang="ro-RO" sz="2800" b="1" dirty="0" smtClean="0">
                <a:solidFill>
                  <a:schemeClr val="accent1">
                    <a:lumMod val="40000"/>
                    <a:lumOff val="60000"/>
                  </a:schemeClr>
                </a:solidFill>
                <a:effectLst>
                  <a:outerShdw blurRad="50800" dist="50800" dir="5400000" algn="ctr" rotWithShape="0">
                    <a:schemeClr val="tx1"/>
                  </a:outerShdw>
                </a:effectLst>
              </a:rPr>
              <a:t>	(22:17-21)</a:t>
            </a:r>
          </a:p>
          <a:p>
            <a:pPr marL="342900" indent="-342900">
              <a:buFont typeface="+mj-lt"/>
              <a:buAutoNum type="arabicPeriod"/>
            </a:pPr>
            <a:r>
              <a:rPr lang="ro-RO" sz="2800" b="1" dirty="0" smtClean="0">
                <a:solidFill>
                  <a:schemeClr val="accent2">
                    <a:lumMod val="40000"/>
                    <a:lumOff val="60000"/>
                  </a:schemeClr>
                </a:solidFill>
                <a:effectLst>
                  <a:outerShdw blurRad="50800" dist="50800" dir="5400000" algn="ctr" rotWithShape="0">
                    <a:schemeClr val="tx1"/>
                  </a:outerShdw>
                </a:effectLst>
              </a:rPr>
              <a:t>Adevărul </a:t>
            </a:r>
            <a:r>
              <a:rPr lang="ro-RO" sz="2800" b="1" dirty="0" smtClean="0">
                <a:solidFill>
                  <a:schemeClr val="accent2">
                    <a:lumMod val="40000"/>
                    <a:lumOff val="60000"/>
                  </a:schemeClr>
                </a:solidFill>
                <a:effectLst>
                  <a:outerShdw blurRad="50800" dist="50800" dir="5400000" algn="ctr" rotWithShape="0">
                    <a:schemeClr val="tx1"/>
                  </a:outerShdw>
                </a:effectLst>
              </a:rPr>
              <a:t>despre judecata </a:t>
            </a:r>
            <a:r>
              <a:rPr lang="ro-RO" sz="2800" b="1" dirty="0" smtClean="0">
                <a:solidFill>
                  <a:schemeClr val="accent2">
                    <a:lumMod val="40000"/>
                    <a:lumOff val="60000"/>
                  </a:schemeClr>
                </a:solidFill>
                <a:effectLst>
                  <a:outerShdw blurRad="50800" dist="50800" dir="5400000" algn="ctr" rotWithShape="0">
                    <a:schemeClr val="tx1"/>
                  </a:outerShdw>
                </a:effectLst>
              </a:rPr>
              <a:t>divină</a:t>
            </a:r>
            <a:br>
              <a:rPr lang="ro-RO" sz="2800" b="1" dirty="0" smtClean="0">
                <a:solidFill>
                  <a:schemeClr val="accent2">
                    <a:lumMod val="40000"/>
                    <a:lumOff val="60000"/>
                  </a:schemeClr>
                </a:solidFill>
                <a:effectLst>
                  <a:outerShdw blurRad="50800" dist="50800" dir="5400000" algn="ctr" rotWithShape="0">
                    <a:schemeClr val="tx1"/>
                  </a:outerShdw>
                </a:effectLst>
              </a:rPr>
            </a:br>
            <a:r>
              <a:rPr lang="ro-RO" sz="2800" b="1" dirty="0" smtClean="0">
                <a:solidFill>
                  <a:schemeClr val="accent2">
                    <a:lumMod val="40000"/>
                    <a:lumOff val="60000"/>
                  </a:schemeClr>
                </a:solidFill>
                <a:effectLst>
                  <a:outerShdw blurRad="50800" dist="50800" dir="5400000" algn="ctr" rotWithShape="0">
                    <a:schemeClr val="tx1"/>
                  </a:outerShdw>
                </a:effectLst>
              </a:rPr>
              <a:t>	(22:22-23; 23:10-11, 18)</a:t>
            </a:r>
          </a:p>
          <a:p>
            <a:pPr marL="342900" indent="-342900">
              <a:buFont typeface="+mj-lt"/>
              <a:buAutoNum type="arabicPeriod"/>
            </a:pPr>
            <a:r>
              <a:rPr lang="ro-RO" sz="2800" b="1" dirty="0" smtClean="0">
                <a:solidFill>
                  <a:schemeClr val="accent3">
                    <a:lumMod val="40000"/>
                    <a:lumOff val="60000"/>
                  </a:schemeClr>
                </a:solidFill>
                <a:effectLst>
                  <a:outerShdw blurRad="50800" dist="50800" dir="5400000" algn="ctr" rotWithShape="0">
                    <a:schemeClr val="tx1"/>
                  </a:outerShdw>
                </a:effectLst>
              </a:rPr>
              <a:t>Adevărul </a:t>
            </a:r>
            <a:r>
              <a:rPr lang="ro-RO" sz="2800" b="1" dirty="0" smtClean="0">
                <a:solidFill>
                  <a:schemeClr val="accent3">
                    <a:lumMod val="40000"/>
                    <a:lumOff val="60000"/>
                  </a:schemeClr>
                </a:solidFill>
                <a:effectLst>
                  <a:outerShdw blurRad="50800" dist="50800" dir="5400000" algn="ctr" rotWithShape="0">
                    <a:schemeClr val="tx1"/>
                  </a:outerShdw>
                </a:effectLst>
              </a:rPr>
              <a:t>despre </a:t>
            </a:r>
            <a:r>
              <a:rPr lang="ro-RO" sz="2800" b="1" dirty="0" smtClean="0">
                <a:solidFill>
                  <a:schemeClr val="accent3">
                    <a:lumMod val="40000"/>
                    <a:lumOff val="60000"/>
                  </a:schemeClr>
                </a:solidFill>
                <a:effectLst>
                  <a:outerShdw blurRad="50800" dist="50800" dir="5400000" algn="ctr" rotWithShape="0">
                    <a:schemeClr val="tx1"/>
                  </a:outerShdw>
                </a:effectLst>
              </a:rPr>
              <a:t>invidie</a:t>
            </a:r>
            <a:br>
              <a:rPr lang="ro-RO" sz="2800" b="1" dirty="0" smtClean="0">
                <a:solidFill>
                  <a:schemeClr val="accent3">
                    <a:lumMod val="40000"/>
                    <a:lumOff val="60000"/>
                  </a:schemeClr>
                </a:solidFill>
                <a:effectLst>
                  <a:outerShdw blurRad="50800" dist="50800" dir="5400000" algn="ctr" rotWithShape="0">
                    <a:schemeClr val="tx1"/>
                  </a:outerShdw>
                </a:effectLst>
              </a:rPr>
            </a:br>
            <a:r>
              <a:rPr lang="ro-RO" sz="2800" b="1" dirty="0" smtClean="0">
                <a:solidFill>
                  <a:schemeClr val="accent3">
                    <a:lumMod val="40000"/>
                    <a:lumOff val="60000"/>
                  </a:schemeClr>
                </a:solidFill>
                <a:effectLst>
                  <a:outerShdw blurRad="50800" dist="50800" dir="5400000" algn="ctr" rotWithShape="0">
                    <a:schemeClr val="tx1"/>
                  </a:outerShdw>
                </a:effectLst>
              </a:rPr>
              <a:t>	(23:17; 24:1-2, 19-20)</a:t>
            </a:r>
          </a:p>
          <a:p>
            <a:pPr marL="342900" indent="-342900">
              <a:buFont typeface="+mj-lt"/>
              <a:buAutoNum type="arabicPeriod"/>
            </a:pPr>
            <a:r>
              <a:rPr lang="ro-RO" sz="2800" b="1" dirty="0" smtClean="0">
                <a:solidFill>
                  <a:schemeClr val="accent4">
                    <a:lumMod val="40000"/>
                    <a:lumOff val="60000"/>
                  </a:schemeClr>
                </a:solidFill>
                <a:effectLst>
                  <a:outerShdw blurRad="50800" dist="50800" dir="5400000" algn="ctr" rotWithShape="0">
                    <a:schemeClr val="tx1"/>
                  </a:outerShdw>
                </a:effectLst>
              </a:rPr>
              <a:t>Adevărul </a:t>
            </a:r>
            <a:r>
              <a:rPr lang="ro-RO" sz="2800" b="1" dirty="0" smtClean="0">
                <a:solidFill>
                  <a:schemeClr val="accent4">
                    <a:lumMod val="40000"/>
                    <a:lumOff val="60000"/>
                  </a:schemeClr>
                </a:solidFill>
                <a:effectLst>
                  <a:outerShdw blurRad="50800" dist="50800" dir="5400000" algn="ctr" rotWithShape="0">
                    <a:schemeClr val="tx1"/>
                  </a:outerShdw>
                </a:effectLst>
              </a:rPr>
              <a:t>despre mâncare și </a:t>
            </a:r>
            <a:r>
              <a:rPr lang="ro-RO" sz="2800" b="1" dirty="0" smtClean="0">
                <a:solidFill>
                  <a:schemeClr val="accent4">
                    <a:lumMod val="40000"/>
                    <a:lumOff val="60000"/>
                  </a:schemeClr>
                </a:solidFill>
                <a:effectLst>
                  <a:outerShdw blurRad="50800" dist="50800" dir="5400000" algn="ctr" rotWithShape="0">
                    <a:schemeClr val="tx1"/>
                  </a:outerShdw>
                </a:effectLst>
              </a:rPr>
              <a:t>băutură</a:t>
            </a:r>
            <a:br>
              <a:rPr lang="ro-RO" sz="2800" b="1" dirty="0" smtClean="0">
                <a:solidFill>
                  <a:schemeClr val="accent4">
                    <a:lumMod val="40000"/>
                    <a:lumOff val="60000"/>
                  </a:schemeClr>
                </a:solidFill>
                <a:effectLst>
                  <a:outerShdw blurRad="50800" dist="50800" dir="5400000" algn="ctr" rotWithShape="0">
                    <a:schemeClr val="tx1"/>
                  </a:outerShdw>
                </a:effectLst>
              </a:rPr>
            </a:br>
            <a:r>
              <a:rPr lang="ro-RO" sz="2800" b="1" dirty="0" smtClean="0">
                <a:solidFill>
                  <a:schemeClr val="accent4">
                    <a:lumMod val="40000"/>
                    <a:lumOff val="60000"/>
                  </a:schemeClr>
                </a:solidFill>
                <a:effectLst>
                  <a:outerShdw blurRad="50800" dist="50800" dir="5400000" algn="ctr" rotWithShape="0">
                    <a:schemeClr val="tx1"/>
                  </a:outerShdw>
                </a:effectLst>
              </a:rPr>
              <a:t>	(23:1-8; 29-35)</a:t>
            </a:r>
          </a:p>
          <a:p>
            <a:pPr marL="342900" indent="-342900">
              <a:buFont typeface="+mj-lt"/>
              <a:buAutoNum type="arabicPeriod"/>
            </a:pPr>
            <a:r>
              <a:rPr lang="ro-RO" sz="2800" b="1" dirty="0" smtClean="0">
                <a:solidFill>
                  <a:schemeClr val="accent5">
                    <a:lumMod val="60000"/>
                    <a:lumOff val="40000"/>
                  </a:schemeClr>
                </a:solidFill>
                <a:effectLst>
                  <a:outerShdw blurRad="50800" dist="50800" dir="5400000" algn="ctr" rotWithShape="0">
                    <a:schemeClr val="tx1"/>
                  </a:outerShdw>
                </a:effectLst>
              </a:rPr>
              <a:t>Adevărul </a:t>
            </a:r>
            <a:r>
              <a:rPr lang="ro-RO" sz="2800" b="1" dirty="0" smtClean="0">
                <a:solidFill>
                  <a:schemeClr val="accent5">
                    <a:lumMod val="60000"/>
                    <a:lumOff val="40000"/>
                  </a:schemeClr>
                </a:solidFill>
                <a:effectLst>
                  <a:outerShdw blurRad="50800" dist="50800" dir="5400000" algn="ctr" rotWithShape="0">
                    <a:schemeClr val="tx1"/>
                  </a:outerShdw>
                </a:effectLst>
              </a:rPr>
              <a:t>despre </a:t>
            </a:r>
            <a:r>
              <a:rPr lang="ro-RO" sz="2800" b="1" dirty="0" smtClean="0">
                <a:solidFill>
                  <a:schemeClr val="accent5">
                    <a:lumMod val="60000"/>
                    <a:lumOff val="40000"/>
                  </a:schemeClr>
                </a:solidFill>
                <a:effectLst>
                  <a:outerShdw blurRad="50800" dist="50800" dir="5400000" algn="ctr" rotWithShape="0">
                    <a:schemeClr val="tx1"/>
                  </a:outerShdw>
                </a:effectLst>
              </a:rPr>
              <a:t>responsabilitate</a:t>
            </a:r>
            <a:br>
              <a:rPr lang="ro-RO" sz="2800" b="1" dirty="0" smtClean="0">
                <a:solidFill>
                  <a:schemeClr val="accent5">
                    <a:lumMod val="60000"/>
                    <a:lumOff val="40000"/>
                  </a:schemeClr>
                </a:solidFill>
                <a:effectLst>
                  <a:outerShdw blurRad="50800" dist="50800" dir="5400000" algn="ctr" rotWithShape="0">
                    <a:schemeClr val="tx1"/>
                  </a:outerShdw>
                </a:effectLst>
              </a:rPr>
            </a:br>
            <a:r>
              <a:rPr lang="ro-RO" sz="2800" b="1" dirty="0" smtClean="0">
                <a:solidFill>
                  <a:schemeClr val="accent5">
                    <a:lumMod val="60000"/>
                    <a:lumOff val="40000"/>
                  </a:schemeClr>
                </a:solidFill>
                <a:effectLst>
                  <a:outerShdw blurRad="50800" dist="50800" dir="5400000" algn="ctr" rotWithShape="0">
                    <a:schemeClr val="tx1"/>
                  </a:outerShdw>
                </a:effectLst>
              </a:rPr>
              <a:t>	(24:11-12, 23-28)</a:t>
            </a:r>
            <a:endParaRPr lang="ro-RO" sz="2800" b="1" dirty="0">
              <a:solidFill>
                <a:schemeClr val="accent5">
                  <a:lumMod val="60000"/>
                  <a:lumOff val="40000"/>
                </a:schemeClr>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1492128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683568" y="-27384"/>
            <a:ext cx="6339432" cy="707886"/>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o-RO" sz="4000" b="1" cap="all" spc="60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adevăr</a:t>
            </a:r>
            <a:endParaRPr lang="ro-RO" sz="3200" b="1" cap="all" spc="60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Rectángulo"/>
          <p:cNvSpPr/>
          <p:nvPr/>
        </p:nvSpPr>
        <p:spPr>
          <a:xfrm>
            <a:off x="35496" y="561454"/>
            <a:ext cx="6696744" cy="923330"/>
          </a:xfrm>
          <a:prstGeom prst="rect">
            <a:avLst/>
          </a:prstGeom>
        </p:spPr>
        <p:txBody>
          <a:bodyPr wrap="square">
            <a:spAutoFit/>
          </a:bodyPr>
          <a:lstStyle/>
          <a:p>
            <a:r>
              <a:rPr lang="ro-RO" b="1" smtClean="0">
                <a:solidFill>
                  <a:schemeClr val="accent6">
                    <a:lumMod val="50000"/>
                  </a:schemeClr>
                </a:solidFill>
                <a:latin typeface="Comic Sans MS" pitchFamily="66" charset="0"/>
              </a:rPr>
              <a:t>«</a:t>
            </a:r>
            <a:r>
              <a:rPr lang="ro-RO" b="1" smtClean="0">
                <a:solidFill>
                  <a:schemeClr val="accent6">
                    <a:lumMod val="50000"/>
                  </a:schemeClr>
                </a:solidFill>
                <a:latin typeface="Comic Sans MS" pitchFamily="66" charset="0"/>
              </a:rPr>
              <a:t>Pleacă-ţi urechea şi ascultă cuvintele </a:t>
            </a:r>
            <a:r>
              <a:rPr lang="ro-RO" b="1" smtClean="0">
                <a:solidFill>
                  <a:schemeClr val="accent6">
                    <a:lumMod val="50000"/>
                  </a:schemeClr>
                </a:solidFill>
                <a:latin typeface="Comic Sans MS" pitchFamily="66" charset="0"/>
              </a:rPr>
              <a:t>înţelepţilor</a:t>
            </a:r>
            <a:r>
              <a:rPr lang="ro-RO" b="1" smtClean="0">
                <a:solidFill>
                  <a:schemeClr val="accent6">
                    <a:lumMod val="50000"/>
                  </a:schemeClr>
                </a:solidFill>
                <a:latin typeface="Comic Sans MS" pitchFamily="66" charset="0"/>
              </a:rPr>
              <a:t>, şi ia învăţătura mea în </a:t>
            </a:r>
            <a:r>
              <a:rPr lang="ro-RO" b="1" smtClean="0">
                <a:solidFill>
                  <a:schemeClr val="accent6">
                    <a:lumMod val="50000"/>
                  </a:schemeClr>
                </a:solidFill>
                <a:latin typeface="Comic Sans MS" pitchFamily="66" charset="0"/>
              </a:rPr>
              <a:t>inimă.</a:t>
            </a:r>
            <a:r>
              <a:rPr lang="ro-RO" b="1" smtClean="0">
                <a:solidFill>
                  <a:schemeClr val="accent6">
                    <a:lumMod val="50000"/>
                  </a:schemeClr>
                </a:solidFill>
                <a:latin typeface="Comic Sans MS" pitchFamily="66" charset="0"/>
              </a:rPr>
              <a:t>… ca să te învăţ lucruri </a:t>
            </a:r>
            <a:r>
              <a:rPr lang="ro-RO" b="1" smtClean="0">
                <a:solidFill>
                  <a:schemeClr val="accent6">
                    <a:lumMod val="50000"/>
                  </a:schemeClr>
                </a:solidFill>
                <a:latin typeface="Comic Sans MS" pitchFamily="66" charset="0"/>
              </a:rPr>
              <a:t>temeinice</a:t>
            </a:r>
            <a:r>
              <a:rPr lang="ro-RO" b="1" smtClean="0">
                <a:solidFill>
                  <a:schemeClr val="accent6">
                    <a:lumMod val="50000"/>
                  </a:schemeClr>
                </a:solidFill>
                <a:latin typeface="Comic Sans MS" pitchFamily="66" charset="0"/>
              </a:rPr>
              <a:t>, cuvinte </a:t>
            </a:r>
            <a:r>
              <a:rPr lang="ro-RO" b="1" smtClean="0">
                <a:solidFill>
                  <a:schemeClr val="accent6">
                    <a:lumMod val="50000"/>
                  </a:schemeClr>
                </a:solidFill>
                <a:latin typeface="Comic Sans MS" pitchFamily="66" charset="0"/>
              </a:rPr>
              <a:t>adevărate</a:t>
            </a:r>
            <a:r>
              <a:rPr lang="ro-RO" b="1" smtClean="0">
                <a:solidFill>
                  <a:schemeClr val="accent6">
                    <a:lumMod val="50000"/>
                  </a:schemeClr>
                </a:solidFill>
                <a:latin typeface="Comic Sans MS" pitchFamily="66" charset="0"/>
              </a:rPr>
              <a:t>…» </a:t>
            </a:r>
            <a:r>
              <a:rPr lang="ro-RO" sz="1100" b="1" smtClean="0">
                <a:solidFill>
                  <a:schemeClr val="accent6">
                    <a:lumMod val="50000"/>
                  </a:schemeClr>
                </a:solidFill>
                <a:latin typeface="Comic Sans MS" pitchFamily="66" charset="0"/>
              </a:rPr>
              <a:t>(Proverbe</a:t>
            </a:r>
            <a:r>
              <a:rPr lang="ro-RO" sz="1100" b="1" smtClean="0">
                <a:solidFill>
                  <a:schemeClr val="accent6">
                    <a:lumMod val="50000"/>
                  </a:schemeClr>
                </a:solidFill>
                <a:latin typeface="Comic Sans MS" pitchFamily="66" charset="0"/>
              </a:rPr>
              <a:t> </a:t>
            </a:r>
            <a:r>
              <a:rPr lang="ro-RO" sz="1100" b="1" smtClean="0">
                <a:solidFill>
                  <a:schemeClr val="accent6">
                    <a:lumMod val="50000"/>
                  </a:schemeClr>
                </a:solidFill>
                <a:latin typeface="Comic Sans MS" pitchFamily="66" charset="0"/>
              </a:rPr>
              <a:t>22:17</a:t>
            </a:r>
            <a:r>
              <a:rPr lang="ro-RO" sz="1100" b="1" smtClean="0">
                <a:solidFill>
                  <a:schemeClr val="accent6">
                    <a:lumMod val="50000"/>
                  </a:schemeClr>
                </a:solidFill>
                <a:latin typeface="Comic Sans MS" pitchFamily="66" charset="0"/>
              </a:rPr>
              <a:t>, </a:t>
            </a:r>
            <a:r>
              <a:rPr lang="ro-RO" sz="1100" b="1" smtClean="0">
                <a:solidFill>
                  <a:schemeClr val="accent6">
                    <a:lumMod val="50000"/>
                  </a:schemeClr>
                </a:solidFill>
                <a:latin typeface="Comic Sans MS" pitchFamily="66" charset="0"/>
              </a:rPr>
              <a:t>21pp)</a:t>
            </a:r>
            <a:endParaRPr lang="ro-RO" sz="1100" b="1">
              <a:solidFill>
                <a:schemeClr val="accent6">
                  <a:lumMod val="50000"/>
                </a:schemeClr>
              </a:solidFill>
              <a:latin typeface="Comic Sans MS" pitchFamily="66" charset="0"/>
            </a:endParaRPr>
          </a:p>
        </p:txBody>
      </p:sp>
      <p:sp>
        <p:nvSpPr>
          <p:cNvPr id="5" name="4 CuadroTexto"/>
          <p:cNvSpPr txBox="1"/>
          <p:nvPr/>
        </p:nvSpPr>
        <p:spPr>
          <a:xfrm>
            <a:off x="35496" y="1415890"/>
            <a:ext cx="5904656" cy="1015663"/>
          </a:xfrm>
          <a:prstGeom prst="rect">
            <a:avLst/>
          </a:prstGeom>
          <a:noFill/>
        </p:spPr>
        <p:txBody>
          <a:bodyPr wrap="square" rtlCol="0">
            <a:spAutoFit/>
          </a:bodyPr>
          <a:lstStyle/>
          <a:p>
            <a:pPr>
              <a:spcBef>
                <a:spcPts val="600"/>
              </a:spcBef>
            </a:pPr>
            <a:r>
              <a:rPr lang="ro-RO" sz="2000" b="1" smtClean="0"/>
              <a:t>Adevărul este mai mult decât cunoștință. Este o experiență </a:t>
            </a:r>
            <a:r>
              <a:rPr lang="ro-RO" sz="2000" b="1" smtClean="0"/>
              <a:t>care </a:t>
            </a:r>
            <a:r>
              <a:rPr lang="ro-RO" sz="2000" b="1" smtClean="0"/>
              <a:t>transformă</a:t>
            </a:r>
            <a:r>
              <a:rPr lang="ro-RO" sz="2000" b="1" smtClean="0"/>
              <a:t> </a:t>
            </a:r>
            <a:r>
              <a:rPr lang="ro-RO" sz="2000" b="1" smtClean="0"/>
              <a:t>persoana</a:t>
            </a:r>
            <a:r>
              <a:rPr lang="ro-RO" sz="2000" b="1" smtClean="0"/>
              <a:t>. </a:t>
            </a:r>
            <a:r>
              <a:rPr lang="ro-RO" sz="2000" b="1" smtClean="0"/>
              <a:t>Este </a:t>
            </a:r>
            <a:r>
              <a:rPr lang="ro-RO" sz="2000" b="1" smtClean="0"/>
              <a:t>o relație intimă cu Adevărul: </a:t>
            </a:r>
            <a:r>
              <a:rPr lang="ro-RO" sz="2000" b="1" smtClean="0"/>
              <a:t>Isus </a:t>
            </a:r>
            <a:r>
              <a:rPr lang="ro-RO" sz="2000" b="1" smtClean="0"/>
              <a:t>Hristos</a:t>
            </a:r>
            <a:r>
              <a:rPr lang="ro-RO" sz="2000" b="1" smtClean="0"/>
              <a:t> </a:t>
            </a:r>
            <a:r>
              <a:rPr lang="ro-RO" sz="2000" b="1" smtClean="0"/>
              <a:t>(</a:t>
            </a:r>
            <a:r>
              <a:rPr lang="ro-RO" sz="2000" b="1" smtClean="0"/>
              <a:t>Ioan</a:t>
            </a:r>
            <a:r>
              <a:rPr lang="ro-RO" sz="2000" b="1" smtClean="0"/>
              <a:t> </a:t>
            </a:r>
            <a:r>
              <a:rPr lang="ro-RO" sz="2000" b="1" smtClean="0"/>
              <a:t>14:6).</a:t>
            </a:r>
            <a:endParaRPr lang="ro-RO" sz="2000" b="1" smtClean="0"/>
          </a:p>
        </p:txBody>
      </p:sp>
      <p:sp>
        <p:nvSpPr>
          <p:cNvPr id="6" name="5 CuadroTexto"/>
          <p:cNvSpPr txBox="1"/>
          <p:nvPr/>
        </p:nvSpPr>
        <p:spPr>
          <a:xfrm>
            <a:off x="3923927" y="2930168"/>
            <a:ext cx="4992157" cy="1938992"/>
          </a:xfrm>
          <a:prstGeom prst="rect">
            <a:avLst/>
          </a:prstGeom>
          <a:noFill/>
        </p:spPr>
        <p:txBody>
          <a:bodyPr wrap="square" rtlCol="0">
            <a:spAutoFit/>
          </a:bodyPr>
          <a:lstStyle/>
          <a:p>
            <a:pPr marL="342900" indent="-342900">
              <a:buClr>
                <a:schemeClr val="accent6">
                  <a:lumMod val="50000"/>
                </a:schemeClr>
              </a:buClr>
              <a:buFont typeface="+mj-lt"/>
              <a:buAutoNum type="arabicPeriod"/>
            </a:pPr>
            <a:r>
              <a:rPr lang="ro-RO" sz="2000" b="1" smtClean="0"/>
              <a:t>Ascultă și </a:t>
            </a:r>
            <a:r>
              <a:rPr lang="ro-RO" sz="2000" b="1" smtClean="0"/>
              <a:t>fii </a:t>
            </a:r>
            <a:r>
              <a:rPr lang="ro-RO" sz="2000" b="1" smtClean="0"/>
              <a:t>atent</a:t>
            </a:r>
            <a:r>
              <a:rPr lang="ro-RO" sz="2000" b="1" smtClean="0"/>
              <a:t>.</a:t>
            </a:r>
          </a:p>
          <a:p>
            <a:pPr lvl="1"/>
            <a:r>
              <a:rPr lang="ro-RO" sz="2000" b="1" smtClean="0"/>
              <a:t>«pleacă-ți </a:t>
            </a:r>
            <a:r>
              <a:rPr lang="ro-RO" sz="2000" b="1" smtClean="0"/>
              <a:t>urechea </a:t>
            </a:r>
            <a:r>
              <a:rPr lang="ro-RO" sz="2000" b="1" smtClean="0"/>
              <a:t>și </a:t>
            </a:r>
            <a:r>
              <a:rPr lang="ro-RO" sz="2000" b="1" smtClean="0"/>
              <a:t>ascultă</a:t>
            </a:r>
            <a:r>
              <a:rPr lang="ro-RO" sz="2000" b="1" smtClean="0"/>
              <a:t>» (22:17).</a:t>
            </a:r>
          </a:p>
          <a:p>
            <a:pPr marL="342900" indent="-342900">
              <a:buClr>
                <a:schemeClr val="accent6">
                  <a:lumMod val="50000"/>
                </a:schemeClr>
              </a:buClr>
              <a:buFont typeface="+mj-lt"/>
              <a:buAutoNum type="arabicPeriod"/>
            </a:pPr>
            <a:r>
              <a:rPr lang="ro-RO" sz="2000" b="1" smtClean="0"/>
              <a:t>Fă-l </a:t>
            </a:r>
            <a:r>
              <a:rPr lang="ro-RO" sz="2000" b="1" smtClean="0"/>
              <a:t>al </a:t>
            </a:r>
            <a:r>
              <a:rPr lang="ro-RO" sz="2000" b="1" smtClean="0"/>
              <a:t>tău</a:t>
            </a:r>
            <a:r>
              <a:rPr lang="ro-RO" sz="2000" b="1" smtClean="0"/>
              <a:t>.</a:t>
            </a:r>
          </a:p>
          <a:p>
            <a:pPr lvl="1"/>
            <a:r>
              <a:rPr lang="ro-RO" sz="2000" b="1" smtClean="0"/>
              <a:t>«să </a:t>
            </a:r>
            <a:r>
              <a:rPr lang="ro-RO" sz="2000" b="1" smtClean="0"/>
              <a:t>le păstrezi </a:t>
            </a:r>
            <a:r>
              <a:rPr lang="ro-RO" sz="2000" b="1" smtClean="0"/>
              <a:t>înăuntrul </a:t>
            </a:r>
            <a:r>
              <a:rPr lang="ro-RO" sz="2000" b="1" smtClean="0"/>
              <a:t>tău</a:t>
            </a:r>
            <a:r>
              <a:rPr lang="ro-RO" sz="2000" b="1" smtClean="0"/>
              <a:t>» (22:18).</a:t>
            </a:r>
          </a:p>
          <a:p>
            <a:pPr marL="342900" indent="-342900">
              <a:buClr>
                <a:schemeClr val="accent6">
                  <a:lumMod val="50000"/>
                </a:schemeClr>
              </a:buClr>
              <a:buFont typeface="+mj-lt"/>
              <a:buAutoNum type="arabicPeriod"/>
            </a:pPr>
            <a:r>
              <a:rPr lang="ro-RO" sz="2000" b="1" smtClean="0"/>
              <a:t>Vorbește </a:t>
            </a:r>
            <a:r>
              <a:rPr lang="ro-RO" sz="2000" b="1" smtClean="0"/>
              <a:t>de </a:t>
            </a:r>
            <a:r>
              <a:rPr lang="ro-RO" sz="2000" b="1" smtClean="0"/>
              <a:t>el</a:t>
            </a:r>
            <a:r>
              <a:rPr lang="ro-RO" sz="2000" b="1" smtClean="0"/>
              <a:t>.</a:t>
            </a:r>
          </a:p>
          <a:p>
            <a:pPr lvl="1"/>
            <a:r>
              <a:rPr lang="ro-RO" sz="2000" b="1" smtClean="0"/>
              <a:t>«să-ți </a:t>
            </a:r>
            <a:r>
              <a:rPr lang="ro-RO" sz="2000" b="1" smtClean="0"/>
              <a:t>fie toate deodată </a:t>
            </a:r>
            <a:r>
              <a:rPr lang="ro-RO" sz="2000" b="1" smtClean="0"/>
              <a:t>pe </a:t>
            </a:r>
            <a:r>
              <a:rPr lang="ro-RO" sz="2000" b="1" smtClean="0"/>
              <a:t>buze</a:t>
            </a:r>
            <a:r>
              <a:rPr lang="ro-RO" sz="2000" b="1" smtClean="0"/>
              <a:t>» (</a:t>
            </a:r>
            <a:r>
              <a:rPr lang="ro-RO" sz="2000" b="1" smtClean="0"/>
              <a:t>22:18</a:t>
            </a:r>
            <a:r>
              <a:rPr lang="ro-RO" sz="2000" b="1" smtClean="0"/>
              <a:t>).</a:t>
            </a:r>
            <a:endParaRPr lang="ro-RO" sz="2000" b="1"/>
          </a:p>
        </p:txBody>
      </p:sp>
      <p:sp>
        <p:nvSpPr>
          <p:cNvPr id="7" name="6 CuadroTexto"/>
          <p:cNvSpPr txBox="1"/>
          <p:nvPr/>
        </p:nvSpPr>
        <p:spPr>
          <a:xfrm>
            <a:off x="179512" y="4546282"/>
            <a:ext cx="3528392"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ro-RO" sz="2000" b="1" smtClean="0"/>
              <a:t>Care este </a:t>
            </a:r>
            <a:r>
              <a:rPr lang="ro-RO" sz="2000" b="1" smtClean="0"/>
              <a:t>roada </a:t>
            </a:r>
            <a:r>
              <a:rPr lang="ro-RO" sz="2000" b="1" smtClean="0"/>
              <a:t>adevărului?</a:t>
            </a:r>
            <a:endParaRPr lang="ro-RO" sz="2000" b="1"/>
          </a:p>
        </p:txBody>
      </p:sp>
      <p:sp>
        <p:nvSpPr>
          <p:cNvPr id="8" name="7 CuadroTexto"/>
          <p:cNvSpPr txBox="1"/>
          <p:nvPr/>
        </p:nvSpPr>
        <p:spPr>
          <a:xfrm>
            <a:off x="283056" y="4946392"/>
            <a:ext cx="6269164" cy="1938992"/>
          </a:xfrm>
          <a:prstGeom prst="rect">
            <a:avLst/>
          </a:prstGeom>
          <a:noFill/>
        </p:spPr>
        <p:txBody>
          <a:bodyPr wrap="square" rtlCol="0">
            <a:spAutoFit/>
          </a:bodyPr>
          <a:lstStyle/>
          <a:p>
            <a:pPr marL="342900" indent="-342900">
              <a:buClr>
                <a:schemeClr val="accent5">
                  <a:lumMod val="50000"/>
                </a:schemeClr>
              </a:buClr>
              <a:buFont typeface="+mj-lt"/>
              <a:buAutoNum type="arabicPeriod"/>
            </a:pPr>
            <a:r>
              <a:rPr lang="ro-RO" sz="2000" b="1" dirty="0" smtClean="0"/>
              <a:t>Credință și </a:t>
            </a:r>
            <a:r>
              <a:rPr lang="ro-RO" sz="2000" b="1" dirty="0" smtClean="0"/>
              <a:t>încredere.</a:t>
            </a:r>
          </a:p>
          <a:p>
            <a:pPr lvl="1"/>
            <a:r>
              <a:rPr lang="ro-RO" sz="2000" b="1" dirty="0" smtClean="0"/>
              <a:t>«</a:t>
            </a:r>
            <a:r>
              <a:rPr lang="ro-RO" sz="2000" b="1" dirty="0" smtClean="0">
                <a:latin typeface="Calibri" pitchFamily="34" charset="0"/>
              </a:rPr>
              <a:t>Pentru ca să-ţi pui încrederea în Domnul</a:t>
            </a:r>
            <a:r>
              <a:rPr lang="ro-RO" sz="2000" b="1" dirty="0" smtClean="0"/>
              <a:t>» (22:19).</a:t>
            </a:r>
          </a:p>
          <a:p>
            <a:pPr marL="342900" indent="-342900">
              <a:buClr>
                <a:schemeClr val="accent5">
                  <a:lumMod val="50000"/>
                </a:schemeClr>
              </a:buClr>
              <a:buFont typeface="+mj-lt"/>
              <a:buAutoNum type="arabicPeriod"/>
            </a:pPr>
            <a:r>
              <a:rPr lang="ro-RO" sz="2000" b="1" dirty="0" smtClean="0"/>
              <a:t>Convingere.</a:t>
            </a:r>
          </a:p>
          <a:p>
            <a:pPr lvl="1"/>
            <a:r>
              <a:rPr lang="ro-RO" sz="2000" b="1" dirty="0" smtClean="0"/>
              <a:t>«</a:t>
            </a:r>
            <a:r>
              <a:rPr lang="ro-RO" sz="2000" b="1" dirty="0" smtClean="0">
                <a:latin typeface="Calibri" pitchFamily="34" charset="0"/>
              </a:rPr>
              <a:t>lucruri temeinice, cuvinte adevărate</a:t>
            </a:r>
            <a:r>
              <a:rPr lang="ro-RO" sz="2000" b="1" dirty="0" smtClean="0"/>
              <a:t>» (22:21).</a:t>
            </a:r>
          </a:p>
          <a:p>
            <a:pPr marL="342900" indent="-342900">
              <a:buClr>
                <a:schemeClr val="accent5">
                  <a:lumMod val="50000"/>
                </a:schemeClr>
              </a:buClr>
              <a:buFont typeface="+mj-lt"/>
              <a:buAutoNum type="arabicPeriod"/>
            </a:pPr>
            <a:r>
              <a:rPr lang="ro-RO" sz="2000" b="1" dirty="0" smtClean="0"/>
              <a:t>Dorința </a:t>
            </a:r>
            <a:r>
              <a:rPr lang="ro-RO" sz="2000" b="1" dirty="0" smtClean="0"/>
              <a:t>de a </a:t>
            </a:r>
            <a:r>
              <a:rPr lang="ro-RO" sz="2000" b="1" dirty="0" smtClean="0"/>
              <a:t>împărți.</a:t>
            </a:r>
          </a:p>
          <a:p>
            <a:pPr lvl="1"/>
            <a:r>
              <a:rPr lang="ro-RO" sz="2000" b="1" dirty="0" smtClean="0"/>
              <a:t>«să răspunzi cu vorbe adevărate» (22:21).</a:t>
            </a:r>
            <a:endParaRPr lang="ro-RO" sz="2000" b="1" dirty="0"/>
          </a:p>
        </p:txBody>
      </p:sp>
      <p:sp>
        <p:nvSpPr>
          <p:cNvPr id="2" name="1 Rectángulo"/>
          <p:cNvSpPr/>
          <p:nvPr/>
        </p:nvSpPr>
        <p:spPr>
          <a:xfrm>
            <a:off x="3710900" y="2524834"/>
            <a:ext cx="3273397"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a:spcBef>
                <a:spcPts val="600"/>
              </a:spcBef>
            </a:pPr>
            <a:r>
              <a:rPr lang="ro-RO" sz="2000" b="1" smtClean="0">
                <a:solidFill>
                  <a:prstClr val="black"/>
                </a:solidFill>
              </a:rPr>
              <a:t>Cum să </a:t>
            </a:r>
            <a:r>
              <a:rPr lang="ro-RO" sz="2000" b="1" smtClean="0">
                <a:solidFill>
                  <a:prstClr val="black"/>
                </a:solidFill>
              </a:rPr>
              <a:t>dobândesc </a:t>
            </a:r>
            <a:r>
              <a:rPr lang="ro-RO" sz="2000" b="1" smtClean="0">
                <a:solidFill>
                  <a:prstClr val="black"/>
                </a:solidFill>
              </a:rPr>
              <a:t>adevărul?</a:t>
            </a:r>
            <a:endParaRPr lang="ro-RO" sz="2000" b="1">
              <a:solidFill>
                <a:prstClr val="black"/>
              </a:solidFill>
            </a:endParaRPr>
          </a:p>
        </p:txBody>
      </p:sp>
      <p:pic>
        <p:nvPicPr>
          <p:cNvPr id="1026" name="Picture 2" descr="\\EUNICE\FondosTematicos\Jesus\Rostro\JesusStanding_Vitale_Lowres.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023000" y="94920"/>
            <a:ext cx="1893085" cy="252411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a:extLst/>
        </p:spPr>
      </p:pic>
      <p:pic>
        <p:nvPicPr>
          <p:cNvPr id="1027" name="Picture 3" descr="R:\Dibujos\EstudiandoLaBiblia\EstudiandoLaBiblia (39).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55576" y="2478113"/>
            <a:ext cx="2479824" cy="188699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1028" name="Picture 4" descr="\\EUNICE\FondosTematicos\Biblia\Estudio de la biblia\dfg.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516216" y="5085184"/>
            <a:ext cx="2460529" cy="162592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12" name="11 Rectángulo"/>
          <p:cNvSpPr/>
          <p:nvPr/>
        </p:nvSpPr>
        <p:spPr>
          <a:xfrm>
            <a:off x="-8900" y="44624"/>
            <a:ext cx="2204635" cy="400110"/>
          </a:xfrm>
          <a:prstGeom prst="rect">
            <a:avLst/>
          </a:prstGeom>
        </p:spPr>
        <p:txBody>
          <a:bodyPr wrap="square">
            <a:spAutoFit/>
          </a:bodyPr>
          <a:lstStyle/>
          <a:p>
            <a:r>
              <a:rPr lang="ro-RO" sz="2000" b="1" smtClean="0">
                <a:solidFill>
                  <a:srgbClr val="FFFF00"/>
                </a:solidFill>
                <a:effectLst>
                  <a:glow rad="63500">
                    <a:schemeClr val="tx1"/>
                  </a:glow>
                </a:effectLst>
              </a:rPr>
              <a:t>Adevărul </a:t>
            </a:r>
            <a:r>
              <a:rPr lang="ro-RO" sz="2000" b="1" smtClean="0">
                <a:solidFill>
                  <a:srgbClr val="FFFF00"/>
                </a:solidFill>
                <a:effectLst>
                  <a:glow rad="63500">
                    <a:schemeClr val="tx1"/>
                  </a:glow>
                </a:effectLst>
              </a:rPr>
              <a:t>despre</a:t>
            </a:r>
            <a:r>
              <a:rPr lang="ro-RO" sz="2000" b="1" smtClean="0">
                <a:solidFill>
                  <a:srgbClr val="FFFF00"/>
                </a:solidFill>
                <a:effectLst>
                  <a:glow rad="63500">
                    <a:schemeClr val="tx1"/>
                  </a:glow>
                </a:effectLst>
              </a:rPr>
              <a:t>… </a:t>
            </a:r>
            <a:endParaRPr lang="ro-RO" sz="2000" b="1">
              <a:solidFill>
                <a:srgbClr val="FFFF00"/>
              </a:solidFill>
              <a:effectLst>
                <a:glow rad="63500">
                  <a:schemeClr val="tx1"/>
                </a:glow>
              </a:effectLst>
            </a:endParaRPr>
          </a:p>
        </p:txBody>
      </p:sp>
    </p:spTree>
    <p:extLst>
      <p:ext uri="{BB962C8B-B14F-4D97-AF65-F5344CB8AC3E}">
        <p14:creationId xmlns:p14="http://schemas.microsoft.com/office/powerpoint/2010/main" xmlns="" val="516139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 presetClass="entr" presetSubtype="1"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wipe(left)">
                                      <p:cBhvr>
                                        <p:cTn id="48" dur="500"/>
                                        <p:tgtEl>
                                          <p:spTgt spid="6">
                                            <p:txEl>
                                              <p:pRg st="0" end="0"/>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par>
                          <p:cTn id="52" fill="hold">
                            <p:stCondLst>
                              <p:cond delay="500"/>
                            </p:stCondLst>
                            <p:childTnLst>
                              <p:par>
                                <p:cTn id="53" presetID="53" presetClass="entr" presetSubtype="16" fill="hold" nodeType="afterEffect">
                                  <p:stCondLst>
                                    <p:cond delay="0"/>
                                  </p:stCondLst>
                                  <p:childTnLst>
                                    <p:set>
                                      <p:cBhvr>
                                        <p:cTn id="54" dur="1" fill="hold">
                                          <p:stCondLst>
                                            <p:cond delay="0"/>
                                          </p:stCondLst>
                                        </p:cTn>
                                        <p:tgtEl>
                                          <p:spTgt spid="1027"/>
                                        </p:tgtEl>
                                        <p:attrNameLst>
                                          <p:attrName>style.visibility</p:attrName>
                                        </p:attrNameLst>
                                      </p:cBhvr>
                                      <p:to>
                                        <p:strVal val="visible"/>
                                      </p:to>
                                    </p:set>
                                    <p:anim calcmode="lin" valueType="num">
                                      <p:cBhvr>
                                        <p:cTn id="55" dur="500" fill="hold"/>
                                        <p:tgtEl>
                                          <p:spTgt spid="1027"/>
                                        </p:tgtEl>
                                        <p:attrNameLst>
                                          <p:attrName>ppt_w</p:attrName>
                                        </p:attrNameLst>
                                      </p:cBhvr>
                                      <p:tavLst>
                                        <p:tav tm="0">
                                          <p:val>
                                            <p:fltVal val="0"/>
                                          </p:val>
                                        </p:tav>
                                        <p:tav tm="100000">
                                          <p:val>
                                            <p:strVal val="#ppt_w"/>
                                          </p:val>
                                        </p:tav>
                                      </p:tavLst>
                                    </p:anim>
                                    <p:anim calcmode="lin" valueType="num">
                                      <p:cBhvr>
                                        <p:cTn id="56" dur="500" fill="hold"/>
                                        <p:tgtEl>
                                          <p:spTgt spid="1027"/>
                                        </p:tgtEl>
                                        <p:attrNameLst>
                                          <p:attrName>ppt_h</p:attrName>
                                        </p:attrNameLst>
                                      </p:cBhvr>
                                      <p:tavLst>
                                        <p:tav tm="0">
                                          <p:val>
                                            <p:fltVal val="0"/>
                                          </p:val>
                                        </p:tav>
                                        <p:tav tm="100000">
                                          <p:val>
                                            <p:strVal val="#ppt_h"/>
                                          </p:val>
                                        </p:tav>
                                      </p:tavLst>
                                    </p:anim>
                                    <p:animEffect transition="in" filter="fade">
                                      <p:cBhvr>
                                        <p:cTn id="57" dur="500"/>
                                        <p:tgtEl>
                                          <p:spTgt spid="10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left)">
                                      <p:cBhvr>
                                        <p:cTn id="62" dur="500"/>
                                        <p:tgtEl>
                                          <p:spTgt spid="6">
                                            <p:txEl>
                                              <p:pRg st="2" end="2"/>
                                            </p:tx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Effect transition="in" filter="wipe(left)">
                                      <p:cBhvr>
                                        <p:cTn id="65" dur="500"/>
                                        <p:tgtEl>
                                          <p:spTgt spid="6">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animEffect transition="in" filter="wipe(left)">
                                      <p:cBhvr>
                                        <p:cTn id="70" dur="500"/>
                                        <p:tgtEl>
                                          <p:spTgt spid="6">
                                            <p:txEl>
                                              <p:pRg st="4" end="4"/>
                                            </p:tx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Effect transition="in" filter="wipe(left)">
                                      <p:cBhvr>
                                        <p:cTn id="73" dur="500"/>
                                        <p:tgtEl>
                                          <p:spTgt spid="6">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1" dur="1000" fill="hold"/>
                                        <p:tgtEl>
                                          <p:spTgt spid="7"/>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8">
                                            <p:txEl>
                                              <p:pRg st="0" end="0"/>
                                            </p:txEl>
                                          </p:spTgt>
                                        </p:tgtEl>
                                        <p:attrNameLst>
                                          <p:attrName>style.visibility</p:attrName>
                                        </p:attrNameLst>
                                      </p:cBhvr>
                                      <p:to>
                                        <p:strVal val="visible"/>
                                      </p:to>
                                    </p:set>
                                    <p:animEffect transition="in" filter="wipe(left)">
                                      <p:cBhvr>
                                        <p:cTn id="90" dur="500"/>
                                        <p:tgtEl>
                                          <p:spTgt spid="8">
                                            <p:txEl>
                                              <p:pRg st="0" end="0"/>
                                            </p:txEl>
                                          </p:spTgt>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
                                            <p:txEl>
                                              <p:pRg st="1" end="1"/>
                                            </p:txEl>
                                          </p:spTgt>
                                        </p:tgtEl>
                                        <p:attrNameLst>
                                          <p:attrName>style.visibility</p:attrName>
                                        </p:attrNameLst>
                                      </p:cBhvr>
                                      <p:to>
                                        <p:strVal val="visible"/>
                                      </p:to>
                                    </p:set>
                                    <p:animEffect transition="in" filter="wipe(left)">
                                      <p:cBhvr>
                                        <p:cTn id="93" dur="500"/>
                                        <p:tgtEl>
                                          <p:spTgt spid="8">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8">
                                            <p:txEl>
                                              <p:pRg st="2" end="2"/>
                                            </p:txEl>
                                          </p:spTgt>
                                        </p:tgtEl>
                                        <p:attrNameLst>
                                          <p:attrName>style.visibility</p:attrName>
                                        </p:attrNameLst>
                                      </p:cBhvr>
                                      <p:to>
                                        <p:strVal val="visible"/>
                                      </p:to>
                                    </p:set>
                                    <p:animEffect transition="in" filter="wipe(left)">
                                      <p:cBhvr>
                                        <p:cTn id="98" dur="500"/>
                                        <p:tgtEl>
                                          <p:spTgt spid="8">
                                            <p:txEl>
                                              <p:pRg st="2" end="2"/>
                                            </p:tx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8">
                                            <p:txEl>
                                              <p:pRg st="3" end="3"/>
                                            </p:txEl>
                                          </p:spTgt>
                                        </p:tgtEl>
                                        <p:attrNameLst>
                                          <p:attrName>style.visibility</p:attrName>
                                        </p:attrNameLst>
                                      </p:cBhvr>
                                      <p:to>
                                        <p:strVal val="visible"/>
                                      </p:to>
                                    </p:set>
                                    <p:animEffect transition="in" filter="wipe(left)">
                                      <p:cBhvr>
                                        <p:cTn id="101" dur="500"/>
                                        <p:tgtEl>
                                          <p:spTgt spid="8">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8">
                                            <p:txEl>
                                              <p:pRg st="4" end="4"/>
                                            </p:txEl>
                                          </p:spTgt>
                                        </p:tgtEl>
                                        <p:attrNameLst>
                                          <p:attrName>style.visibility</p:attrName>
                                        </p:attrNameLst>
                                      </p:cBhvr>
                                      <p:to>
                                        <p:strVal val="visible"/>
                                      </p:to>
                                    </p:set>
                                    <p:animEffect transition="in" filter="wipe(left)">
                                      <p:cBhvr>
                                        <p:cTn id="106" dur="500"/>
                                        <p:tgtEl>
                                          <p:spTgt spid="8">
                                            <p:txEl>
                                              <p:pRg st="4" end="4"/>
                                            </p:tx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8">
                                            <p:txEl>
                                              <p:pRg st="5" end="5"/>
                                            </p:txEl>
                                          </p:spTgt>
                                        </p:tgtEl>
                                        <p:attrNameLst>
                                          <p:attrName>style.visibility</p:attrName>
                                        </p:attrNameLst>
                                      </p:cBhvr>
                                      <p:to>
                                        <p:strVal val="visible"/>
                                      </p:to>
                                    </p:set>
                                    <p:animEffect transition="in" filter="wipe(left)">
                                      <p:cBhvr>
                                        <p:cTn id="109" dur="500"/>
                                        <p:tgtEl>
                                          <p:spTgt spid="8">
                                            <p:txEl>
                                              <p:pRg st="5" end="5"/>
                                            </p:txEl>
                                          </p:spTgt>
                                        </p:tgtEl>
                                      </p:cBhvr>
                                    </p:animEffect>
                                  </p:childTnLst>
                                </p:cTn>
                              </p:par>
                            </p:childTnLst>
                          </p:cTn>
                        </p:par>
                        <p:par>
                          <p:cTn id="110" fill="hold">
                            <p:stCondLst>
                              <p:cond delay="500"/>
                            </p:stCondLst>
                            <p:childTnLst>
                              <p:par>
                                <p:cTn id="111" presetID="53" presetClass="entr" presetSubtype="16" fill="hold" nodeType="afterEffect">
                                  <p:stCondLst>
                                    <p:cond delay="0"/>
                                  </p:stCondLst>
                                  <p:childTnLst>
                                    <p:set>
                                      <p:cBhvr>
                                        <p:cTn id="112" dur="1" fill="hold">
                                          <p:stCondLst>
                                            <p:cond delay="0"/>
                                          </p:stCondLst>
                                        </p:cTn>
                                        <p:tgtEl>
                                          <p:spTgt spid="1028"/>
                                        </p:tgtEl>
                                        <p:attrNameLst>
                                          <p:attrName>style.visibility</p:attrName>
                                        </p:attrNameLst>
                                      </p:cBhvr>
                                      <p:to>
                                        <p:strVal val="visible"/>
                                      </p:to>
                                    </p:set>
                                    <p:anim calcmode="lin" valueType="num">
                                      <p:cBhvr>
                                        <p:cTn id="113" dur="500" fill="hold"/>
                                        <p:tgtEl>
                                          <p:spTgt spid="1028"/>
                                        </p:tgtEl>
                                        <p:attrNameLst>
                                          <p:attrName>ppt_w</p:attrName>
                                        </p:attrNameLst>
                                      </p:cBhvr>
                                      <p:tavLst>
                                        <p:tav tm="0">
                                          <p:val>
                                            <p:fltVal val="0"/>
                                          </p:val>
                                        </p:tav>
                                        <p:tav tm="100000">
                                          <p:val>
                                            <p:strVal val="#ppt_w"/>
                                          </p:val>
                                        </p:tav>
                                      </p:tavLst>
                                    </p:anim>
                                    <p:anim calcmode="lin" valueType="num">
                                      <p:cBhvr>
                                        <p:cTn id="114" dur="500" fill="hold"/>
                                        <p:tgtEl>
                                          <p:spTgt spid="1028"/>
                                        </p:tgtEl>
                                        <p:attrNameLst>
                                          <p:attrName>ppt_h</p:attrName>
                                        </p:attrNameLst>
                                      </p:cBhvr>
                                      <p:tavLst>
                                        <p:tav tm="0">
                                          <p:val>
                                            <p:fltVal val="0"/>
                                          </p:val>
                                        </p:tav>
                                        <p:tav tm="100000">
                                          <p:val>
                                            <p:strVal val="#ppt_h"/>
                                          </p:val>
                                        </p:tav>
                                      </p:tavLst>
                                    </p:anim>
                                    <p:animEffect transition="in" filter="fade">
                                      <p:cBhvr>
                                        <p:cTn id="1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uiExpand="1" build="p"/>
      <p:bldP spid="7" grpId="0" animBg="1"/>
      <p:bldP spid="8"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xmlns="">
                  <a14:imgLayer r:embed="rId4">
                    <a14:imgEffect>
                      <a14:saturation sat="400000"/>
                    </a14:imgEffect>
                    <a14:imgEffect>
                      <a14:brightnessContrast bright="15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2052" name="Picture 4" descr="\\EUNICE\FondosTematicos\juicio\9.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07504" y="5013176"/>
            <a:ext cx="3711129" cy="178372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w="139700" prst="cross"/>
          </a:sp3d>
          <a:extLst>
            <a:ext uri="{909E8E84-426E-40DD-AFC4-6F175D3DCCD1}">
              <a14:hiddenFill xmlns:a14="http://schemas.microsoft.com/office/drawing/2010/main" xmlns="">
                <a:solidFill>
                  <a:srgbClr val="FFFFFF"/>
                </a:solidFill>
              </a14:hiddenFill>
            </a:ext>
          </a:extLst>
        </p:spPr>
      </p:pic>
      <p:pic>
        <p:nvPicPr>
          <p:cNvPr id="2051" name="Picture 3" descr="R:\Dibujos\Juicio\0602158.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466181" y="4841816"/>
            <a:ext cx="2570315" cy="1927736"/>
          </a:xfrm>
          <a:prstGeom prst="rect">
            <a:avLst/>
          </a:prstGeom>
          <a:noFill/>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pic>
        <p:nvPicPr>
          <p:cNvPr id="2050" name="Picture 2" descr="\\EUNICE\FondosTematicos\David\Betsabé\david y natan.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467544" y="1422984"/>
            <a:ext cx="3494531" cy="2620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0" y="-99392"/>
            <a:ext cx="9144000"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000" b="1" spc="3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JUDECATA </a:t>
            </a:r>
            <a:r>
              <a:rPr lang="ro-RO" sz="4000" b="1" spc="3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DIVINĂ</a:t>
            </a:r>
            <a:endParaRPr lang="ro-RO" sz="3200" b="1" spc="3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107504" y="476672"/>
            <a:ext cx="4464496" cy="923330"/>
          </a:xfrm>
          <a:prstGeom prst="rect">
            <a:avLst/>
          </a:prstGeom>
          <a:solidFill>
            <a:schemeClr val="bg1">
              <a:alpha val="51000"/>
            </a:schemeClr>
          </a:solidFill>
          <a:effectLst>
            <a:softEdge rad="63500"/>
          </a:effectLst>
        </p:spPr>
        <p:txBody>
          <a:bodyPr wrap="square">
            <a:spAutoFit/>
          </a:bodyPr>
          <a:lstStyle/>
          <a:p>
            <a:pPr algn="ctr"/>
            <a:r>
              <a:rPr lang="ro-RO" b="1" smtClean="0">
                <a:solidFill>
                  <a:srgbClr val="002060"/>
                </a:solidFill>
                <a:latin typeface="Comic Sans MS" pitchFamily="66" charset="0"/>
              </a:rPr>
              <a:t>«</a:t>
            </a:r>
            <a:r>
              <a:rPr lang="ro-RO" b="1" smtClean="0">
                <a:solidFill>
                  <a:srgbClr val="002060"/>
                </a:solidFill>
                <a:latin typeface="Comic Sans MS" pitchFamily="66" charset="0"/>
              </a:rPr>
              <a:t>Nu despuia pe </a:t>
            </a:r>
            <a:r>
              <a:rPr lang="ro-RO" b="1" smtClean="0">
                <a:solidFill>
                  <a:srgbClr val="002060"/>
                </a:solidFill>
                <a:latin typeface="Comic Sans MS" pitchFamily="66" charset="0"/>
              </a:rPr>
              <a:t>sărac</a:t>
            </a:r>
            <a:r>
              <a:rPr lang="ro-RO" b="1" smtClean="0">
                <a:solidFill>
                  <a:srgbClr val="002060"/>
                </a:solidFill>
                <a:latin typeface="Comic Sans MS" pitchFamily="66" charset="0"/>
              </a:rPr>
              <a:t>, pentru că este </a:t>
            </a:r>
            <a:r>
              <a:rPr lang="ro-RO" b="1" smtClean="0">
                <a:solidFill>
                  <a:srgbClr val="002060"/>
                </a:solidFill>
                <a:latin typeface="Comic Sans MS" pitchFamily="66" charset="0"/>
              </a:rPr>
              <a:t>sărac</a:t>
            </a:r>
            <a:r>
              <a:rPr lang="ro-RO" b="1" smtClean="0">
                <a:solidFill>
                  <a:srgbClr val="002060"/>
                </a:solidFill>
                <a:latin typeface="Comic Sans MS" pitchFamily="66" charset="0"/>
              </a:rPr>
              <a:t>, şi nu asupri pe nenorocitul care stă la </a:t>
            </a:r>
            <a:r>
              <a:rPr lang="ro-RO" b="1" smtClean="0">
                <a:solidFill>
                  <a:srgbClr val="002060"/>
                </a:solidFill>
                <a:latin typeface="Comic Sans MS" pitchFamily="66" charset="0"/>
              </a:rPr>
              <a:t>poartă!</a:t>
            </a:r>
            <a:r>
              <a:rPr lang="ro-RO" b="1" smtClean="0">
                <a:solidFill>
                  <a:srgbClr val="002060"/>
                </a:solidFill>
                <a:latin typeface="Comic Sans MS" pitchFamily="66" charset="0"/>
              </a:rPr>
              <a:t>» </a:t>
            </a:r>
            <a:r>
              <a:rPr lang="ro-RO" sz="1100" b="1" smtClean="0">
                <a:solidFill>
                  <a:srgbClr val="002060"/>
                </a:solidFill>
                <a:latin typeface="Comic Sans MS" pitchFamily="66" charset="0"/>
              </a:rPr>
              <a:t>(Proverbe</a:t>
            </a:r>
            <a:r>
              <a:rPr lang="ro-RO" sz="1100" b="1" smtClean="0">
                <a:solidFill>
                  <a:srgbClr val="002060"/>
                </a:solidFill>
                <a:latin typeface="Comic Sans MS" pitchFamily="66" charset="0"/>
              </a:rPr>
              <a:t> </a:t>
            </a:r>
            <a:r>
              <a:rPr lang="ro-RO" sz="1100" b="1" smtClean="0">
                <a:solidFill>
                  <a:srgbClr val="002060"/>
                </a:solidFill>
                <a:latin typeface="Comic Sans MS" pitchFamily="66" charset="0"/>
              </a:rPr>
              <a:t>22:22)</a:t>
            </a:r>
            <a:endParaRPr lang="ro-RO" sz="1100" b="1">
              <a:solidFill>
                <a:srgbClr val="002060"/>
              </a:solidFill>
              <a:latin typeface="Comic Sans MS" pitchFamily="66" charset="0"/>
            </a:endParaRPr>
          </a:p>
        </p:txBody>
      </p:sp>
      <p:sp>
        <p:nvSpPr>
          <p:cNvPr id="5" name="4 Rectángulo"/>
          <p:cNvSpPr/>
          <p:nvPr/>
        </p:nvSpPr>
        <p:spPr>
          <a:xfrm>
            <a:off x="4860032" y="476672"/>
            <a:ext cx="3779912" cy="815608"/>
          </a:xfrm>
          <a:prstGeom prst="rect">
            <a:avLst/>
          </a:prstGeom>
          <a:solidFill>
            <a:schemeClr val="bg1">
              <a:alpha val="51000"/>
            </a:schemeClr>
          </a:solidFill>
          <a:effectLst>
            <a:softEdge rad="63500"/>
          </a:effectLst>
        </p:spPr>
        <p:txBody>
          <a:bodyPr wrap="square">
            <a:spAutoFit/>
          </a:bodyPr>
          <a:lstStyle/>
          <a:p>
            <a:pPr algn="ctr"/>
            <a:r>
              <a:rPr lang="ro-RO" b="1" smtClean="0">
                <a:solidFill>
                  <a:srgbClr val="002060"/>
                </a:solidFill>
                <a:latin typeface="Comic Sans MS" pitchFamily="66" charset="0"/>
              </a:rPr>
              <a:t>«</a:t>
            </a:r>
            <a:r>
              <a:rPr lang="ro-RO" b="1" smtClean="0">
                <a:solidFill>
                  <a:srgbClr val="002060"/>
                </a:solidFill>
                <a:latin typeface="Comic Sans MS" pitchFamily="66" charset="0"/>
              </a:rPr>
              <a:t>Nu muta hotarul văduvei şi nu intra în ogorul </a:t>
            </a:r>
            <a:r>
              <a:rPr lang="ro-RO" b="1" smtClean="0">
                <a:solidFill>
                  <a:srgbClr val="002060"/>
                </a:solidFill>
                <a:latin typeface="Comic Sans MS" pitchFamily="66" charset="0"/>
              </a:rPr>
              <a:t>orfanilor</a:t>
            </a:r>
            <a:r>
              <a:rPr lang="ro-RO" b="1" smtClean="0">
                <a:solidFill>
                  <a:srgbClr val="002060"/>
                </a:solidFill>
                <a:latin typeface="Comic Sans MS" pitchFamily="66" charset="0"/>
              </a:rPr>
              <a:t>» </a:t>
            </a:r>
            <a:r>
              <a:rPr lang="ro-RO" sz="1100" b="1" smtClean="0">
                <a:solidFill>
                  <a:srgbClr val="002060"/>
                </a:solidFill>
                <a:latin typeface="Comic Sans MS" pitchFamily="66" charset="0"/>
              </a:rPr>
              <a:t>(Proverbe</a:t>
            </a:r>
            <a:r>
              <a:rPr lang="ro-RO" sz="1100" b="1" smtClean="0">
                <a:solidFill>
                  <a:srgbClr val="002060"/>
                </a:solidFill>
                <a:latin typeface="Comic Sans MS" pitchFamily="66" charset="0"/>
              </a:rPr>
              <a:t> </a:t>
            </a:r>
            <a:r>
              <a:rPr lang="ro-RO" sz="1100" b="1" smtClean="0">
                <a:solidFill>
                  <a:srgbClr val="002060"/>
                </a:solidFill>
                <a:latin typeface="Comic Sans MS" pitchFamily="66" charset="0"/>
              </a:rPr>
              <a:t>23:10)</a:t>
            </a:r>
            <a:endParaRPr lang="ro-RO" b="1">
              <a:solidFill>
                <a:srgbClr val="002060"/>
              </a:solidFill>
              <a:latin typeface="Comic Sans MS" pitchFamily="66" charset="0"/>
            </a:endParaRPr>
          </a:p>
        </p:txBody>
      </p:sp>
      <p:sp>
        <p:nvSpPr>
          <p:cNvPr id="6" name="5 CuadroTexto"/>
          <p:cNvSpPr txBox="1"/>
          <p:nvPr/>
        </p:nvSpPr>
        <p:spPr>
          <a:xfrm>
            <a:off x="4355977" y="1472344"/>
            <a:ext cx="4749984" cy="2246769"/>
          </a:xfrm>
          <a:prstGeom prst="rect">
            <a:avLst/>
          </a:prstGeom>
          <a:noFill/>
        </p:spPr>
        <p:txBody>
          <a:bodyPr wrap="square" rtlCol="0">
            <a:spAutoFit/>
          </a:bodyPr>
          <a:lstStyle/>
          <a:p>
            <a:r>
              <a:rPr lang="ro-RO" sz="2000" b="1" smtClean="0"/>
              <a:t>A fura, sau a </a:t>
            </a:r>
            <a:r>
              <a:rPr lang="ro-RO" sz="2000" b="1" smtClean="0"/>
              <a:t>muta </a:t>
            </a:r>
            <a:r>
              <a:rPr lang="ro-RO" sz="2000" b="1" smtClean="0"/>
              <a:t>limitele</a:t>
            </a:r>
            <a:r>
              <a:rPr lang="ro-RO" sz="2000" b="1" smtClean="0"/>
              <a:t> </a:t>
            </a:r>
            <a:r>
              <a:rPr lang="ro-RO" sz="2000" b="1" smtClean="0"/>
              <a:t>[</a:t>
            </a:r>
            <a:r>
              <a:rPr lang="ro-RO" sz="2000" b="1" smtClean="0"/>
              <a:t>hotarul</a:t>
            </a:r>
            <a:r>
              <a:rPr lang="ro-RO" sz="2000" b="1" smtClean="0"/>
              <a:t>], era </a:t>
            </a:r>
            <a:r>
              <a:rPr lang="ro-RO" sz="2000" b="1" smtClean="0"/>
              <a:t>interzis  </a:t>
            </a:r>
            <a:r>
              <a:rPr lang="ro-RO" sz="2000" b="1" smtClean="0"/>
              <a:t>de </a:t>
            </a:r>
            <a:r>
              <a:rPr lang="ro-RO" sz="2000" b="1" smtClean="0"/>
              <a:t>lege</a:t>
            </a:r>
            <a:r>
              <a:rPr lang="ro-RO" sz="2000" b="1" smtClean="0"/>
              <a:t> </a:t>
            </a:r>
            <a:r>
              <a:rPr lang="ro-RO" sz="2000" b="1" smtClean="0"/>
              <a:t>(</a:t>
            </a:r>
            <a:r>
              <a:rPr lang="ro-RO" sz="2000" b="1" smtClean="0"/>
              <a:t>Levitic</a:t>
            </a:r>
            <a:r>
              <a:rPr lang="ro-RO" sz="2000" b="1" smtClean="0"/>
              <a:t> </a:t>
            </a:r>
            <a:r>
              <a:rPr lang="ro-RO" sz="2000" b="1" smtClean="0"/>
              <a:t>19:13</a:t>
            </a:r>
            <a:r>
              <a:rPr lang="ro-RO" sz="2000" b="1" smtClean="0"/>
              <a:t>; Deuteronom </a:t>
            </a:r>
            <a:r>
              <a:rPr lang="ro-RO" sz="2000" b="1" smtClean="0"/>
              <a:t>19:14</a:t>
            </a:r>
            <a:r>
              <a:rPr lang="ro-RO" sz="2000" b="1" smtClean="0"/>
              <a:t>). Dar </a:t>
            </a:r>
            <a:r>
              <a:rPr lang="ro-RO" sz="2000" b="1" smtClean="0"/>
              <a:t>Dumnezeu are o atenție specială față de faptele comise împotriva săracilor </a:t>
            </a:r>
            <a:r>
              <a:rPr lang="ro-RO" sz="2000" b="1" smtClean="0"/>
              <a:t>sau </a:t>
            </a:r>
            <a:r>
              <a:rPr lang="ro-RO" sz="2000" b="1" smtClean="0"/>
              <a:t>orfanilor</a:t>
            </a:r>
            <a:r>
              <a:rPr lang="ro-RO" sz="2000" b="1" smtClean="0"/>
              <a:t> (adică</a:t>
            </a:r>
            <a:r>
              <a:rPr lang="ro-RO" sz="2000" b="1" smtClean="0"/>
              <a:t>, împotriva tuturor acelora ce sunt mai vulnerabili </a:t>
            </a:r>
            <a:r>
              <a:rPr lang="ro-RO" sz="2000" b="1" smtClean="0"/>
              <a:t>decât </a:t>
            </a:r>
            <a:r>
              <a:rPr lang="ro-RO" sz="2000" b="1" smtClean="0"/>
              <a:t>noi).</a:t>
            </a:r>
            <a:endParaRPr lang="ro-RO" sz="2000" b="1"/>
          </a:p>
        </p:txBody>
      </p:sp>
      <p:sp>
        <p:nvSpPr>
          <p:cNvPr id="9" name="8 Rectángulo"/>
          <p:cNvSpPr/>
          <p:nvPr/>
        </p:nvSpPr>
        <p:spPr>
          <a:xfrm>
            <a:off x="3890641" y="5301208"/>
            <a:ext cx="2553567" cy="1015663"/>
          </a:xfrm>
          <a:prstGeom prst="rect">
            <a:avLst/>
          </a:prstGeom>
        </p:spPr>
        <p:txBody>
          <a:bodyPr wrap="square">
            <a:spAutoFit/>
          </a:bodyPr>
          <a:lstStyle/>
          <a:p>
            <a:pPr algn="ctr"/>
            <a:r>
              <a:rPr lang="ro-RO" sz="2000" b="1" smtClean="0"/>
              <a:t>«</a:t>
            </a:r>
            <a:r>
              <a:rPr lang="ro-RO" sz="2000" b="1" smtClean="0">
                <a:latin typeface="Calibri" pitchFamily="34" charset="0"/>
              </a:rPr>
              <a:t>Că</a:t>
            </a:r>
            <a:r>
              <a:rPr lang="ro-RO" sz="2000" b="1" smtClean="0">
                <a:latin typeface="Calibri" pitchFamily="34" charset="0"/>
              </a:rPr>
              <a:t>ci este o </a:t>
            </a:r>
            <a:r>
              <a:rPr lang="ro-RO" sz="2000" b="1" smtClean="0">
                <a:latin typeface="Calibri" pitchFamily="34" charset="0"/>
              </a:rPr>
              <a:t>răsplată</a:t>
            </a:r>
            <a:r>
              <a:rPr lang="ro-RO" sz="2000" b="1" smtClean="0"/>
              <a:t>» </a:t>
            </a:r>
            <a:r>
              <a:rPr lang="ro-RO" sz="2000" b="1" smtClean="0"/>
              <a:t>(23:18</a:t>
            </a:r>
            <a:r>
              <a:rPr lang="ro-RO" sz="2000" b="1" smtClean="0"/>
              <a:t>), și </a:t>
            </a:r>
            <a:r>
              <a:rPr lang="ro-RO" sz="2000" b="1" smtClean="0"/>
              <a:t>Dumnezeu va răsplăti </a:t>
            </a:r>
            <a:r>
              <a:rPr lang="ro-RO" sz="2000" b="1" smtClean="0"/>
              <a:t>pe </a:t>
            </a:r>
            <a:r>
              <a:rPr lang="ro-RO" sz="2000" b="1" smtClean="0"/>
              <a:t>fiecare.</a:t>
            </a:r>
            <a:endParaRPr lang="ro-RO" sz="2000" b="1"/>
          </a:p>
        </p:txBody>
      </p:sp>
      <p:sp>
        <p:nvSpPr>
          <p:cNvPr id="2" name="1 Rectángulo"/>
          <p:cNvSpPr/>
          <p:nvPr/>
        </p:nvSpPr>
        <p:spPr>
          <a:xfrm>
            <a:off x="-8900" y="44624"/>
            <a:ext cx="2204635" cy="400110"/>
          </a:xfrm>
          <a:prstGeom prst="rect">
            <a:avLst/>
          </a:prstGeom>
        </p:spPr>
        <p:txBody>
          <a:bodyPr wrap="square">
            <a:spAutoFit/>
          </a:bodyPr>
          <a:lstStyle/>
          <a:p>
            <a:r>
              <a:rPr lang="ro-RO" sz="2000" b="1" smtClean="0">
                <a:solidFill>
                  <a:srgbClr val="FFFF00"/>
                </a:solidFill>
                <a:effectLst>
                  <a:glow rad="63500">
                    <a:schemeClr val="tx1"/>
                  </a:glow>
                </a:effectLst>
              </a:rPr>
              <a:t>Adevărul </a:t>
            </a:r>
            <a:r>
              <a:rPr lang="ro-RO" sz="2000" b="1" smtClean="0">
                <a:solidFill>
                  <a:srgbClr val="FFFF00"/>
                </a:solidFill>
                <a:effectLst>
                  <a:glow rad="63500">
                    <a:schemeClr val="tx1"/>
                  </a:glow>
                </a:effectLst>
              </a:rPr>
              <a:t>despre</a:t>
            </a:r>
            <a:r>
              <a:rPr lang="ro-RO" sz="2000" b="1" smtClean="0">
                <a:solidFill>
                  <a:srgbClr val="FFFF00"/>
                </a:solidFill>
                <a:effectLst>
                  <a:glow rad="63500">
                    <a:schemeClr val="tx1"/>
                  </a:glow>
                </a:effectLst>
              </a:rPr>
              <a:t>… </a:t>
            </a:r>
            <a:endParaRPr lang="ro-RO" sz="2000" b="1">
              <a:solidFill>
                <a:srgbClr val="FFFF00"/>
              </a:solidFill>
              <a:effectLst>
                <a:glow rad="63500">
                  <a:schemeClr val="tx1"/>
                </a:glow>
              </a:effectLst>
            </a:endParaRPr>
          </a:p>
        </p:txBody>
      </p:sp>
      <p:sp>
        <p:nvSpPr>
          <p:cNvPr id="7" name="6 Rectángulo"/>
          <p:cNvSpPr/>
          <p:nvPr/>
        </p:nvSpPr>
        <p:spPr>
          <a:xfrm>
            <a:off x="4932040" y="3789040"/>
            <a:ext cx="4032448" cy="923330"/>
          </a:xfrm>
          <a:prstGeom prst="rect">
            <a:avLst/>
          </a:prstGeom>
          <a:solidFill>
            <a:schemeClr val="bg1">
              <a:alpha val="51000"/>
            </a:schemeClr>
          </a:solidFill>
          <a:effectLst>
            <a:softEdge rad="63500"/>
          </a:effectLst>
        </p:spPr>
        <p:txBody>
          <a:bodyPr wrap="square">
            <a:spAutoFit/>
          </a:bodyPr>
          <a:lstStyle/>
          <a:p>
            <a:pPr algn="ctr"/>
            <a:r>
              <a:rPr lang="ro-RO" b="1" smtClean="0">
                <a:solidFill>
                  <a:srgbClr val="002060"/>
                </a:solidFill>
                <a:latin typeface="Comic Sans MS" pitchFamily="66" charset="0"/>
              </a:rPr>
              <a:t>«</a:t>
            </a:r>
            <a:r>
              <a:rPr lang="ro-RO" b="1" smtClean="0">
                <a:solidFill>
                  <a:srgbClr val="002060"/>
                </a:solidFill>
                <a:latin typeface="Comic Sans MS" pitchFamily="66" charset="0"/>
              </a:rPr>
              <a:t>căci răzbunătorul lor este </a:t>
            </a:r>
            <a:r>
              <a:rPr lang="ro-RO" b="1" smtClean="0">
                <a:solidFill>
                  <a:srgbClr val="002060"/>
                </a:solidFill>
                <a:latin typeface="Comic Sans MS" pitchFamily="66" charset="0"/>
              </a:rPr>
              <a:t>puternic</a:t>
            </a:r>
            <a:r>
              <a:rPr lang="ro-RO" b="1" smtClean="0">
                <a:solidFill>
                  <a:srgbClr val="002060"/>
                </a:solidFill>
                <a:latin typeface="Comic Sans MS" pitchFamily="66" charset="0"/>
              </a:rPr>
              <a:t>: El le va apăra pricina împotriva </a:t>
            </a:r>
            <a:r>
              <a:rPr lang="ro-RO" b="1" smtClean="0">
                <a:solidFill>
                  <a:srgbClr val="002060"/>
                </a:solidFill>
                <a:latin typeface="Comic Sans MS" pitchFamily="66" charset="0"/>
              </a:rPr>
              <a:t>ta.</a:t>
            </a:r>
            <a:r>
              <a:rPr lang="ro-RO" b="1" smtClean="0">
                <a:solidFill>
                  <a:srgbClr val="002060"/>
                </a:solidFill>
                <a:latin typeface="Comic Sans MS" pitchFamily="66" charset="0"/>
              </a:rPr>
              <a:t>» </a:t>
            </a:r>
            <a:r>
              <a:rPr lang="ro-RO" sz="1100" b="1" smtClean="0">
                <a:solidFill>
                  <a:srgbClr val="002060"/>
                </a:solidFill>
                <a:latin typeface="Comic Sans MS" pitchFamily="66" charset="0"/>
              </a:rPr>
              <a:t>(Proverbe</a:t>
            </a:r>
            <a:r>
              <a:rPr lang="ro-RO" sz="1100" b="1" smtClean="0">
                <a:solidFill>
                  <a:srgbClr val="002060"/>
                </a:solidFill>
                <a:latin typeface="Comic Sans MS" pitchFamily="66" charset="0"/>
              </a:rPr>
              <a:t> </a:t>
            </a:r>
            <a:r>
              <a:rPr lang="ro-RO" sz="1100" b="1" smtClean="0">
                <a:solidFill>
                  <a:srgbClr val="002060"/>
                </a:solidFill>
                <a:latin typeface="Comic Sans MS" pitchFamily="66" charset="0"/>
              </a:rPr>
              <a:t>23:11)</a:t>
            </a:r>
            <a:endParaRPr lang="ro-RO" sz="1100" b="1">
              <a:solidFill>
                <a:srgbClr val="002060"/>
              </a:solidFill>
              <a:latin typeface="Comic Sans MS" pitchFamily="66" charset="0"/>
            </a:endParaRPr>
          </a:p>
        </p:txBody>
      </p:sp>
      <p:sp>
        <p:nvSpPr>
          <p:cNvPr id="8" name="7 Rectángulo"/>
          <p:cNvSpPr/>
          <p:nvPr/>
        </p:nvSpPr>
        <p:spPr>
          <a:xfrm>
            <a:off x="107504" y="4089846"/>
            <a:ext cx="4032448" cy="923330"/>
          </a:xfrm>
          <a:prstGeom prst="rect">
            <a:avLst/>
          </a:prstGeom>
          <a:solidFill>
            <a:schemeClr val="bg1">
              <a:alpha val="51000"/>
            </a:schemeClr>
          </a:solidFill>
          <a:effectLst>
            <a:softEdge rad="63500"/>
          </a:effectLst>
        </p:spPr>
        <p:txBody>
          <a:bodyPr wrap="square">
            <a:spAutoFit/>
          </a:bodyPr>
          <a:lstStyle/>
          <a:p>
            <a:pPr algn="ctr"/>
            <a:r>
              <a:rPr lang="ro-RO" b="1" smtClean="0">
                <a:solidFill>
                  <a:srgbClr val="002060"/>
                </a:solidFill>
                <a:latin typeface="Comic Sans MS" pitchFamily="66" charset="0"/>
              </a:rPr>
              <a:t>«</a:t>
            </a:r>
            <a:r>
              <a:rPr lang="ro-RO" b="1" smtClean="0">
                <a:solidFill>
                  <a:srgbClr val="002060"/>
                </a:solidFill>
                <a:latin typeface="Comic Sans MS" pitchFamily="66" charset="0"/>
              </a:rPr>
              <a:t>Căci Domnul le va apăra pricina lor şi va despuia viaţa celor ce-i </a:t>
            </a:r>
            <a:r>
              <a:rPr lang="ro-RO" b="1" smtClean="0">
                <a:solidFill>
                  <a:srgbClr val="002060"/>
                </a:solidFill>
                <a:latin typeface="Comic Sans MS" pitchFamily="66" charset="0"/>
              </a:rPr>
              <a:t>despoaie.</a:t>
            </a:r>
            <a:r>
              <a:rPr lang="ro-RO" b="1" smtClean="0">
                <a:solidFill>
                  <a:srgbClr val="002060"/>
                </a:solidFill>
                <a:latin typeface="Comic Sans MS" pitchFamily="66" charset="0"/>
              </a:rPr>
              <a:t>» </a:t>
            </a:r>
            <a:r>
              <a:rPr lang="ro-RO" sz="1100" b="1" smtClean="0">
                <a:solidFill>
                  <a:srgbClr val="002060"/>
                </a:solidFill>
                <a:latin typeface="Comic Sans MS" pitchFamily="66" charset="0"/>
              </a:rPr>
              <a:t>(Proverbe</a:t>
            </a:r>
            <a:r>
              <a:rPr lang="ro-RO" sz="1100" b="1" smtClean="0">
                <a:solidFill>
                  <a:srgbClr val="002060"/>
                </a:solidFill>
                <a:latin typeface="Comic Sans MS" pitchFamily="66" charset="0"/>
              </a:rPr>
              <a:t> </a:t>
            </a:r>
            <a:r>
              <a:rPr lang="ro-RO" sz="1100" b="1" smtClean="0">
                <a:solidFill>
                  <a:srgbClr val="002060"/>
                </a:solidFill>
                <a:latin typeface="Comic Sans MS" pitchFamily="66" charset="0"/>
              </a:rPr>
              <a:t>22:23)</a:t>
            </a:r>
            <a:endParaRPr lang="ro-RO" sz="1100" b="1">
              <a:solidFill>
                <a:srgbClr val="002060"/>
              </a:solidFill>
              <a:latin typeface="Comic Sans MS" pitchFamily="66" charset="0"/>
            </a:endParaRPr>
          </a:p>
        </p:txBody>
      </p:sp>
    </p:spTree>
    <p:extLst>
      <p:ext uri="{BB962C8B-B14F-4D97-AF65-F5344CB8AC3E}">
        <p14:creationId xmlns:p14="http://schemas.microsoft.com/office/powerpoint/2010/main" xmlns="" val="38922140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randombar(horizontal)">
                                      <p:cBhvr>
                                        <p:cTn id="49" dur="500"/>
                                        <p:tgtEl>
                                          <p:spTgt spid="205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randombar(horizontal)">
                                      <p:cBhvr>
                                        <p:cTn id="52" dur="500"/>
                                        <p:tgtEl>
                                          <p:spTgt spid="9"/>
                                        </p:tgtEl>
                                      </p:cBhvr>
                                    </p:animEffect>
                                  </p:childTnLst>
                                </p:cTn>
                              </p:par>
                              <p:par>
                                <p:cTn id="53" presetID="14" presetClass="entr" presetSubtype="10" fill="hold" nodeType="withEffect">
                                  <p:stCondLst>
                                    <p:cond delay="0"/>
                                  </p:stCondLst>
                                  <p:childTnLst>
                                    <p:set>
                                      <p:cBhvr>
                                        <p:cTn id="54" dur="1" fill="hold">
                                          <p:stCondLst>
                                            <p:cond delay="0"/>
                                          </p:stCondLst>
                                        </p:cTn>
                                        <p:tgtEl>
                                          <p:spTgt spid="2051"/>
                                        </p:tgtEl>
                                        <p:attrNameLst>
                                          <p:attrName>style.visibility</p:attrName>
                                        </p:attrNameLst>
                                      </p:cBhvr>
                                      <p:to>
                                        <p:strVal val="visible"/>
                                      </p:to>
                                    </p:set>
                                    <p:animEffect transition="in" filter="randombar(horizontal)">
                                      <p:cBhvr>
                                        <p:cTn id="5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9"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xmlns="">
                  <a14:imgLayer r:embed="rId4">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99864" y="548680"/>
            <a:ext cx="1447800" cy="1876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340" y="-27384"/>
            <a:ext cx="9144340" cy="707886"/>
          </a:xfrm>
          <a:prstGeom prst="rect">
            <a:avLst/>
          </a:prstGeom>
        </p:spPr>
        <p:txBody>
          <a:bodyPr wrap="square">
            <a:spAutoFit/>
          </a:bodyPr>
          <a:lstStyle/>
          <a:p>
            <a:pPr algn="ctr"/>
            <a:r>
              <a:rPr lang="ro-RO" sz="4000" b="1" spc="60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INVIDIE</a:t>
            </a:r>
            <a:endParaRPr lang="ro-RO" sz="3200" b="1" spc="60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a:off x="1547664" y="548680"/>
            <a:ext cx="7416824" cy="646331"/>
          </a:xfrm>
          <a:prstGeom prst="rect">
            <a:avLst/>
          </a:prstGeom>
        </p:spPr>
        <p:txBody>
          <a:bodyPr wrap="square">
            <a:spAutoFit/>
          </a:bodyPr>
          <a:lstStyle/>
          <a:p>
            <a:r>
              <a:rPr lang="ro-RO" b="1" smtClean="0">
                <a:solidFill>
                  <a:schemeClr val="accent6">
                    <a:lumMod val="40000"/>
                    <a:lumOff val="60000"/>
                  </a:schemeClr>
                </a:solidFill>
                <a:latin typeface="Comic Sans MS" pitchFamily="66" charset="0"/>
              </a:rPr>
              <a:t>«</a:t>
            </a:r>
            <a:r>
              <a:rPr lang="ro-RO" b="1" smtClean="0">
                <a:solidFill>
                  <a:schemeClr val="accent6">
                    <a:lumMod val="40000"/>
                    <a:lumOff val="60000"/>
                  </a:schemeClr>
                </a:solidFill>
                <a:latin typeface="Comic Sans MS" pitchFamily="66" charset="0"/>
              </a:rPr>
              <a:t>Să nu-ţi pizmuiască inima pe cei </a:t>
            </a:r>
            <a:r>
              <a:rPr lang="ro-RO" b="1" smtClean="0">
                <a:solidFill>
                  <a:schemeClr val="accent6">
                    <a:lumMod val="40000"/>
                    <a:lumOff val="60000"/>
                  </a:schemeClr>
                </a:solidFill>
                <a:latin typeface="Comic Sans MS" pitchFamily="66" charset="0"/>
              </a:rPr>
              <a:t>păcătoşi</a:t>
            </a:r>
            <a:r>
              <a:rPr lang="ro-RO" b="1" smtClean="0">
                <a:solidFill>
                  <a:schemeClr val="accent6">
                    <a:lumMod val="40000"/>
                    <a:lumOff val="60000"/>
                  </a:schemeClr>
                </a:solidFill>
                <a:latin typeface="Comic Sans MS" pitchFamily="66" charset="0"/>
              </a:rPr>
              <a:t>, ci să aibă totdeauna frică de </a:t>
            </a:r>
            <a:r>
              <a:rPr lang="ro-RO" b="1" smtClean="0">
                <a:solidFill>
                  <a:schemeClr val="accent6">
                    <a:lumMod val="40000"/>
                    <a:lumOff val="60000"/>
                  </a:schemeClr>
                </a:solidFill>
                <a:latin typeface="Comic Sans MS" pitchFamily="66" charset="0"/>
              </a:rPr>
              <a:t>Domnul;</a:t>
            </a:r>
            <a:r>
              <a:rPr lang="ro-RO" b="1" smtClean="0">
                <a:solidFill>
                  <a:schemeClr val="accent6">
                    <a:lumMod val="40000"/>
                    <a:lumOff val="60000"/>
                  </a:schemeClr>
                </a:solidFill>
                <a:latin typeface="Comic Sans MS" pitchFamily="66" charset="0"/>
              </a:rPr>
              <a:t>» </a:t>
            </a:r>
            <a:r>
              <a:rPr lang="ro-RO" sz="1100" b="1" smtClean="0">
                <a:solidFill>
                  <a:schemeClr val="accent6">
                    <a:lumMod val="40000"/>
                    <a:lumOff val="60000"/>
                  </a:schemeClr>
                </a:solidFill>
                <a:latin typeface="Comic Sans MS" pitchFamily="66" charset="0"/>
              </a:rPr>
              <a:t>(Proverbe</a:t>
            </a:r>
            <a:r>
              <a:rPr lang="ro-RO" sz="1100" b="1" smtClean="0">
                <a:solidFill>
                  <a:schemeClr val="accent6">
                    <a:lumMod val="40000"/>
                    <a:lumOff val="60000"/>
                  </a:schemeClr>
                </a:solidFill>
                <a:latin typeface="Comic Sans MS" pitchFamily="66" charset="0"/>
              </a:rPr>
              <a:t> </a:t>
            </a:r>
            <a:r>
              <a:rPr lang="ro-RO" sz="1100" b="1" smtClean="0">
                <a:solidFill>
                  <a:schemeClr val="accent6">
                    <a:lumMod val="40000"/>
                    <a:lumOff val="60000"/>
                  </a:schemeClr>
                </a:solidFill>
                <a:latin typeface="Comic Sans MS" pitchFamily="66" charset="0"/>
              </a:rPr>
              <a:t>23:17)</a:t>
            </a:r>
            <a:endParaRPr lang="ro-RO" sz="1100" b="1">
              <a:solidFill>
                <a:schemeClr val="accent6">
                  <a:lumMod val="40000"/>
                  <a:lumOff val="60000"/>
                </a:schemeClr>
              </a:solidFill>
              <a:latin typeface="Comic Sans MS" pitchFamily="66" charset="0"/>
            </a:endParaRPr>
          </a:p>
        </p:txBody>
      </p:sp>
      <p:sp>
        <p:nvSpPr>
          <p:cNvPr id="4" name="3 Rectángulo"/>
          <p:cNvSpPr/>
          <p:nvPr/>
        </p:nvSpPr>
        <p:spPr>
          <a:xfrm>
            <a:off x="1547664" y="1167135"/>
            <a:ext cx="5004048" cy="646331"/>
          </a:xfrm>
          <a:prstGeom prst="rect">
            <a:avLst/>
          </a:prstGeom>
        </p:spPr>
        <p:txBody>
          <a:bodyPr wrap="square">
            <a:spAutoFit/>
          </a:bodyPr>
          <a:lstStyle/>
          <a:p>
            <a:r>
              <a:rPr lang="ro-RO" b="1" smtClean="0">
                <a:solidFill>
                  <a:schemeClr val="accent6">
                    <a:lumMod val="40000"/>
                    <a:lumOff val="60000"/>
                  </a:schemeClr>
                </a:solidFill>
                <a:latin typeface="Comic Sans MS" pitchFamily="66" charset="0"/>
              </a:rPr>
              <a:t>«</a:t>
            </a:r>
            <a:r>
              <a:rPr lang="ro-RO" b="1" smtClean="0">
                <a:solidFill>
                  <a:schemeClr val="accent6">
                    <a:lumMod val="40000"/>
                    <a:lumOff val="60000"/>
                  </a:schemeClr>
                </a:solidFill>
                <a:latin typeface="Comic Sans MS" pitchFamily="66" charset="0"/>
              </a:rPr>
              <a:t>Nu pizmui pe oamenii cei răi şi nu dori să fii cu </a:t>
            </a:r>
            <a:r>
              <a:rPr lang="ro-RO" b="1" smtClean="0">
                <a:solidFill>
                  <a:schemeClr val="accent6">
                    <a:lumMod val="40000"/>
                    <a:lumOff val="60000"/>
                  </a:schemeClr>
                </a:solidFill>
                <a:latin typeface="Comic Sans MS" pitchFamily="66" charset="0"/>
              </a:rPr>
              <a:t>ei</a:t>
            </a:r>
            <a:r>
              <a:rPr lang="ro-RO" b="1" smtClean="0">
                <a:solidFill>
                  <a:schemeClr val="accent6">
                    <a:lumMod val="40000"/>
                    <a:lumOff val="60000"/>
                  </a:schemeClr>
                </a:solidFill>
                <a:latin typeface="Comic Sans MS" pitchFamily="66" charset="0"/>
              </a:rPr>
              <a:t>» </a:t>
            </a:r>
            <a:r>
              <a:rPr lang="ro-RO" sz="1100" b="1" smtClean="0">
                <a:solidFill>
                  <a:schemeClr val="accent6">
                    <a:lumMod val="40000"/>
                    <a:lumOff val="60000"/>
                  </a:schemeClr>
                </a:solidFill>
                <a:latin typeface="Comic Sans MS" pitchFamily="66" charset="0"/>
              </a:rPr>
              <a:t>(Proverbe</a:t>
            </a:r>
            <a:r>
              <a:rPr lang="ro-RO" sz="1100" b="1" smtClean="0">
                <a:solidFill>
                  <a:schemeClr val="accent6">
                    <a:lumMod val="40000"/>
                    <a:lumOff val="60000"/>
                  </a:schemeClr>
                </a:solidFill>
                <a:latin typeface="Comic Sans MS" pitchFamily="66" charset="0"/>
              </a:rPr>
              <a:t> </a:t>
            </a:r>
            <a:r>
              <a:rPr lang="ro-RO" sz="1100" b="1" smtClean="0">
                <a:solidFill>
                  <a:schemeClr val="accent6">
                    <a:lumMod val="40000"/>
                    <a:lumOff val="60000"/>
                  </a:schemeClr>
                </a:solidFill>
                <a:latin typeface="Comic Sans MS" pitchFamily="66" charset="0"/>
              </a:rPr>
              <a:t>24:1)</a:t>
            </a:r>
            <a:endParaRPr lang="ro-RO" sz="1100" b="1">
              <a:solidFill>
                <a:schemeClr val="accent6">
                  <a:lumMod val="40000"/>
                  <a:lumOff val="60000"/>
                </a:schemeClr>
              </a:solidFill>
              <a:latin typeface="Comic Sans MS" pitchFamily="66" charset="0"/>
            </a:endParaRPr>
          </a:p>
        </p:txBody>
      </p:sp>
      <p:sp>
        <p:nvSpPr>
          <p:cNvPr id="5" name="4 Rectángulo"/>
          <p:cNvSpPr/>
          <p:nvPr/>
        </p:nvSpPr>
        <p:spPr>
          <a:xfrm>
            <a:off x="1547664" y="1815207"/>
            <a:ext cx="4932040" cy="646331"/>
          </a:xfrm>
          <a:prstGeom prst="rect">
            <a:avLst/>
          </a:prstGeom>
        </p:spPr>
        <p:txBody>
          <a:bodyPr wrap="square">
            <a:spAutoFit/>
          </a:bodyPr>
          <a:lstStyle/>
          <a:p>
            <a:r>
              <a:rPr lang="ro-RO" b="1" smtClean="0">
                <a:solidFill>
                  <a:schemeClr val="accent6">
                    <a:lumMod val="40000"/>
                    <a:lumOff val="60000"/>
                  </a:schemeClr>
                </a:solidFill>
                <a:latin typeface="Comic Sans MS" pitchFamily="66" charset="0"/>
              </a:rPr>
              <a:t>«</a:t>
            </a:r>
            <a:r>
              <a:rPr lang="ro-RO" b="1" smtClean="0">
                <a:solidFill>
                  <a:schemeClr val="accent6">
                    <a:lumMod val="40000"/>
                    <a:lumOff val="60000"/>
                  </a:schemeClr>
                </a:solidFill>
                <a:latin typeface="Comic Sans MS" pitchFamily="66" charset="0"/>
              </a:rPr>
              <a:t>Nu te mânia din pricina celor ce fac rău şi nu pizmui pe cei </a:t>
            </a:r>
            <a:r>
              <a:rPr lang="ro-RO" b="1" smtClean="0">
                <a:solidFill>
                  <a:schemeClr val="accent6">
                    <a:lumMod val="40000"/>
                    <a:lumOff val="60000"/>
                  </a:schemeClr>
                </a:solidFill>
                <a:latin typeface="Comic Sans MS" pitchFamily="66" charset="0"/>
              </a:rPr>
              <a:t>răi!</a:t>
            </a:r>
            <a:r>
              <a:rPr lang="ro-RO" b="1" smtClean="0">
                <a:solidFill>
                  <a:schemeClr val="accent6">
                    <a:lumMod val="40000"/>
                    <a:lumOff val="60000"/>
                  </a:schemeClr>
                </a:solidFill>
                <a:latin typeface="Comic Sans MS" pitchFamily="66" charset="0"/>
              </a:rPr>
              <a:t>» </a:t>
            </a:r>
            <a:r>
              <a:rPr lang="ro-RO" sz="1100" b="1" smtClean="0">
                <a:solidFill>
                  <a:schemeClr val="accent6">
                    <a:lumMod val="40000"/>
                    <a:lumOff val="60000"/>
                  </a:schemeClr>
                </a:solidFill>
                <a:latin typeface="Comic Sans MS" pitchFamily="66" charset="0"/>
              </a:rPr>
              <a:t>(Proverbe</a:t>
            </a:r>
            <a:r>
              <a:rPr lang="ro-RO" sz="1100" b="1" smtClean="0">
                <a:solidFill>
                  <a:schemeClr val="accent6">
                    <a:lumMod val="40000"/>
                    <a:lumOff val="60000"/>
                  </a:schemeClr>
                </a:solidFill>
                <a:latin typeface="Comic Sans MS" pitchFamily="66" charset="0"/>
              </a:rPr>
              <a:t> </a:t>
            </a:r>
            <a:r>
              <a:rPr lang="ro-RO" sz="1100" b="1" smtClean="0">
                <a:solidFill>
                  <a:schemeClr val="accent6">
                    <a:lumMod val="40000"/>
                    <a:lumOff val="60000"/>
                  </a:schemeClr>
                </a:solidFill>
                <a:latin typeface="Comic Sans MS" pitchFamily="66" charset="0"/>
              </a:rPr>
              <a:t>24:19)</a:t>
            </a:r>
            <a:endParaRPr lang="ro-RO" sz="1100" b="1">
              <a:solidFill>
                <a:schemeClr val="accent6">
                  <a:lumMod val="40000"/>
                  <a:lumOff val="60000"/>
                </a:schemeClr>
              </a:solidFill>
              <a:latin typeface="Comic Sans MS" pitchFamily="66" charset="0"/>
            </a:endParaRPr>
          </a:p>
        </p:txBody>
      </p:sp>
      <p:sp>
        <p:nvSpPr>
          <p:cNvPr id="6" name="5 CuadroTexto"/>
          <p:cNvSpPr txBox="1"/>
          <p:nvPr/>
        </p:nvSpPr>
        <p:spPr>
          <a:xfrm>
            <a:off x="35496" y="2420888"/>
            <a:ext cx="6413205" cy="4124206"/>
          </a:xfrm>
          <a:prstGeom prst="rect">
            <a:avLst/>
          </a:prstGeom>
          <a:noFill/>
        </p:spPr>
        <p:txBody>
          <a:bodyPr wrap="square" rtlCol="0">
            <a:spAutoFit/>
          </a:bodyPr>
          <a:lstStyle/>
          <a:p>
            <a:pPr>
              <a:spcBef>
                <a:spcPts val="600"/>
              </a:spcBef>
            </a:pPr>
            <a:r>
              <a:rPr lang="ro-RO" sz="2200" b="1" dirty="0" smtClean="0">
                <a:solidFill>
                  <a:srgbClr val="FFFF99"/>
                </a:solidFill>
                <a:effectLst>
                  <a:outerShdw blurRad="50800" dist="50800" dir="5400000" algn="ctr" rotWithShape="0">
                    <a:schemeClr val="tx1"/>
                  </a:outerShdw>
                </a:effectLst>
              </a:rPr>
              <a:t>Ce am putea invidia la cei </a:t>
            </a:r>
            <a:r>
              <a:rPr lang="ro-RO" sz="2200" b="1" dirty="0" smtClean="0">
                <a:solidFill>
                  <a:srgbClr val="FFFF99"/>
                </a:solidFill>
                <a:effectLst>
                  <a:outerShdw blurRad="50800" dist="50800" dir="5400000" algn="ctr" rotWithShape="0">
                    <a:schemeClr val="tx1"/>
                  </a:outerShdw>
                </a:effectLst>
              </a:rPr>
              <a:t>păcătoși?</a:t>
            </a:r>
          </a:p>
          <a:p>
            <a:pPr>
              <a:spcBef>
                <a:spcPts val="600"/>
              </a:spcBef>
            </a:pPr>
            <a:r>
              <a:rPr lang="ro-RO" sz="2200" b="1" dirty="0" smtClean="0">
                <a:solidFill>
                  <a:schemeClr val="bg1"/>
                </a:solidFill>
                <a:effectLst>
                  <a:outerShdw blurRad="50800" dist="50800" dir="5400000" algn="ctr" rotWithShape="0">
                    <a:schemeClr val="tx1"/>
                  </a:outerShdw>
                </a:effectLst>
              </a:rPr>
              <a:t>Evident, </a:t>
            </a:r>
            <a:r>
              <a:rPr lang="ro-RO" sz="2200" b="1" dirty="0" smtClean="0">
                <a:solidFill>
                  <a:schemeClr val="bg1"/>
                </a:solidFill>
                <a:effectLst>
                  <a:outerShdw blurRad="50800" dist="50800" dir="5400000" algn="ctr" rotWithShape="0">
                    <a:schemeClr val="tx1"/>
                  </a:outerShdw>
                </a:effectLst>
              </a:rPr>
              <a:t>nu le invidiem păcatele. Invidiem răsplata imediată: </a:t>
            </a:r>
            <a:r>
              <a:rPr lang="ro-RO" sz="2200" b="1" dirty="0" smtClean="0">
                <a:solidFill>
                  <a:schemeClr val="bg1"/>
                </a:solidFill>
                <a:effectLst>
                  <a:outerShdw blurRad="50800" dist="50800" dir="5400000" algn="ctr" rotWithShape="0">
                    <a:schemeClr val="tx1"/>
                  </a:outerShdw>
                </a:effectLst>
              </a:rPr>
              <a:t>bogăție, </a:t>
            </a:r>
            <a:r>
              <a:rPr lang="ro-RO" sz="2200" b="1" dirty="0" smtClean="0">
                <a:solidFill>
                  <a:schemeClr val="bg1"/>
                </a:solidFill>
                <a:effectLst>
                  <a:outerShdw blurRad="50800" dist="50800" dir="5400000" algn="ctr" rotWithShape="0">
                    <a:schemeClr val="tx1"/>
                  </a:outerShdw>
                </a:effectLst>
              </a:rPr>
              <a:t>succes, putere. </a:t>
            </a:r>
          </a:p>
          <a:p>
            <a:pPr>
              <a:spcBef>
                <a:spcPts val="600"/>
              </a:spcBef>
            </a:pPr>
            <a:r>
              <a:rPr lang="ro-RO" sz="2200" b="1" dirty="0" smtClean="0">
                <a:solidFill>
                  <a:schemeClr val="bg1"/>
                </a:solidFill>
                <a:effectLst>
                  <a:outerShdw blurRad="50800" dist="50800" dir="5400000" algn="ctr" rotWithShape="0">
                    <a:schemeClr val="tx1"/>
                  </a:outerShdw>
                </a:effectLst>
              </a:rPr>
              <a:t>Nu este bine să obținem aceste lucruri folosind mijloace păcătoase. A obține ceva prin păcat înseamnă a cumpăra fum în schimbul vieții veșnice.</a:t>
            </a:r>
          </a:p>
          <a:p>
            <a:pPr>
              <a:spcBef>
                <a:spcPts val="600"/>
              </a:spcBef>
            </a:pPr>
            <a:r>
              <a:rPr lang="ro-RO" sz="2200" b="1" dirty="0" smtClean="0">
                <a:solidFill>
                  <a:schemeClr val="bg1"/>
                </a:solidFill>
                <a:effectLst>
                  <a:outerShdw blurRad="50800" dist="50800" dir="5400000" algn="ctr" rotWithShape="0">
                    <a:schemeClr val="tx1"/>
                  </a:outerShdw>
                </a:effectLst>
              </a:rPr>
              <a:t>Dumnezeu vrea să urâm păcatul. A fi conștienți de prețul păcatului (crucea), ne ajută să apreciem mai mult răsplata viitoare decât pe cea imediată.</a:t>
            </a:r>
          </a:p>
          <a:p>
            <a:pPr>
              <a:spcBef>
                <a:spcPts val="600"/>
              </a:spcBef>
            </a:pPr>
            <a:r>
              <a:rPr lang="ro-RO" sz="2200" b="1" dirty="0">
                <a:solidFill>
                  <a:schemeClr val="bg1"/>
                </a:solidFill>
                <a:effectLst>
                  <a:outerShdw blurRad="50800" dist="50800" dir="5400000" algn="ctr" rotWithShape="0">
                    <a:schemeClr val="tx1"/>
                  </a:outerShdw>
                </a:effectLst>
              </a:rPr>
              <a:t>S</a:t>
            </a:r>
            <a:r>
              <a:rPr lang="ro-RO" sz="2200" b="1" dirty="0" smtClean="0">
                <a:solidFill>
                  <a:schemeClr val="bg1"/>
                </a:solidFill>
                <a:effectLst>
                  <a:outerShdw blurRad="50800" dist="50800" dir="5400000" algn="ctr" rotWithShape="0">
                    <a:schemeClr val="tx1"/>
                  </a:outerShdw>
                </a:effectLst>
              </a:rPr>
              <a:t>ă fugim de păcat așa cum am fugi de un șarpe cu clopoței! </a:t>
            </a:r>
            <a:endParaRPr lang="ro-RO" sz="2200" b="1" dirty="0">
              <a:solidFill>
                <a:schemeClr val="bg1"/>
              </a:solidFill>
              <a:effectLst>
                <a:outerShdw blurRad="50800" dist="50800" dir="5400000" algn="ctr" rotWithShape="0">
                  <a:schemeClr val="tx1"/>
                </a:outerShdw>
              </a:effectLst>
            </a:endParaRPr>
          </a:p>
        </p:txBody>
      </p:sp>
      <p:pic>
        <p:nvPicPr>
          <p:cNvPr id="3074" name="Picture 2"/>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6478377" y="1268760"/>
            <a:ext cx="2473132" cy="1440160"/>
          </a:xfrm>
          <a:prstGeom prst="snip2DiagRect">
            <a:avLst/>
          </a:prstGeom>
          <a:solidFill>
            <a:srgbClr val="FFFFFF">
              <a:shade val="85000"/>
            </a:srgbClr>
          </a:solidFill>
          <a:ln w="38100">
            <a:solidFill>
              <a:schemeClr val="bg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EUNICE\FondosTematicos\Jesus\Cruz\1146462_617947294902754_1121051229_n.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478377" y="2847862"/>
            <a:ext cx="2473132" cy="2297798"/>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448701" y="5284603"/>
            <a:ext cx="2515787" cy="1334129"/>
          </a:xfrm>
          <a:prstGeom prst="snip2DiagRect">
            <a:avLst/>
          </a:prstGeom>
          <a:solidFill>
            <a:srgbClr val="FFFFFF">
              <a:shade val="85000"/>
            </a:srgbClr>
          </a:solidFill>
          <a:ln w="38100">
            <a:solidFill>
              <a:schemeClr val="bg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2" name="11 Rectángulo"/>
          <p:cNvSpPr/>
          <p:nvPr/>
        </p:nvSpPr>
        <p:spPr>
          <a:xfrm>
            <a:off x="-8900" y="44624"/>
            <a:ext cx="2204635" cy="400110"/>
          </a:xfrm>
          <a:prstGeom prst="rect">
            <a:avLst/>
          </a:prstGeom>
        </p:spPr>
        <p:txBody>
          <a:bodyPr wrap="square">
            <a:spAutoFit/>
          </a:bodyPr>
          <a:lstStyle/>
          <a:p>
            <a:r>
              <a:rPr lang="ro-RO" sz="2000" b="1" smtClean="0">
                <a:solidFill>
                  <a:srgbClr val="FFFF00"/>
                </a:solidFill>
                <a:effectLst>
                  <a:glow rad="63500">
                    <a:schemeClr val="tx1"/>
                  </a:glow>
                </a:effectLst>
              </a:rPr>
              <a:t>Adevărul </a:t>
            </a:r>
            <a:r>
              <a:rPr lang="ro-RO" sz="2000" b="1" smtClean="0">
                <a:solidFill>
                  <a:srgbClr val="FFFF00"/>
                </a:solidFill>
                <a:effectLst>
                  <a:glow rad="63500">
                    <a:schemeClr val="tx1"/>
                  </a:glow>
                </a:effectLst>
              </a:rPr>
              <a:t>despre</a:t>
            </a:r>
            <a:r>
              <a:rPr lang="ro-RO" sz="2000" b="1" smtClean="0">
                <a:solidFill>
                  <a:srgbClr val="FFFF00"/>
                </a:solidFill>
                <a:effectLst>
                  <a:glow rad="63500">
                    <a:schemeClr val="tx1"/>
                  </a:glow>
                </a:effectLst>
              </a:rPr>
              <a:t>… </a:t>
            </a:r>
            <a:endParaRPr lang="ro-RO" sz="2000" b="1">
              <a:solidFill>
                <a:srgbClr val="FFFF00"/>
              </a:solidFill>
              <a:effectLst>
                <a:glow rad="63500">
                  <a:schemeClr val="tx1"/>
                </a:glow>
              </a:effectLst>
            </a:endParaRPr>
          </a:p>
        </p:txBody>
      </p:sp>
    </p:spTree>
    <p:extLst>
      <p:ext uri="{BB962C8B-B14F-4D97-AF65-F5344CB8AC3E}">
        <p14:creationId xmlns:p14="http://schemas.microsoft.com/office/powerpoint/2010/main" xmlns="" val="833456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wipe(right)">
                                      <p:cBhvr>
                                        <p:cTn id="16" dur="500"/>
                                        <p:tgtEl>
                                          <p:spTgt spid="307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3"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par>
                          <p:cTn id="43" fill="hold">
                            <p:stCondLst>
                              <p:cond delay="500"/>
                            </p:stCondLst>
                            <p:childTnLst>
                              <p:par>
                                <p:cTn id="44" presetID="37" presetClass="entr" presetSubtype="0" fill="hold" nodeType="afterEffect">
                                  <p:stCondLst>
                                    <p:cond delay="0"/>
                                  </p:stCondLst>
                                  <p:childTnLst>
                                    <p:set>
                                      <p:cBhvr>
                                        <p:cTn id="45" dur="1" fill="hold">
                                          <p:stCondLst>
                                            <p:cond delay="0"/>
                                          </p:stCondLst>
                                        </p:cTn>
                                        <p:tgtEl>
                                          <p:spTgt spid="3074"/>
                                        </p:tgtEl>
                                        <p:attrNameLst>
                                          <p:attrName>style.visibility</p:attrName>
                                        </p:attrNameLst>
                                      </p:cBhvr>
                                      <p:to>
                                        <p:strVal val="visible"/>
                                      </p:to>
                                    </p:set>
                                    <p:animEffect transition="in" filter="fade">
                                      <p:cBhvr>
                                        <p:cTn id="46" dur="1000"/>
                                        <p:tgtEl>
                                          <p:spTgt spid="3074"/>
                                        </p:tgtEl>
                                      </p:cBhvr>
                                    </p:animEffect>
                                    <p:anim calcmode="lin" valueType="num">
                                      <p:cBhvr>
                                        <p:cTn id="47" dur="1000" fill="hold"/>
                                        <p:tgtEl>
                                          <p:spTgt spid="3074"/>
                                        </p:tgtEl>
                                        <p:attrNameLst>
                                          <p:attrName>ppt_x</p:attrName>
                                        </p:attrNameLst>
                                      </p:cBhvr>
                                      <p:tavLst>
                                        <p:tav tm="0">
                                          <p:val>
                                            <p:strVal val="#ppt_x"/>
                                          </p:val>
                                        </p:tav>
                                        <p:tav tm="100000">
                                          <p:val>
                                            <p:strVal val="#ppt_x"/>
                                          </p:val>
                                        </p:tav>
                                      </p:tavLst>
                                    </p:anim>
                                    <p:anim calcmode="lin" valueType="num">
                                      <p:cBhvr>
                                        <p:cTn id="48" dur="900" decel="100000" fill="hold"/>
                                        <p:tgtEl>
                                          <p:spTgt spid="307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wipe(left)">
                                      <p:cBhvr>
                                        <p:cTn id="54" dur="500"/>
                                        <p:tgtEl>
                                          <p:spTgt spid="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wipe(left)">
                                      <p:cBhvr>
                                        <p:cTn id="59" dur="500"/>
                                        <p:tgtEl>
                                          <p:spTgt spid="6">
                                            <p:txEl>
                                              <p:pRg st="3" end="3"/>
                                            </p:txEl>
                                          </p:spTgt>
                                        </p:tgtEl>
                                      </p:cBhvr>
                                    </p:animEffect>
                                  </p:childTnLst>
                                </p:cTn>
                              </p:par>
                            </p:childTnLst>
                          </p:cTn>
                        </p:par>
                        <p:par>
                          <p:cTn id="60" fill="hold">
                            <p:stCondLst>
                              <p:cond delay="500"/>
                            </p:stCondLst>
                            <p:childTnLst>
                              <p:par>
                                <p:cTn id="61" presetID="37" presetClass="entr" presetSubtype="0" fill="hold" nodeType="afterEffect">
                                  <p:stCondLst>
                                    <p:cond delay="0"/>
                                  </p:stCondLst>
                                  <p:childTnLst>
                                    <p:set>
                                      <p:cBhvr>
                                        <p:cTn id="62" dur="1" fill="hold">
                                          <p:stCondLst>
                                            <p:cond delay="0"/>
                                          </p:stCondLst>
                                        </p:cTn>
                                        <p:tgtEl>
                                          <p:spTgt spid="3076"/>
                                        </p:tgtEl>
                                        <p:attrNameLst>
                                          <p:attrName>style.visibility</p:attrName>
                                        </p:attrNameLst>
                                      </p:cBhvr>
                                      <p:to>
                                        <p:strVal val="visible"/>
                                      </p:to>
                                    </p:set>
                                    <p:animEffect transition="in" filter="fade">
                                      <p:cBhvr>
                                        <p:cTn id="63" dur="1000"/>
                                        <p:tgtEl>
                                          <p:spTgt spid="3076"/>
                                        </p:tgtEl>
                                      </p:cBhvr>
                                    </p:animEffect>
                                    <p:anim calcmode="lin" valueType="num">
                                      <p:cBhvr>
                                        <p:cTn id="64" dur="1000" fill="hold"/>
                                        <p:tgtEl>
                                          <p:spTgt spid="3076"/>
                                        </p:tgtEl>
                                        <p:attrNameLst>
                                          <p:attrName>ppt_x</p:attrName>
                                        </p:attrNameLst>
                                      </p:cBhvr>
                                      <p:tavLst>
                                        <p:tav tm="0">
                                          <p:val>
                                            <p:strVal val="#ppt_x"/>
                                          </p:val>
                                        </p:tav>
                                        <p:tav tm="100000">
                                          <p:val>
                                            <p:strVal val="#ppt_x"/>
                                          </p:val>
                                        </p:tav>
                                      </p:tavLst>
                                    </p:anim>
                                    <p:anim calcmode="lin" valueType="num">
                                      <p:cBhvr>
                                        <p:cTn id="65" dur="900" decel="100000" fill="hold"/>
                                        <p:tgtEl>
                                          <p:spTgt spid="307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076"/>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animEffect transition="in" filter="wipe(left)">
                                      <p:cBhvr>
                                        <p:cTn id="71" dur="500"/>
                                        <p:tgtEl>
                                          <p:spTgt spid="6">
                                            <p:txEl>
                                              <p:pRg st="4" end="4"/>
                                            </p:txEl>
                                          </p:spTgt>
                                        </p:tgtEl>
                                      </p:cBhvr>
                                    </p:animEffect>
                                  </p:childTnLst>
                                </p:cTn>
                              </p:par>
                            </p:childTnLst>
                          </p:cTn>
                        </p:par>
                        <p:par>
                          <p:cTn id="72" fill="hold">
                            <p:stCondLst>
                              <p:cond delay="500"/>
                            </p:stCondLst>
                            <p:childTnLst>
                              <p:par>
                                <p:cTn id="73" presetID="37" presetClass="entr" presetSubtype="0" fill="hold" nodeType="afterEffect">
                                  <p:stCondLst>
                                    <p:cond delay="0"/>
                                  </p:stCondLst>
                                  <p:childTnLst>
                                    <p:set>
                                      <p:cBhvr>
                                        <p:cTn id="74" dur="1" fill="hold">
                                          <p:stCondLst>
                                            <p:cond delay="0"/>
                                          </p:stCondLst>
                                        </p:cTn>
                                        <p:tgtEl>
                                          <p:spTgt spid="3077"/>
                                        </p:tgtEl>
                                        <p:attrNameLst>
                                          <p:attrName>style.visibility</p:attrName>
                                        </p:attrNameLst>
                                      </p:cBhvr>
                                      <p:to>
                                        <p:strVal val="visible"/>
                                      </p:to>
                                    </p:set>
                                    <p:animEffect transition="in" filter="fade">
                                      <p:cBhvr>
                                        <p:cTn id="75" dur="1000"/>
                                        <p:tgtEl>
                                          <p:spTgt spid="3077"/>
                                        </p:tgtEl>
                                      </p:cBhvr>
                                    </p:animEffect>
                                    <p:anim calcmode="lin" valueType="num">
                                      <p:cBhvr>
                                        <p:cTn id="76" dur="1000" fill="hold"/>
                                        <p:tgtEl>
                                          <p:spTgt spid="3077"/>
                                        </p:tgtEl>
                                        <p:attrNameLst>
                                          <p:attrName>ppt_x</p:attrName>
                                        </p:attrNameLst>
                                      </p:cBhvr>
                                      <p:tavLst>
                                        <p:tav tm="0">
                                          <p:val>
                                            <p:strVal val="#ppt_x"/>
                                          </p:val>
                                        </p:tav>
                                        <p:tav tm="100000">
                                          <p:val>
                                            <p:strVal val="#ppt_x"/>
                                          </p:val>
                                        </p:tav>
                                      </p:tavLst>
                                    </p:anim>
                                    <p:anim calcmode="lin" valueType="num">
                                      <p:cBhvr>
                                        <p:cTn id="77" dur="900" decel="100000" fill="hold"/>
                                        <p:tgtEl>
                                          <p:spTgt spid="307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307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19672" y="764704"/>
            <a:ext cx="5760640" cy="4893647"/>
          </a:xfrm>
          <a:prstGeom prst="rect">
            <a:avLst/>
          </a:prstGeom>
        </p:spPr>
        <p:txBody>
          <a:bodyPr wrap="square">
            <a:spAutoFit/>
          </a:bodyPr>
          <a:lstStyle/>
          <a:p>
            <a:pPr algn="ct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În timp ce creștinul va fi totdeauna </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bun</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 milos și </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iertător</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 el nu va fi niciodată în armonie cu </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păcatul</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 El va urî răul și se va prinde de ceea ce este </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bun</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 sacrificând întovărășirea sau prietenia cu cei </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neevlavioși</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 Spiritul Domnului Hristos ne va face să urâm </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păcatul</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 în timp ce suntem dispuși să facem orice sacrificiu pentru salvarea </a:t>
            </a:r>
            <a:r>
              <a:rPr lang="ro-RO" sz="2600" b="1" smtClean="0">
                <a:ln w="19050">
                  <a:solidFill>
                    <a:srgbClr val="512373"/>
                  </a:solidFill>
                </a:ln>
                <a:solidFill>
                  <a:schemeClr val="bg1"/>
                </a:solidFill>
                <a:effectLst>
                  <a:outerShdw blurRad="38100" dist="38100" dir="2700000" algn="tl">
                    <a:srgbClr val="000000">
                      <a:alpha val="43137"/>
                    </a:srgbClr>
                  </a:outerShdw>
                </a:effectLst>
                <a:latin typeface="Arial" pitchFamily="34" charset="0"/>
                <a:cs typeface="Arial" pitchFamily="34" charset="0"/>
              </a:rPr>
              <a:t>păcătosului</a:t>
            </a:r>
            <a:r>
              <a:rPr lang="ro-RO" sz="2600" smtClean="0">
                <a:ln w="19050">
                  <a:solidFill>
                    <a:srgbClr val="512373"/>
                  </a:solidFill>
                </a:ln>
                <a:solidFill>
                  <a:schemeClr val="bg1"/>
                </a:solidFill>
                <a:latin typeface="Cooper Black" pitchFamily="18" charset="0"/>
              </a:rPr>
              <a:t>»</a:t>
            </a:r>
            <a:endParaRPr lang="ro-RO" sz="2600">
              <a:ln w="19050">
                <a:solidFill>
                  <a:srgbClr val="512373"/>
                </a:solidFill>
              </a:ln>
              <a:solidFill>
                <a:schemeClr val="bg1"/>
              </a:solidFill>
              <a:latin typeface="Cooper Black" pitchFamily="18" charset="0"/>
            </a:endParaRPr>
          </a:p>
        </p:txBody>
      </p:sp>
      <p:sp>
        <p:nvSpPr>
          <p:cNvPr id="3" name="2 CuadroTexto"/>
          <p:cNvSpPr txBox="1"/>
          <p:nvPr/>
        </p:nvSpPr>
        <p:spPr>
          <a:xfrm>
            <a:off x="3204748" y="6093296"/>
            <a:ext cx="4084901" cy="307777"/>
          </a:xfrm>
          <a:prstGeom prst="rect">
            <a:avLst/>
          </a:prstGeom>
          <a:noFill/>
        </p:spPr>
        <p:txBody>
          <a:bodyPr wrap="none" rtlCol="0">
            <a:spAutoFit/>
          </a:bodyPr>
          <a:lstStyle/>
          <a:p>
            <a:pPr algn="r"/>
            <a:r>
              <a:rPr lang="ro-RO" sz="1400" b="1" dirty="0" smtClean="0"/>
              <a:t>E.G.W. (Mărturii </a:t>
            </a:r>
            <a:r>
              <a:rPr lang="ro-RO" sz="1400" b="1" dirty="0" smtClean="0"/>
              <a:t>pentru </a:t>
            </a:r>
            <a:r>
              <a:rPr lang="ro-RO" sz="1400" b="1" dirty="0" smtClean="0"/>
              <a:t>comunitate, vol. 5, pag. 171)</a:t>
            </a:r>
            <a:endParaRPr lang="ro-RO" sz="1400" b="1" dirty="0"/>
          </a:p>
        </p:txBody>
      </p:sp>
    </p:spTree>
    <p:extLst>
      <p:ext uri="{BB962C8B-B14F-4D97-AF65-F5344CB8AC3E}">
        <p14:creationId xmlns:p14="http://schemas.microsoft.com/office/powerpoint/2010/main" xmlns="" val="576249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323528" y="1052736"/>
            <a:ext cx="3744416" cy="5355312"/>
          </a:xfrm>
          <a:prstGeom prst="rect">
            <a:avLst/>
          </a:prstGeom>
        </p:spPr>
        <p:txBody>
          <a:bodyPr wrap="square">
            <a:spAutoFit/>
          </a:bodyPr>
          <a:lstStyle/>
          <a:p>
            <a:pPr>
              <a:spcBef>
                <a:spcPts val="600"/>
              </a:spcBef>
            </a:pPr>
            <a:r>
              <a:rPr lang="ro-RO" b="1" dirty="0" smtClean="0">
                <a:solidFill>
                  <a:schemeClr val="accent5">
                    <a:lumMod val="60000"/>
                    <a:lumOff val="40000"/>
                  </a:schemeClr>
                </a:solidFill>
                <a:effectLst>
                  <a:glow rad="127000">
                    <a:schemeClr val="tx1">
                      <a:alpha val="60000"/>
                    </a:schemeClr>
                  </a:glow>
                </a:effectLst>
                <a:latin typeface="Comic Sans MS" pitchFamily="66" charset="0"/>
              </a:rPr>
              <a:t>«Dacă stai la masă la unul din cei mari, ia seama ce ai înainte: pune-ţi un cuţit în gât, dacă eşti prea lacom.</a:t>
            </a:r>
          </a:p>
          <a:p>
            <a:pPr>
              <a:spcBef>
                <a:spcPts val="600"/>
              </a:spcBef>
            </a:pPr>
            <a:r>
              <a:rPr lang="ro-RO" b="1" dirty="0" smtClean="0">
                <a:solidFill>
                  <a:schemeClr val="accent5">
                    <a:lumMod val="60000"/>
                    <a:lumOff val="40000"/>
                  </a:schemeClr>
                </a:solidFill>
                <a:effectLst>
                  <a:glow rad="127000">
                    <a:schemeClr val="tx1">
                      <a:alpha val="60000"/>
                    </a:schemeClr>
                  </a:glow>
                </a:effectLst>
                <a:latin typeface="Comic Sans MS" pitchFamily="66" charset="0"/>
              </a:rPr>
              <a:t>Nu pofti mâncărurile lui alese, căci sunt o hrană înşelătoare.…</a:t>
            </a:r>
          </a:p>
          <a:p>
            <a:pPr>
              <a:spcBef>
                <a:spcPts val="600"/>
              </a:spcBef>
            </a:pPr>
            <a:r>
              <a:rPr lang="ro-RO" b="1" dirty="0" smtClean="0">
                <a:solidFill>
                  <a:schemeClr val="accent5">
                    <a:lumMod val="60000"/>
                    <a:lumOff val="40000"/>
                  </a:schemeClr>
                </a:solidFill>
                <a:effectLst>
                  <a:glow rad="127000">
                    <a:schemeClr val="tx1">
                      <a:alpha val="60000"/>
                    </a:schemeClr>
                  </a:glow>
                </a:effectLst>
                <a:latin typeface="Comic Sans MS" pitchFamily="66" charset="0"/>
              </a:rPr>
              <a:t>Nu mânca pâinea celui pizmaş şi nu pofti mâncărurile lui alese,</a:t>
            </a:r>
          </a:p>
          <a:p>
            <a:pPr>
              <a:spcBef>
                <a:spcPts val="600"/>
              </a:spcBef>
            </a:pPr>
            <a:r>
              <a:rPr lang="ro-RO" b="1" dirty="0" smtClean="0">
                <a:solidFill>
                  <a:schemeClr val="accent5">
                    <a:lumMod val="60000"/>
                    <a:lumOff val="40000"/>
                  </a:schemeClr>
                </a:solidFill>
                <a:effectLst>
                  <a:glow rad="127000">
                    <a:schemeClr val="tx1">
                      <a:alpha val="60000"/>
                    </a:schemeClr>
                  </a:glow>
                </a:effectLst>
                <a:latin typeface="Comic Sans MS" pitchFamily="66" charset="0"/>
              </a:rPr>
              <a:t>căci el este ca unul care îşi face socotelile în suflet. „Mănâncă şi bea,” îţi va zice el; dar inima lui nu este cu tine.</a:t>
            </a:r>
          </a:p>
          <a:p>
            <a:pPr>
              <a:spcBef>
                <a:spcPts val="600"/>
              </a:spcBef>
            </a:pPr>
            <a:r>
              <a:rPr lang="ro-RO" b="1" dirty="0" smtClean="0">
                <a:solidFill>
                  <a:schemeClr val="accent5">
                    <a:lumMod val="60000"/>
                    <a:lumOff val="40000"/>
                  </a:schemeClr>
                </a:solidFill>
                <a:effectLst>
                  <a:glow rad="127000">
                    <a:schemeClr val="tx1">
                      <a:alpha val="60000"/>
                    </a:schemeClr>
                  </a:glow>
                </a:effectLst>
                <a:latin typeface="Comic Sans MS" pitchFamily="66" charset="0"/>
              </a:rPr>
              <a:t>Bucata pe care ai mâncat-o, o vei vărsa, şi cuvintele plăcute pe care le vei spune, sunt pierdute.»</a:t>
            </a:r>
          </a:p>
          <a:p>
            <a:pPr>
              <a:spcBef>
                <a:spcPts val="600"/>
              </a:spcBef>
            </a:pPr>
            <a:r>
              <a:rPr lang="ro-RO" sz="1100" b="1" dirty="0" smtClean="0">
                <a:solidFill>
                  <a:schemeClr val="accent5">
                    <a:lumMod val="60000"/>
                    <a:lumOff val="40000"/>
                  </a:schemeClr>
                </a:solidFill>
                <a:effectLst>
                  <a:glow rad="127000">
                    <a:schemeClr val="tx1">
                      <a:alpha val="60000"/>
                    </a:schemeClr>
                  </a:glow>
                </a:effectLst>
                <a:latin typeface="Comic Sans MS" pitchFamily="66" charset="0"/>
              </a:rPr>
              <a:t>(Proverbe 23:1-3, 6-8)</a:t>
            </a:r>
            <a:endParaRPr lang="ro-RO" sz="1100" b="1" dirty="0">
              <a:solidFill>
                <a:schemeClr val="accent5">
                  <a:lumMod val="60000"/>
                  <a:lumOff val="40000"/>
                </a:schemeClr>
              </a:solidFill>
              <a:effectLst>
                <a:glow rad="127000">
                  <a:schemeClr val="tx1">
                    <a:alpha val="60000"/>
                  </a:schemeClr>
                </a:glow>
              </a:effectLst>
              <a:latin typeface="Comic Sans MS" pitchFamily="66" charset="0"/>
            </a:endParaRPr>
          </a:p>
        </p:txBody>
      </p:sp>
      <p:sp>
        <p:nvSpPr>
          <p:cNvPr id="4" name="3 CuadroTexto"/>
          <p:cNvSpPr txBox="1"/>
          <p:nvPr/>
        </p:nvSpPr>
        <p:spPr>
          <a:xfrm>
            <a:off x="4067944" y="908720"/>
            <a:ext cx="4896544" cy="2539157"/>
          </a:xfrm>
          <a:prstGeom prst="rect">
            <a:avLst/>
          </a:prstGeom>
          <a:noFill/>
        </p:spPr>
        <p:txBody>
          <a:bodyPr wrap="square" lIns="36000" rtlCol="0">
            <a:spAutoFit/>
          </a:bodyPr>
          <a:lstStyle/>
          <a:p>
            <a:pPr>
              <a:spcBef>
                <a:spcPts val="600"/>
              </a:spcBef>
            </a:pPr>
            <a:r>
              <a:rPr lang="ro-RO" sz="2200" b="1" dirty="0" smtClean="0"/>
              <a:t>Sfatul este </a:t>
            </a:r>
            <a:r>
              <a:rPr lang="ro-RO" sz="2200" b="1" dirty="0" smtClean="0"/>
              <a:t>evident: să </a:t>
            </a:r>
            <a:r>
              <a:rPr lang="ro-RO" sz="2200" b="1" dirty="0" smtClean="0"/>
              <a:t>mâncăm sănătos și să fim temperați (cu precădere atunci când mâncăm în societate</a:t>
            </a:r>
            <a:r>
              <a:rPr lang="ro-RO" sz="2200" b="1" dirty="0" smtClean="0"/>
              <a:t>).</a:t>
            </a:r>
          </a:p>
          <a:p>
            <a:pPr>
              <a:spcBef>
                <a:spcPts val="600"/>
              </a:spcBef>
            </a:pPr>
            <a:r>
              <a:rPr lang="ro-RO" sz="2200" b="1" dirty="0" smtClean="0"/>
              <a:t>De </a:t>
            </a:r>
            <a:r>
              <a:rPr lang="ro-RO" sz="2200" b="1" dirty="0" smtClean="0"/>
              <a:t>câte ori cei </a:t>
            </a:r>
            <a:r>
              <a:rPr lang="ro-RO" sz="2200" b="1" dirty="0" smtClean="0"/>
              <a:t>«pizmași» așteaptă </a:t>
            </a:r>
            <a:r>
              <a:rPr lang="ro-RO" sz="2200" b="1" dirty="0" smtClean="0"/>
              <a:t>să își propună turbatele intenții în urma </a:t>
            </a:r>
            <a:r>
              <a:rPr lang="ro-RO" sz="2200" b="1" dirty="0" smtClean="0"/>
              <a:t>unei «cine </a:t>
            </a:r>
            <a:r>
              <a:rPr lang="ro-RO" sz="2200" b="1" dirty="0" smtClean="0"/>
              <a:t>de </a:t>
            </a:r>
            <a:r>
              <a:rPr lang="ro-RO" sz="2200" b="1" dirty="0" smtClean="0"/>
              <a:t>afaceri», când </a:t>
            </a:r>
            <a:r>
              <a:rPr lang="ro-RO" sz="2200" b="1" dirty="0" smtClean="0"/>
              <a:t>mintea este încețoșată de mâncarea în </a:t>
            </a:r>
            <a:r>
              <a:rPr lang="ro-RO" sz="2200" b="1" dirty="0" smtClean="0"/>
              <a:t>exces.</a:t>
            </a:r>
            <a:endParaRPr lang="ro-RO" sz="2200" b="1" dirty="0"/>
          </a:p>
        </p:txBody>
      </p:sp>
      <p:sp>
        <p:nvSpPr>
          <p:cNvPr id="5" name="4 Rectángulo"/>
          <p:cNvSpPr/>
          <p:nvPr/>
        </p:nvSpPr>
        <p:spPr>
          <a:xfrm>
            <a:off x="207125" y="116632"/>
            <a:ext cx="2204635" cy="400110"/>
          </a:xfrm>
          <a:prstGeom prst="rect">
            <a:avLst/>
          </a:prstGeom>
        </p:spPr>
        <p:txBody>
          <a:bodyPr wrap="square">
            <a:spAutoFit/>
          </a:bodyPr>
          <a:lstStyle/>
          <a:p>
            <a:r>
              <a:rPr lang="ro-RO" sz="2000" b="1" smtClean="0">
                <a:solidFill>
                  <a:srgbClr val="FFFF00"/>
                </a:solidFill>
                <a:effectLst>
                  <a:glow rad="63500">
                    <a:schemeClr val="tx1"/>
                  </a:glow>
                </a:effectLst>
              </a:rPr>
              <a:t>Adevărul </a:t>
            </a:r>
            <a:r>
              <a:rPr lang="ro-RO" sz="2000" b="1" smtClean="0">
                <a:solidFill>
                  <a:srgbClr val="FFFF00"/>
                </a:solidFill>
                <a:effectLst>
                  <a:glow rad="63500">
                    <a:schemeClr val="tx1"/>
                  </a:glow>
                </a:effectLst>
              </a:rPr>
              <a:t>despre</a:t>
            </a:r>
            <a:r>
              <a:rPr lang="ro-RO" sz="2000" b="1" smtClean="0">
                <a:solidFill>
                  <a:srgbClr val="FFFF00"/>
                </a:solidFill>
                <a:effectLst>
                  <a:glow rad="63500">
                    <a:schemeClr val="tx1"/>
                  </a:glow>
                </a:effectLst>
              </a:rPr>
              <a:t>… </a:t>
            </a:r>
            <a:endParaRPr lang="ro-RO" sz="2000" b="1">
              <a:solidFill>
                <a:srgbClr val="FFFF00"/>
              </a:solidFill>
              <a:effectLst>
                <a:glow rad="63500">
                  <a:schemeClr val="tx1"/>
                </a:glow>
              </a:effectLst>
            </a:endParaRPr>
          </a:p>
        </p:txBody>
      </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xmlns=""/>
              </a:ext>
            </a:extLst>
          </a:blip>
          <a:stretch>
            <a:fillRect/>
          </a:stretch>
        </p:blipFill>
        <p:spPr bwMode="auto">
          <a:xfrm>
            <a:off x="3635896" y="2852936"/>
            <a:ext cx="3965884" cy="390487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092280" y="3422737"/>
            <a:ext cx="1944217" cy="295859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8 Rectángulo"/>
          <p:cNvSpPr/>
          <p:nvPr/>
        </p:nvSpPr>
        <p:spPr>
          <a:xfrm>
            <a:off x="2769493" y="316687"/>
            <a:ext cx="4322787" cy="440759"/>
          </a:xfrm>
          <a:prstGeom prst="rect">
            <a:avLst/>
          </a:prstGeom>
        </p:spPr>
        <p:txBody>
          <a:bodyPr wrap="square">
            <a:prstTxWarp prst="textPlain">
              <a:avLst/>
            </a:prstTxWarp>
            <a:spAutoFit/>
          </a:bodyPr>
          <a:lstStyle/>
          <a:p>
            <a:pPr algn="ctr"/>
            <a:r>
              <a:rPr lang="ro-RO" sz="32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rPr>
              <a:t>MÂNCARE </a:t>
            </a:r>
            <a:r>
              <a:rPr lang="ro-RO" sz="32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rPr>
              <a:t>ȘI </a:t>
            </a:r>
            <a:r>
              <a:rPr lang="ro-RO" sz="32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rPr>
              <a:t>BĂUTURĂ</a:t>
            </a:r>
            <a:endParaRPr lang="ro-RO" sz="2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endParaRPr>
          </a:p>
        </p:txBody>
      </p:sp>
    </p:spTree>
    <p:extLst>
      <p:ext uri="{BB962C8B-B14F-4D97-AF65-F5344CB8AC3E}">
        <p14:creationId xmlns:p14="http://schemas.microsoft.com/office/powerpoint/2010/main" xmlns="" val="3529272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randombar(horizontal)">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wipe(up)">
                                      <p:cBhvr>
                                        <p:cTn id="3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xmlns="">
                  <a14:imgLayer r:embed="rId4">
                    <a14:imgEffect>
                      <a14:artisticPastelsSmoot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5 Rectángulo"/>
          <p:cNvSpPr/>
          <p:nvPr/>
        </p:nvSpPr>
        <p:spPr>
          <a:xfrm>
            <a:off x="755576" y="764704"/>
            <a:ext cx="2376264" cy="6120680"/>
          </a:xfrm>
          <a:prstGeom prst="rect">
            <a:avLst/>
          </a:prstGeom>
          <a:blipFill dpi="0" rotWithShape="1">
            <a:blip r:embed="rId5" cstate="email">
              <a:alphaModFix amt="21000"/>
              <a:extLst>
                <a:ext uri="{BEBA8EAE-BF5A-486C-A8C5-ECC9F3942E4B}">
                  <a14:imgProps xmlns:a14="http://schemas.microsoft.com/office/drawing/2010/main" xmlns="">
                    <a14:imgLayer r:embed="rId6">
                      <a14:imgEffect>
                        <a14:sharpenSoften amount="1000"/>
                      </a14:imgEffect>
                    </a14:imgLayer>
                  </a14:imgProps>
                </a:ex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1 Rectángulo"/>
          <p:cNvSpPr/>
          <p:nvPr/>
        </p:nvSpPr>
        <p:spPr>
          <a:xfrm>
            <a:off x="2049413" y="188640"/>
            <a:ext cx="4322787" cy="440759"/>
          </a:xfrm>
          <a:prstGeom prst="rect">
            <a:avLst/>
          </a:prstGeom>
        </p:spPr>
        <p:txBody>
          <a:bodyPr wrap="square">
            <a:prstTxWarp prst="textPlain">
              <a:avLst/>
            </a:prstTxWarp>
            <a:spAutoFit/>
          </a:bodyPr>
          <a:lstStyle/>
          <a:p>
            <a:pPr algn="ctr"/>
            <a:r>
              <a:rPr lang="ro-RO" sz="32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rPr>
              <a:t>MÂNCARE </a:t>
            </a:r>
            <a:r>
              <a:rPr lang="ro-RO" sz="32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rPr>
              <a:t>ȘI </a:t>
            </a:r>
            <a:r>
              <a:rPr lang="ro-RO" sz="32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rPr>
              <a:t>BĂUTURĂ</a:t>
            </a:r>
            <a:endParaRPr lang="ro-RO" sz="2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endParaRPr>
          </a:p>
        </p:txBody>
      </p:sp>
      <p:sp>
        <p:nvSpPr>
          <p:cNvPr id="3" name="2 Rectángulo"/>
          <p:cNvSpPr/>
          <p:nvPr/>
        </p:nvSpPr>
        <p:spPr>
          <a:xfrm>
            <a:off x="107504" y="764704"/>
            <a:ext cx="4320480" cy="5755422"/>
          </a:xfrm>
          <a:prstGeom prst="rect">
            <a:avLst/>
          </a:prstGeom>
        </p:spPr>
        <p:txBody>
          <a:bodyPr wrap="square">
            <a:spAutoFit/>
          </a:bodyPr>
          <a:lstStyle/>
          <a:p>
            <a:pPr>
              <a:spcBef>
                <a:spcPts val="600"/>
              </a:spcBef>
            </a:pPr>
            <a:r>
              <a:rPr lang="ro-RO" b="1" dirty="0" smtClean="0">
                <a:latin typeface="Comic Sans MS" pitchFamily="66" charset="0"/>
              </a:rPr>
              <a:t>«Ale cui sunt vaietele? Ale cui sunt oftările? Ale cui sunt neînţelegerile? Ale cui sunt plângerile? Ale cui sunt rănirile fără pricină? Ai cui sunt ochii roşii? Ale celor ce întârzie la vin şi se duc să golească paharul cu vin amestecat.</a:t>
            </a:r>
          </a:p>
          <a:p>
            <a:pPr>
              <a:spcBef>
                <a:spcPts val="600"/>
              </a:spcBef>
            </a:pPr>
            <a:r>
              <a:rPr lang="ro-RO" b="1" dirty="0" smtClean="0">
                <a:latin typeface="Comic Sans MS" pitchFamily="66" charset="0"/>
              </a:rPr>
              <a:t>Nu te uita la vin când curge roşu şi face mărgăritare în pahar; el alunecă uşor, dar pe urmă ca un şarpe muşcă şi înţeapă ca un </a:t>
            </a:r>
            <a:r>
              <a:rPr lang="ro-RO" b="1" dirty="0" err="1" smtClean="0">
                <a:latin typeface="Comic Sans MS" pitchFamily="66" charset="0"/>
              </a:rPr>
              <a:t>basilic</a:t>
            </a:r>
            <a:r>
              <a:rPr lang="ro-RO" b="1" dirty="0" smtClean="0">
                <a:latin typeface="Comic Sans MS" pitchFamily="66" charset="0"/>
              </a:rPr>
              <a:t>.</a:t>
            </a:r>
          </a:p>
          <a:p>
            <a:pPr>
              <a:spcBef>
                <a:spcPts val="600"/>
              </a:spcBef>
            </a:pPr>
            <a:r>
              <a:rPr lang="ro-RO" b="1" dirty="0" smtClean="0">
                <a:latin typeface="Comic Sans MS" pitchFamily="66" charset="0"/>
              </a:rPr>
              <a:t>Ochii ţi se vor uita după femeile altora, şi inima îţi va vorbi prostii. Vei fi ca un om culcat în mijlocul mării, ca un om culcat pe vârful unui catarg.</a:t>
            </a:r>
            <a:endParaRPr lang="ro-RO" b="1" dirty="0" smtClean="0">
              <a:latin typeface="Comic Sans MS" pitchFamily="66" charset="0"/>
            </a:endParaRPr>
          </a:p>
          <a:p>
            <a:pPr>
              <a:spcBef>
                <a:spcPts val="600"/>
              </a:spcBef>
            </a:pPr>
            <a:r>
              <a:rPr lang="ro-RO" b="1" dirty="0" smtClean="0">
                <a:latin typeface="Comic Sans MS" pitchFamily="66" charset="0"/>
              </a:rPr>
              <a:t>„M-a lovit… dar nu mă doare!… M-a bătut… dar nu simt nimic! Când mă voi trezi? Mai vreau vin!”» </a:t>
            </a:r>
            <a:r>
              <a:rPr lang="ro-RO" sz="1100" b="1" dirty="0" smtClean="0">
                <a:latin typeface="Comic Sans MS" pitchFamily="66" charset="0"/>
              </a:rPr>
              <a:t>(Proverbe 23:29-35)</a:t>
            </a:r>
            <a:endParaRPr lang="ro-RO" b="1" dirty="0" smtClean="0">
              <a:latin typeface="Comic Sans MS" pitchFamily="66" charset="0"/>
            </a:endParaRPr>
          </a:p>
        </p:txBody>
      </p:sp>
      <p:sp>
        <p:nvSpPr>
          <p:cNvPr id="4" name="3 CuadroTexto"/>
          <p:cNvSpPr txBox="1"/>
          <p:nvPr/>
        </p:nvSpPr>
        <p:spPr>
          <a:xfrm>
            <a:off x="4320480" y="970850"/>
            <a:ext cx="4823520" cy="3970318"/>
          </a:xfrm>
          <a:prstGeom prst="rect">
            <a:avLst/>
          </a:prstGeom>
          <a:noFill/>
        </p:spPr>
        <p:txBody>
          <a:bodyPr wrap="square" rtlCol="0">
            <a:spAutoFit/>
          </a:bodyPr>
          <a:lstStyle/>
          <a:p>
            <a:pPr algn="r">
              <a:spcBef>
                <a:spcPts val="600"/>
              </a:spcBef>
            </a:pPr>
            <a:r>
              <a:rPr lang="ro-RO" sz="2200" b="1" dirty="0" smtClean="0"/>
              <a:t>Noe </a:t>
            </a:r>
            <a:r>
              <a:rPr lang="ro-RO" sz="2200" b="1" dirty="0" smtClean="0"/>
              <a:t>nu s-a gândit niciodată la rușinea ce i-o va aduce decizia de a distila alcool. </a:t>
            </a:r>
          </a:p>
          <a:p>
            <a:pPr algn="r">
              <a:spcBef>
                <a:spcPts val="600"/>
              </a:spcBef>
            </a:pPr>
            <a:r>
              <a:rPr lang="ro-RO" sz="2200" b="1" dirty="0" smtClean="0"/>
              <a:t>Astfel, cel care se îmbată nu cade imediat într-un hău fără fund.</a:t>
            </a:r>
            <a:r>
              <a:rPr lang="ro-RO" sz="2200" b="1" dirty="0"/>
              <a:t> </a:t>
            </a:r>
            <a:r>
              <a:rPr lang="ro-RO" sz="2200" b="1" dirty="0" smtClean="0"/>
              <a:t>Puțin câte puțin alcoolul </a:t>
            </a:r>
            <a:r>
              <a:rPr lang="ro-RO" sz="2200" b="1" dirty="0" err="1" smtClean="0"/>
              <a:t>dominează</a:t>
            </a:r>
            <a:r>
              <a:rPr lang="ro-RO" sz="2200" b="1" dirty="0" smtClean="0"/>
              <a:t> persoana, care nu recunoaște niciodată această dominare decât atunci când este prea târziu.</a:t>
            </a:r>
          </a:p>
          <a:p>
            <a:pPr algn="r">
              <a:spcBef>
                <a:spcPts val="600"/>
              </a:spcBef>
            </a:pPr>
            <a:r>
              <a:rPr lang="ro-RO" sz="2200" b="1" dirty="0" smtClean="0"/>
              <a:t>Alcoolul distruge persoanele și familiile. Elimină-l complet din viața </a:t>
            </a:r>
            <a:r>
              <a:rPr lang="ro-RO" sz="2200" b="1" dirty="0" smtClean="0"/>
              <a:t>ta!</a:t>
            </a:r>
            <a:endParaRPr lang="ro-RO" sz="2200" b="1" dirty="0"/>
          </a:p>
        </p:txBody>
      </p:sp>
      <p:sp>
        <p:nvSpPr>
          <p:cNvPr id="5" name="4 Rectángulo"/>
          <p:cNvSpPr/>
          <p:nvPr/>
        </p:nvSpPr>
        <p:spPr>
          <a:xfrm>
            <a:off x="-8900" y="44624"/>
            <a:ext cx="2204635" cy="400110"/>
          </a:xfrm>
          <a:prstGeom prst="rect">
            <a:avLst/>
          </a:prstGeom>
        </p:spPr>
        <p:txBody>
          <a:bodyPr wrap="square">
            <a:spAutoFit/>
          </a:bodyPr>
          <a:lstStyle/>
          <a:p>
            <a:r>
              <a:rPr lang="ro-RO" sz="2000" b="1" smtClean="0">
                <a:solidFill>
                  <a:srgbClr val="FFFF00"/>
                </a:solidFill>
                <a:effectLst>
                  <a:glow rad="63500">
                    <a:schemeClr val="tx1"/>
                  </a:glow>
                </a:effectLst>
              </a:rPr>
              <a:t>Adevărul </a:t>
            </a:r>
            <a:r>
              <a:rPr lang="ro-RO" sz="2000" b="1" smtClean="0">
                <a:solidFill>
                  <a:srgbClr val="FFFF00"/>
                </a:solidFill>
                <a:effectLst>
                  <a:glow rad="63500">
                    <a:schemeClr val="tx1"/>
                  </a:glow>
                </a:effectLst>
              </a:rPr>
              <a:t>despre</a:t>
            </a:r>
            <a:r>
              <a:rPr lang="ro-RO" sz="2000" b="1" smtClean="0">
                <a:solidFill>
                  <a:srgbClr val="FFFF00"/>
                </a:solidFill>
                <a:effectLst>
                  <a:glow rad="63500">
                    <a:schemeClr val="tx1"/>
                  </a:glow>
                </a:effectLst>
              </a:rPr>
              <a:t>… </a:t>
            </a:r>
            <a:endParaRPr lang="ro-RO" sz="2000" b="1">
              <a:solidFill>
                <a:srgbClr val="FFFF00"/>
              </a:solidFill>
              <a:effectLst>
                <a:glow rad="63500">
                  <a:schemeClr val="tx1"/>
                </a:glow>
              </a:effectLst>
            </a:endParaRPr>
          </a:p>
        </p:txBody>
      </p:sp>
      <p:pic>
        <p:nvPicPr>
          <p:cNvPr id="4098" name="Picture 2" descr="\\EUNICE\FondosTematicos\Noé\Se embriaga\Hijos-de-Noe.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4996707" y="4834356"/>
            <a:ext cx="2895001" cy="19242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4099" name="Picture 3"/>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444208" y="59836"/>
            <a:ext cx="1257832" cy="97607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7668344" y="59836"/>
            <a:ext cx="1449956" cy="96603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923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500"/>
                                        <p:tgtEl>
                                          <p:spTgt spid="4099"/>
                                        </p:tgtEl>
                                      </p:cBhvr>
                                    </p:animEffect>
                                  </p:childTnLst>
                                </p:cTn>
                              </p:par>
                              <p:par>
                                <p:cTn id="8" presetID="14" presetClass="entr" presetSubtype="1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randombar(horizontal)">
                                      <p:cBhvr>
                                        <p:cTn id="10" dur="500"/>
                                        <p:tgtEl>
                                          <p:spTgt spid="4100"/>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p:cTn id="22" dur="500" fill="hold"/>
                                        <p:tgtEl>
                                          <p:spTgt spid="4098"/>
                                        </p:tgtEl>
                                        <p:attrNameLst>
                                          <p:attrName>ppt_w</p:attrName>
                                        </p:attrNameLst>
                                      </p:cBhvr>
                                      <p:tavLst>
                                        <p:tav tm="0">
                                          <p:val>
                                            <p:fltVal val="0"/>
                                          </p:val>
                                        </p:tav>
                                        <p:tav tm="100000">
                                          <p:val>
                                            <p:strVal val="#ppt_w"/>
                                          </p:val>
                                        </p:tav>
                                      </p:tavLst>
                                    </p:anim>
                                    <p:anim calcmode="lin" valueType="num">
                                      <p:cBhvr>
                                        <p:cTn id="23" dur="500" fill="hold"/>
                                        <p:tgtEl>
                                          <p:spTgt spid="4098"/>
                                        </p:tgtEl>
                                        <p:attrNameLst>
                                          <p:attrName>ppt_h</p:attrName>
                                        </p:attrNameLst>
                                      </p:cBhvr>
                                      <p:tavLst>
                                        <p:tav tm="0">
                                          <p:val>
                                            <p:fltVal val="0"/>
                                          </p:val>
                                        </p:tav>
                                        <p:tav tm="100000">
                                          <p:val>
                                            <p:strVal val="#ppt_h"/>
                                          </p:val>
                                        </p:tav>
                                      </p:tavLst>
                                    </p:anim>
                                    <p:animEffect transition="in" filter="fade">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147" name="Picture 3" descr="R:\Dibujos\Colportaje\Colportaje (2).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29892" y="4072230"/>
            <a:ext cx="1990379" cy="26546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2008094" y="-27384"/>
            <a:ext cx="7100410" cy="769441"/>
          </a:xfrm>
          <a:prstGeom prst="rect">
            <a:avLst/>
          </a:prstGeom>
        </p:spPr>
        <p:txBody>
          <a:bodyPr wrap="square">
            <a:spAutoFit/>
          </a:bodyPr>
          <a:lstStyle/>
          <a:p>
            <a:pPr algn="ctr"/>
            <a:r>
              <a:rPr lang="ro-RO" sz="4400" b="1" spc="30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RESPONSABILITATE</a:t>
            </a:r>
            <a:endParaRPr lang="ro-RO" sz="3600" b="1" spc="30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3 Rectángulo"/>
          <p:cNvSpPr/>
          <p:nvPr/>
        </p:nvSpPr>
        <p:spPr>
          <a:xfrm>
            <a:off x="395536" y="620688"/>
            <a:ext cx="8424936" cy="1200329"/>
          </a:xfrm>
          <a:prstGeom prst="rect">
            <a:avLst/>
          </a:prstGeom>
        </p:spPr>
        <p:txBody>
          <a:bodyPr wrap="square">
            <a:spAutoFit/>
          </a:bodyPr>
          <a:lstStyle/>
          <a:p>
            <a:r>
              <a:rPr lang="ro-RO" b="1" dirty="0" smtClean="0">
                <a:solidFill>
                  <a:schemeClr val="accent4">
                    <a:lumMod val="50000"/>
                  </a:schemeClr>
                </a:solidFill>
                <a:latin typeface="Comic Sans MS" pitchFamily="66" charset="0"/>
              </a:rPr>
              <a:t>«Izbăveşte pe cei târâţi la moarte şi scapă pe cei ce sunt aproape să fie înjunghiaţi. – Dacă zici: „Ah! N-am ştiut!”… Crezi că nu vede Cel ce cântăreşte inimile şi Cel ce veghează asupra sufletului tău? Şi nu va răsplăti El fiecăruia după faptele lui? –» </a:t>
            </a:r>
            <a:r>
              <a:rPr lang="ro-RO" sz="1100" b="1" dirty="0" smtClean="0">
                <a:solidFill>
                  <a:schemeClr val="accent4">
                    <a:lumMod val="50000"/>
                  </a:schemeClr>
                </a:solidFill>
                <a:latin typeface="Comic Sans MS" pitchFamily="66" charset="0"/>
              </a:rPr>
              <a:t>(Proverbe 24:11-12)</a:t>
            </a:r>
            <a:endParaRPr lang="ro-RO" sz="1100" b="1" dirty="0">
              <a:solidFill>
                <a:schemeClr val="accent4">
                  <a:lumMod val="50000"/>
                </a:schemeClr>
              </a:solidFill>
              <a:latin typeface="Comic Sans MS" pitchFamily="66" charset="0"/>
            </a:endParaRPr>
          </a:p>
        </p:txBody>
      </p:sp>
      <p:sp>
        <p:nvSpPr>
          <p:cNvPr id="5" name="4 CuadroTexto"/>
          <p:cNvSpPr txBox="1"/>
          <p:nvPr/>
        </p:nvSpPr>
        <p:spPr>
          <a:xfrm>
            <a:off x="246407" y="1844824"/>
            <a:ext cx="2682519"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o-RO" sz="2000" b="1" dirty="0" smtClean="0"/>
              <a:t>Ce scuză vom prezenta înaintea lui Dumnezeu când, putând scăpa de la </a:t>
            </a:r>
            <a:r>
              <a:rPr lang="ro-RO" sz="2000" b="1" dirty="0" smtClean="0"/>
              <a:t>moarte (fizică </a:t>
            </a:r>
            <a:r>
              <a:rPr lang="ro-RO" sz="2000" b="1" dirty="0" smtClean="0"/>
              <a:t>sau </a:t>
            </a:r>
            <a:r>
              <a:rPr lang="ro-RO" sz="2000" b="1" dirty="0" smtClean="0"/>
              <a:t> spirituală) pe </a:t>
            </a:r>
            <a:r>
              <a:rPr lang="ro-RO" sz="2000" b="1" dirty="0" smtClean="0"/>
              <a:t>cineva, nu o </a:t>
            </a:r>
            <a:r>
              <a:rPr lang="ro-RO" sz="2000" b="1" dirty="0" smtClean="0"/>
              <a:t>facem?</a:t>
            </a:r>
            <a:endParaRPr lang="ro-RO" sz="2000" b="1" dirty="0"/>
          </a:p>
        </p:txBody>
      </p:sp>
      <p:sp>
        <p:nvSpPr>
          <p:cNvPr id="6" name="5 CuadroTexto"/>
          <p:cNvSpPr txBox="1"/>
          <p:nvPr/>
        </p:nvSpPr>
        <p:spPr>
          <a:xfrm>
            <a:off x="107504" y="3789040"/>
            <a:ext cx="4896544" cy="3016210"/>
          </a:xfrm>
          <a:prstGeom prst="rect">
            <a:avLst/>
          </a:prstGeom>
          <a:noFill/>
        </p:spPr>
        <p:txBody>
          <a:bodyPr wrap="square" rtlCol="0">
            <a:spAutoFit/>
          </a:bodyPr>
          <a:lstStyle/>
          <a:p>
            <a:pPr>
              <a:spcBef>
                <a:spcPts val="600"/>
              </a:spcBef>
            </a:pPr>
            <a:r>
              <a:rPr lang="ro-RO" sz="2000" b="1" smtClean="0"/>
              <a:t>Suntem </a:t>
            </a:r>
            <a:r>
              <a:rPr lang="ro-RO" sz="2000" b="1" smtClean="0"/>
              <a:t>responsabili pentru cuvintele pe care le spunem sau le </a:t>
            </a:r>
            <a:r>
              <a:rPr lang="ro-RO" sz="2000" b="1" smtClean="0"/>
              <a:t>omitem </a:t>
            </a:r>
            <a:r>
              <a:rPr lang="ro-RO" sz="2000" b="1" smtClean="0"/>
              <a:t>(24:23-28).</a:t>
            </a:r>
          </a:p>
          <a:p>
            <a:pPr>
              <a:spcBef>
                <a:spcPts val="600"/>
              </a:spcBef>
            </a:pPr>
            <a:r>
              <a:rPr lang="ro-RO" sz="2000" b="1" smtClean="0"/>
              <a:t>Trebuie </a:t>
            </a:r>
            <a:r>
              <a:rPr lang="ro-RO" sz="2000" b="1" smtClean="0"/>
              <a:t>să dăm un raport demn de încredere a tot ce am văzut și auzit, astfel nu suntem complici cu păcătosul (și putem salva </a:t>
            </a:r>
            <a:r>
              <a:rPr lang="ro-RO" sz="2000" b="1" smtClean="0"/>
              <a:t>vieți</a:t>
            </a:r>
            <a:r>
              <a:rPr lang="ro-RO" sz="2000" b="1" smtClean="0"/>
              <a:t>)</a:t>
            </a:r>
            <a:r>
              <a:rPr lang="ro-RO" sz="2000" b="1" smtClean="0"/>
              <a:t>.</a:t>
            </a:r>
          </a:p>
          <a:p>
            <a:pPr>
              <a:spcBef>
                <a:spcPts val="600"/>
              </a:spcBef>
            </a:pPr>
            <a:r>
              <a:rPr lang="ro-RO" sz="2000" b="1" smtClean="0"/>
              <a:t>Adevărul </a:t>
            </a:r>
            <a:r>
              <a:rPr lang="ro-RO" sz="2000" b="1" smtClean="0"/>
              <a:t>este modalitatea cea mai sigură și simplă de a trăi viața. Dumnezeu recunoaște și binecuvintează pe toți cei care trăiesc </a:t>
            </a:r>
            <a:r>
              <a:rPr lang="ro-RO" sz="2000" b="1" smtClean="0"/>
              <a:t>cu </a:t>
            </a:r>
            <a:r>
              <a:rPr lang="ro-RO" sz="2000" b="1" smtClean="0"/>
              <a:t>veridicitate</a:t>
            </a:r>
            <a:r>
              <a:rPr lang="ro-RO" sz="2000" b="1" smtClean="0"/>
              <a:t>.</a:t>
            </a:r>
            <a:endParaRPr lang="ro-RO" sz="2000" b="1" smtClean="0"/>
          </a:p>
        </p:txBody>
      </p:sp>
      <p:sp>
        <p:nvSpPr>
          <p:cNvPr id="7" name="6 Rectángulo"/>
          <p:cNvSpPr/>
          <p:nvPr/>
        </p:nvSpPr>
        <p:spPr>
          <a:xfrm>
            <a:off x="-8900" y="44624"/>
            <a:ext cx="2204635" cy="400110"/>
          </a:xfrm>
          <a:prstGeom prst="rect">
            <a:avLst/>
          </a:prstGeom>
        </p:spPr>
        <p:txBody>
          <a:bodyPr wrap="square">
            <a:spAutoFit/>
          </a:bodyPr>
          <a:lstStyle/>
          <a:p>
            <a:r>
              <a:rPr lang="ro-RO" sz="2000" b="1" smtClean="0">
                <a:solidFill>
                  <a:srgbClr val="FFFF00"/>
                </a:solidFill>
                <a:effectLst>
                  <a:glow rad="63500">
                    <a:schemeClr val="tx1"/>
                  </a:glow>
                </a:effectLst>
              </a:rPr>
              <a:t>Adevărul </a:t>
            </a:r>
            <a:r>
              <a:rPr lang="ro-RO" sz="2000" b="1" smtClean="0">
                <a:solidFill>
                  <a:srgbClr val="FFFF00"/>
                </a:solidFill>
                <a:effectLst>
                  <a:glow rad="63500">
                    <a:schemeClr val="tx1"/>
                  </a:glow>
                </a:effectLst>
              </a:rPr>
              <a:t>despre</a:t>
            </a:r>
            <a:r>
              <a:rPr lang="ro-RO" sz="2000" b="1" smtClean="0">
                <a:solidFill>
                  <a:srgbClr val="FFFF00"/>
                </a:solidFill>
                <a:effectLst>
                  <a:glow rad="63500">
                    <a:schemeClr val="tx1"/>
                  </a:glow>
                </a:effectLst>
              </a:rPr>
              <a:t>… </a:t>
            </a:r>
            <a:endParaRPr lang="ro-RO" sz="2000" b="1">
              <a:solidFill>
                <a:srgbClr val="FFFF00"/>
              </a:solidFill>
              <a:effectLst>
                <a:glow rad="63500">
                  <a:schemeClr val="tx1"/>
                </a:glow>
              </a:effectLst>
            </a:endParaRPr>
          </a:p>
        </p:txBody>
      </p:sp>
      <p:pic>
        <p:nvPicPr>
          <p:cNvPr id="6146" name="Picture 2" descr="R:\Dibujos\Colportaje\Colportaje (3).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092280" y="4072230"/>
            <a:ext cx="1990379" cy="26546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2915816" y="1844824"/>
            <a:ext cx="6192688" cy="2200602"/>
          </a:xfrm>
          <a:prstGeom prst="rect">
            <a:avLst/>
          </a:prstGeom>
        </p:spPr>
        <p:txBody>
          <a:bodyPr wrap="square">
            <a:spAutoFit/>
          </a:bodyPr>
          <a:lstStyle/>
          <a:p>
            <a:pPr algn="r"/>
            <a:r>
              <a:rPr lang="ro-RO" b="1" dirty="0" smtClean="0">
                <a:solidFill>
                  <a:schemeClr val="accent2">
                    <a:lumMod val="50000"/>
                  </a:schemeClr>
                </a:solidFill>
                <a:latin typeface="Comic Sans MS" pitchFamily="66" charset="0"/>
              </a:rPr>
              <a:t>«Când zic celui rău: „Răule, vei muri negreşit!”, şi tu nu-i spui, ca să-l întorci de la calea lui cea rea, răul acela va muri în nelegiuirea lui, dar sângele lui îl voi cere din mâna ta.</a:t>
            </a:r>
          </a:p>
          <a:p>
            <a:pPr algn="r"/>
            <a:r>
              <a:rPr lang="ro-RO" b="1" dirty="0" smtClean="0">
                <a:solidFill>
                  <a:schemeClr val="accent2">
                    <a:lumMod val="50000"/>
                  </a:schemeClr>
                </a:solidFill>
                <a:latin typeface="Comic Sans MS" pitchFamily="66" charset="0"/>
              </a:rPr>
              <a:t>Dar, dacă vei înştiinţa pe cel rău, ca să se întoarcă de la calea lui, şi el nu se va întoarce, va muri în nelegiuirea lui, dar tu îţi vei mântui sufletul.» </a:t>
            </a:r>
            <a:r>
              <a:rPr lang="ro-RO" sz="1100" b="1" dirty="0" smtClean="0">
                <a:solidFill>
                  <a:schemeClr val="accent2">
                    <a:lumMod val="50000"/>
                  </a:schemeClr>
                </a:solidFill>
                <a:latin typeface="Comic Sans MS" pitchFamily="66" charset="0"/>
              </a:rPr>
              <a:t>(Ezechiel 33:8-9)</a:t>
            </a:r>
            <a:endParaRPr lang="ro-RO" sz="1100" b="1" dirty="0">
              <a:solidFill>
                <a:schemeClr val="accent2">
                  <a:lumMod val="50000"/>
                </a:schemeClr>
              </a:solidFill>
              <a:latin typeface="Comic Sans MS" pitchFamily="66" charset="0"/>
            </a:endParaRPr>
          </a:p>
        </p:txBody>
      </p:sp>
    </p:spTree>
    <p:extLst>
      <p:ext uri="{BB962C8B-B14F-4D97-AF65-F5344CB8AC3E}">
        <p14:creationId xmlns:p14="http://schemas.microsoft.com/office/powerpoint/2010/main" xmlns="" val="551755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6147"/>
                                        </p:tgtEl>
                                        <p:attrNameLst>
                                          <p:attrName>style.visibility</p:attrName>
                                        </p:attrNameLst>
                                      </p:cBhvr>
                                      <p:to>
                                        <p:strVal val="visible"/>
                                      </p:to>
                                    </p:set>
                                    <p:animEffect transition="in" filter="fade">
                                      <p:cBhvr>
                                        <p:cTn id="38" dur="500"/>
                                        <p:tgtEl>
                                          <p:spTgt spid="6147"/>
                                        </p:tgtEl>
                                      </p:cBhvr>
                                    </p:animEffect>
                                  </p:childTnLst>
                                </p:cTn>
                              </p:par>
                              <p:par>
                                <p:cTn id="39" presetID="10" presetClass="entr" presetSubtype="0" fill="hold" nodeType="withEffect">
                                  <p:stCondLst>
                                    <p:cond delay="0"/>
                                  </p:stCondLst>
                                  <p:childTnLst>
                                    <p:set>
                                      <p:cBhvr>
                                        <p:cTn id="40" dur="1" fill="hold">
                                          <p:stCondLst>
                                            <p:cond delay="0"/>
                                          </p:stCondLst>
                                        </p:cTn>
                                        <p:tgtEl>
                                          <p:spTgt spid="6146"/>
                                        </p:tgtEl>
                                        <p:attrNameLst>
                                          <p:attrName>style.visibility</p:attrName>
                                        </p:attrNameLst>
                                      </p:cBhvr>
                                      <p:to>
                                        <p:strVal val="visible"/>
                                      </p:to>
                                    </p:set>
                                    <p:animEffect transition="in" filter="fade">
                                      <p:cBhvr>
                                        <p:cTn id="41" dur="500"/>
                                        <p:tgtEl>
                                          <p:spTgt spid="61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wipe(left)">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wipe(left)">
                                      <p:cBhvr>
                                        <p:cTn id="5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build="p"/>
      <p:bldP spid="3" grpId="0"/>
    </p:bldLst>
  </p:timing>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1219</Words>
  <Application>Microsoft Office PowerPoint</Application>
  <PresentationFormat>Expunere pe ecran (4:3)</PresentationFormat>
  <Paragraphs>82</Paragraphs>
  <Slides>9</Slides>
  <Notes>6</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Cuvinte adevarate</dc:title>
  <dc:subject>St.Bibl.2015 trim. I Cartea Proverbele</dc:subject>
  <dc:creator>SFC</dc:creator>
  <cp:keywords>http:/www.fustero.net/es/RO_2015t109.pptx</cp:keywords>
  <cp:lastModifiedBy>isj</cp:lastModifiedBy>
  <cp:revision>89</cp:revision>
  <dcterms:created xsi:type="dcterms:W3CDTF">2015-02-08T07:45:41Z</dcterms:created>
  <dcterms:modified xsi:type="dcterms:W3CDTF">2015-02-27T07:10:04Z</dcterms:modified>
</cp:coreProperties>
</file>